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57" r:id="rId5"/>
    <p:sldId id="260" r:id="rId6"/>
    <p:sldId id="262" r:id="rId7"/>
    <p:sldId id="261" r:id="rId8"/>
    <p:sldId id="263" r:id="rId9"/>
    <p:sldId id="267" r:id="rId10"/>
    <p:sldId id="264"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78" autoAdjust="0"/>
    <p:restoredTop sz="94660"/>
  </p:normalViewPr>
  <p:slideViewPr>
    <p:cSldViewPr snapToGrid="0" showGuides="1">
      <p:cViewPr varScale="1">
        <p:scale>
          <a:sx n="111" d="100"/>
          <a:sy n="111" d="100"/>
        </p:scale>
        <p:origin x="468"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0766F-3242-48D7-AFAE-67031BFE3F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336ED95-D655-4D8F-8D7E-246B7BFEF7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95DBE68-159A-4871-9D4F-6E254AFAD998}"/>
              </a:ext>
            </a:extLst>
          </p:cNvPr>
          <p:cNvSpPr>
            <a:spLocks noGrp="1"/>
          </p:cNvSpPr>
          <p:nvPr>
            <p:ph type="dt" sz="half" idx="10"/>
          </p:nvPr>
        </p:nvSpPr>
        <p:spPr/>
        <p:txBody>
          <a:bodyPr/>
          <a:lstStyle/>
          <a:p>
            <a:fld id="{9444FB39-0594-4CC5-BEAC-E9223D403028}" type="datetimeFigureOut">
              <a:rPr lang="en-US" smtClean="0"/>
              <a:t>9/12/2018</a:t>
            </a:fld>
            <a:endParaRPr lang="en-US"/>
          </a:p>
        </p:txBody>
      </p:sp>
      <p:sp>
        <p:nvSpPr>
          <p:cNvPr id="5" name="Footer Placeholder 4">
            <a:extLst>
              <a:ext uri="{FF2B5EF4-FFF2-40B4-BE49-F238E27FC236}">
                <a16:creationId xmlns:a16="http://schemas.microsoft.com/office/drawing/2014/main" id="{BBCACC2A-5290-4B72-A55B-330E709308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BFF595-8062-4888-BA04-EFC660F3D3C4}"/>
              </a:ext>
            </a:extLst>
          </p:cNvPr>
          <p:cNvSpPr>
            <a:spLocks noGrp="1"/>
          </p:cNvSpPr>
          <p:nvPr>
            <p:ph type="sldNum" sz="quarter" idx="12"/>
          </p:nvPr>
        </p:nvSpPr>
        <p:spPr/>
        <p:txBody>
          <a:bodyPr/>
          <a:lstStyle/>
          <a:p>
            <a:fld id="{27B71376-AD4A-4E1A-84D0-3FEF3DD4370A}" type="slidenum">
              <a:rPr lang="en-US" smtClean="0"/>
              <a:t>‹#›</a:t>
            </a:fld>
            <a:endParaRPr lang="en-US"/>
          </a:p>
        </p:txBody>
      </p:sp>
    </p:spTree>
    <p:extLst>
      <p:ext uri="{BB962C8B-B14F-4D97-AF65-F5344CB8AC3E}">
        <p14:creationId xmlns:p14="http://schemas.microsoft.com/office/powerpoint/2010/main" val="1985854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7816A-FA1D-4EAC-8E25-82497DE0F7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47CD1A-AD56-4970-B855-0BE4F0069E9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31BB29-6163-4F5F-9907-7817ABD8F16C}"/>
              </a:ext>
            </a:extLst>
          </p:cNvPr>
          <p:cNvSpPr>
            <a:spLocks noGrp="1"/>
          </p:cNvSpPr>
          <p:nvPr>
            <p:ph type="dt" sz="half" idx="10"/>
          </p:nvPr>
        </p:nvSpPr>
        <p:spPr/>
        <p:txBody>
          <a:bodyPr/>
          <a:lstStyle/>
          <a:p>
            <a:fld id="{9444FB39-0594-4CC5-BEAC-E9223D403028}" type="datetimeFigureOut">
              <a:rPr lang="en-US" smtClean="0"/>
              <a:t>9/12/2018</a:t>
            </a:fld>
            <a:endParaRPr lang="en-US"/>
          </a:p>
        </p:txBody>
      </p:sp>
      <p:sp>
        <p:nvSpPr>
          <p:cNvPr id="5" name="Footer Placeholder 4">
            <a:extLst>
              <a:ext uri="{FF2B5EF4-FFF2-40B4-BE49-F238E27FC236}">
                <a16:creationId xmlns:a16="http://schemas.microsoft.com/office/drawing/2014/main" id="{CD27533C-F546-45E2-8DAB-496965244D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59BDD3-39CA-4D58-AEBB-F414E41D4F12}"/>
              </a:ext>
            </a:extLst>
          </p:cNvPr>
          <p:cNvSpPr>
            <a:spLocks noGrp="1"/>
          </p:cNvSpPr>
          <p:nvPr>
            <p:ph type="sldNum" sz="quarter" idx="12"/>
          </p:nvPr>
        </p:nvSpPr>
        <p:spPr/>
        <p:txBody>
          <a:bodyPr/>
          <a:lstStyle/>
          <a:p>
            <a:fld id="{27B71376-AD4A-4E1A-84D0-3FEF3DD4370A}" type="slidenum">
              <a:rPr lang="en-US" smtClean="0"/>
              <a:t>‹#›</a:t>
            </a:fld>
            <a:endParaRPr lang="en-US"/>
          </a:p>
        </p:txBody>
      </p:sp>
    </p:spTree>
    <p:extLst>
      <p:ext uri="{BB962C8B-B14F-4D97-AF65-F5344CB8AC3E}">
        <p14:creationId xmlns:p14="http://schemas.microsoft.com/office/powerpoint/2010/main" val="2629997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CE44B5-8B37-4955-96D9-2F600C012D6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AE22519-CD90-4053-A1FD-B18573E3F4E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FA72C0-9FAD-4027-8A27-97DA53F76886}"/>
              </a:ext>
            </a:extLst>
          </p:cNvPr>
          <p:cNvSpPr>
            <a:spLocks noGrp="1"/>
          </p:cNvSpPr>
          <p:nvPr>
            <p:ph type="dt" sz="half" idx="10"/>
          </p:nvPr>
        </p:nvSpPr>
        <p:spPr/>
        <p:txBody>
          <a:bodyPr/>
          <a:lstStyle/>
          <a:p>
            <a:fld id="{9444FB39-0594-4CC5-BEAC-E9223D403028}" type="datetimeFigureOut">
              <a:rPr lang="en-US" smtClean="0"/>
              <a:t>9/12/2018</a:t>
            </a:fld>
            <a:endParaRPr lang="en-US"/>
          </a:p>
        </p:txBody>
      </p:sp>
      <p:sp>
        <p:nvSpPr>
          <p:cNvPr id="5" name="Footer Placeholder 4">
            <a:extLst>
              <a:ext uri="{FF2B5EF4-FFF2-40B4-BE49-F238E27FC236}">
                <a16:creationId xmlns:a16="http://schemas.microsoft.com/office/drawing/2014/main" id="{FFFB8841-FF73-4305-AEDC-156168D3D5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C51797-8F1C-4BAB-8540-F37C9D0A5931}"/>
              </a:ext>
            </a:extLst>
          </p:cNvPr>
          <p:cNvSpPr>
            <a:spLocks noGrp="1"/>
          </p:cNvSpPr>
          <p:nvPr>
            <p:ph type="sldNum" sz="quarter" idx="12"/>
          </p:nvPr>
        </p:nvSpPr>
        <p:spPr/>
        <p:txBody>
          <a:bodyPr/>
          <a:lstStyle/>
          <a:p>
            <a:fld id="{27B71376-AD4A-4E1A-84D0-3FEF3DD4370A}" type="slidenum">
              <a:rPr lang="en-US" smtClean="0"/>
              <a:t>‹#›</a:t>
            </a:fld>
            <a:endParaRPr lang="en-US"/>
          </a:p>
        </p:txBody>
      </p:sp>
    </p:spTree>
    <p:extLst>
      <p:ext uri="{BB962C8B-B14F-4D97-AF65-F5344CB8AC3E}">
        <p14:creationId xmlns:p14="http://schemas.microsoft.com/office/powerpoint/2010/main" val="46099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61E7A-D5A0-4022-8945-A55B876797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0431AC-C8EA-4C7E-8566-483F1783961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32B5B3-C642-4E19-82B7-4F56A2436753}"/>
              </a:ext>
            </a:extLst>
          </p:cNvPr>
          <p:cNvSpPr>
            <a:spLocks noGrp="1"/>
          </p:cNvSpPr>
          <p:nvPr>
            <p:ph type="dt" sz="half" idx="10"/>
          </p:nvPr>
        </p:nvSpPr>
        <p:spPr/>
        <p:txBody>
          <a:bodyPr/>
          <a:lstStyle/>
          <a:p>
            <a:fld id="{9444FB39-0594-4CC5-BEAC-E9223D403028}" type="datetimeFigureOut">
              <a:rPr lang="en-US" smtClean="0"/>
              <a:t>9/12/2018</a:t>
            </a:fld>
            <a:endParaRPr lang="en-US"/>
          </a:p>
        </p:txBody>
      </p:sp>
      <p:sp>
        <p:nvSpPr>
          <p:cNvPr id="5" name="Footer Placeholder 4">
            <a:extLst>
              <a:ext uri="{FF2B5EF4-FFF2-40B4-BE49-F238E27FC236}">
                <a16:creationId xmlns:a16="http://schemas.microsoft.com/office/drawing/2014/main" id="{4972BDD9-16CB-496B-BE7A-DD6615636A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32F1B8-076C-4BDE-8649-62A35AB44168}"/>
              </a:ext>
            </a:extLst>
          </p:cNvPr>
          <p:cNvSpPr>
            <a:spLocks noGrp="1"/>
          </p:cNvSpPr>
          <p:nvPr>
            <p:ph type="sldNum" sz="quarter" idx="12"/>
          </p:nvPr>
        </p:nvSpPr>
        <p:spPr/>
        <p:txBody>
          <a:bodyPr/>
          <a:lstStyle/>
          <a:p>
            <a:fld id="{27B71376-AD4A-4E1A-84D0-3FEF3DD4370A}" type="slidenum">
              <a:rPr lang="en-US" smtClean="0"/>
              <a:t>‹#›</a:t>
            </a:fld>
            <a:endParaRPr lang="en-US"/>
          </a:p>
        </p:txBody>
      </p:sp>
    </p:spTree>
    <p:extLst>
      <p:ext uri="{BB962C8B-B14F-4D97-AF65-F5344CB8AC3E}">
        <p14:creationId xmlns:p14="http://schemas.microsoft.com/office/powerpoint/2010/main" val="2425186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DFF7A-0AD6-4A1F-B0D2-6910582201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5E25173-FAFE-495E-AA1E-EE25CA9645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74F9332-B439-4BD1-BD8E-93FC784C2217}"/>
              </a:ext>
            </a:extLst>
          </p:cNvPr>
          <p:cNvSpPr>
            <a:spLocks noGrp="1"/>
          </p:cNvSpPr>
          <p:nvPr>
            <p:ph type="dt" sz="half" idx="10"/>
          </p:nvPr>
        </p:nvSpPr>
        <p:spPr/>
        <p:txBody>
          <a:bodyPr/>
          <a:lstStyle/>
          <a:p>
            <a:fld id="{9444FB39-0594-4CC5-BEAC-E9223D403028}" type="datetimeFigureOut">
              <a:rPr lang="en-US" smtClean="0"/>
              <a:t>9/12/2018</a:t>
            </a:fld>
            <a:endParaRPr lang="en-US"/>
          </a:p>
        </p:txBody>
      </p:sp>
      <p:sp>
        <p:nvSpPr>
          <p:cNvPr id="5" name="Footer Placeholder 4">
            <a:extLst>
              <a:ext uri="{FF2B5EF4-FFF2-40B4-BE49-F238E27FC236}">
                <a16:creationId xmlns:a16="http://schemas.microsoft.com/office/drawing/2014/main" id="{0348D5CA-7E66-4570-83B7-F31B8BE72F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0C1E81-C449-4AE9-A089-41655E738A4B}"/>
              </a:ext>
            </a:extLst>
          </p:cNvPr>
          <p:cNvSpPr>
            <a:spLocks noGrp="1"/>
          </p:cNvSpPr>
          <p:nvPr>
            <p:ph type="sldNum" sz="quarter" idx="12"/>
          </p:nvPr>
        </p:nvSpPr>
        <p:spPr/>
        <p:txBody>
          <a:bodyPr/>
          <a:lstStyle/>
          <a:p>
            <a:fld id="{27B71376-AD4A-4E1A-84D0-3FEF3DD4370A}" type="slidenum">
              <a:rPr lang="en-US" smtClean="0"/>
              <a:t>‹#›</a:t>
            </a:fld>
            <a:endParaRPr lang="en-US"/>
          </a:p>
        </p:txBody>
      </p:sp>
    </p:spTree>
    <p:extLst>
      <p:ext uri="{BB962C8B-B14F-4D97-AF65-F5344CB8AC3E}">
        <p14:creationId xmlns:p14="http://schemas.microsoft.com/office/powerpoint/2010/main" val="4081048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38F24-5B0F-4356-AAF0-914F8718D9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4B44F6-EC8F-4658-94AE-37845085E00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20A124C-9533-4C85-B24C-2C04E7B1C9E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E52A97-3D53-45F2-AAD6-E8DC51223412}"/>
              </a:ext>
            </a:extLst>
          </p:cNvPr>
          <p:cNvSpPr>
            <a:spLocks noGrp="1"/>
          </p:cNvSpPr>
          <p:nvPr>
            <p:ph type="dt" sz="half" idx="10"/>
          </p:nvPr>
        </p:nvSpPr>
        <p:spPr/>
        <p:txBody>
          <a:bodyPr/>
          <a:lstStyle/>
          <a:p>
            <a:fld id="{9444FB39-0594-4CC5-BEAC-E9223D403028}" type="datetimeFigureOut">
              <a:rPr lang="en-US" smtClean="0"/>
              <a:t>9/12/2018</a:t>
            </a:fld>
            <a:endParaRPr lang="en-US"/>
          </a:p>
        </p:txBody>
      </p:sp>
      <p:sp>
        <p:nvSpPr>
          <p:cNvPr id="6" name="Footer Placeholder 5">
            <a:extLst>
              <a:ext uri="{FF2B5EF4-FFF2-40B4-BE49-F238E27FC236}">
                <a16:creationId xmlns:a16="http://schemas.microsoft.com/office/drawing/2014/main" id="{4B98FECE-5653-4279-910A-5A2B63B844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10F744-912B-4A4C-BD93-4ECD2B7D5553}"/>
              </a:ext>
            </a:extLst>
          </p:cNvPr>
          <p:cNvSpPr>
            <a:spLocks noGrp="1"/>
          </p:cNvSpPr>
          <p:nvPr>
            <p:ph type="sldNum" sz="quarter" idx="12"/>
          </p:nvPr>
        </p:nvSpPr>
        <p:spPr/>
        <p:txBody>
          <a:bodyPr/>
          <a:lstStyle/>
          <a:p>
            <a:fld id="{27B71376-AD4A-4E1A-84D0-3FEF3DD4370A}" type="slidenum">
              <a:rPr lang="en-US" smtClean="0"/>
              <a:t>‹#›</a:t>
            </a:fld>
            <a:endParaRPr lang="en-US"/>
          </a:p>
        </p:txBody>
      </p:sp>
    </p:spTree>
    <p:extLst>
      <p:ext uri="{BB962C8B-B14F-4D97-AF65-F5344CB8AC3E}">
        <p14:creationId xmlns:p14="http://schemas.microsoft.com/office/powerpoint/2010/main" val="3082277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4E6AE-B939-435C-97D5-2C5F02145C7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71CA6B1-95BC-4653-9F0F-3BBD66C258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1C42E55-BDEA-4E51-AD66-DA50D243DB1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C16B856-AC94-43B7-B88C-F9916C6E20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D5961E7-B793-4822-A558-798822AEEC9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F714A1B-7FD8-481C-A393-4DE6DEB4EAC4}"/>
              </a:ext>
            </a:extLst>
          </p:cNvPr>
          <p:cNvSpPr>
            <a:spLocks noGrp="1"/>
          </p:cNvSpPr>
          <p:nvPr>
            <p:ph type="dt" sz="half" idx="10"/>
          </p:nvPr>
        </p:nvSpPr>
        <p:spPr/>
        <p:txBody>
          <a:bodyPr/>
          <a:lstStyle/>
          <a:p>
            <a:fld id="{9444FB39-0594-4CC5-BEAC-E9223D403028}" type="datetimeFigureOut">
              <a:rPr lang="en-US" smtClean="0"/>
              <a:t>9/12/2018</a:t>
            </a:fld>
            <a:endParaRPr lang="en-US"/>
          </a:p>
        </p:txBody>
      </p:sp>
      <p:sp>
        <p:nvSpPr>
          <p:cNvPr id="8" name="Footer Placeholder 7">
            <a:extLst>
              <a:ext uri="{FF2B5EF4-FFF2-40B4-BE49-F238E27FC236}">
                <a16:creationId xmlns:a16="http://schemas.microsoft.com/office/drawing/2014/main" id="{BBA99A6B-72E7-4A0D-BF7D-69B46F033B9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7025900-736B-4C09-9E83-3BD4EADFDE57}"/>
              </a:ext>
            </a:extLst>
          </p:cNvPr>
          <p:cNvSpPr>
            <a:spLocks noGrp="1"/>
          </p:cNvSpPr>
          <p:nvPr>
            <p:ph type="sldNum" sz="quarter" idx="12"/>
          </p:nvPr>
        </p:nvSpPr>
        <p:spPr/>
        <p:txBody>
          <a:bodyPr/>
          <a:lstStyle/>
          <a:p>
            <a:fld id="{27B71376-AD4A-4E1A-84D0-3FEF3DD4370A}" type="slidenum">
              <a:rPr lang="en-US" smtClean="0"/>
              <a:t>‹#›</a:t>
            </a:fld>
            <a:endParaRPr lang="en-US"/>
          </a:p>
        </p:txBody>
      </p:sp>
    </p:spTree>
    <p:extLst>
      <p:ext uri="{BB962C8B-B14F-4D97-AF65-F5344CB8AC3E}">
        <p14:creationId xmlns:p14="http://schemas.microsoft.com/office/powerpoint/2010/main" val="3190651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02E43-F704-4ECF-90AD-AAF5FBBDC22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26E01E9-EB69-43F2-9DE2-0D7A7FFE566A}"/>
              </a:ext>
            </a:extLst>
          </p:cNvPr>
          <p:cNvSpPr>
            <a:spLocks noGrp="1"/>
          </p:cNvSpPr>
          <p:nvPr>
            <p:ph type="dt" sz="half" idx="10"/>
          </p:nvPr>
        </p:nvSpPr>
        <p:spPr/>
        <p:txBody>
          <a:bodyPr/>
          <a:lstStyle/>
          <a:p>
            <a:fld id="{9444FB39-0594-4CC5-BEAC-E9223D403028}" type="datetimeFigureOut">
              <a:rPr lang="en-US" smtClean="0"/>
              <a:t>9/12/2018</a:t>
            </a:fld>
            <a:endParaRPr lang="en-US"/>
          </a:p>
        </p:txBody>
      </p:sp>
      <p:sp>
        <p:nvSpPr>
          <p:cNvPr id="4" name="Footer Placeholder 3">
            <a:extLst>
              <a:ext uri="{FF2B5EF4-FFF2-40B4-BE49-F238E27FC236}">
                <a16:creationId xmlns:a16="http://schemas.microsoft.com/office/drawing/2014/main" id="{5DE88FF1-D4D6-4A12-A6C6-D9E05D0EF3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FD8B59-AEFD-4A67-8EEB-A120B91BA7F2}"/>
              </a:ext>
            </a:extLst>
          </p:cNvPr>
          <p:cNvSpPr>
            <a:spLocks noGrp="1"/>
          </p:cNvSpPr>
          <p:nvPr>
            <p:ph type="sldNum" sz="quarter" idx="12"/>
          </p:nvPr>
        </p:nvSpPr>
        <p:spPr/>
        <p:txBody>
          <a:bodyPr/>
          <a:lstStyle/>
          <a:p>
            <a:fld id="{27B71376-AD4A-4E1A-84D0-3FEF3DD4370A}" type="slidenum">
              <a:rPr lang="en-US" smtClean="0"/>
              <a:t>‹#›</a:t>
            </a:fld>
            <a:endParaRPr lang="en-US"/>
          </a:p>
        </p:txBody>
      </p:sp>
    </p:spTree>
    <p:extLst>
      <p:ext uri="{BB962C8B-B14F-4D97-AF65-F5344CB8AC3E}">
        <p14:creationId xmlns:p14="http://schemas.microsoft.com/office/powerpoint/2010/main" val="3571391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411D95-F730-4A9D-92F7-33A931F19C36}"/>
              </a:ext>
            </a:extLst>
          </p:cNvPr>
          <p:cNvSpPr>
            <a:spLocks noGrp="1"/>
          </p:cNvSpPr>
          <p:nvPr>
            <p:ph type="dt" sz="half" idx="10"/>
          </p:nvPr>
        </p:nvSpPr>
        <p:spPr/>
        <p:txBody>
          <a:bodyPr/>
          <a:lstStyle/>
          <a:p>
            <a:fld id="{9444FB39-0594-4CC5-BEAC-E9223D403028}" type="datetimeFigureOut">
              <a:rPr lang="en-US" smtClean="0"/>
              <a:t>9/12/2018</a:t>
            </a:fld>
            <a:endParaRPr lang="en-US"/>
          </a:p>
        </p:txBody>
      </p:sp>
      <p:sp>
        <p:nvSpPr>
          <p:cNvPr id="3" name="Footer Placeholder 2">
            <a:extLst>
              <a:ext uri="{FF2B5EF4-FFF2-40B4-BE49-F238E27FC236}">
                <a16:creationId xmlns:a16="http://schemas.microsoft.com/office/drawing/2014/main" id="{71C5B208-6234-450D-9FE1-EE79BB66452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D2BE979-518D-4C1F-92DF-BF5F21423078}"/>
              </a:ext>
            </a:extLst>
          </p:cNvPr>
          <p:cNvSpPr>
            <a:spLocks noGrp="1"/>
          </p:cNvSpPr>
          <p:nvPr>
            <p:ph type="sldNum" sz="quarter" idx="12"/>
          </p:nvPr>
        </p:nvSpPr>
        <p:spPr/>
        <p:txBody>
          <a:bodyPr/>
          <a:lstStyle/>
          <a:p>
            <a:fld id="{27B71376-AD4A-4E1A-84D0-3FEF3DD4370A}" type="slidenum">
              <a:rPr lang="en-US" smtClean="0"/>
              <a:t>‹#›</a:t>
            </a:fld>
            <a:endParaRPr lang="en-US"/>
          </a:p>
        </p:txBody>
      </p:sp>
    </p:spTree>
    <p:extLst>
      <p:ext uri="{BB962C8B-B14F-4D97-AF65-F5344CB8AC3E}">
        <p14:creationId xmlns:p14="http://schemas.microsoft.com/office/powerpoint/2010/main" val="1780597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F9245-8EB1-460D-8299-8DC48C0180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5B8E334-B8EB-43E7-9761-1856D8CB48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44D2AAD-29CF-46D3-8C71-F4B3D97CF8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89D80E-56E0-490A-BB1C-AFCF484ACC0D}"/>
              </a:ext>
            </a:extLst>
          </p:cNvPr>
          <p:cNvSpPr>
            <a:spLocks noGrp="1"/>
          </p:cNvSpPr>
          <p:nvPr>
            <p:ph type="dt" sz="half" idx="10"/>
          </p:nvPr>
        </p:nvSpPr>
        <p:spPr/>
        <p:txBody>
          <a:bodyPr/>
          <a:lstStyle/>
          <a:p>
            <a:fld id="{9444FB39-0594-4CC5-BEAC-E9223D403028}" type="datetimeFigureOut">
              <a:rPr lang="en-US" smtClean="0"/>
              <a:t>9/12/2018</a:t>
            </a:fld>
            <a:endParaRPr lang="en-US"/>
          </a:p>
        </p:txBody>
      </p:sp>
      <p:sp>
        <p:nvSpPr>
          <p:cNvPr id="6" name="Footer Placeholder 5">
            <a:extLst>
              <a:ext uri="{FF2B5EF4-FFF2-40B4-BE49-F238E27FC236}">
                <a16:creationId xmlns:a16="http://schemas.microsoft.com/office/drawing/2014/main" id="{AD653708-6278-4AE9-B6C5-45D0BC1934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AA30DC-4159-4EF0-82C1-17082963DC97}"/>
              </a:ext>
            </a:extLst>
          </p:cNvPr>
          <p:cNvSpPr>
            <a:spLocks noGrp="1"/>
          </p:cNvSpPr>
          <p:nvPr>
            <p:ph type="sldNum" sz="quarter" idx="12"/>
          </p:nvPr>
        </p:nvSpPr>
        <p:spPr/>
        <p:txBody>
          <a:bodyPr/>
          <a:lstStyle/>
          <a:p>
            <a:fld id="{27B71376-AD4A-4E1A-84D0-3FEF3DD4370A}" type="slidenum">
              <a:rPr lang="en-US" smtClean="0"/>
              <a:t>‹#›</a:t>
            </a:fld>
            <a:endParaRPr lang="en-US"/>
          </a:p>
        </p:txBody>
      </p:sp>
    </p:spTree>
    <p:extLst>
      <p:ext uri="{BB962C8B-B14F-4D97-AF65-F5344CB8AC3E}">
        <p14:creationId xmlns:p14="http://schemas.microsoft.com/office/powerpoint/2010/main" val="204061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B2DC0-4603-4DB0-A47E-9E75F03A0E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560FDF0-0E4F-403D-98DC-DA54E7208D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2650555-4FD9-4E5B-97B5-309478D2B0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669288-C1C5-40CB-83EB-88496C83B307}"/>
              </a:ext>
            </a:extLst>
          </p:cNvPr>
          <p:cNvSpPr>
            <a:spLocks noGrp="1"/>
          </p:cNvSpPr>
          <p:nvPr>
            <p:ph type="dt" sz="half" idx="10"/>
          </p:nvPr>
        </p:nvSpPr>
        <p:spPr/>
        <p:txBody>
          <a:bodyPr/>
          <a:lstStyle/>
          <a:p>
            <a:fld id="{9444FB39-0594-4CC5-BEAC-E9223D403028}" type="datetimeFigureOut">
              <a:rPr lang="en-US" smtClean="0"/>
              <a:t>9/12/2018</a:t>
            </a:fld>
            <a:endParaRPr lang="en-US"/>
          </a:p>
        </p:txBody>
      </p:sp>
      <p:sp>
        <p:nvSpPr>
          <p:cNvPr id="6" name="Footer Placeholder 5">
            <a:extLst>
              <a:ext uri="{FF2B5EF4-FFF2-40B4-BE49-F238E27FC236}">
                <a16:creationId xmlns:a16="http://schemas.microsoft.com/office/drawing/2014/main" id="{32197503-A4F6-49C4-B3FE-ABD1FC9CB5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399BFD-7B82-41BA-9AD2-2D44968490A2}"/>
              </a:ext>
            </a:extLst>
          </p:cNvPr>
          <p:cNvSpPr>
            <a:spLocks noGrp="1"/>
          </p:cNvSpPr>
          <p:nvPr>
            <p:ph type="sldNum" sz="quarter" idx="12"/>
          </p:nvPr>
        </p:nvSpPr>
        <p:spPr/>
        <p:txBody>
          <a:bodyPr/>
          <a:lstStyle/>
          <a:p>
            <a:fld id="{27B71376-AD4A-4E1A-84D0-3FEF3DD4370A}" type="slidenum">
              <a:rPr lang="en-US" smtClean="0"/>
              <a:t>‹#›</a:t>
            </a:fld>
            <a:endParaRPr lang="en-US"/>
          </a:p>
        </p:txBody>
      </p:sp>
    </p:spTree>
    <p:extLst>
      <p:ext uri="{BB962C8B-B14F-4D97-AF65-F5344CB8AC3E}">
        <p14:creationId xmlns:p14="http://schemas.microsoft.com/office/powerpoint/2010/main" val="2631007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0C8973-6ABC-4FAA-8668-9FE2C55E9C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294F79E-36B6-44B3-BAF2-010E3F0620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A7BA26-32D7-4C28-BECF-ECB1F39640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44FB39-0594-4CC5-BEAC-E9223D403028}" type="datetimeFigureOut">
              <a:rPr lang="en-US" smtClean="0"/>
              <a:t>9/12/2018</a:t>
            </a:fld>
            <a:endParaRPr lang="en-US"/>
          </a:p>
        </p:txBody>
      </p:sp>
      <p:sp>
        <p:nvSpPr>
          <p:cNvPr id="5" name="Footer Placeholder 4">
            <a:extLst>
              <a:ext uri="{FF2B5EF4-FFF2-40B4-BE49-F238E27FC236}">
                <a16:creationId xmlns:a16="http://schemas.microsoft.com/office/drawing/2014/main" id="{86C11F57-7ABB-4649-AE7C-1343D4BCDA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7831D2F-5B7C-4F0C-B6AF-88D81B73D9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B71376-AD4A-4E1A-84D0-3FEF3DD4370A}" type="slidenum">
              <a:rPr lang="en-US" smtClean="0"/>
              <a:t>‹#›</a:t>
            </a:fld>
            <a:endParaRPr lang="en-US"/>
          </a:p>
        </p:txBody>
      </p:sp>
    </p:spTree>
    <p:extLst>
      <p:ext uri="{BB962C8B-B14F-4D97-AF65-F5344CB8AC3E}">
        <p14:creationId xmlns:p14="http://schemas.microsoft.com/office/powerpoint/2010/main" val="12764166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95102-1CB5-4F4B-A696-ED08BBDBD6AB}"/>
              </a:ext>
            </a:extLst>
          </p:cNvPr>
          <p:cNvSpPr>
            <a:spLocks noGrp="1"/>
          </p:cNvSpPr>
          <p:nvPr>
            <p:ph type="ctrTitle"/>
          </p:nvPr>
        </p:nvSpPr>
        <p:spPr>
          <a:xfrm>
            <a:off x="1524000" y="1122362"/>
            <a:ext cx="9144000" cy="2707765"/>
          </a:xfrm>
        </p:spPr>
        <p:txBody>
          <a:bodyPr>
            <a:normAutofit/>
          </a:bodyPr>
          <a:lstStyle/>
          <a:p>
            <a:r>
              <a:rPr lang="en-US" sz="7200" b="1" dirty="0"/>
              <a:t>LinkedList</a:t>
            </a:r>
          </a:p>
        </p:txBody>
      </p:sp>
      <p:sp>
        <p:nvSpPr>
          <p:cNvPr id="3" name="Subtitle 2">
            <a:extLst>
              <a:ext uri="{FF2B5EF4-FFF2-40B4-BE49-F238E27FC236}">
                <a16:creationId xmlns:a16="http://schemas.microsoft.com/office/drawing/2014/main" id="{379E5101-CCCB-4927-B184-57C33819DBA5}"/>
              </a:ext>
            </a:extLst>
          </p:cNvPr>
          <p:cNvSpPr>
            <a:spLocks noGrp="1"/>
          </p:cNvSpPr>
          <p:nvPr>
            <p:ph type="subTitle" idx="1"/>
          </p:nvPr>
        </p:nvSpPr>
        <p:spPr>
          <a:xfrm>
            <a:off x="10495472" y="5896664"/>
            <a:ext cx="1607389" cy="857819"/>
          </a:xfrm>
        </p:spPr>
        <p:txBody>
          <a:bodyPr>
            <a:normAutofit fontScale="62500" lnSpcReduction="20000"/>
          </a:bodyPr>
          <a:lstStyle/>
          <a:p>
            <a:pPr algn="l"/>
            <a:r>
              <a:rPr lang="en-US" dirty="0"/>
              <a:t>Shahriar Emami</a:t>
            </a:r>
          </a:p>
          <a:p>
            <a:pPr algn="l"/>
            <a:r>
              <a:rPr lang="en-US" dirty="0"/>
              <a:t>CST 8288</a:t>
            </a:r>
          </a:p>
          <a:p>
            <a:pPr algn="l"/>
            <a:r>
              <a:rPr lang="en-US" dirty="0"/>
              <a:t>September 12, 18</a:t>
            </a:r>
          </a:p>
        </p:txBody>
      </p:sp>
    </p:spTree>
    <p:extLst>
      <p:ext uri="{BB962C8B-B14F-4D97-AF65-F5344CB8AC3E}">
        <p14:creationId xmlns:p14="http://schemas.microsoft.com/office/powerpoint/2010/main" val="458745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40C32-9A04-4520-A912-0949E087D2F5}"/>
              </a:ext>
            </a:extLst>
          </p:cNvPr>
          <p:cNvSpPr>
            <a:spLocks noGrp="1"/>
          </p:cNvSpPr>
          <p:nvPr>
            <p:ph type="title"/>
          </p:nvPr>
        </p:nvSpPr>
        <p:spPr/>
        <p:txBody>
          <a:bodyPr/>
          <a:lstStyle/>
          <a:p>
            <a:r>
              <a:rPr lang="en-US" dirty="0" err="1"/>
              <a:t>removeFirst</a:t>
            </a:r>
            <a:r>
              <a:rPr lang="en-US" dirty="0"/>
              <a:t>()</a:t>
            </a:r>
          </a:p>
        </p:txBody>
      </p:sp>
      <p:sp>
        <p:nvSpPr>
          <p:cNvPr id="3" name="Content Placeholder 2">
            <a:extLst>
              <a:ext uri="{FF2B5EF4-FFF2-40B4-BE49-F238E27FC236}">
                <a16:creationId xmlns:a16="http://schemas.microsoft.com/office/drawing/2014/main" id="{4074958C-70AF-489D-ACDA-79728B24DA38}"/>
              </a:ext>
            </a:extLst>
          </p:cNvPr>
          <p:cNvSpPr>
            <a:spLocks noGrp="1"/>
          </p:cNvSpPr>
          <p:nvPr>
            <p:ph idx="1"/>
          </p:nvPr>
        </p:nvSpPr>
        <p:spPr>
          <a:xfrm>
            <a:off x="838200" y="1825625"/>
            <a:ext cx="10515600" cy="1325563"/>
          </a:xfrm>
        </p:spPr>
        <p:txBody>
          <a:bodyPr>
            <a:normAutofit fontScale="62500" lnSpcReduction="20000"/>
          </a:bodyPr>
          <a:lstStyle/>
          <a:p>
            <a:r>
              <a:rPr lang="en-US" dirty="0"/>
              <a:t>If list is empty return null or throw an exception</a:t>
            </a:r>
          </a:p>
          <a:p>
            <a:r>
              <a:rPr lang="en-US" dirty="0"/>
              <a:t>Store the head node inside of a temp Node</a:t>
            </a:r>
          </a:p>
          <a:p>
            <a:r>
              <a:rPr lang="en-US" dirty="0"/>
              <a:t>Assign </a:t>
            </a:r>
            <a:r>
              <a:rPr lang="en-US" dirty="0" err="1"/>
              <a:t>head.next</a:t>
            </a:r>
            <a:r>
              <a:rPr lang="en-US" dirty="0"/>
              <a:t> to head itself</a:t>
            </a:r>
          </a:p>
          <a:p>
            <a:r>
              <a:rPr lang="en-US" dirty="0"/>
              <a:t>Return value of temp node</a:t>
            </a:r>
          </a:p>
          <a:p>
            <a:endParaRPr lang="en-US" dirty="0"/>
          </a:p>
        </p:txBody>
      </p:sp>
      <p:sp>
        <p:nvSpPr>
          <p:cNvPr id="4" name="Callout: Right Arrow 3">
            <a:extLst>
              <a:ext uri="{FF2B5EF4-FFF2-40B4-BE49-F238E27FC236}">
                <a16:creationId xmlns:a16="http://schemas.microsoft.com/office/drawing/2014/main" id="{87D3E267-29DA-49C5-BD3F-AA5B604B6553}"/>
              </a:ext>
            </a:extLst>
          </p:cNvPr>
          <p:cNvSpPr/>
          <p:nvPr/>
        </p:nvSpPr>
        <p:spPr>
          <a:xfrm>
            <a:off x="899841" y="3706813"/>
            <a:ext cx="783566" cy="369332"/>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t>
            </a:r>
          </a:p>
        </p:txBody>
      </p:sp>
      <p:sp>
        <p:nvSpPr>
          <p:cNvPr id="5" name="TextBox 4">
            <a:extLst>
              <a:ext uri="{FF2B5EF4-FFF2-40B4-BE49-F238E27FC236}">
                <a16:creationId xmlns:a16="http://schemas.microsoft.com/office/drawing/2014/main" id="{03F7FAF0-E100-4BDF-BDC7-825A2970528C}"/>
              </a:ext>
            </a:extLst>
          </p:cNvPr>
          <p:cNvSpPr txBox="1"/>
          <p:nvPr/>
        </p:nvSpPr>
        <p:spPr>
          <a:xfrm>
            <a:off x="838200" y="3413475"/>
            <a:ext cx="649309" cy="369332"/>
          </a:xfrm>
          <a:prstGeom prst="rect">
            <a:avLst/>
          </a:prstGeom>
          <a:noFill/>
        </p:spPr>
        <p:txBody>
          <a:bodyPr wrap="square" rtlCol="0">
            <a:spAutoFit/>
          </a:bodyPr>
          <a:lstStyle/>
          <a:p>
            <a:r>
              <a:rPr lang="en-US" dirty="0"/>
              <a:t>head</a:t>
            </a:r>
          </a:p>
        </p:txBody>
      </p:sp>
      <p:sp>
        <p:nvSpPr>
          <p:cNvPr id="6" name="Callout: Right Arrow 5">
            <a:extLst>
              <a:ext uri="{FF2B5EF4-FFF2-40B4-BE49-F238E27FC236}">
                <a16:creationId xmlns:a16="http://schemas.microsoft.com/office/drawing/2014/main" id="{665482DE-D909-40F2-BEB3-116AC57FD97B}"/>
              </a:ext>
            </a:extLst>
          </p:cNvPr>
          <p:cNvSpPr/>
          <p:nvPr/>
        </p:nvSpPr>
        <p:spPr>
          <a:xfrm>
            <a:off x="1683407" y="3706813"/>
            <a:ext cx="783566" cy="369332"/>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p>
        </p:txBody>
      </p:sp>
      <p:sp>
        <p:nvSpPr>
          <p:cNvPr id="7" name="Callout: Right Arrow 6">
            <a:extLst>
              <a:ext uri="{FF2B5EF4-FFF2-40B4-BE49-F238E27FC236}">
                <a16:creationId xmlns:a16="http://schemas.microsoft.com/office/drawing/2014/main" id="{D19EE534-149E-40F7-A503-25CBDA50A50A}"/>
              </a:ext>
            </a:extLst>
          </p:cNvPr>
          <p:cNvSpPr/>
          <p:nvPr/>
        </p:nvSpPr>
        <p:spPr>
          <a:xfrm>
            <a:off x="2466973" y="3706813"/>
            <a:ext cx="783566" cy="369332"/>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8" name="TextBox 7">
            <a:extLst>
              <a:ext uri="{FF2B5EF4-FFF2-40B4-BE49-F238E27FC236}">
                <a16:creationId xmlns:a16="http://schemas.microsoft.com/office/drawing/2014/main" id="{7C839299-433D-4016-830D-F7A943060F3F}"/>
              </a:ext>
            </a:extLst>
          </p:cNvPr>
          <p:cNvSpPr txBox="1"/>
          <p:nvPr/>
        </p:nvSpPr>
        <p:spPr>
          <a:xfrm>
            <a:off x="2501752" y="3407964"/>
            <a:ext cx="478219" cy="369332"/>
          </a:xfrm>
          <a:prstGeom prst="rect">
            <a:avLst/>
          </a:prstGeom>
          <a:noFill/>
        </p:spPr>
        <p:txBody>
          <a:bodyPr wrap="square" rtlCol="0">
            <a:spAutoFit/>
          </a:bodyPr>
          <a:lstStyle/>
          <a:p>
            <a:r>
              <a:rPr lang="en-US" dirty="0"/>
              <a:t>tail</a:t>
            </a:r>
          </a:p>
        </p:txBody>
      </p:sp>
      <p:sp>
        <p:nvSpPr>
          <p:cNvPr id="9" name="TextBox 8">
            <a:extLst>
              <a:ext uri="{FF2B5EF4-FFF2-40B4-BE49-F238E27FC236}">
                <a16:creationId xmlns:a16="http://schemas.microsoft.com/office/drawing/2014/main" id="{9BBC7BF2-905C-4C87-AC2E-DE3A4396714D}"/>
              </a:ext>
            </a:extLst>
          </p:cNvPr>
          <p:cNvSpPr txBox="1"/>
          <p:nvPr/>
        </p:nvSpPr>
        <p:spPr>
          <a:xfrm>
            <a:off x="3171024" y="3680935"/>
            <a:ext cx="534121" cy="369332"/>
          </a:xfrm>
          <a:prstGeom prst="rect">
            <a:avLst/>
          </a:prstGeom>
          <a:noFill/>
        </p:spPr>
        <p:txBody>
          <a:bodyPr wrap="none" rtlCol="0">
            <a:spAutoFit/>
          </a:bodyPr>
          <a:lstStyle/>
          <a:p>
            <a:r>
              <a:rPr lang="en-US" dirty="0"/>
              <a:t>null</a:t>
            </a:r>
          </a:p>
        </p:txBody>
      </p:sp>
      <p:sp>
        <p:nvSpPr>
          <p:cNvPr id="110" name="Arrow: Right 109">
            <a:extLst>
              <a:ext uri="{FF2B5EF4-FFF2-40B4-BE49-F238E27FC236}">
                <a16:creationId xmlns:a16="http://schemas.microsoft.com/office/drawing/2014/main" id="{C0CD738E-42B0-40F4-B38F-57F3B8CE679E}"/>
              </a:ext>
            </a:extLst>
          </p:cNvPr>
          <p:cNvSpPr/>
          <p:nvPr/>
        </p:nvSpPr>
        <p:spPr>
          <a:xfrm>
            <a:off x="3754273" y="3752480"/>
            <a:ext cx="314611" cy="2779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Callout: Right Arrow 110">
            <a:extLst>
              <a:ext uri="{FF2B5EF4-FFF2-40B4-BE49-F238E27FC236}">
                <a16:creationId xmlns:a16="http://schemas.microsoft.com/office/drawing/2014/main" id="{74D38513-480B-4306-9619-D6F3E1840A11}"/>
              </a:ext>
            </a:extLst>
          </p:cNvPr>
          <p:cNvSpPr/>
          <p:nvPr/>
        </p:nvSpPr>
        <p:spPr>
          <a:xfrm>
            <a:off x="4322926" y="3661146"/>
            <a:ext cx="783566" cy="369332"/>
          </a:xfrm>
          <a:prstGeom prst="rightArrowCallou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“T”</a:t>
            </a:r>
          </a:p>
        </p:txBody>
      </p:sp>
      <p:sp>
        <p:nvSpPr>
          <p:cNvPr id="112" name="TextBox 111">
            <a:extLst>
              <a:ext uri="{FF2B5EF4-FFF2-40B4-BE49-F238E27FC236}">
                <a16:creationId xmlns:a16="http://schemas.microsoft.com/office/drawing/2014/main" id="{82F6155D-8B87-4C4B-9BD7-14CF8A1B4605}"/>
              </a:ext>
            </a:extLst>
          </p:cNvPr>
          <p:cNvSpPr txBox="1"/>
          <p:nvPr/>
        </p:nvSpPr>
        <p:spPr>
          <a:xfrm>
            <a:off x="4261285" y="3367808"/>
            <a:ext cx="649309" cy="369332"/>
          </a:xfrm>
          <a:prstGeom prst="rect">
            <a:avLst/>
          </a:prstGeom>
          <a:noFill/>
        </p:spPr>
        <p:txBody>
          <a:bodyPr wrap="square" rtlCol="0">
            <a:spAutoFit/>
          </a:bodyPr>
          <a:lstStyle/>
          <a:p>
            <a:r>
              <a:rPr lang="en-US" dirty="0"/>
              <a:t>head</a:t>
            </a:r>
          </a:p>
        </p:txBody>
      </p:sp>
      <p:sp>
        <p:nvSpPr>
          <p:cNvPr id="113" name="Callout: Right Arrow 112">
            <a:extLst>
              <a:ext uri="{FF2B5EF4-FFF2-40B4-BE49-F238E27FC236}">
                <a16:creationId xmlns:a16="http://schemas.microsoft.com/office/drawing/2014/main" id="{88E64F84-A0FA-421D-82CC-C129CBBEDCD6}"/>
              </a:ext>
            </a:extLst>
          </p:cNvPr>
          <p:cNvSpPr/>
          <p:nvPr/>
        </p:nvSpPr>
        <p:spPr>
          <a:xfrm>
            <a:off x="5106492" y="3661146"/>
            <a:ext cx="783566" cy="369332"/>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p>
        </p:txBody>
      </p:sp>
      <p:sp>
        <p:nvSpPr>
          <p:cNvPr id="114" name="Callout: Right Arrow 113">
            <a:extLst>
              <a:ext uri="{FF2B5EF4-FFF2-40B4-BE49-F238E27FC236}">
                <a16:creationId xmlns:a16="http://schemas.microsoft.com/office/drawing/2014/main" id="{25016B46-6596-4287-AD90-5EF6FF9F4EAD}"/>
              </a:ext>
            </a:extLst>
          </p:cNvPr>
          <p:cNvSpPr/>
          <p:nvPr/>
        </p:nvSpPr>
        <p:spPr>
          <a:xfrm>
            <a:off x="5890058" y="3661146"/>
            <a:ext cx="783566" cy="369332"/>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115" name="TextBox 114">
            <a:extLst>
              <a:ext uri="{FF2B5EF4-FFF2-40B4-BE49-F238E27FC236}">
                <a16:creationId xmlns:a16="http://schemas.microsoft.com/office/drawing/2014/main" id="{EEC96756-CFDC-400B-9AB6-663EF6F9A65B}"/>
              </a:ext>
            </a:extLst>
          </p:cNvPr>
          <p:cNvSpPr txBox="1"/>
          <p:nvPr/>
        </p:nvSpPr>
        <p:spPr>
          <a:xfrm>
            <a:off x="5924837" y="3362297"/>
            <a:ext cx="478219" cy="369332"/>
          </a:xfrm>
          <a:prstGeom prst="rect">
            <a:avLst/>
          </a:prstGeom>
          <a:noFill/>
        </p:spPr>
        <p:txBody>
          <a:bodyPr wrap="square" rtlCol="0">
            <a:spAutoFit/>
          </a:bodyPr>
          <a:lstStyle/>
          <a:p>
            <a:r>
              <a:rPr lang="en-US" dirty="0"/>
              <a:t>tail</a:t>
            </a:r>
          </a:p>
        </p:txBody>
      </p:sp>
      <p:sp>
        <p:nvSpPr>
          <p:cNvPr id="116" name="TextBox 115">
            <a:extLst>
              <a:ext uri="{FF2B5EF4-FFF2-40B4-BE49-F238E27FC236}">
                <a16:creationId xmlns:a16="http://schemas.microsoft.com/office/drawing/2014/main" id="{DB55A072-3E14-4251-8499-E2EB64CC6ED1}"/>
              </a:ext>
            </a:extLst>
          </p:cNvPr>
          <p:cNvSpPr txBox="1"/>
          <p:nvPr/>
        </p:nvSpPr>
        <p:spPr>
          <a:xfrm>
            <a:off x="6594109" y="3635268"/>
            <a:ext cx="534121" cy="369332"/>
          </a:xfrm>
          <a:prstGeom prst="rect">
            <a:avLst/>
          </a:prstGeom>
          <a:noFill/>
        </p:spPr>
        <p:txBody>
          <a:bodyPr wrap="none" rtlCol="0">
            <a:spAutoFit/>
          </a:bodyPr>
          <a:lstStyle/>
          <a:p>
            <a:r>
              <a:rPr lang="en-US" dirty="0"/>
              <a:t>null</a:t>
            </a:r>
          </a:p>
        </p:txBody>
      </p:sp>
      <p:sp>
        <p:nvSpPr>
          <p:cNvPr id="117" name="TextBox 116">
            <a:extLst>
              <a:ext uri="{FF2B5EF4-FFF2-40B4-BE49-F238E27FC236}">
                <a16:creationId xmlns:a16="http://schemas.microsoft.com/office/drawing/2014/main" id="{CD763477-8B58-4318-BA82-EF7226AEE4B3}"/>
              </a:ext>
            </a:extLst>
          </p:cNvPr>
          <p:cNvSpPr txBox="1"/>
          <p:nvPr/>
        </p:nvSpPr>
        <p:spPr>
          <a:xfrm>
            <a:off x="4224977" y="3996313"/>
            <a:ext cx="783566" cy="369332"/>
          </a:xfrm>
          <a:prstGeom prst="rect">
            <a:avLst/>
          </a:prstGeom>
          <a:noFill/>
        </p:spPr>
        <p:txBody>
          <a:bodyPr wrap="square" rtlCol="0">
            <a:spAutoFit/>
          </a:bodyPr>
          <a:lstStyle/>
          <a:p>
            <a:r>
              <a:rPr lang="en-US" dirty="0"/>
              <a:t>temp</a:t>
            </a:r>
          </a:p>
        </p:txBody>
      </p:sp>
      <p:sp>
        <p:nvSpPr>
          <p:cNvPr id="118" name="Arrow: Right 117">
            <a:extLst>
              <a:ext uri="{FF2B5EF4-FFF2-40B4-BE49-F238E27FC236}">
                <a16:creationId xmlns:a16="http://schemas.microsoft.com/office/drawing/2014/main" id="{D6C3589E-D8EF-47F8-8C79-C4A3E91B35D8}"/>
              </a:ext>
            </a:extLst>
          </p:cNvPr>
          <p:cNvSpPr/>
          <p:nvPr/>
        </p:nvSpPr>
        <p:spPr>
          <a:xfrm>
            <a:off x="3754273" y="4729950"/>
            <a:ext cx="314611" cy="2779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Callout: Right Arrow 118">
            <a:extLst>
              <a:ext uri="{FF2B5EF4-FFF2-40B4-BE49-F238E27FC236}">
                <a16:creationId xmlns:a16="http://schemas.microsoft.com/office/drawing/2014/main" id="{1C94EF0A-B34A-42E1-B2E9-A13FFA0F12A2}"/>
              </a:ext>
            </a:extLst>
          </p:cNvPr>
          <p:cNvSpPr/>
          <p:nvPr/>
        </p:nvSpPr>
        <p:spPr>
          <a:xfrm>
            <a:off x="4322926" y="4638616"/>
            <a:ext cx="783566" cy="369332"/>
          </a:xfrm>
          <a:prstGeom prst="rightArrowCallou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“T”</a:t>
            </a:r>
          </a:p>
        </p:txBody>
      </p:sp>
      <p:sp>
        <p:nvSpPr>
          <p:cNvPr id="120" name="TextBox 119">
            <a:extLst>
              <a:ext uri="{FF2B5EF4-FFF2-40B4-BE49-F238E27FC236}">
                <a16:creationId xmlns:a16="http://schemas.microsoft.com/office/drawing/2014/main" id="{9FCADC6E-7A10-410F-AE85-6F229F3A323C}"/>
              </a:ext>
            </a:extLst>
          </p:cNvPr>
          <p:cNvSpPr txBox="1"/>
          <p:nvPr/>
        </p:nvSpPr>
        <p:spPr>
          <a:xfrm>
            <a:off x="5035914" y="4323816"/>
            <a:ext cx="649309" cy="369332"/>
          </a:xfrm>
          <a:prstGeom prst="rect">
            <a:avLst/>
          </a:prstGeom>
          <a:noFill/>
        </p:spPr>
        <p:txBody>
          <a:bodyPr wrap="square" rtlCol="0">
            <a:spAutoFit/>
          </a:bodyPr>
          <a:lstStyle/>
          <a:p>
            <a:r>
              <a:rPr lang="en-US" dirty="0"/>
              <a:t>head</a:t>
            </a:r>
          </a:p>
        </p:txBody>
      </p:sp>
      <p:sp>
        <p:nvSpPr>
          <p:cNvPr id="121" name="Callout: Right Arrow 120">
            <a:extLst>
              <a:ext uri="{FF2B5EF4-FFF2-40B4-BE49-F238E27FC236}">
                <a16:creationId xmlns:a16="http://schemas.microsoft.com/office/drawing/2014/main" id="{681FEC3A-74BE-4192-B995-556E9A22D263}"/>
              </a:ext>
            </a:extLst>
          </p:cNvPr>
          <p:cNvSpPr/>
          <p:nvPr/>
        </p:nvSpPr>
        <p:spPr>
          <a:xfrm>
            <a:off x="5106492" y="4638616"/>
            <a:ext cx="783566" cy="369332"/>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p>
        </p:txBody>
      </p:sp>
      <p:sp>
        <p:nvSpPr>
          <p:cNvPr id="122" name="Callout: Right Arrow 121">
            <a:extLst>
              <a:ext uri="{FF2B5EF4-FFF2-40B4-BE49-F238E27FC236}">
                <a16:creationId xmlns:a16="http://schemas.microsoft.com/office/drawing/2014/main" id="{9FA6DE2D-BD29-42D2-A382-B8D107F9167A}"/>
              </a:ext>
            </a:extLst>
          </p:cNvPr>
          <p:cNvSpPr/>
          <p:nvPr/>
        </p:nvSpPr>
        <p:spPr>
          <a:xfrm>
            <a:off x="5890058" y="4638616"/>
            <a:ext cx="783566" cy="369332"/>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123" name="TextBox 122">
            <a:extLst>
              <a:ext uri="{FF2B5EF4-FFF2-40B4-BE49-F238E27FC236}">
                <a16:creationId xmlns:a16="http://schemas.microsoft.com/office/drawing/2014/main" id="{E869C55A-0F0D-4112-AB99-AAC8A460FE10}"/>
              </a:ext>
            </a:extLst>
          </p:cNvPr>
          <p:cNvSpPr txBox="1"/>
          <p:nvPr/>
        </p:nvSpPr>
        <p:spPr>
          <a:xfrm>
            <a:off x="5924837" y="4339767"/>
            <a:ext cx="478219" cy="369332"/>
          </a:xfrm>
          <a:prstGeom prst="rect">
            <a:avLst/>
          </a:prstGeom>
          <a:noFill/>
        </p:spPr>
        <p:txBody>
          <a:bodyPr wrap="square" rtlCol="0">
            <a:spAutoFit/>
          </a:bodyPr>
          <a:lstStyle/>
          <a:p>
            <a:r>
              <a:rPr lang="en-US" dirty="0"/>
              <a:t>tail</a:t>
            </a:r>
          </a:p>
        </p:txBody>
      </p:sp>
      <p:sp>
        <p:nvSpPr>
          <p:cNvPr id="124" name="TextBox 123">
            <a:extLst>
              <a:ext uri="{FF2B5EF4-FFF2-40B4-BE49-F238E27FC236}">
                <a16:creationId xmlns:a16="http://schemas.microsoft.com/office/drawing/2014/main" id="{A4EB319F-5A63-49BD-AD38-798D4014AEC6}"/>
              </a:ext>
            </a:extLst>
          </p:cNvPr>
          <p:cNvSpPr txBox="1"/>
          <p:nvPr/>
        </p:nvSpPr>
        <p:spPr>
          <a:xfrm>
            <a:off x="6594109" y="4612738"/>
            <a:ext cx="534121" cy="369332"/>
          </a:xfrm>
          <a:prstGeom prst="rect">
            <a:avLst/>
          </a:prstGeom>
          <a:noFill/>
        </p:spPr>
        <p:txBody>
          <a:bodyPr wrap="none" rtlCol="0">
            <a:spAutoFit/>
          </a:bodyPr>
          <a:lstStyle/>
          <a:p>
            <a:r>
              <a:rPr lang="en-US" dirty="0"/>
              <a:t>null</a:t>
            </a:r>
          </a:p>
        </p:txBody>
      </p:sp>
      <p:sp>
        <p:nvSpPr>
          <p:cNvPr id="125" name="TextBox 124">
            <a:extLst>
              <a:ext uri="{FF2B5EF4-FFF2-40B4-BE49-F238E27FC236}">
                <a16:creationId xmlns:a16="http://schemas.microsoft.com/office/drawing/2014/main" id="{166026C7-5596-48DE-915A-001DF8DB806F}"/>
              </a:ext>
            </a:extLst>
          </p:cNvPr>
          <p:cNvSpPr txBox="1"/>
          <p:nvPr/>
        </p:nvSpPr>
        <p:spPr>
          <a:xfrm>
            <a:off x="4224977" y="4973783"/>
            <a:ext cx="783566" cy="369332"/>
          </a:xfrm>
          <a:prstGeom prst="rect">
            <a:avLst/>
          </a:prstGeom>
          <a:noFill/>
        </p:spPr>
        <p:txBody>
          <a:bodyPr wrap="square" rtlCol="0">
            <a:spAutoFit/>
          </a:bodyPr>
          <a:lstStyle/>
          <a:p>
            <a:r>
              <a:rPr lang="en-US" dirty="0"/>
              <a:t>temp</a:t>
            </a:r>
          </a:p>
        </p:txBody>
      </p:sp>
      <p:sp>
        <p:nvSpPr>
          <p:cNvPr id="126" name="Arrow: Right 125">
            <a:extLst>
              <a:ext uri="{FF2B5EF4-FFF2-40B4-BE49-F238E27FC236}">
                <a16:creationId xmlns:a16="http://schemas.microsoft.com/office/drawing/2014/main" id="{344C1C15-A6F9-4F96-A75B-750783E83EF9}"/>
              </a:ext>
            </a:extLst>
          </p:cNvPr>
          <p:cNvSpPr/>
          <p:nvPr/>
        </p:nvSpPr>
        <p:spPr>
          <a:xfrm>
            <a:off x="3754273" y="5673255"/>
            <a:ext cx="314611" cy="2779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Callout: Right Arrow 126">
            <a:extLst>
              <a:ext uri="{FF2B5EF4-FFF2-40B4-BE49-F238E27FC236}">
                <a16:creationId xmlns:a16="http://schemas.microsoft.com/office/drawing/2014/main" id="{520551D9-E7F9-419B-B12C-A34C6954391F}"/>
              </a:ext>
            </a:extLst>
          </p:cNvPr>
          <p:cNvSpPr/>
          <p:nvPr/>
        </p:nvSpPr>
        <p:spPr>
          <a:xfrm>
            <a:off x="4322926" y="5581921"/>
            <a:ext cx="783566" cy="369332"/>
          </a:xfrm>
          <a:prstGeom prst="rightArrowCallou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“T”</a:t>
            </a:r>
          </a:p>
        </p:txBody>
      </p:sp>
      <p:sp>
        <p:nvSpPr>
          <p:cNvPr id="128" name="Callout: Right Arrow 127">
            <a:extLst>
              <a:ext uri="{FF2B5EF4-FFF2-40B4-BE49-F238E27FC236}">
                <a16:creationId xmlns:a16="http://schemas.microsoft.com/office/drawing/2014/main" id="{1532DEFC-9539-4851-8A1F-6B3BB205456F}"/>
              </a:ext>
            </a:extLst>
          </p:cNvPr>
          <p:cNvSpPr/>
          <p:nvPr/>
        </p:nvSpPr>
        <p:spPr>
          <a:xfrm>
            <a:off x="5910161" y="5555409"/>
            <a:ext cx="783566" cy="369332"/>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p>
        </p:txBody>
      </p:sp>
      <p:sp>
        <p:nvSpPr>
          <p:cNvPr id="129" name="Callout: Right Arrow 128">
            <a:extLst>
              <a:ext uri="{FF2B5EF4-FFF2-40B4-BE49-F238E27FC236}">
                <a16:creationId xmlns:a16="http://schemas.microsoft.com/office/drawing/2014/main" id="{44210915-AA2D-40CB-B8A7-6D7F357F6CEC}"/>
              </a:ext>
            </a:extLst>
          </p:cNvPr>
          <p:cNvSpPr/>
          <p:nvPr/>
        </p:nvSpPr>
        <p:spPr>
          <a:xfrm>
            <a:off x="6693727" y="5555409"/>
            <a:ext cx="783566" cy="369332"/>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130" name="TextBox 129">
            <a:extLst>
              <a:ext uri="{FF2B5EF4-FFF2-40B4-BE49-F238E27FC236}">
                <a16:creationId xmlns:a16="http://schemas.microsoft.com/office/drawing/2014/main" id="{D81191F5-C530-4400-9392-B8606EA5AD48}"/>
              </a:ext>
            </a:extLst>
          </p:cNvPr>
          <p:cNvSpPr txBox="1"/>
          <p:nvPr/>
        </p:nvSpPr>
        <p:spPr>
          <a:xfrm>
            <a:off x="7397778" y="5529531"/>
            <a:ext cx="534121" cy="369332"/>
          </a:xfrm>
          <a:prstGeom prst="rect">
            <a:avLst/>
          </a:prstGeom>
          <a:noFill/>
        </p:spPr>
        <p:txBody>
          <a:bodyPr wrap="none" rtlCol="0">
            <a:spAutoFit/>
          </a:bodyPr>
          <a:lstStyle/>
          <a:p>
            <a:r>
              <a:rPr lang="en-US" dirty="0"/>
              <a:t>null</a:t>
            </a:r>
          </a:p>
        </p:txBody>
      </p:sp>
      <p:sp>
        <p:nvSpPr>
          <p:cNvPr id="131" name="TextBox 130">
            <a:extLst>
              <a:ext uri="{FF2B5EF4-FFF2-40B4-BE49-F238E27FC236}">
                <a16:creationId xmlns:a16="http://schemas.microsoft.com/office/drawing/2014/main" id="{B8CD54A7-7A96-44B3-8F9E-F1A80910655D}"/>
              </a:ext>
            </a:extLst>
          </p:cNvPr>
          <p:cNvSpPr txBox="1"/>
          <p:nvPr/>
        </p:nvSpPr>
        <p:spPr>
          <a:xfrm>
            <a:off x="4224977" y="5917088"/>
            <a:ext cx="783566" cy="369332"/>
          </a:xfrm>
          <a:prstGeom prst="rect">
            <a:avLst/>
          </a:prstGeom>
          <a:noFill/>
        </p:spPr>
        <p:txBody>
          <a:bodyPr wrap="square" rtlCol="0">
            <a:spAutoFit/>
          </a:bodyPr>
          <a:lstStyle/>
          <a:p>
            <a:r>
              <a:rPr lang="en-US" dirty="0"/>
              <a:t>temp</a:t>
            </a:r>
          </a:p>
        </p:txBody>
      </p:sp>
      <p:sp>
        <p:nvSpPr>
          <p:cNvPr id="132" name="TextBox 131">
            <a:extLst>
              <a:ext uri="{FF2B5EF4-FFF2-40B4-BE49-F238E27FC236}">
                <a16:creationId xmlns:a16="http://schemas.microsoft.com/office/drawing/2014/main" id="{783A88F1-08B1-4E5E-993A-595411AF4A85}"/>
              </a:ext>
            </a:extLst>
          </p:cNvPr>
          <p:cNvSpPr txBox="1"/>
          <p:nvPr/>
        </p:nvSpPr>
        <p:spPr>
          <a:xfrm>
            <a:off x="5873066" y="5261460"/>
            <a:ext cx="649309" cy="369332"/>
          </a:xfrm>
          <a:prstGeom prst="rect">
            <a:avLst/>
          </a:prstGeom>
          <a:noFill/>
        </p:spPr>
        <p:txBody>
          <a:bodyPr wrap="square" rtlCol="0">
            <a:spAutoFit/>
          </a:bodyPr>
          <a:lstStyle/>
          <a:p>
            <a:r>
              <a:rPr lang="en-US" dirty="0"/>
              <a:t>head</a:t>
            </a:r>
          </a:p>
        </p:txBody>
      </p:sp>
      <p:sp>
        <p:nvSpPr>
          <p:cNvPr id="133" name="TextBox 132">
            <a:extLst>
              <a:ext uri="{FF2B5EF4-FFF2-40B4-BE49-F238E27FC236}">
                <a16:creationId xmlns:a16="http://schemas.microsoft.com/office/drawing/2014/main" id="{C8AA807E-5B74-4308-94EF-519BBFECA7FC}"/>
              </a:ext>
            </a:extLst>
          </p:cNvPr>
          <p:cNvSpPr txBox="1"/>
          <p:nvPr/>
        </p:nvSpPr>
        <p:spPr>
          <a:xfrm>
            <a:off x="6761989" y="5277411"/>
            <a:ext cx="478219" cy="369332"/>
          </a:xfrm>
          <a:prstGeom prst="rect">
            <a:avLst/>
          </a:prstGeom>
          <a:noFill/>
        </p:spPr>
        <p:txBody>
          <a:bodyPr wrap="square" rtlCol="0">
            <a:spAutoFit/>
          </a:bodyPr>
          <a:lstStyle/>
          <a:p>
            <a:r>
              <a:rPr lang="en-US" dirty="0"/>
              <a:t>tail</a:t>
            </a:r>
          </a:p>
        </p:txBody>
      </p:sp>
      <p:sp>
        <p:nvSpPr>
          <p:cNvPr id="134" name="TextBox 133">
            <a:extLst>
              <a:ext uri="{FF2B5EF4-FFF2-40B4-BE49-F238E27FC236}">
                <a16:creationId xmlns:a16="http://schemas.microsoft.com/office/drawing/2014/main" id="{3D857C08-B734-4C22-8697-20B5486CBF16}"/>
              </a:ext>
            </a:extLst>
          </p:cNvPr>
          <p:cNvSpPr txBox="1"/>
          <p:nvPr/>
        </p:nvSpPr>
        <p:spPr>
          <a:xfrm>
            <a:off x="5012846" y="5547756"/>
            <a:ext cx="534121" cy="369332"/>
          </a:xfrm>
          <a:prstGeom prst="rect">
            <a:avLst/>
          </a:prstGeom>
          <a:noFill/>
        </p:spPr>
        <p:txBody>
          <a:bodyPr wrap="none" rtlCol="0">
            <a:spAutoFit/>
          </a:bodyPr>
          <a:lstStyle/>
          <a:p>
            <a:r>
              <a:rPr lang="en-US" dirty="0"/>
              <a:t>null</a:t>
            </a:r>
          </a:p>
        </p:txBody>
      </p:sp>
    </p:spTree>
    <p:extLst>
      <p:ext uri="{BB962C8B-B14F-4D97-AF65-F5344CB8AC3E}">
        <p14:creationId xmlns:p14="http://schemas.microsoft.com/office/powerpoint/2010/main" val="1747330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40C32-9A04-4520-A912-0949E087D2F5}"/>
              </a:ext>
            </a:extLst>
          </p:cNvPr>
          <p:cNvSpPr>
            <a:spLocks noGrp="1"/>
          </p:cNvSpPr>
          <p:nvPr>
            <p:ph type="title"/>
          </p:nvPr>
        </p:nvSpPr>
        <p:spPr/>
        <p:txBody>
          <a:bodyPr/>
          <a:lstStyle/>
          <a:p>
            <a:r>
              <a:rPr lang="en-US" dirty="0" err="1"/>
              <a:t>removeLast</a:t>
            </a:r>
            <a:r>
              <a:rPr lang="en-US" dirty="0"/>
              <a:t>()</a:t>
            </a:r>
          </a:p>
        </p:txBody>
      </p:sp>
      <p:sp>
        <p:nvSpPr>
          <p:cNvPr id="3" name="Content Placeholder 2">
            <a:extLst>
              <a:ext uri="{FF2B5EF4-FFF2-40B4-BE49-F238E27FC236}">
                <a16:creationId xmlns:a16="http://schemas.microsoft.com/office/drawing/2014/main" id="{4074958C-70AF-489D-ACDA-79728B24DA38}"/>
              </a:ext>
            </a:extLst>
          </p:cNvPr>
          <p:cNvSpPr>
            <a:spLocks noGrp="1"/>
          </p:cNvSpPr>
          <p:nvPr>
            <p:ph idx="1"/>
          </p:nvPr>
        </p:nvSpPr>
        <p:spPr>
          <a:xfrm>
            <a:off x="838200" y="1825625"/>
            <a:ext cx="10515600" cy="1325563"/>
          </a:xfrm>
        </p:spPr>
        <p:txBody>
          <a:bodyPr>
            <a:normAutofit fontScale="62500" lnSpcReduction="20000"/>
          </a:bodyPr>
          <a:lstStyle/>
          <a:p>
            <a:r>
              <a:rPr lang="en-US" dirty="0"/>
              <a:t>If list is empty return null or throw an exception</a:t>
            </a:r>
          </a:p>
          <a:p>
            <a:r>
              <a:rPr lang="en-US" dirty="0"/>
              <a:t>Assign head to temp and start looping through all nodes till </a:t>
            </a:r>
            <a:r>
              <a:rPr lang="en-US" dirty="0" err="1"/>
              <a:t>temp.next</a:t>
            </a:r>
            <a:r>
              <a:rPr lang="en-US" dirty="0"/>
              <a:t> is equal/== to tail</a:t>
            </a:r>
          </a:p>
          <a:p>
            <a:r>
              <a:rPr lang="en-US" dirty="0"/>
              <a:t>Assign temp to tail and assign </a:t>
            </a:r>
            <a:r>
              <a:rPr lang="en-US" dirty="0" err="1"/>
              <a:t>tail.next</a:t>
            </a:r>
            <a:r>
              <a:rPr lang="en-US" dirty="0"/>
              <a:t> to temp</a:t>
            </a:r>
          </a:p>
          <a:p>
            <a:r>
              <a:rPr lang="en-US" dirty="0"/>
              <a:t>Return value of temp node</a:t>
            </a:r>
          </a:p>
          <a:p>
            <a:endParaRPr lang="en-US" dirty="0"/>
          </a:p>
        </p:txBody>
      </p:sp>
      <p:sp>
        <p:nvSpPr>
          <p:cNvPr id="4" name="Callout: Right Arrow 3">
            <a:extLst>
              <a:ext uri="{FF2B5EF4-FFF2-40B4-BE49-F238E27FC236}">
                <a16:creationId xmlns:a16="http://schemas.microsoft.com/office/drawing/2014/main" id="{87D3E267-29DA-49C5-BD3F-AA5B604B6553}"/>
              </a:ext>
            </a:extLst>
          </p:cNvPr>
          <p:cNvSpPr/>
          <p:nvPr/>
        </p:nvSpPr>
        <p:spPr>
          <a:xfrm>
            <a:off x="899841" y="3706813"/>
            <a:ext cx="783566" cy="369332"/>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t>
            </a:r>
          </a:p>
        </p:txBody>
      </p:sp>
      <p:sp>
        <p:nvSpPr>
          <p:cNvPr id="5" name="TextBox 4">
            <a:extLst>
              <a:ext uri="{FF2B5EF4-FFF2-40B4-BE49-F238E27FC236}">
                <a16:creationId xmlns:a16="http://schemas.microsoft.com/office/drawing/2014/main" id="{03F7FAF0-E100-4BDF-BDC7-825A2970528C}"/>
              </a:ext>
            </a:extLst>
          </p:cNvPr>
          <p:cNvSpPr txBox="1"/>
          <p:nvPr/>
        </p:nvSpPr>
        <p:spPr>
          <a:xfrm>
            <a:off x="838200" y="3413475"/>
            <a:ext cx="649309" cy="369332"/>
          </a:xfrm>
          <a:prstGeom prst="rect">
            <a:avLst/>
          </a:prstGeom>
          <a:noFill/>
        </p:spPr>
        <p:txBody>
          <a:bodyPr wrap="square" rtlCol="0">
            <a:spAutoFit/>
          </a:bodyPr>
          <a:lstStyle/>
          <a:p>
            <a:r>
              <a:rPr lang="en-US" dirty="0"/>
              <a:t>head</a:t>
            </a:r>
          </a:p>
        </p:txBody>
      </p:sp>
      <p:sp>
        <p:nvSpPr>
          <p:cNvPr id="6" name="Callout: Right Arrow 5">
            <a:extLst>
              <a:ext uri="{FF2B5EF4-FFF2-40B4-BE49-F238E27FC236}">
                <a16:creationId xmlns:a16="http://schemas.microsoft.com/office/drawing/2014/main" id="{665482DE-D909-40F2-BEB3-116AC57FD97B}"/>
              </a:ext>
            </a:extLst>
          </p:cNvPr>
          <p:cNvSpPr/>
          <p:nvPr/>
        </p:nvSpPr>
        <p:spPr>
          <a:xfrm>
            <a:off x="1683407" y="3706813"/>
            <a:ext cx="783566" cy="369332"/>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p>
        </p:txBody>
      </p:sp>
      <p:sp>
        <p:nvSpPr>
          <p:cNvPr id="7" name="Callout: Right Arrow 6">
            <a:extLst>
              <a:ext uri="{FF2B5EF4-FFF2-40B4-BE49-F238E27FC236}">
                <a16:creationId xmlns:a16="http://schemas.microsoft.com/office/drawing/2014/main" id="{D19EE534-149E-40F7-A503-25CBDA50A50A}"/>
              </a:ext>
            </a:extLst>
          </p:cNvPr>
          <p:cNvSpPr/>
          <p:nvPr/>
        </p:nvSpPr>
        <p:spPr>
          <a:xfrm>
            <a:off x="2466973" y="3706813"/>
            <a:ext cx="783566" cy="369332"/>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8" name="TextBox 7">
            <a:extLst>
              <a:ext uri="{FF2B5EF4-FFF2-40B4-BE49-F238E27FC236}">
                <a16:creationId xmlns:a16="http://schemas.microsoft.com/office/drawing/2014/main" id="{7C839299-433D-4016-830D-F7A943060F3F}"/>
              </a:ext>
            </a:extLst>
          </p:cNvPr>
          <p:cNvSpPr txBox="1"/>
          <p:nvPr/>
        </p:nvSpPr>
        <p:spPr>
          <a:xfrm>
            <a:off x="2501752" y="3407964"/>
            <a:ext cx="478219" cy="369332"/>
          </a:xfrm>
          <a:prstGeom prst="rect">
            <a:avLst/>
          </a:prstGeom>
          <a:noFill/>
        </p:spPr>
        <p:txBody>
          <a:bodyPr wrap="square" rtlCol="0">
            <a:spAutoFit/>
          </a:bodyPr>
          <a:lstStyle/>
          <a:p>
            <a:r>
              <a:rPr lang="en-US" dirty="0"/>
              <a:t>tail</a:t>
            </a:r>
          </a:p>
        </p:txBody>
      </p:sp>
      <p:sp>
        <p:nvSpPr>
          <p:cNvPr id="9" name="TextBox 8">
            <a:extLst>
              <a:ext uri="{FF2B5EF4-FFF2-40B4-BE49-F238E27FC236}">
                <a16:creationId xmlns:a16="http://schemas.microsoft.com/office/drawing/2014/main" id="{9BBC7BF2-905C-4C87-AC2E-DE3A4396714D}"/>
              </a:ext>
            </a:extLst>
          </p:cNvPr>
          <p:cNvSpPr txBox="1"/>
          <p:nvPr/>
        </p:nvSpPr>
        <p:spPr>
          <a:xfrm>
            <a:off x="3171024" y="3680935"/>
            <a:ext cx="534121" cy="369332"/>
          </a:xfrm>
          <a:prstGeom prst="rect">
            <a:avLst/>
          </a:prstGeom>
          <a:noFill/>
        </p:spPr>
        <p:txBody>
          <a:bodyPr wrap="none" rtlCol="0">
            <a:spAutoFit/>
          </a:bodyPr>
          <a:lstStyle/>
          <a:p>
            <a:r>
              <a:rPr lang="en-US" dirty="0"/>
              <a:t>null</a:t>
            </a:r>
          </a:p>
        </p:txBody>
      </p:sp>
      <p:sp>
        <p:nvSpPr>
          <p:cNvPr id="110" name="Arrow: Right 109">
            <a:extLst>
              <a:ext uri="{FF2B5EF4-FFF2-40B4-BE49-F238E27FC236}">
                <a16:creationId xmlns:a16="http://schemas.microsoft.com/office/drawing/2014/main" id="{C0CD738E-42B0-40F4-B38F-57F3B8CE679E}"/>
              </a:ext>
            </a:extLst>
          </p:cNvPr>
          <p:cNvSpPr/>
          <p:nvPr/>
        </p:nvSpPr>
        <p:spPr>
          <a:xfrm>
            <a:off x="3754273" y="3752480"/>
            <a:ext cx="314611" cy="2779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Callout: Right Arrow 110">
            <a:extLst>
              <a:ext uri="{FF2B5EF4-FFF2-40B4-BE49-F238E27FC236}">
                <a16:creationId xmlns:a16="http://schemas.microsoft.com/office/drawing/2014/main" id="{74D38513-480B-4306-9619-D6F3E1840A11}"/>
              </a:ext>
            </a:extLst>
          </p:cNvPr>
          <p:cNvSpPr/>
          <p:nvPr/>
        </p:nvSpPr>
        <p:spPr>
          <a:xfrm>
            <a:off x="4322926" y="3661146"/>
            <a:ext cx="783566" cy="369332"/>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t>
            </a:r>
          </a:p>
        </p:txBody>
      </p:sp>
      <p:sp>
        <p:nvSpPr>
          <p:cNvPr id="113" name="Callout: Right Arrow 112">
            <a:extLst>
              <a:ext uri="{FF2B5EF4-FFF2-40B4-BE49-F238E27FC236}">
                <a16:creationId xmlns:a16="http://schemas.microsoft.com/office/drawing/2014/main" id="{88E64F84-A0FA-421D-82CC-C129CBBEDCD6}"/>
              </a:ext>
            </a:extLst>
          </p:cNvPr>
          <p:cNvSpPr/>
          <p:nvPr/>
        </p:nvSpPr>
        <p:spPr>
          <a:xfrm>
            <a:off x="5106492" y="3661146"/>
            <a:ext cx="783566" cy="369332"/>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p>
        </p:txBody>
      </p:sp>
      <p:sp>
        <p:nvSpPr>
          <p:cNvPr id="114" name="Callout: Right Arrow 113">
            <a:extLst>
              <a:ext uri="{FF2B5EF4-FFF2-40B4-BE49-F238E27FC236}">
                <a16:creationId xmlns:a16="http://schemas.microsoft.com/office/drawing/2014/main" id="{25016B46-6596-4287-AD90-5EF6FF9F4EAD}"/>
              </a:ext>
            </a:extLst>
          </p:cNvPr>
          <p:cNvSpPr/>
          <p:nvPr/>
        </p:nvSpPr>
        <p:spPr>
          <a:xfrm>
            <a:off x="5890058" y="3661146"/>
            <a:ext cx="783566" cy="369332"/>
          </a:xfrm>
          <a:prstGeom prst="rightArrowCallou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a:t>
            </a:r>
          </a:p>
        </p:txBody>
      </p:sp>
      <p:sp>
        <p:nvSpPr>
          <p:cNvPr id="115" name="TextBox 114">
            <a:extLst>
              <a:ext uri="{FF2B5EF4-FFF2-40B4-BE49-F238E27FC236}">
                <a16:creationId xmlns:a16="http://schemas.microsoft.com/office/drawing/2014/main" id="{EEC96756-CFDC-400B-9AB6-663EF6F9A65B}"/>
              </a:ext>
            </a:extLst>
          </p:cNvPr>
          <p:cNvSpPr txBox="1"/>
          <p:nvPr/>
        </p:nvSpPr>
        <p:spPr>
          <a:xfrm>
            <a:off x="5924837" y="3362297"/>
            <a:ext cx="478219" cy="369332"/>
          </a:xfrm>
          <a:prstGeom prst="rect">
            <a:avLst/>
          </a:prstGeom>
          <a:noFill/>
        </p:spPr>
        <p:txBody>
          <a:bodyPr wrap="square" rtlCol="0">
            <a:spAutoFit/>
          </a:bodyPr>
          <a:lstStyle/>
          <a:p>
            <a:r>
              <a:rPr lang="en-US" dirty="0"/>
              <a:t>tail</a:t>
            </a:r>
          </a:p>
        </p:txBody>
      </p:sp>
      <p:sp>
        <p:nvSpPr>
          <p:cNvPr id="116" name="TextBox 115">
            <a:extLst>
              <a:ext uri="{FF2B5EF4-FFF2-40B4-BE49-F238E27FC236}">
                <a16:creationId xmlns:a16="http://schemas.microsoft.com/office/drawing/2014/main" id="{DB55A072-3E14-4251-8499-E2EB64CC6ED1}"/>
              </a:ext>
            </a:extLst>
          </p:cNvPr>
          <p:cNvSpPr txBox="1"/>
          <p:nvPr/>
        </p:nvSpPr>
        <p:spPr>
          <a:xfrm>
            <a:off x="6594109" y="3635268"/>
            <a:ext cx="534121" cy="369332"/>
          </a:xfrm>
          <a:prstGeom prst="rect">
            <a:avLst/>
          </a:prstGeom>
          <a:noFill/>
        </p:spPr>
        <p:txBody>
          <a:bodyPr wrap="none" rtlCol="0">
            <a:spAutoFit/>
          </a:bodyPr>
          <a:lstStyle/>
          <a:p>
            <a:r>
              <a:rPr lang="en-US" dirty="0"/>
              <a:t>null</a:t>
            </a:r>
          </a:p>
        </p:txBody>
      </p:sp>
      <p:sp>
        <p:nvSpPr>
          <p:cNvPr id="117" name="TextBox 116">
            <a:extLst>
              <a:ext uri="{FF2B5EF4-FFF2-40B4-BE49-F238E27FC236}">
                <a16:creationId xmlns:a16="http://schemas.microsoft.com/office/drawing/2014/main" id="{CD763477-8B58-4318-BA82-EF7226AEE4B3}"/>
              </a:ext>
            </a:extLst>
          </p:cNvPr>
          <p:cNvSpPr txBox="1"/>
          <p:nvPr/>
        </p:nvSpPr>
        <p:spPr>
          <a:xfrm>
            <a:off x="4252348" y="3330799"/>
            <a:ext cx="783566" cy="369332"/>
          </a:xfrm>
          <a:prstGeom prst="rect">
            <a:avLst/>
          </a:prstGeom>
          <a:noFill/>
        </p:spPr>
        <p:txBody>
          <a:bodyPr wrap="square" rtlCol="0">
            <a:spAutoFit/>
          </a:bodyPr>
          <a:lstStyle/>
          <a:p>
            <a:r>
              <a:rPr lang="en-US" dirty="0"/>
              <a:t>temp</a:t>
            </a:r>
          </a:p>
        </p:txBody>
      </p:sp>
      <p:sp>
        <p:nvSpPr>
          <p:cNvPr id="118" name="Arrow: Right 117">
            <a:extLst>
              <a:ext uri="{FF2B5EF4-FFF2-40B4-BE49-F238E27FC236}">
                <a16:creationId xmlns:a16="http://schemas.microsoft.com/office/drawing/2014/main" id="{D6C3589E-D8EF-47F8-8C79-C4A3E91B35D8}"/>
              </a:ext>
            </a:extLst>
          </p:cNvPr>
          <p:cNvSpPr/>
          <p:nvPr/>
        </p:nvSpPr>
        <p:spPr>
          <a:xfrm>
            <a:off x="3754273" y="4729950"/>
            <a:ext cx="314611" cy="2779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Callout: Right Arrow 118">
            <a:extLst>
              <a:ext uri="{FF2B5EF4-FFF2-40B4-BE49-F238E27FC236}">
                <a16:creationId xmlns:a16="http://schemas.microsoft.com/office/drawing/2014/main" id="{1C94EF0A-B34A-42E1-B2E9-A13FFA0F12A2}"/>
              </a:ext>
            </a:extLst>
          </p:cNvPr>
          <p:cNvSpPr/>
          <p:nvPr/>
        </p:nvSpPr>
        <p:spPr>
          <a:xfrm>
            <a:off x="4322926" y="4638616"/>
            <a:ext cx="783566" cy="369332"/>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t>
            </a:r>
          </a:p>
        </p:txBody>
      </p:sp>
      <p:sp>
        <p:nvSpPr>
          <p:cNvPr id="121" name="Callout: Right Arrow 120">
            <a:extLst>
              <a:ext uri="{FF2B5EF4-FFF2-40B4-BE49-F238E27FC236}">
                <a16:creationId xmlns:a16="http://schemas.microsoft.com/office/drawing/2014/main" id="{681FEC3A-74BE-4192-B995-556E9A22D263}"/>
              </a:ext>
            </a:extLst>
          </p:cNvPr>
          <p:cNvSpPr/>
          <p:nvPr/>
        </p:nvSpPr>
        <p:spPr>
          <a:xfrm>
            <a:off x="5106492" y="4638616"/>
            <a:ext cx="783566" cy="369332"/>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p>
        </p:txBody>
      </p:sp>
      <p:sp>
        <p:nvSpPr>
          <p:cNvPr id="122" name="Callout: Right Arrow 121">
            <a:extLst>
              <a:ext uri="{FF2B5EF4-FFF2-40B4-BE49-F238E27FC236}">
                <a16:creationId xmlns:a16="http://schemas.microsoft.com/office/drawing/2014/main" id="{9FA6DE2D-BD29-42D2-A382-B8D107F9167A}"/>
              </a:ext>
            </a:extLst>
          </p:cNvPr>
          <p:cNvSpPr/>
          <p:nvPr/>
        </p:nvSpPr>
        <p:spPr>
          <a:xfrm>
            <a:off x="5890058" y="4638616"/>
            <a:ext cx="783566" cy="369332"/>
          </a:xfrm>
          <a:prstGeom prst="rightArrowCallou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a:t>
            </a:r>
          </a:p>
        </p:txBody>
      </p:sp>
      <p:sp>
        <p:nvSpPr>
          <p:cNvPr id="123" name="TextBox 122">
            <a:extLst>
              <a:ext uri="{FF2B5EF4-FFF2-40B4-BE49-F238E27FC236}">
                <a16:creationId xmlns:a16="http://schemas.microsoft.com/office/drawing/2014/main" id="{E869C55A-0F0D-4112-AB99-AAC8A460FE10}"/>
              </a:ext>
            </a:extLst>
          </p:cNvPr>
          <p:cNvSpPr txBox="1"/>
          <p:nvPr/>
        </p:nvSpPr>
        <p:spPr>
          <a:xfrm>
            <a:off x="5924837" y="4339767"/>
            <a:ext cx="478219" cy="369332"/>
          </a:xfrm>
          <a:prstGeom prst="rect">
            <a:avLst/>
          </a:prstGeom>
          <a:noFill/>
        </p:spPr>
        <p:txBody>
          <a:bodyPr wrap="square" rtlCol="0">
            <a:spAutoFit/>
          </a:bodyPr>
          <a:lstStyle/>
          <a:p>
            <a:r>
              <a:rPr lang="en-US" dirty="0"/>
              <a:t>tail</a:t>
            </a:r>
          </a:p>
        </p:txBody>
      </p:sp>
      <p:sp>
        <p:nvSpPr>
          <p:cNvPr id="124" name="TextBox 123">
            <a:extLst>
              <a:ext uri="{FF2B5EF4-FFF2-40B4-BE49-F238E27FC236}">
                <a16:creationId xmlns:a16="http://schemas.microsoft.com/office/drawing/2014/main" id="{A4EB319F-5A63-49BD-AD38-798D4014AEC6}"/>
              </a:ext>
            </a:extLst>
          </p:cNvPr>
          <p:cNvSpPr txBox="1"/>
          <p:nvPr/>
        </p:nvSpPr>
        <p:spPr>
          <a:xfrm>
            <a:off x="6594109" y="4612738"/>
            <a:ext cx="534121" cy="369332"/>
          </a:xfrm>
          <a:prstGeom prst="rect">
            <a:avLst/>
          </a:prstGeom>
          <a:noFill/>
        </p:spPr>
        <p:txBody>
          <a:bodyPr wrap="none" rtlCol="0">
            <a:spAutoFit/>
          </a:bodyPr>
          <a:lstStyle/>
          <a:p>
            <a:r>
              <a:rPr lang="en-US" dirty="0"/>
              <a:t>null</a:t>
            </a:r>
          </a:p>
        </p:txBody>
      </p:sp>
      <p:sp>
        <p:nvSpPr>
          <p:cNvPr id="125" name="TextBox 124">
            <a:extLst>
              <a:ext uri="{FF2B5EF4-FFF2-40B4-BE49-F238E27FC236}">
                <a16:creationId xmlns:a16="http://schemas.microsoft.com/office/drawing/2014/main" id="{166026C7-5596-48DE-915A-001DF8DB806F}"/>
              </a:ext>
            </a:extLst>
          </p:cNvPr>
          <p:cNvSpPr txBox="1"/>
          <p:nvPr/>
        </p:nvSpPr>
        <p:spPr>
          <a:xfrm>
            <a:off x="5043669" y="4328901"/>
            <a:ext cx="783566" cy="369332"/>
          </a:xfrm>
          <a:prstGeom prst="rect">
            <a:avLst/>
          </a:prstGeom>
          <a:noFill/>
        </p:spPr>
        <p:txBody>
          <a:bodyPr wrap="square" rtlCol="0">
            <a:spAutoFit/>
          </a:bodyPr>
          <a:lstStyle/>
          <a:p>
            <a:r>
              <a:rPr lang="en-US" dirty="0"/>
              <a:t>temp</a:t>
            </a:r>
          </a:p>
        </p:txBody>
      </p:sp>
      <p:sp>
        <p:nvSpPr>
          <p:cNvPr id="126" name="Arrow: Right 125">
            <a:extLst>
              <a:ext uri="{FF2B5EF4-FFF2-40B4-BE49-F238E27FC236}">
                <a16:creationId xmlns:a16="http://schemas.microsoft.com/office/drawing/2014/main" id="{344C1C15-A6F9-4F96-A75B-750783E83EF9}"/>
              </a:ext>
            </a:extLst>
          </p:cNvPr>
          <p:cNvSpPr/>
          <p:nvPr/>
        </p:nvSpPr>
        <p:spPr>
          <a:xfrm>
            <a:off x="3754273" y="5673255"/>
            <a:ext cx="314611" cy="2779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Callout: Right Arrow 126">
            <a:extLst>
              <a:ext uri="{FF2B5EF4-FFF2-40B4-BE49-F238E27FC236}">
                <a16:creationId xmlns:a16="http://schemas.microsoft.com/office/drawing/2014/main" id="{520551D9-E7F9-419B-B12C-A34C6954391F}"/>
              </a:ext>
            </a:extLst>
          </p:cNvPr>
          <p:cNvSpPr/>
          <p:nvPr/>
        </p:nvSpPr>
        <p:spPr>
          <a:xfrm>
            <a:off x="4322926" y="5581921"/>
            <a:ext cx="783566" cy="369332"/>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t>
            </a:r>
          </a:p>
        </p:txBody>
      </p:sp>
      <p:sp>
        <p:nvSpPr>
          <p:cNvPr id="128" name="Callout: Right Arrow 127">
            <a:extLst>
              <a:ext uri="{FF2B5EF4-FFF2-40B4-BE49-F238E27FC236}">
                <a16:creationId xmlns:a16="http://schemas.microsoft.com/office/drawing/2014/main" id="{1532DEFC-9539-4851-8A1F-6B3BB205456F}"/>
              </a:ext>
            </a:extLst>
          </p:cNvPr>
          <p:cNvSpPr/>
          <p:nvPr/>
        </p:nvSpPr>
        <p:spPr>
          <a:xfrm>
            <a:off x="5106492" y="5581288"/>
            <a:ext cx="783566" cy="369332"/>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p>
        </p:txBody>
      </p:sp>
      <p:sp>
        <p:nvSpPr>
          <p:cNvPr id="129" name="Callout: Right Arrow 128">
            <a:extLst>
              <a:ext uri="{FF2B5EF4-FFF2-40B4-BE49-F238E27FC236}">
                <a16:creationId xmlns:a16="http://schemas.microsoft.com/office/drawing/2014/main" id="{44210915-AA2D-40CB-B8A7-6D7F357F6CEC}"/>
              </a:ext>
            </a:extLst>
          </p:cNvPr>
          <p:cNvSpPr/>
          <p:nvPr/>
        </p:nvSpPr>
        <p:spPr>
          <a:xfrm>
            <a:off x="5890058" y="5581288"/>
            <a:ext cx="783566" cy="369332"/>
          </a:xfrm>
          <a:prstGeom prst="rightArrowCallou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a:t>
            </a:r>
          </a:p>
        </p:txBody>
      </p:sp>
      <p:sp>
        <p:nvSpPr>
          <p:cNvPr id="130" name="TextBox 129">
            <a:extLst>
              <a:ext uri="{FF2B5EF4-FFF2-40B4-BE49-F238E27FC236}">
                <a16:creationId xmlns:a16="http://schemas.microsoft.com/office/drawing/2014/main" id="{D81191F5-C530-4400-9392-B8606EA5AD48}"/>
              </a:ext>
            </a:extLst>
          </p:cNvPr>
          <p:cNvSpPr txBox="1"/>
          <p:nvPr/>
        </p:nvSpPr>
        <p:spPr>
          <a:xfrm>
            <a:off x="6594109" y="5555410"/>
            <a:ext cx="534121" cy="369332"/>
          </a:xfrm>
          <a:prstGeom prst="rect">
            <a:avLst/>
          </a:prstGeom>
          <a:noFill/>
        </p:spPr>
        <p:txBody>
          <a:bodyPr wrap="none" rtlCol="0">
            <a:spAutoFit/>
          </a:bodyPr>
          <a:lstStyle/>
          <a:p>
            <a:r>
              <a:rPr lang="en-US" dirty="0"/>
              <a:t>null</a:t>
            </a:r>
          </a:p>
        </p:txBody>
      </p:sp>
      <p:sp>
        <p:nvSpPr>
          <p:cNvPr id="131" name="TextBox 130">
            <a:extLst>
              <a:ext uri="{FF2B5EF4-FFF2-40B4-BE49-F238E27FC236}">
                <a16:creationId xmlns:a16="http://schemas.microsoft.com/office/drawing/2014/main" id="{B8CD54A7-7A96-44B3-8F9E-F1A80910655D}"/>
              </a:ext>
            </a:extLst>
          </p:cNvPr>
          <p:cNvSpPr txBox="1"/>
          <p:nvPr/>
        </p:nvSpPr>
        <p:spPr>
          <a:xfrm>
            <a:off x="5810543" y="5271573"/>
            <a:ext cx="783566" cy="369332"/>
          </a:xfrm>
          <a:prstGeom prst="rect">
            <a:avLst/>
          </a:prstGeom>
          <a:noFill/>
        </p:spPr>
        <p:txBody>
          <a:bodyPr wrap="square" rtlCol="0">
            <a:spAutoFit/>
          </a:bodyPr>
          <a:lstStyle/>
          <a:p>
            <a:r>
              <a:rPr lang="en-US" dirty="0"/>
              <a:t>temp</a:t>
            </a:r>
          </a:p>
        </p:txBody>
      </p:sp>
      <p:sp>
        <p:nvSpPr>
          <p:cNvPr id="133" name="TextBox 132">
            <a:extLst>
              <a:ext uri="{FF2B5EF4-FFF2-40B4-BE49-F238E27FC236}">
                <a16:creationId xmlns:a16="http://schemas.microsoft.com/office/drawing/2014/main" id="{C8AA807E-5B74-4308-94EF-519BBFECA7FC}"/>
              </a:ext>
            </a:extLst>
          </p:cNvPr>
          <p:cNvSpPr txBox="1"/>
          <p:nvPr/>
        </p:nvSpPr>
        <p:spPr>
          <a:xfrm>
            <a:off x="5121424" y="5303923"/>
            <a:ext cx="478219" cy="369332"/>
          </a:xfrm>
          <a:prstGeom prst="rect">
            <a:avLst/>
          </a:prstGeom>
          <a:noFill/>
        </p:spPr>
        <p:txBody>
          <a:bodyPr wrap="square" rtlCol="0">
            <a:spAutoFit/>
          </a:bodyPr>
          <a:lstStyle/>
          <a:p>
            <a:r>
              <a:rPr lang="en-US" dirty="0"/>
              <a:t>tail</a:t>
            </a:r>
          </a:p>
        </p:txBody>
      </p:sp>
      <p:sp>
        <p:nvSpPr>
          <p:cNvPr id="10" name="Speech Bubble: Rectangle 9">
            <a:extLst>
              <a:ext uri="{FF2B5EF4-FFF2-40B4-BE49-F238E27FC236}">
                <a16:creationId xmlns:a16="http://schemas.microsoft.com/office/drawing/2014/main" id="{0B0764DC-DFB8-4619-A110-3725B677EBE0}"/>
              </a:ext>
            </a:extLst>
          </p:cNvPr>
          <p:cNvSpPr/>
          <p:nvPr/>
        </p:nvSpPr>
        <p:spPr>
          <a:xfrm>
            <a:off x="7350374" y="2695493"/>
            <a:ext cx="2449234" cy="590632"/>
          </a:xfrm>
          <a:prstGeom prst="wedgeRectCallout">
            <a:avLst>
              <a:gd name="adj1" fmla="val -60624"/>
              <a:gd name="adj2" fmla="val 13844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 temp pointing to tail? no</a:t>
            </a:r>
          </a:p>
        </p:txBody>
      </p:sp>
      <p:sp>
        <p:nvSpPr>
          <p:cNvPr id="36" name="Speech Bubble: Rectangle 35">
            <a:extLst>
              <a:ext uri="{FF2B5EF4-FFF2-40B4-BE49-F238E27FC236}">
                <a16:creationId xmlns:a16="http://schemas.microsoft.com/office/drawing/2014/main" id="{5B4A2CAE-CA65-4D80-827E-D0909930B424}"/>
              </a:ext>
            </a:extLst>
          </p:cNvPr>
          <p:cNvSpPr/>
          <p:nvPr/>
        </p:nvSpPr>
        <p:spPr>
          <a:xfrm>
            <a:off x="7562547" y="3695198"/>
            <a:ext cx="2449234" cy="590632"/>
          </a:xfrm>
          <a:prstGeom prst="wedgeRectCallout">
            <a:avLst>
              <a:gd name="adj1" fmla="val -67316"/>
              <a:gd name="adj2" fmla="val 1369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 temp pointing to tail? yes</a:t>
            </a:r>
          </a:p>
        </p:txBody>
      </p:sp>
      <p:sp>
        <p:nvSpPr>
          <p:cNvPr id="37" name="Arrow: Right 36">
            <a:extLst>
              <a:ext uri="{FF2B5EF4-FFF2-40B4-BE49-F238E27FC236}">
                <a16:creationId xmlns:a16="http://schemas.microsoft.com/office/drawing/2014/main" id="{DA708150-416A-474A-A6E0-F240DC57F83D}"/>
              </a:ext>
            </a:extLst>
          </p:cNvPr>
          <p:cNvSpPr/>
          <p:nvPr/>
        </p:nvSpPr>
        <p:spPr>
          <a:xfrm>
            <a:off x="7167458" y="5646744"/>
            <a:ext cx="314611" cy="2779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Callout: Right Arrow 37">
            <a:extLst>
              <a:ext uri="{FF2B5EF4-FFF2-40B4-BE49-F238E27FC236}">
                <a16:creationId xmlns:a16="http://schemas.microsoft.com/office/drawing/2014/main" id="{07D0AA32-9C98-4A6C-9BF5-8E436AF0C449}"/>
              </a:ext>
            </a:extLst>
          </p:cNvPr>
          <p:cNvSpPr/>
          <p:nvPr/>
        </p:nvSpPr>
        <p:spPr>
          <a:xfrm>
            <a:off x="7736111" y="5555410"/>
            <a:ext cx="783566" cy="369332"/>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t>
            </a:r>
          </a:p>
        </p:txBody>
      </p:sp>
      <p:sp>
        <p:nvSpPr>
          <p:cNvPr id="39" name="Callout: Right Arrow 38">
            <a:extLst>
              <a:ext uri="{FF2B5EF4-FFF2-40B4-BE49-F238E27FC236}">
                <a16:creationId xmlns:a16="http://schemas.microsoft.com/office/drawing/2014/main" id="{53F30B97-1578-4953-A3DF-96B92F57633B}"/>
              </a:ext>
            </a:extLst>
          </p:cNvPr>
          <p:cNvSpPr/>
          <p:nvPr/>
        </p:nvSpPr>
        <p:spPr>
          <a:xfrm>
            <a:off x="8519677" y="5554777"/>
            <a:ext cx="783566" cy="369332"/>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p>
        </p:txBody>
      </p:sp>
      <p:sp>
        <p:nvSpPr>
          <p:cNvPr id="40" name="Callout: Right Arrow 39">
            <a:extLst>
              <a:ext uri="{FF2B5EF4-FFF2-40B4-BE49-F238E27FC236}">
                <a16:creationId xmlns:a16="http://schemas.microsoft.com/office/drawing/2014/main" id="{CBD7FA5D-599C-4100-8CC6-16D33D61D15A}"/>
              </a:ext>
            </a:extLst>
          </p:cNvPr>
          <p:cNvSpPr/>
          <p:nvPr/>
        </p:nvSpPr>
        <p:spPr>
          <a:xfrm>
            <a:off x="10027424" y="5581288"/>
            <a:ext cx="783566" cy="369332"/>
          </a:xfrm>
          <a:prstGeom prst="rightArrowCallou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a:t>
            </a:r>
          </a:p>
        </p:txBody>
      </p:sp>
      <p:sp>
        <p:nvSpPr>
          <p:cNvPr id="41" name="TextBox 40">
            <a:extLst>
              <a:ext uri="{FF2B5EF4-FFF2-40B4-BE49-F238E27FC236}">
                <a16:creationId xmlns:a16="http://schemas.microsoft.com/office/drawing/2014/main" id="{E2A0BCDB-B094-4772-895C-C5F0CA4A2293}"/>
              </a:ext>
            </a:extLst>
          </p:cNvPr>
          <p:cNvSpPr txBox="1"/>
          <p:nvPr/>
        </p:nvSpPr>
        <p:spPr>
          <a:xfrm>
            <a:off x="10731475" y="5555410"/>
            <a:ext cx="534121" cy="369332"/>
          </a:xfrm>
          <a:prstGeom prst="rect">
            <a:avLst/>
          </a:prstGeom>
          <a:noFill/>
        </p:spPr>
        <p:txBody>
          <a:bodyPr wrap="none" rtlCol="0">
            <a:spAutoFit/>
          </a:bodyPr>
          <a:lstStyle/>
          <a:p>
            <a:r>
              <a:rPr lang="en-US" dirty="0"/>
              <a:t>null</a:t>
            </a:r>
          </a:p>
        </p:txBody>
      </p:sp>
      <p:sp>
        <p:nvSpPr>
          <p:cNvPr id="42" name="TextBox 41">
            <a:extLst>
              <a:ext uri="{FF2B5EF4-FFF2-40B4-BE49-F238E27FC236}">
                <a16:creationId xmlns:a16="http://schemas.microsoft.com/office/drawing/2014/main" id="{C97D6FB4-5AB6-49E1-A259-71B979230BA0}"/>
              </a:ext>
            </a:extLst>
          </p:cNvPr>
          <p:cNvSpPr txBox="1"/>
          <p:nvPr/>
        </p:nvSpPr>
        <p:spPr>
          <a:xfrm>
            <a:off x="9947909" y="5271573"/>
            <a:ext cx="783566" cy="369332"/>
          </a:xfrm>
          <a:prstGeom prst="rect">
            <a:avLst/>
          </a:prstGeom>
          <a:noFill/>
        </p:spPr>
        <p:txBody>
          <a:bodyPr wrap="square" rtlCol="0">
            <a:spAutoFit/>
          </a:bodyPr>
          <a:lstStyle/>
          <a:p>
            <a:r>
              <a:rPr lang="en-US" dirty="0"/>
              <a:t>temp</a:t>
            </a:r>
          </a:p>
        </p:txBody>
      </p:sp>
      <p:sp>
        <p:nvSpPr>
          <p:cNvPr id="43" name="TextBox 42">
            <a:extLst>
              <a:ext uri="{FF2B5EF4-FFF2-40B4-BE49-F238E27FC236}">
                <a16:creationId xmlns:a16="http://schemas.microsoft.com/office/drawing/2014/main" id="{5FCDD9B1-FB52-4FDF-88DD-BEC42013550D}"/>
              </a:ext>
            </a:extLst>
          </p:cNvPr>
          <p:cNvSpPr txBox="1"/>
          <p:nvPr/>
        </p:nvSpPr>
        <p:spPr>
          <a:xfrm>
            <a:off x="8534609" y="5277412"/>
            <a:ext cx="478219" cy="369332"/>
          </a:xfrm>
          <a:prstGeom prst="rect">
            <a:avLst/>
          </a:prstGeom>
          <a:noFill/>
        </p:spPr>
        <p:txBody>
          <a:bodyPr wrap="square" rtlCol="0">
            <a:spAutoFit/>
          </a:bodyPr>
          <a:lstStyle/>
          <a:p>
            <a:r>
              <a:rPr lang="en-US" dirty="0"/>
              <a:t>tail</a:t>
            </a:r>
          </a:p>
        </p:txBody>
      </p:sp>
      <p:sp>
        <p:nvSpPr>
          <p:cNvPr id="44" name="TextBox 43">
            <a:extLst>
              <a:ext uri="{FF2B5EF4-FFF2-40B4-BE49-F238E27FC236}">
                <a16:creationId xmlns:a16="http://schemas.microsoft.com/office/drawing/2014/main" id="{1E2B903F-3499-47B8-B54A-79A30A69BEFE}"/>
              </a:ext>
            </a:extLst>
          </p:cNvPr>
          <p:cNvSpPr txBox="1"/>
          <p:nvPr/>
        </p:nvSpPr>
        <p:spPr>
          <a:xfrm>
            <a:off x="9212320" y="5554144"/>
            <a:ext cx="534121" cy="369332"/>
          </a:xfrm>
          <a:prstGeom prst="rect">
            <a:avLst/>
          </a:prstGeom>
          <a:noFill/>
        </p:spPr>
        <p:txBody>
          <a:bodyPr wrap="none" rtlCol="0">
            <a:spAutoFit/>
          </a:bodyPr>
          <a:lstStyle/>
          <a:p>
            <a:r>
              <a:rPr lang="en-US" dirty="0"/>
              <a:t>null</a:t>
            </a:r>
          </a:p>
        </p:txBody>
      </p:sp>
      <p:sp>
        <p:nvSpPr>
          <p:cNvPr id="45" name="TextBox 44">
            <a:extLst>
              <a:ext uri="{FF2B5EF4-FFF2-40B4-BE49-F238E27FC236}">
                <a16:creationId xmlns:a16="http://schemas.microsoft.com/office/drawing/2014/main" id="{2A1F8FEA-6F2D-4566-8AD1-D5FD0AEA9777}"/>
              </a:ext>
            </a:extLst>
          </p:cNvPr>
          <p:cNvSpPr txBox="1"/>
          <p:nvPr/>
        </p:nvSpPr>
        <p:spPr>
          <a:xfrm>
            <a:off x="4252348" y="4353504"/>
            <a:ext cx="649309" cy="369332"/>
          </a:xfrm>
          <a:prstGeom prst="rect">
            <a:avLst/>
          </a:prstGeom>
          <a:noFill/>
        </p:spPr>
        <p:txBody>
          <a:bodyPr wrap="square" rtlCol="0">
            <a:spAutoFit/>
          </a:bodyPr>
          <a:lstStyle/>
          <a:p>
            <a:r>
              <a:rPr lang="en-US" dirty="0"/>
              <a:t>head</a:t>
            </a:r>
          </a:p>
        </p:txBody>
      </p:sp>
      <p:sp>
        <p:nvSpPr>
          <p:cNvPr id="46" name="TextBox 45">
            <a:extLst>
              <a:ext uri="{FF2B5EF4-FFF2-40B4-BE49-F238E27FC236}">
                <a16:creationId xmlns:a16="http://schemas.microsoft.com/office/drawing/2014/main" id="{3715BBD7-C257-44CD-B7A7-C31DF194CF88}"/>
              </a:ext>
            </a:extLst>
          </p:cNvPr>
          <p:cNvSpPr txBox="1"/>
          <p:nvPr/>
        </p:nvSpPr>
        <p:spPr>
          <a:xfrm>
            <a:off x="4283822" y="5293060"/>
            <a:ext cx="649309" cy="369332"/>
          </a:xfrm>
          <a:prstGeom prst="rect">
            <a:avLst/>
          </a:prstGeom>
          <a:noFill/>
        </p:spPr>
        <p:txBody>
          <a:bodyPr wrap="square" rtlCol="0">
            <a:spAutoFit/>
          </a:bodyPr>
          <a:lstStyle/>
          <a:p>
            <a:r>
              <a:rPr lang="en-US" dirty="0"/>
              <a:t>head</a:t>
            </a:r>
          </a:p>
        </p:txBody>
      </p:sp>
      <p:sp>
        <p:nvSpPr>
          <p:cNvPr id="47" name="TextBox 46">
            <a:extLst>
              <a:ext uri="{FF2B5EF4-FFF2-40B4-BE49-F238E27FC236}">
                <a16:creationId xmlns:a16="http://schemas.microsoft.com/office/drawing/2014/main" id="{B4FC63CC-D973-43BC-819D-C8C3DF4015C6}"/>
              </a:ext>
            </a:extLst>
          </p:cNvPr>
          <p:cNvSpPr txBox="1"/>
          <p:nvPr/>
        </p:nvSpPr>
        <p:spPr>
          <a:xfrm>
            <a:off x="7666280" y="5255286"/>
            <a:ext cx="649309" cy="369332"/>
          </a:xfrm>
          <a:prstGeom prst="rect">
            <a:avLst/>
          </a:prstGeom>
          <a:noFill/>
        </p:spPr>
        <p:txBody>
          <a:bodyPr wrap="square" rtlCol="0">
            <a:spAutoFit/>
          </a:bodyPr>
          <a:lstStyle/>
          <a:p>
            <a:r>
              <a:rPr lang="en-US" dirty="0"/>
              <a:t>head</a:t>
            </a:r>
          </a:p>
        </p:txBody>
      </p:sp>
    </p:spTree>
    <p:extLst>
      <p:ext uri="{BB962C8B-B14F-4D97-AF65-F5344CB8AC3E}">
        <p14:creationId xmlns:p14="http://schemas.microsoft.com/office/powerpoint/2010/main" val="1098260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40C32-9A04-4520-A912-0949E087D2F5}"/>
              </a:ext>
            </a:extLst>
          </p:cNvPr>
          <p:cNvSpPr>
            <a:spLocks noGrp="1"/>
          </p:cNvSpPr>
          <p:nvPr>
            <p:ph type="title"/>
          </p:nvPr>
        </p:nvSpPr>
        <p:spPr/>
        <p:txBody>
          <a:bodyPr/>
          <a:lstStyle/>
          <a:p>
            <a:r>
              <a:rPr lang="en-US" dirty="0"/>
              <a:t>remove( </a:t>
            </a:r>
            <a:r>
              <a:rPr lang="en-US" dirty="0" err="1"/>
              <a:t>int</a:t>
            </a:r>
            <a:r>
              <a:rPr lang="en-US" dirty="0"/>
              <a:t> index)/remove( T t)</a:t>
            </a:r>
          </a:p>
        </p:txBody>
      </p:sp>
      <p:sp>
        <p:nvSpPr>
          <p:cNvPr id="3" name="Content Placeholder 2">
            <a:extLst>
              <a:ext uri="{FF2B5EF4-FFF2-40B4-BE49-F238E27FC236}">
                <a16:creationId xmlns:a16="http://schemas.microsoft.com/office/drawing/2014/main" id="{4074958C-70AF-489D-ACDA-79728B24DA38}"/>
              </a:ext>
            </a:extLst>
          </p:cNvPr>
          <p:cNvSpPr>
            <a:spLocks noGrp="1"/>
          </p:cNvSpPr>
          <p:nvPr>
            <p:ph idx="1"/>
          </p:nvPr>
        </p:nvSpPr>
        <p:spPr>
          <a:xfrm>
            <a:off x="838200" y="1825625"/>
            <a:ext cx="10515600" cy="1626731"/>
          </a:xfrm>
        </p:spPr>
        <p:txBody>
          <a:bodyPr>
            <a:normAutofit fontScale="55000" lnSpcReduction="20000"/>
          </a:bodyPr>
          <a:lstStyle/>
          <a:p>
            <a:pPr marL="0" indent="0">
              <a:buNone/>
            </a:pPr>
            <a:r>
              <a:rPr lang="en-US" dirty="0"/>
              <a:t>Remove by finding the index  or the value in the list</a:t>
            </a:r>
          </a:p>
          <a:p>
            <a:r>
              <a:rPr lang="en-US" dirty="0"/>
              <a:t>Assign head to temp and loop through all nodes till:</a:t>
            </a:r>
          </a:p>
          <a:p>
            <a:pPr lvl="1"/>
            <a:r>
              <a:rPr lang="en-US" dirty="0"/>
              <a:t> count is one away from index or t has been found the coming node</a:t>
            </a:r>
          </a:p>
          <a:p>
            <a:r>
              <a:rPr lang="en-US" dirty="0"/>
              <a:t>Store </a:t>
            </a:r>
            <a:r>
              <a:rPr lang="en-US" dirty="0" err="1"/>
              <a:t>temp.next</a:t>
            </a:r>
            <a:r>
              <a:rPr lang="en-US" dirty="0"/>
              <a:t> to a new node called result</a:t>
            </a:r>
          </a:p>
          <a:p>
            <a:r>
              <a:rPr lang="en-US" dirty="0"/>
              <a:t>Assign </a:t>
            </a:r>
            <a:r>
              <a:rPr lang="en-US" dirty="0" err="1"/>
              <a:t>result.next</a:t>
            </a:r>
            <a:r>
              <a:rPr lang="en-US" dirty="0"/>
              <a:t> to </a:t>
            </a:r>
            <a:r>
              <a:rPr lang="en-US" dirty="0" err="1"/>
              <a:t>temp.next</a:t>
            </a:r>
            <a:endParaRPr lang="en-US" dirty="0"/>
          </a:p>
          <a:p>
            <a:r>
              <a:rPr lang="en-US" dirty="0"/>
              <a:t>Return value of temp node</a:t>
            </a:r>
          </a:p>
          <a:p>
            <a:endParaRPr lang="en-US" dirty="0"/>
          </a:p>
        </p:txBody>
      </p:sp>
      <p:sp>
        <p:nvSpPr>
          <p:cNvPr id="4" name="Callout: Right Arrow 3">
            <a:extLst>
              <a:ext uri="{FF2B5EF4-FFF2-40B4-BE49-F238E27FC236}">
                <a16:creationId xmlns:a16="http://schemas.microsoft.com/office/drawing/2014/main" id="{87D3E267-29DA-49C5-BD3F-AA5B604B6553}"/>
              </a:ext>
            </a:extLst>
          </p:cNvPr>
          <p:cNvSpPr/>
          <p:nvPr/>
        </p:nvSpPr>
        <p:spPr>
          <a:xfrm>
            <a:off x="98644" y="4623151"/>
            <a:ext cx="783566" cy="369332"/>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t>
            </a:r>
          </a:p>
        </p:txBody>
      </p:sp>
      <p:sp>
        <p:nvSpPr>
          <p:cNvPr id="5" name="TextBox 4">
            <a:extLst>
              <a:ext uri="{FF2B5EF4-FFF2-40B4-BE49-F238E27FC236}">
                <a16:creationId xmlns:a16="http://schemas.microsoft.com/office/drawing/2014/main" id="{03F7FAF0-E100-4BDF-BDC7-825A2970528C}"/>
              </a:ext>
            </a:extLst>
          </p:cNvPr>
          <p:cNvSpPr txBox="1"/>
          <p:nvPr/>
        </p:nvSpPr>
        <p:spPr>
          <a:xfrm>
            <a:off x="34060" y="4340134"/>
            <a:ext cx="649309" cy="369332"/>
          </a:xfrm>
          <a:prstGeom prst="rect">
            <a:avLst/>
          </a:prstGeom>
          <a:noFill/>
        </p:spPr>
        <p:txBody>
          <a:bodyPr wrap="square" rtlCol="0">
            <a:spAutoFit/>
          </a:bodyPr>
          <a:lstStyle/>
          <a:p>
            <a:r>
              <a:rPr lang="en-US" dirty="0"/>
              <a:t>head</a:t>
            </a:r>
          </a:p>
        </p:txBody>
      </p:sp>
      <p:sp>
        <p:nvSpPr>
          <p:cNvPr id="6" name="Callout: Right Arrow 5">
            <a:extLst>
              <a:ext uri="{FF2B5EF4-FFF2-40B4-BE49-F238E27FC236}">
                <a16:creationId xmlns:a16="http://schemas.microsoft.com/office/drawing/2014/main" id="{665482DE-D909-40F2-BEB3-116AC57FD97B}"/>
              </a:ext>
            </a:extLst>
          </p:cNvPr>
          <p:cNvSpPr/>
          <p:nvPr/>
        </p:nvSpPr>
        <p:spPr>
          <a:xfrm>
            <a:off x="874422" y="4629833"/>
            <a:ext cx="783566" cy="369332"/>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p>
        </p:txBody>
      </p:sp>
      <p:sp>
        <p:nvSpPr>
          <p:cNvPr id="7" name="Callout: Right Arrow 6">
            <a:extLst>
              <a:ext uri="{FF2B5EF4-FFF2-40B4-BE49-F238E27FC236}">
                <a16:creationId xmlns:a16="http://schemas.microsoft.com/office/drawing/2014/main" id="{D19EE534-149E-40F7-A503-25CBDA50A50A}"/>
              </a:ext>
            </a:extLst>
          </p:cNvPr>
          <p:cNvSpPr/>
          <p:nvPr/>
        </p:nvSpPr>
        <p:spPr>
          <a:xfrm>
            <a:off x="2449724" y="4629833"/>
            <a:ext cx="783566" cy="369332"/>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8" name="TextBox 7">
            <a:extLst>
              <a:ext uri="{FF2B5EF4-FFF2-40B4-BE49-F238E27FC236}">
                <a16:creationId xmlns:a16="http://schemas.microsoft.com/office/drawing/2014/main" id="{7C839299-433D-4016-830D-F7A943060F3F}"/>
              </a:ext>
            </a:extLst>
          </p:cNvPr>
          <p:cNvSpPr txBox="1"/>
          <p:nvPr/>
        </p:nvSpPr>
        <p:spPr>
          <a:xfrm>
            <a:off x="2484503" y="4330984"/>
            <a:ext cx="478219" cy="369332"/>
          </a:xfrm>
          <a:prstGeom prst="rect">
            <a:avLst/>
          </a:prstGeom>
          <a:noFill/>
        </p:spPr>
        <p:txBody>
          <a:bodyPr wrap="square" rtlCol="0">
            <a:spAutoFit/>
          </a:bodyPr>
          <a:lstStyle/>
          <a:p>
            <a:r>
              <a:rPr lang="en-US" dirty="0"/>
              <a:t>tail</a:t>
            </a:r>
          </a:p>
        </p:txBody>
      </p:sp>
      <p:sp>
        <p:nvSpPr>
          <p:cNvPr id="9" name="TextBox 8">
            <a:extLst>
              <a:ext uri="{FF2B5EF4-FFF2-40B4-BE49-F238E27FC236}">
                <a16:creationId xmlns:a16="http://schemas.microsoft.com/office/drawing/2014/main" id="{9BBC7BF2-905C-4C87-AC2E-DE3A4396714D}"/>
              </a:ext>
            </a:extLst>
          </p:cNvPr>
          <p:cNvSpPr txBox="1"/>
          <p:nvPr/>
        </p:nvSpPr>
        <p:spPr>
          <a:xfrm>
            <a:off x="3153775" y="4603955"/>
            <a:ext cx="534121" cy="369332"/>
          </a:xfrm>
          <a:prstGeom prst="rect">
            <a:avLst/>
          </a:prstGeom>
          <a:noFill/>
        </p:spPr>
        <p:txBody>
          <a:bodyPr wrap="none" rtlCol="0">
            <a:spAutoFit/>
          </a:bodyPr>
          <a:lstStyle/>
          <a:p>
            <a:r>
              <a:rPr lang="en-US" dirty="0"/>
              <a:t>null</a:t>
            </a:r>
          </a:p>
        </p:txBody>
      </p:sp>
      <p:sp>
        <p:nvSpPr>
          <p:cNvPr id="110" name="Arrow: Right 109">
            <a:extLst>
              <a:ext uri="{FF2B5EF4-FFF2-40B4-BE49-F238E27FC236}">
                <a16:creationId xmlns:a16="http://schemas.microsoft.com/office/drawing/2014/main" id="{C0CD738E-42B0-40F4-B38F-57F3B8CE679E}"/>
              </a:ext>
            </a:extLst>
          </p:cNvPr>
          <p:cNvSpPr/>
          <p:nvPr/>
        </p:nvSpPr>
        <p:spPr>
          <a:xfrm>
            <a:off x="3737024" y="4675500"/>
            <a:ext cx="314611" cy="2779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Callout: Right Arrow 110">
            <a:extLst>
              <a:ext uri="{FF2B5EF4-FFF2-40B4-BE49-F238E27FC236}">
                <a16:creationId xmlns:a16="http://schemas.microsoft.com/office/drawing/2014/main" id="{74D38513-480B-4306-9619-D6F3E1840A11}"/>
              </a:ext>
            </a:extLst>
          </p:cNvPr>
          <p:cNvSpPr/>
          <p:nvPr/>
        </p:nvSpPr>
        <p:spPr>
          <a:xfrm>
            <a:off x="4193534" y="4584166"/>
            <a:ext cx="783566" cy="369332"/>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t>
            </a:r>
          </a:p>
        </p:txBody>
      </p:sp>
      <p:sp>
        <p:nvSpPr>
          <p:cNvPr id="113" name="Callout: Right Arrow 112">
            <a:extLst>
              <a:ext uri="{FF2B5EF4-FFF2-40B4-BE49-F238E27FC236}">
                <a16:creationId xmlns:a16="http://schemas.microsoft.com/office/drawing/2014/main" id="{88E64F84-A0FA-421D-82CC-C129CBBEDCD6}"/>
              </a:ext>
            </a:extLst>
          </p:cNvPr>
          <p:cNvSpPr/>
          <p:nvPr/>
        </p:nvSpPr>
        <p:spPr>
          <a:xfrm>
            <a:off x="5770724" y="4584166"/>
            <a:ext cx="783566" cy="369332"/>
          </a:xfrm>
          <a:prstGeom prst="rightArrowCallou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“R”</a:t>
            </a:r>
          </a:p>
        </p:txBody>
      </p:sp>
      <p:sp>
        <p:nvSpPr>
          <p:cNvPr id="114" name="Callout: Right Arrow 113">
            <a:extLst>
              <a:ext uri="{FF2B5EF4-FFF2-40B4-BE49-F238E27FC236}">
                <a16:creationId xmlns:a16="http://schemas.microsoft.com/office/drawing/2014/main" id="{25016B46-6596-4287-AD90-5EF6FF9F4EAD}"/>
              </a:ext>
            </a:extLst>
          </p:cNvPr>
          <p:cNvSpPr/>
          <p:nvPr/>
        </p:nvSpPr>
        <p:spPr>
          <a:xfrm>
            <a:off x="6554290" y="4584166"/>
            <a:ext cx="783566" cy="369332"/>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115" name="TextBox 114">
            <a:extLst>
              <a:ext uri="{FF2B5EF4-FFF2-40B4-BE49-F238E27FC236}">
                <a16:creationId xmlns:a16="http://schemas.microsoft.com/office/drawing/2014/main" id="{EEC96756-CFDC-400B-9AB6-663EF6F9A65B}"/>
              </a:ext>
            </a:extLst>
          </p:cNvPr>
          <p:cNvSpPr txBox="1"/>
          <p:nvPr/>
        </p:nvSpPr>
        <p:spPr>
          <a:xfrm>
            <a:off x="6589069" y="4285317"/>
            <a:ext cx="478219" cy="369332"/>
          </a:xfrm>
          <a:prstGeom prst="rect">
            <a:avLst/>
          </a:prstGeom>
          <a:noFill/>
        </p:spPr>
        <p:txBody>
          <a:bodyPr wrap="square" rtlCol="0">
            <a:spAutoFit/>
          </a:bodyPr>
          <a:lstStyle/>
          <a:p>
            <a:r>
              <a:rPr lang="en-US" dirty="0"/>
              <a:t>tail</a:t>
            </a:r>
          </a:p>
        </p:txBody>
      </p:sp>
      <p:sp>
        <p:nvSpPr>
          <p:cNvPr id="116" name="TextBox 115">
            <a:extLst>
              <a:ext uri="{FF2B5EF4-FFF2-40B4-BE49-F238E27FC236}">
                <a16:creationId xmlns:a16="http://schemas.microsoft.com/office/drawing/2014/main" id="{DB55A072-3E14-4251-8499-E2EB64CC6ED1}"/>
              </a:ext>
            </a:extLst>
          </p:cNvPr>
          <p:cNvSpPr txBox="1"/>
          <p:nvPr/>
        </p:nvSpPr>
        <p:spPr>
          <a:xfrm>
            <a:off x="7258341" y="4558288"/>
            <a:ext cx="534121" cy="369332"/>
          </a:xfrm>
          <a:prstGeom prst="rect">
            <a:avLst/>
          </a:prstGeom>
          <a:noFill/>
        </p:spPr>
        <p:txBody>
          <a:bodyPr wrap="none" rtlCol="0">
            <a:spAutoFit/>
          </a:bodyPr>
          <a:lstStyle/>
          <a:p>
            <a:r>
              <a:rPr lang="en-US" dirty="0"/>
              <a:t>null</a:t>
            </a:r>
          </a:p>
        </p:txBody>
      </p:sp>
      <p:sp>
        <p:nvSpPr>
          <p:cNvPr id="117" name="TextBox 116">
            <a:extLst>
              <a:ext uri="{FF2B5EF4-FFF2-40B4-BE49-F238E27FC236}">
                <a16:creationId xmlns:a16="http://schemas.microsoft.com/office/drawing/2014/main" id="{CD763477-8B58-4318-BA82-EF7226AEE4B3}"/>
              </a:ext>
            </a:extLst>
          </p:cNvPr>
          <p:cNvSpPr txBox="1"/>
          <p:nvPr/>
        </p:nvSpPr>
        <p:spPr>
          <a:xfrm>
            <a:off x="4122956" y="4253819"/>
            <a:ext cx="783566" cy="369332"/>
          </a:xfrm>
          <a:prstGeom prst="rect">
            <a:avLst/>
          </a:prstGeom>
          <a:noFill/>
        </p:spPr>
        <p:txBody>
          <a:bodyPr wrap="square" rtlCol="0">
            <a:spAutoFit/>
          </a:bodyPr>
          <a:lstStyle/>
          <a:p>
            <a:r>
              <a:rPr lang="en-US" dirty="0"/>
              <a:t>temp</a:t>
            </a:r>
          </a:p>
        </p:txBody>
      </p:sp>
      <p:sp>
        <p:nvSpPr>
          <p:cNvPr id="118" name="Arrow: Right 117">
            <a:extLst>
              <a:ext uri="{FF2B5EF4-FFF2-40B4-BE49-F238E27FC236}">
                <a16:creationId xmlns:a16="http://schemas.microsoft.com/office/drawing/2014/main" id="{D6C3589E-D8EF-47F8-8C79-C4A3E91B35D8}"/>
              </a:ext>
            </a:extLst>
          </p:cNvPr>
          <p:cNvSpPr/>
          <p:nvPr/>
        </p:nvSpPr>
        <p:spPr>
          <a:xfrm>
            <a:off x="3737024" y="5325171"/>
            <a:ext cx="314611" cy="2779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Callout: Right Arrow 118">
            <a:extLst>
              <a:ext uri="{FF2B5EF4-FFF2-40B4-BE49-F238E27FC236}">
                <a16:creationId xmlns:a16="http://schemas.microsoft.com/office/drawing/2014/main" id="{1C94EF0A-B34A-42E1-B2E9-A13FFA0F12A2}"/>
              </a:ext>
            </a:extLst>
          </p:cNvPr>
          <p:cNvSpPr/>
          <p:nvPr/>
        </p:nvSpPr>
        <p:spPr>
          <a:xfrm>
            <a:off x="4193534" y="5233837"/>
            <a:ext cx="783566" cy="369332"/>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t>
            </a:r>
          </a:p>
        </p:txBody>
      </p:sp>
      <p:sp>
        <p:nvSpPr>
          <p:cNvPr id="121" name="Callout: Right Arrow 120">
            <a:extLst>
              <a:ext uri="{FF2B5EF4-FFF2-40B4-BE49-F238E27FC236}">
                <a16:creationId xmlns:a16="http://schemas.microsoft.com/office/drawing/2014/main" id="{681FEC3A-74BE-4192-B995-556E9A22D263}"/>
              </a:ext>
            </a:extLst>
          </p:cNvPr>
          <p:cNvSpPr/>
          <p:nvPr/>
        </p:nvSpPr>
        <p:spPr>
          <a:xfrm>
            <a:off x="5770724" y="5233837"/>
            <a:ext cx="783566" cy="369332"/>
          </a:xfrm>
          <a:prstGeom prst="rightArrowCallou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“R”</a:t>
            </a:r>
          </a:p>
        </p:txBody>
      </p:sp>
      <p:sp>
        <p:nvSpPr>
          <p:cNvPr id="122" name="Callout: Right Arrow 121">
            <a:extLst>
              <a:ext uri="{FF2B5EF4-FFF2-40B4-BE49-F238E27FC236}">
                <a16:creationId xmlns:a16="http://schemas.microsoft.com/office/drawing/2014/main" id="{9FA6DE2D-BD29-42D2-A382-B8D107F9167A}"/>
              </a:ext>
            </a:extLst>
          </p:cNvPr>
          <p:cNvSpPr/>
          <p:nvPr/>
        </p:nvSpPr>
        <p:spPr>
          <a:xfrm>
            <a:off x="6554290" y="5233837"/>
            <a:ext cx="783566" cy="369332"/>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123" name="TextBox 122">
            <a:extLst>
              <a:ext uri="{FF2B5EF4-FFF2-40B4-BE49-F238E27FC236}">
                <a16:creationId xmlns:a16="http://schemas.microsoft.com/office/drawing/2014/main" id="{E869C55A-0F0D-4112-AB99-AAC8A460FE10}"/>
              </a:ext>
            </a:extLst>
          </p:cNvPr>
          <p:cNvSpPr txBox="1"/>
          <p:nvPr/>
        </p:nvSpPr>
        <p:spPr>
          <a:xfrm>
            <a:off x="6589069" y="4934988"/>
            <a:ext cx="478219" cy="369332"/>
          </a:xfrm>
          <a:prstGeom prst="rect">
            <a:avLst/>
          </a:prstGeom>
          <a:noFill/>
        </p:spPr>
        <p:txBody>
          <a:bodyPr wrap="square" rtlCol="0">
            <a:spAutoFit/>
          </a:bodyPr>
          <a:lstStyle/>
          <a:p>
            <a:r>
              <a:rPr lang="en-US" dirty="0"/>
              <a:t>tail</a:t>
            </a:r>
          </a:p>
        </p:txBody>
      </p:sp>
      <p:sp>
        <p:nvSpPr>
          <p:cNvPr id="124" name="TextBox 123">
            <a:extLst>
              <a:ext uri="{FF2B5EF4-FFF2-40B4-BE49-F238E27FC236}">
                <a16:creationId xmlns:a16="http://schemas.microsoft.com/office/drawing/2014/main" id="{A4EB319F-5A63-49BD-AD38-798D4014AEC6}"/>
              </a:ext>
            </a:extLst>
          </p:cNvPr>
          <p:cNvSpPr txBox="1"/>
          <p:nvPr/>
        </p:nvSpPr>
        <p:spPr>
          <a:xfrm>
            <a:off x="7258341" y="5207959"/>
            <a:ext cx="534121" cy="369332"/>
          </a:xfrm>
          <a:prstGeom prst="rect">
            <a:avLst/>
          </a:prstGeom>
          <a:noFill/>
        </p:spPr>
        <p:txBody>
          <a:bodyPr wrap="none" rtlCol="0">
            <a:spAutoFit/>
          </a:bodyPr>
          <a:lstStyle/>
          <a:p>
            <a:r>
              <a:rPr lang="en-US" dirty="0"/>
              <a:t>null</a:t>
            </a:r>
          </a:p>
        </p:txBody>
      </p:sp>
      <p:sp>
        <p:nvSpPr>
          <p:cNvPr id="126" name="Arrow: Right 125">
            <a:extLst>
              <a:ext uri="{FF2B5EF4-FFF2-40B4-BE49-F238E27FC236}">
                <a16:creationId xmlns:a16="http://schemas.microsoft.com/office/drawing/2014/main" id="{344C1C15-A6F9-4F96-A75B-750783E83EF9}"/>
              </a:ext>
            </a:extLst>
          </p:cNvPr>
          <p:cNvSpPr/>
          <p:nvPr/>
        </p:nvSpPr>
        <p:spPr>
          <a:xfrm>
            <a:off x="3737024" y="6044193"/>
            <a:ext cx="314611" cy="2779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Callout: Right Arrow 126">
            <a:extLst>
              <a:ext uri="{FF2B5EF4-FFF2-40B4-BE49-F238E27FC236}">
                <a16:creationId xmlns:a16="http://schemas.microsoft.com/office/drawing/2014/main" id="{520551D9-E7F9-419B-B12C-A34C6954391F}"/>
              </a:ext>
            </a:extLst>
          </p:cNvPr>
          <p:cNvSpPr/>
          <p:nvPr/>
        </p:nvSpPr>
        <p:spPr>
          <a:xfrm>
            <a:off x="4193534" y="5952859"/>
            <a:ext cx="783566" cy="369332"/>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t>
            </a:r>
          </a:p>
        </p:txBody>
      </p:sp>
      <p:sp>
        <p:nvSpPr>
          <p:cNvPr id="128" name="Callout: Right Arrow 127">
            <a:extLst>
              <a:ext uri="{FF2B5EF4-FFF2-40B4-BE49-F238E27FC236}">
                <a16:creationId xmlns:a16="http://schemas.microsoft.com/office/drawing/2014/main" id="{1532DEFC-9539-4851-8A1F-6B3BB205456F}"/>
              </a:ext>
            </a:extLst>
          </p:cNvPr>
          <p:cNvSpPr/>
          <p:nvPr/>
        </p:nvSpPr>
        <p:spPr>
          <a:xfrm>
            <a:off x="5770724" y="5952226"/>
            <a:ext cx="783566" cy="369332"/>
          </a:xfrm>
          <a:prstGeom prst="rightArrowCallou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“R”</a:t>
            </a:r>
          </a:p>
        </p:txBody>
      </p:sp>
      <p:sp>
        <p:nvSpPr>
          <p:cNvPr id="129" name="Callout: Right Arrow 128">
            <a:extLst>
              <a:ext uri="{FF2B5EF4-FFF2-40B4-BE49-F238E27FC236}">
                <a16:creationId xmlns:a16="http://schemas.microsoft.com/office/drawing/2014/main" id="{44210915-AA2D-40CB-B8A7-6D7F357F6CEC}"/>
              </a:ext>
            </a:extLst>
          </p:cNvPr>
          <p:cNvSpPr/>
          <p:nvPr/>
        </p:nvSpPr>
        <p:spPr>
          <a:xfrm>
            <a:off x="6554290" y="5952226"/>
            <a:ext cx="783566" cy="369332"/>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130" name="TextBox 129">
            <a:extLst>
              <a:ext uri="{FF2B5EF4-FFF2-40B4-BE49-F238E27FC236}">
                <a16:creationId xmlns:a16="http://schemas.microsoft.com/office/drawing/2014/main" id="{D81191F5-C530-4400-9392-B8606EA5AD48}"/>
              </a:ext>
            </a:extLst>
          </p:cNvPr>
          <p:cNvSpPr txBox="1"/>
          <p:nvPr/>
        </p:nvSpPr>
        <p:spPr>
          <a:xfrm>
            <a:off x="7258341" y="5926348"/>
            <a:ext cx="534121" cy="369332"/>
          </a:xfrm>
          <a:prstGeom prst="rect">
            <a:avLst/>
          </a:prstGeom>
          <a:noFill/>
        </p:spPr>
        <p:txBody>
          <a:bodyPr wrap="none" rtlCol="0">
            <a:spAutoFit/>
          </a:bodyPr>
          <a:lstStyle/>
          <a:p>
            <a:r>
              <a:rPr lang="en-US" dirty="0"/>
              <a:t>null</a:t>
            </a:r>
          </a:p>
        </p:txBody>
      </p:sp>
      <p:sp>
        <p:nvSpPr>
          <p:cNvPr id="131" name="TextBox 130">
            <a:extLst>
              <a:ext uri="{FF2B5EF4-FFF2-40B4-BE49-F238E27FC236}">
                <a16:creationId xmlns:a16="http://schemas.microsoft.com/office/drawing/2014/main" id="{B8CD54A7-7A96-44B3-8F9E-F1A80910655D}"/>
              </a:ext>
            </a:extLst>
          </p:cNvPr>
          <p:cNvSpPr txBox="1"/>
          <p:nvPr/>
        </p:nvSpPr>
        <p:spPr>
          <a:xfrm>
            <a:off x="6578290" y="5651137"/>
            <a:ext cx="493151" cy="369332"/>
          </a:xfrm>
          <a:prstGeom prst="rect">
            <a:avLst/>
          </a:prstGeom>
          <a:noFill/>
        </p:spPr>
        <p:txBody>
          <a:bodyPr wrap="square" rtlCol="0">
            <a:spAutoFit/>
          </a:bodyPr>
          <a:lstStyle/>
          <a:p>
            <a:r>
              <a:rPr lang="en-US" dirty="0"/>
              <a:t>tail</a:t>
            </a:r>
          </a:p>
        </p:txBody>
      </p:sp>
      <p:sp>
        <p:nvSpPr>
          <p:cNvPr id="133" name="TextBox 132">
            <a:extLst>
              <a:ext uri="{FF2B5EF4-FFF2-40B4-BE49-F238E27FC236}">
                <a16:creationId xmlns:a16="http://schemas.microsoft.com/office/drawing/2014/main" id="{C8AA807E-5B74-4308-94EF-519BBFECA7FC}"/>
              </a:ext>
            </a:extLst>
          </p:cNvPr>
          <p:cNvSpPr txBox="1"/>
          <p:nvPr/>
        </p:nvSpPr>
        <p:spPr>
          <a:xfrm>
            <a:off x="5680263" y="5648265"/>
            <a:ext cx="752919" cy="369332"/>
          </a:xfrm>
          <a:prstGeom prst="rect">
            <a:avLst/>
          </a:prstGeom>
          <a:noFill/>
        </p:spPr>
        <p:txBody>
          <a:bodyPr wrap="square" rtlCol="0">
            <a:spAutoFit/>
          </a:bodyPr>
          <a:lstStyle/>
          <a:p>
            <a:r>
              <a:rPr lang="en-US" dirty="0"/>
              <a:t>result</a:t>
            </a:r>
          </a:p>
        </p:txBody>
      </p:sp>
      <p:sp>
        <p:nvSpPr>
          <p:cNvPr id="10" name="Speech Bubble: Rectangle 9">
            <a:extLst>
              <a:ext uri="{FF2B5EF4-FFF2-40B4-BE49-F238E27FC236}">
                <a16:creationId xmlns:a16="http://schemas.microsoft.com/office/drawing/2014/main" id="{0B0764DC-DFB8-4619-A110-3725B677EBE0}"/>
              </a:ext>
            </a:extLst>
          </p:cNvPr>
          <p:cNvSpPr/>
          <p:nvPr/>
        </p:nvSpPr>
        <p:spPr>
          <a:xfrm>
            <a:off x="7988995" y="3587293"/>
            <a:ext cx="2687018" cy="590632"/>
          </a:xfrm>
          <a:prstGeom prst="wedgeRectCallout">
            <a:avLst>
              <a:gd name="adj1" fmla="val -60624"/>
              <a:gd name="adj2" fmla="val 13844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 temp pointing to target? no</a:t>
            </a:r>
          </a:p>
        </p:txBody>
      </p:sp>
      <p:sp>
        <p:nvSpPr>
          <p:cNvPr id="36" name="Speech Bubble: Rectangle 35">
            <a:extLst>
              <a:ext uri="{FF2B5EF4-FFF2-40B4-BE49-F238E27FC236}">
                <a16:creationId xmlns:a16="http://schemas.microsoft.com/office/drawing/2014/main" id="{5B4A2CAE-CA65-4D80-827E-D0909930B424}"/>
              </a:ext>
            </a:extLst>
          </p:cNvPr>
          <p:cNvSpPr/>
          <p:nvPr/>
        </p:nvSpPr>
        <p:spPr>
          <a:xfrm>
            <a:off x="8226778" y="4660649"/>
            <a:ext cx="2687017" cy="590632"/>
          </a:xfrm>
          <a:prstGeom prst="wedgeRectCallout">
            <a:avLst>
              <a:gd name="adj1" fmla="val -67316"/>
              <a:gd name="adj2" fmla="val 8440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 temp pointing to target? yes</a:t>
            </a:r>
          </a:p>
        </p:txBody>
      </p:sp>
      <p:sp>
        <p:nvSpPr>
          <p:cNvPr id="37" name="Arrow: Right 36">
            <a:extLst>
              <a:ext uri="{FF2B5EF4-FFF2-40B4-BE49-F238E27FC236}">
                <a16:creationId xmlns:a16="http://schemas.microsoft.com/office/drawing/2014/main" id="{DA708150-416A-474A-A6E0-F240DC57F83D}"/>
              </a:ext>
            </a:extLst>
          </p:cNvPr>
          <p:cNvSpPr/>
          <p:nvPr/>
        </p:nvSpPr>
        <p:spPr>
          <a:xfrm>
            <a:off x="7772032" y="5957980"/>
            <a:ext cx="314611" cy="2779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Callout: Right Arrow 39">
            <a:extLst>
              <a:ext uri="{FF2B5EF4-FFF2-40B4-BE49-F238E27FC236}">
                <a16:creationId xmlns:a16="http://schemas.microsoft.com/office/drawing/2014/main" id="{CBD7FA5D-599C-4100-8CC6-16D33D61D15A}"/>
              </a:ext>
            </a:extLst>
          </p:cNvPr>
          <p:cNvSpPr/>
          <p:nvPr/>
        </p:nvSpPr>
        <p:spPr>
          <a:xfrm>
            <a:off x="10545099" y="6359655"/>
            <a:ext cx="783566" cy="369332"/>
          </a:xfrm>
          <a:prstGeom prst="rightArrowCallou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“R”</a:t>
            </a:r>
          </a:p>
        </p:txBody>
      </p:sp>
      <p:sp>
        <p:nvSpPr>
          <p:cNvPr id="41" name="TextBox 40">
            <a:extLst>
              <a:ext uri="{FF2B5EF4-FFF2-40B4-BE49-F238E27FC236}">
                <a16:creationId xmlns:a16="http://schemas.microsoft.com/office/drawing/2014/main" id="{E2A0BCDB-B094-4772-895C-C5F0CA4A2293}"/>
              </a:ext>
            </a:extLst>
          </p:cNvPr>
          <p:cNvSpPr txBox="1"/>
          <p:nvPr/>
        </p:nvSpPr>
        <p:spPr>
          <a:xfrm>
            <a:off x="11249150" y="6333777"/>
            <a:ext cx="534121" cy="369332"/>
          </a:xfrm>
          <a:prstGeom prst="rect">
            <a:avLst/>
          </a:prstGeom>
          <a:noFill/>
        </p:spPr>
        <p:txBody>
          <a:bodyPr wrap="none" rtlCol="0">
            <a:spAutoFit/>
          </a:bodyPr>
          <a:lstStyle/>
          <a:p>
            <a:r>
              <a:rPr lang="en-US" dirty="0"/>
              <a:t>null</a:t>
            </a:r>
          </a:p>
        </p:txBody>
      </p:sp>
      <p:sp>
        <p:nvSpPr>
          <p:cNvPr id="42" name="TextBox 41">
            <a:extLst>
              <a:ext uri="{FF2B5EF4-FFF2-40B4-BE49-F238E27FC236}">
                <a16:creationId xmlns:a16="http://schemas.microsoft.com/office/drawing/2014/main" id="{C97D6FB4-5AB6-49E1-A259-71B979230BA0}"/>
              </a:ext>
            </a:extLst>
          </p:cNvPr>
          <p:cNvSpPr txBox="1"/>
          <p:nvPr/>
        </p:nvSpPr>
        <p:spPr>
          <a:xfrm>
            <a:off x="10465584" y="6049940"/>
            <a:ext cx="783566" cy="369332"/>
          </a:xfrm>
          <a:prstGeom prst="rect">
            <a:avLst/>
          </a:prstGeom>
          <a:noFill/>
        </p:spPr>
        <p:txBody>
          <a:bodyPr wrap="square" rtlCol="0">
            <a:spAutoFit/>
          </a:bodyPr>
          <a:lstStyle/>
          <a:p>
            <a:r>
              <a:rPr lang="en-US" dirty="0"/>
              <a:t>result</a:t>
            </a:r>
          </a:p>
        </p:txBody>
      </p:sp>
      <p:sp>
        <p:nvSpPr>
          <p:cNvPr id="45" name="TextBox 44">
            <a:extLst>
              <a:ext uri="{FF2B5EF4-FFF2-40B4-BE49-F238E27FC236}">
                <a16:creationId xmlns:a16="http://schemas.microsoft.com/office/drawing/2014/main" id="{2A1F8FEA-6F2D-4566-8AD1-D5FD0AEA9777}"/>
              </a:ext>
            </a:extLst>
          </p:cNvPr>
          <p:cNvSpPr txBox="1"/>
          <p:nvPr/>
        </p:nvSpPr>
        <p:spPr>
          <a:xfrm>
            <a:off x="4122956" y="4948725"/>
            <a:ext cx="649309" cy="369332"/>
          </a:xfrm>
          <a:prstGeom prst="rect">
            <a:avLst/>
          </a:prstGeom>
          <a:noFill/>
        </p:spPr>
        <p:txBody>
          <a:bodyPr wrap="square" rtlCol="0">
            <a:spAutoFit/>
          </a:bodyPr>
          <a:lstStyle/>
          <a:p>
            <a:r>
              <a:rPr lang="en-US" dirty="0"/>
              <a:t>head</a:t>
            </a:r>
          </a:p>
        </p:txBody>
      </p:sp>
      <p:sp>
        <p:nvSpPr>
          <p:cNvPr id="46" name="TextBox 45">
            <a:extLst>
              <a:ext uri="{FF2B5EF4-FFF2-40B4-BE49-F238E27FC236}">
                <a16:creationId xmlns:a16="http://schemas.microsoft.com/office/drawing/2014/main" id="{3715BBD7-C257-44CD-B7A7-C31DF194CF88}"/>
              </a:ext>
            </a:extLst>
          </p:cNvPr>
          <p:cNvSpPr txBox="1"/>
          <p:nvPr/>
        </p:nvSpPr>
        <p:spPr>
          <a:xfrm>
            <a:off x="4154430" y="5663998"/>
            <a:ext cx="649309" cy="369332"/>
          </a:xfrm>
          <a:prstGeom prst="rect">
            <a:avLst/>
          </a:prstGeom>
          <a:noFill/>
        </p:spPr>
        <p:txBody>
          <a:bodyPr wrap="square" rtlCol="0">
            <a:spAutoFit/>
          </a:bodyPr>
          <a:lstStyle/>
          <a:p>
            <a:r>
              <a:rPr lang="en-US" dirty="0"/>
              <a:t>head</a:t>
            </a:r>
          </a:p>
        </p:txBody>
      </p:sp>
      <p:sp>
        <p:nvSpPr>
          <p:cNvPr id="48" name="Double Wave 47">
            <a:extLst>
              <a:ext uri="{FF2B5EF4-FFF2-40B4-BE49-F238E27FC236}">
                <a16:creationId xmlns:a16="http://schemas.microsoft.com/office/drawing/2014/main" id="{E278AEBD-E943-47AF-98B8-C46FDA918763}"/>
              </a:ext>
            </a:extLst>
          </p:cNvPr>
          <p:cNvSpPr/>
          <p:nvPr/>
        </p:nvSpPr>
        <p:spPr>
          <a:xfrm>
            <a:off x="7324763" y="1595352"/>
            <a:ext cx="3637480" cy="1458986"/>
          </a:xfrm>
          <a:prstGeom prst="doubleWav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Have in mind in singly linked list you can only go forward so you must stop 1 away from your target</a:t>
            </a:r>
          </a:p>
        </p:txBody>
      </p:sp>
      <p:sp>
        <p:nvSpPr>
          <p:cNvPr id="49" name="Callout: Right Arrow 48">
            <a:extLst>
              <a:ext uri="{FF2B5EF4-FFF2-40B4-BE49-F238E27FC236}">
                <a16:creationId xmlns:a16="http://schemas.microsoft.com/office/drawing/2014/main" id="{B640212A-A784-4DD4-82E1-1A3CA897B190}"/>
              </a:ext>
            </a:extLst>
          </p:cNvPr>
          <p:cNvSpPr/>
          <p:nvPr/>
        </p:nvSpPr>
        <p:spPr>
          <a:xfrm>
            <a:off x="4982851" y="4589920"/>
            <a:ext cx="783566" cy="369332"/>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p>
        </p:txBody>
      </p:sp>
      <p:sp>
        <p:nvSpPr>
          <p:cNvPr id="50" name="Callout: Right Arrow 49">
            <a:extLst>
              <a:ext uri="{FF2B5EF4-FFF2-40B4-BE49-F238E27FC236}">
                <a16:creationId xmlns:a16="http://schemas.microsoft.com/office/drawing/2014/main" id="{BC99A3C7-8511-4DBF-B24C-F063A73484D1}"/>
              </a:ext>
            </a:extLst>
          </p:cNvPr>
          <p:cNvSpPr/>
          <p:nvPr/>
        </p:nvSpPr>
        <p:spPr>
          <a:xfrm>
            <a:off x="4982851" y="5239591"/>
            <a:ext cx="783566" cy="369332"/>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p>
        </p:txBody>
      </p:sp>
      <p:sp>
        <p:nvSpPr>
          <p:cNvPr id="51" name="TextBox 50">
            <a:extLst>
              <a:ext uri="{FF2B5EF4-FFF2-40B4-BE49-F238E27FC236}">
                <a16:creationId xmlns:a16="http://schemas.microsoft.com/office/drawing/2014/main" id="{6138CC03-D6F2-4D79-AC35-6AA009CA34EE}"/>
              </a:ext>
            </a:extLst>
          </p:cNvPr>
          <p:cNvSpPr txBox="1"/>
          <p:nvPr/>
        </p:nvSpPr>
        <p:spPr>
          <a:xfrm>
            <a:off x="4920028" y="4929876"/>
            <a:ext cx="783566" cy="369332"/>
          </a:xfrm>
          <a:prstGeom prst="rect">
            <a:avLst/>
          </a:prstGeom>
          <a:noFill/>
        </p:spPr>
        <p:txBody>
          <a:bodyPr wrap="square" rtlCol="0">
            <a:spAutoFit/>
          </a:bodyPr>
          <a:lstStyle/>
          <a:p>
            <a:r>
              <a:rPr lang="en-US" dirty="0"/>
              <a:t>temp</a:t>
            </a:r>
          </a:p>
        </p:txBody>
      </p:sp>
      <p:sp>
        <p:nvSpPr>
          <p:cNvPr id="52" name="Callout: Right Arrow 51">
            <a:extLst>
              <a:ext uri="{FF2B5EF4-FFF2-40B4-BE49-F238E27FC236}">
                <a16:creationId xmlns:a16="http://schemas.microsoft.com/office/drawing/2014/main" id="{CBF1686F-EB7D-46FF-942F-DB61FD95413B}"/>
              </a:ext>
            </a:extLst>
          </p:cNvPr>
          <p:cNvSpPr/>
          <p:nvPr/>
        </p:nvSpPr>
        <p:spPr>
          <a:xfrm>
            <a:off x="4982851" y="5957980"/>
            <a:ext cx="783566" cy="369332"/>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p>
        </p:txBody>
      </p:sp>
      <p:sp>
        <p:nvSpPr>
          <p:cNvPr id="53" name="TextBox 52">
            <a:extLst>
              <a:ext uri="{FF2B5EF4-FFF2-40B4-BE49-F238E27FC236}">
                <a16:creationId xmlns:a16="http://schemas.microsoft.com/office/drawing/2014/main" id="{7F94E003-5C95-466F-93CB-BCB4AB55BA02}"/>
              </a:ext>
            </a:extLst>
          </p:cNvPr>
          <p:cNvSpPr txBox="1"/>
          <p:nvPr/>
        </p:nvSpPr>
        <p:spPr>
          <a:xfrm>
            <a:off x="4928775" y="5671989"/>
            <a:ext cx="683368" cy="369332"/>
          </a:xfrm>
          <a:prstGeom prst="rect">
            <a:avLst/>
          </a:prstGeom>
          <a:noFill/>
        </p:spPr>
        <p:txBody>
          <a:bodyPr wrap="square" rtlCol="0">
            <a:spAutoFit/>
          </a:bodyPr>
          <a:lstStyle/>
          <a:p>
            <a:r>
              <a:rPr lang="en-US" dirty="0"/>
              <a:t>temp</a:t>
            </a:r>
          </a:p>
        </p:txBody>
      </p:sp>
      <p:sp>
        <p:nvSpPr>
          <p:cNvPr id="54" name="Callout: Right Arrow 53">
            <a:extLst>
              <a:ext uri="{FF2B5EF4-FFF2-40B4-BE49-F238E27FC236}">
                <a16:creationId xmlns:a16="http://schemas.microsoft.com/office/drawing/2014/main" id="{2FC7306A-567C-4CCC-B8E8-E4453E83BE99}"/>
              </a:ext>
            </a:extLst>
          </p:cNvPr>
          <p:cNvSpPr/>
          <p:nvPr/>
        </p:nvSpPr>
        <p:spPr>
          <a:xfrm>
            <a:off x="1655140" y="4629833"/>
            <a:ext cx="783566" cy="369332"/>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p>
        </p:txBody>
      </p:sp>
      <p:sp>
        <p:nvSpPr>
          <p:cNvPr id="55" name="Callout: Right Arrow 54">
            <a:extLst>
              <a:ext uri="{FF2B5EF4-FFF2-40B4-BE49-F238E27FC236}">
                <a16:creationId xmlns:a16="http://schemas.microsoft.com/office/drawing/2014/main" id="{D4E7EBBD-BFD5-4D99-8E97-93D17C2D1AA4}"/>
              </a:ext>
            </a:extLst>
          </p:cNvPr>
          <p:cNvSpPr/>
          <p:nvPr/>
        </p:nvSpPr>
        <p:spPr>
          <a:xfrm>
            <a:off x="8183063" y="5876140"/>
            <a:ext cx="783566" cy="369332"/>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t>
            </a:r>
          </a:p>
        </p:txBody>
      </p:sp>
      <p:sp>
        <p:nvSpPr>
          <p:cNvPr id="56" name="TextBox 55">
            <a:extLst>
              <a:ext uri="{FF2B5EF4-FFF2-40B4-BE49-F238E27FC236}">
                <a16:creationId xmlns:a16="http://schemas.microsoft.com/office/drawing/2014/main" id="{6180D767-6915-460D-8B52-EED81FF4DB9C}"/>
              </a:ext>
            </a:extLst>
          </p:cNvPr>
          <p:cNvSpPr txBox="1"/>
          <p:nvPr/>
        </p:nvSpPr>
        <p:spPr>
          <a:xfrm>
            <a:off x="8121422" y="5582802"/>
            <a:ext cx="649309" cy="369332"/>
          </a:xfrm>
          <a:prstGeom prst="rect">
            <a:avLst/>
          </a:prstGeom>
          <a:noFill/>
        </p:spPr>
        <p:txBody>
          <a:bodyPr wrap="square" rtlCol="0">
            <a:spAutoFit/>
          </a:bodyPr>
          <a:lstStyle/>
          <a:p>
            <a:r>
              <a:rPr lang="en-US" dirty="0"/>
              <a:t>head</a:t>
            </a:r>
          </a:p>
        </p:txBody>
      </p:sp>
      <p:sp>
        <p:nvSpPr>
          <p:cNvPr id="57" name="Callout: Right Arrow 56">
            <a:extLst>
              <a:ext uri="{FF2B5EF4-FFF2-40B4-BE49-F238E27FC236}">
                <a16:creationId xmlns:a16="http://schemas.microsoft.com/office/drawing/2014/main" id="{E8744150-C725-4D7F-A6AE-4EC1FD9532CB}"/>
              </a:ext>
            </a:extLst>
          </p:cNvPr>
          <p:cNvSpPr/>
          <p:nvPr/>
        </p:nvSpPr>
        <p:spPr>
          <a:xfrm>
            <a:off x="8966629" y="5876140"/>
            <a:ext cx="783566" cy="369332"/>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p>
        </p:txBody>
      </p:sp>
      <p:sp>
        <p:nvSpPr>
          <p:cNvPr id="58" name="Callout: Right Arrow 57">
            <a:extLst>
              <a:ext uri="{FF2B5EF4-FFF2-40B4-BE49-F238E27FC236}">
                <a16:creationId xmlns:a16="http://schemas.microsoft.com/office/drawing/2014/main" id="{C89E424E-D80A-4C79-AFAA-90376EBEA69E}"/>
              </a:ext>
            </a:extLst>
          </p:cNvPr>
          <p:cNvSpPr/>
          <p:nvPr/>
        </p:nvSpPr>
        <p:spPr>
          <a:xfrm>
            <a:off x="9750195" y="5876140"/>
            <a:ext cx="783566" cy="369332"/>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59" name="TextBox 58">
            <a:extLst>
              <a:ext uri="{FF2B5EF4-FFF2-40B4-BE49-F238E27FC236}">
                <a16:creationId xmlns:a16="http://schemas.microsoft.com/office/drawing/2014/main" id="{89BF60D1-9E56-42C2-B1C5-585BF4744543}"/>
              </a:ext>
            </a:extLst>
          </p:cNvPr>
          <p:cNvSpPr txBox="1"/>
          <p:nvPr/>
        </p:nvSpPr>
        <p:spPr>
          <a:xfrm>
            <a:off x="9784974" y="5577291"/>
            <a:ext cx="478219" cy="369332"/>
          </a:xfrm>
          <a:prstGeom prst="rect">
            <a:avLst/>
          </a:prstGeom>
          <a:noFill/>
        </p:spPr>
        <p:txBody>
          <a:bodyPr wrap="square" rtlCol="0">
            <a:spAutoFit/>
          </a:bodyPr>
          <a:lstStyle/>
          <a:p>
            <a:r>
              <a:rPr lang="en-US" dirty="0"/>
              <a:t>tail</a:t>
            </a:r>
          </a:p>
        </p:txBody>
      </p:sp>
      <p:sp>
        <p:nvSpPr>
          <p:cNvPr id="60" name="TextBox 59">
            <a:extLst>
              <a:ext uri="{FF2B5EF4-FFF2-40B4-BE49-F238E27FC236}">
                <a16:creationId xmlns:a16="http://schemas.microsoft.com/office/drawing/2014/main" id="{B6B7C6F2-7C30-4676-823D-8AA6299386A7}"/>
              </a:ext>
            </a:extLst>
          </p:cNvPr>
          <p:cNvSpPr txBox="1"/>
          <p:nvPr/>
        </p:nvSpPr>
        <p:spPr>
          <a:xfrm>
            <a:off x="10454246" y="5850262"/>
            <a:ext cx="534121" cy="369332"/>
          </a:xfrm>
          <a:prstGeom prst="rect">
            <a:avLst/>
          </a:prstGeom>
          <a:noFill/>
        </p:spPr>
        <p:txBody>
          <a:bodyPr wrap="none" rtlCol="0">
            <a:spAutoFit/>
          </a:bodyPr>
          <a:lstStyle/>
          <a:p>
            <a:r>
              <a:rPr lang="en-US" dirty="0"/>
              <a:t>null</a:t>
            </a:r>
          </a:p>
        </p:txBody>
      </p:sp>
    </p:spTree>
    <p:extLst>
      <p:ext uri="{BB962C8B-B14F-4D97-AF65-F5344CB8AC3E}">
        <p14:creationId xmlns:p14="http://schemas.microsoft.com/office/powerpoint/2010/main" val="2429350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21588-E23A-43C1-8FAF-D2234A7F079A}"/>
              </a:ext>
            </a:extLst>
          </p:cNvPr>
          <p:cNvSpPr>
            <a:spLocks noGrp="1"/>
          </p:cNvSpPr>
          <p:nvPr>
            <p:ph type="title"/>
          </p:nvPr>
        </p:nvSpPr>
        <p:spPr/>
        <p:txBody>
          <a:bodyPr/>
          <a:lstStyle/>
          <a:p>
            <a:r>
              <a:rPr lang="en-US" dirty="0"/>
              <a:t>Node</a:t>
            </a:r>
          </a:p>
        </p:txBody>
      </p:sp>
      <p:sp>
        <p:nvSpPr>
          <p:cNvPr id="3" name="Content Placeholder 2">
            <a:extLst>
              <a:ext uri="{FF2B5EF4-FFF2-40B4-BE49-F238E27FC236}">
                <a16:creationId xmlns:a16="http://schemas.microsoft.com/office/drawing/2014/main" id="{36AAD22D-ECA4-44E9-95BF-3AD6C661DDE3}"/>
              </a:ext>
            </a:extLst>
          </p:cNvPr>
          <p:cNvSpPr>
            <a:spLocks noGrp="1"/>
          </p:cNvSpPr>
          <p:nvPr>
            <p:ph idx="1"/>
          </p:nvPr>
        </p:nvSpPr>
        <p:spPr/>
        <p:txBody>
          <a:bodyPr/>
          <a:lstStyle/>
          <a:p>
            <a:r>
              <a:rPr lang="en-US" dirty="0"/>
              <a:t>Node is a simple class that is usually created as an inner class.</a:t>
            </a:r>
          </a:p>
          <a:p>
            <a:r>
              <a:rPr lang="en-US" dirty="0"/>
              <a:t>This class hold at minimum 2 class variables</a:t>
            </a:r>
          </a:p>
          <a:p>
            <a:pPr lvl="1"/>
            <a:r>
              <a:rPr lang="en-US" dirty="0"/>
              <a:t>A generic or Object type of the data to be stored</a:t>
            </a:r>
          </a:p>
          <a:p>
            <a:pPr lvl="1"/>
            <a:r>
              <a:rPr lang="en-US" dirty="0"/>
              <a:t>A reference to the next node</a:t>
            </a:r>
          </a:p>
          <a:p>
            <a:endParaRPr lang="en-US" dirty="0"/>
          </a:p>
        </p:txBody>
      </p:sp>
      <p:sp>
        <p:nvSpPr>
          <p:cNvPr id="4" name="TextBox 3">
            <a:extLst>
              <a:ext uri="{FF2B5EF4-FFF2-40B4-BE49-F238E27FC236}">
                <a16:creationId xmlns:a16="http://schemas.microsoft.com/office/drawing/2014/main" id="{73F0CE17-A8C2-4D13-8923-8F6D5815E7D6}"/>
              </a:ext>
            </a:extLst>
          </p:cNvPr>
          <p:cNvSpPr txBox="1"/>
          <p:nvPr/>
        </p:nvSpPr>
        <p:spPr>
          <a:xfrm>
            <a:off x="838200" y="3868639"/>
            <a:ext cx="2023759" cy="2308324"/>
          </a:xfrm>
          <a:prstGeom prst="rect">
            <a:avLst/>
          </a:prstGeom>
          <a:noFill/>
        </p:spPr>
        <p:txBody>
          <a:bodyPr wrap="none" rtlCol="0">
            <a:spAutoFit/>
          </a:bodyPr>
          <a:lstStyle/>
          <a:p>
            <a:r>
              <a:rPr lang="en-US" dirty="0"/>
              <a:t>Class Node&lt;T&gt; {</a:t>
            </a:r>
          </a:p>
          <a:p>
            <a:pPr>
              <a:tabLst>
                <a:tab pos="457200" algn="l"/>
              </a:tabLst>
            </a:pPr>
            <a:r>
              <a:rPr lang="en-US" dirty="0"/>
              <a:t>	T value;</a:t>
            </a:r>
          </a:p>
          <a:p>
            <a:pPr>
              <a:tabLst>
                <a:tab pos="457200" algn="l"/>
              </a:tabLst>
            </a:pPr>
            <a:r>
              <a:rPr lang="en-US" dirty="0"/>
              <a:t>	Node&lt;T&gt; next;</a:t>
            </a:r>
          </a:p>
          <a:p>
            <a:pPr>
              <a:tabLst>
                <a:tab pos="457200" algn="l"/>
              </a:tabLst>
            </a:pPr>
            <a:endParaRPr lang="en-US" dirty="0"/>
          </a:p>
          <a:p>
            <a:pPr>
              <a:tabLst>
                <a:tab pos="457200" algn="l"/>
              </a:tabLst>
            </a:pPr>
            <a:r>
              <a:rPr lang="en-US" dirty="0"/>
              <a:t>	Node(T t){</a:t>
            </a:r>
          </a:p>
          <a:p>
            <a:pPr>
              <a:tabLst>
                <a:tab pos="457200" algn="l"/>
              </a:tabLst>
            </a:pPr>
            <a:r>
              <a:rPr lang="en-US" dirty="0"/>
              <a:t>		value=t;</a:t>
            </a:r>
          </a:p>
          <a:p>
            <a:pPr>
              <a:tabLst>
                <a:tab pos="457200" algn="l"/>
              </a:tabLst>
            </a:pPr>
            <a:r>
              <a:rPr lang="en-US" dirty="0"/>
              <a:t>	}</a:t>
            </a:r>
          </a:p>
          <a:p>
            <a:r>
              <a:rPr lang="en-US" dirty="0"/>
              <a:t>}</a:t>
            </a:r>
          </a:p>
        </p:txBody>
      </p:sp>
      <p:sp>
        <p:nvSpPr>
          <p:cNvPr id="5" name="TextBox 4">
            <a:extLst>
              <a:ext uri="{FF2B5EF4-FFF2-40B4-BE49-F238E27FC236}">
                <a16:creationId xmlns:a16="http://schemas.microsoft.com/office/drawing/2014/main" id="{EA95006D-8DE6-46CB-8652-BBE0B9D60FC0}"/>
              </a:ext>
            </a:extLst>
          </p:cNvPr>
          <p:cNvSpPr txBox="1"/>
          <p:nvPr/>
        </p:nvSpPr>
        <p:spPr>
          <a:xfrm>
            <a:off x="6096000" y="3855391"/>
            <a:ext cx="2044149" cy="2308324"/>
          </a:xfrm>
          <a:prstGeom prst="rect">
            <a:avLst/>
          </a:prstGeom>
          <a:noFill/>
        </p:spPr>
        <p:txBody>
          <a:bodyPr wrap="none" rtlCol="0">
            <a:spAutoFit/>
          </a:bodyPr>
          <a:lstStyle/>
          <a:p>
            <a:r>
              <a:rPr lang="en-US" dirty="0"/>
              <a:t>Class Node {</a:t>
            </a:r>
          </a:p>
          <a:p>
            <a:pPr>
              <a:tabLst>
                <a:tab pos="457200" algn="l"/>
              </a:tabLst>
            </a:pPr>
            <a:r>
              <a:rPr lang="en-US" dirty="0"/>
              <a:t>	String value;</a:t>
            </a:r>
          </a:p>
          <a:p>
            <a:pPr>
              <a:tabLst>
                <a:tab pos="457200" algn="l"/>
              </a:tabLst>
            </a:pPr>
            <a:r>
              <a:rPr lang="en-US" dirty="0"/>
              <a:t>	Node next;</a:t>
            </a:r>
          </a:p>
          <a:p>
            <a:pPr>
              <a:tabLst>
                <a:tab pos="457200" algn="l"/>
              </a:tabLst>
            </a:pPr>
            <a:endParaRPr lang="en-US" dirty="0"/>
          </a:p>
          <a:p>
            <a:pPr>
              <a:tabLst>
                <a:tab pos="457200" algn="l"/>
              </a:tabLst>
            </a:pPr>
            <a:r>
              <a:rPr lang="en-US" dirty="0"/>
              <a:t>	Node(String t){</a:t>
            </a:r>
          </a:p>
          <a:p>
            <a:pPr>
              <a:tabLst>
                <a:tab pos="457200" algn="l"/>
              </a:tabLst>
            </a:pPr>
            <a:r>
              <a:rPr lang="en-US" dirty="0"/>
              <a:t>		value=t;</a:t>
            </a:r>
          </a:p>
          <a:p>
            <a:pPr>
              <a:tabLst>
                <a:tab pos="457200" algn="l"/>
              </a:tabLst>
            </a:pPr>
            <a:r>
              <a:rPr lang="en-US" dirty="0"/>
              <a:t>	}</a:t>
            </a:r>
          </a:p>
          <a:p>
            <a:r>
              <a:rPr lang="en-US" dirty="0"/>
              <a:t>}</a:t>
            </a:r>
          </a:p>
        </p:txBody>
      </p:sp>
      <p:sp>
        <p:nvSpPr>
          <p:cNvPr id="6" name="Callout: Left Arrow 5">
            <a:extLst>
              <a:ext uri="{FF2B5EF4-FFF2-40B4-BE49-F238E27FC236}">
                <a16:creationId xmlns:a16="http://schemas.microsoft.com/office/drawing/2014/main" id="{C963B02A-62AA-457A-BC49-05EE1E0A444D}"/>
              </a:ext>
            </a:extLst>
          </p:cNvPr>
          <p:cNvSpPr/>
          <p:nvPr/>
        </p:nvSpPr>
        <p:spPr>
          <a:xfrm>
            <a:off x="2882349" y="4175185"/>
            <a:ext cx="1819047" cy="1544128"/>
          </a:xfrm>
          <a:prstGeom prst="lef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Generic Example</a:t>
            </a:r>
          </a:p>
        </p:txBody>
      </p:sp>
      <p:sp>
        <p:nvSpPr>
          <p:cNvPr id="7" name="Callout: Left Arrow 6">
            <a:extLst>
              <a:ext uri="{FF2B5EF4-FFF2-40B4-BE49-F238E27FC236}">
                <a16:creationId xmlns:a16="http://schemas.microsoft.com/office/drawing/2014/main" id="{7E01DBD7-DB8A-4699-8D59-D0EADE87DE10}"/>
              </a:ext>
            </a:extLst>
          </p:cNvPr>
          <p:cNvSpPr/>
          <p:nvPr/>
        </p:nvSpPr>
        <p:spPr>
          <a:xfrm>
            <a:off x="8245104" y="4175185"/>
            <a:ext cx="1882307" cy="1544128"/>
          </a:xfrm>
          <a:prstGeom prst="lef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String Type Example</a:t>
            </a:r>
          </a:p>
        </p:txBody>
      </p:sp>
    </p:spTree>
    <p:extLst>
      <p:ext uri="{BB962C8B-B14F-4D97-AF65-F5344CB8AC3E}">
        <p14:creationId xmlns:p14="http://schemas.microsoft.com/office/powerpoint/2010/main" val="3972009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21588-E23A-43C1-8FAF-D2234A7F079A}"/>
              </a:ext>
            </a:extLst>
          </p:cNvPr>
          <p:cNvSpPr>
            <a:spLocks noGrp="1"/>
          </p:cNvSpPr>
          <p:nvPr>
            <p:ph type="title"/>
          </p:nvPr>
        </p:nvSpPr>
        <p:spPr/>
        <p:txBody>
          <a:bodyPr/>
          <a:lstStyle/>
          <a:p>
            <a:r>
              <a:rPr lang="en-US" dirty="0"/>
              <a:t>Node Connection</a:t>
            </a:r>
          </a:p>
        </p:txBody>
      </p:sp>
      <p:sp>
        <p:nvSpPr>
          <p:cNvPr id="8" name="Callout: Right Arrow 7">
            <a:extLst>
              <a:ext uri="{FF2B5EF4-FFF2-40B4-BE49-F238E27FC236}">
                <a16:creationId xmlns:a16="http://schemas.microsoft.com/office/drawing/2014/main" id="{22F2EDFF-4CE5-4DB8-B42C-CEEAD6DCBD7F}"/>
              </a:ext>
            </a:extLst>
          </p:cNvPr>
          <p:cNvSpPr/>
          <p:nvPr/>
        </p:nvSpPr>
        <p:spPr>
          <a:xfrm>
            <a:off x="838200" y="3167151"/>
            <a:ext cx="1078302" cy="698739"/>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9" name="TextBox 8">
            <a:extLst>
              <a:ext uri="{FF2B5EF4-FFF2-40B4-BE49-F238E27FC236}">
                <a16:creationId xmlns:a16="http://schemas.microsoft.com/office/drawing/2014/main" id="{4B392C84-3957-4A5E-B80B-51508E824176}"/>
              </a:ext>
            </a:extLst>
          </p:cNvPr>
          <p:cNvSpPr txBox="1"/>
          <p:nvPr/>
        </p:nvSpPr>
        <p:spPr>
          <a:xfrm>
            <a:off x="838200" y="1690688"/>
            <a:ext cx="3690668" cy="1200329"/>
          </a:xfrm>
          <a:prstGeom prst="rect">
            <a:avLst/>
          </a:prstGeom>
          <a:noFill/>
        </p:spPr>
        <p:txBody>
          <a:bodyPr wrap="square" rtlCol="0">
            <a:spAutoFit/>
          </a:bodyPr>
          <a:lstStyle/>
          <a:p>
            <a:r>
              <a:rPr lang="en-US" dirty="0"/>
              <a:t>Lets create new Nodes</a:t>
            </a:r>
          </a:p>
          <a:p>
            <a:r>
              <a:rPr lang="en-US" dirty="0"/>
              <a:t>Node&lt;String&gt; n1 = new Node&lt;&gt;(“C”);</a:t>
            </a:r>
          </a:p>
          <a:p>
            <a:r>
              <a:rPr lang="en-US" dirty="0"/>
              <a:t>Node&lt;String&gt; n2 = new Node&lt;&gt;(“S”);</a:t>
            </a:r>
          </a:p>
          <a:p>
            <a:r>
              <a:rPr lang="en-US" dirty="0"/>
              <a:t>Node&lt;String&gt; n3 = new Node&lt;&gt;(“T”);</a:t>
            </a:r>
          </a:p>
        </p:txBody>
      </p:sp>
      <p:sp>
        <p:nvSpPr>
          <p:cNvPr id="10" name="TextBox 9">
            <a:extLst>
              <a:ext uri="{FF2B5EF4-FFF2-40B4-BE49-F238E27FC236}">
                <a16:creationId xmlns:a16="http://schemas.microsoft.com/office/drawing/2014/main" id="{BED02E75-F477-4DEB-90AA-FAA1ED0044DF}"/>
              </a:ext>
            </a:extLst>
          </p:cNvPr>
          <p:cNvSpPr txBox="1"/>
          <p:nvPr/>
        </p:nvSpPr>
        <p:spPr>
          <a:xfrm>
            <a:off x="963282" y="2895330"/>
            <a:ext cx="448573" cy="369332"/>
          </a:xfrm>
          <a:prstGeom prst="rect">
            <a:avLst/>
          </a:prstGeom>
          <a:noFill/>
        </p:spPr>
        <p:txBody>
          <a:bodyPr wrap="square" rtlCol="0">
            <a:spAutoFit/>
          </a:bodyPr>
          <a:lstStyle/>
          <a:p>
            <a:r>
              <a:rPr lang="en-US" dirty="0"/>
              <a:t>n1</a:t>
            </a:r>
          </a:p>
        </p:txBody>
      </p:sp>
      <p:sp>
        <p:nvSpPr>
          <p:cNvPr id="11" name="TextBox 10">
            <a:extLst>
              <a:ext uri="{FF2B5EF4-FFF2-40B4-BE49-F238E27FC236}">
                <a16:creationId xmlns:a16="http://schemas.microsoft.com/office/drawing/2014/main" id="{79D6D87A-13A8-4635-84E8-9C7B29C8F933}"/>
              </a:ext>
            </a:extLst>
          </p:cNvPr>
          <p:cNvSpPr txBox="1"/>
          <p:nvPr/>
        </p:nvSpPr>
        <p:spPr>
          <a:xfrm>
            <a:off x="1838865" y="3314602"/>
            <a:ext cx="534121" cy="369332"/>
          </a:xfrm>
          <a:prstGeom prst="rect">
            <a:avLst/>
          </a:prstGeom>
          <a:noFill/>
        </p:spPr>
        <p:txBody>
          <a:bodyPr wrap="none" rtlCol="0">
            <a:spAutoFit/>
          </a:bodyPr>
          <a:lstStyle/>
          <a:p>
            <a:r>
              <a:rPr lang="en-US" dirty="0"/>
              <a:t>null</a:t>
            </a:r>
          </a:p>
        </p:txBody>
      </p:sp>
      <p:sp>
        <p:nvSpPr>
          <p:cNvPr id="12" name="Callout: Right Arrow 11">
            <a:extLst>
              <a:ext uri="{FF2B5EF4-FFF2-40B4-BE49-F238E27FC236}">
                <a16:creationId xmlns:a16="http://schemas.microsoft.com/office/drawing/2014/main" id="{B701205F-0A5D-41F7-945B-9499FB94C57D}"/>
              </a:ext>
            </a:extLst>
          </p:cNvPr>
          <p:cNvSpPr/>
          <p:nvPr/>
        </p:nvSpPr>
        <p:spPr>
          <a:xfrm>
            <a:off x="838200" y="4115153"/>
            <a:ext cx="1078302" cy="698739"/>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p>
        </p:txBody>
      </p:sp>
      <p:sp>
        <p:nvSpPr>
          <p:cNvPr id="13" name="TextBox 12">
            <a:extLst>
              <a:ext uri="{FF2B5EF4-FFF2-40B4-BE49-F238E27FC236}">
                <a16:creationId xmlns:a16="http://schemas.microsoft.com/office/drawing/2014/main" id="{7089CFC6-DF42-4B74-9D31-CC62B6E6D43B}"/>
              </a:ext>
            </a:extLst>
          </p:cNvPr>
          <p:cNvSpPr txBox="1"/>
          <p:nvPr/>
        </p:nvSpPr>
        <p:spPr>
          <a:xfrm>
            <a:off x="963282" y="3843332"/>
            <a:ext cx="448573" cy="369332"/>
          </a:xfrm>
          <a:prstGeom prst="rect">
            <a:avLst/>
          </a:prstGeom>
          <a:noFill/>
        </p:spPr>
        <p:txBody>
          <a:bodyPr wrap="square" rtlCol="0">
            <a:spAutoFit/>
          </a:bodyPr>
          <a:lstStyle/>
          <a:p>
            <a:r>
              <a:rPr lang="en-US" dirty="0"/>
              <a:t>n2</a:t>
            </a:r>
          </a:p>
        </p:txBody>
      </p:sp>
      <p:sp>
        <p:nvSpPr>
          <p:cNvPr id="14" name="TextBox 13">
            <a:extLst>
              <a:ext uri="{FF2B5EF4-FFF2-40B4-BE49-F238E27FC236}">
                <a16:creationId xmlns:a16="http://schemas.microsoft.com/office/drawing/2014/main" id="{DB200B01-E31C-4281-B92C-FEDC4B6F88E8}"/>
              </a:ext>
            </a:extLst>
          </p:cNvPr>
          <p:cNvSpPr txBox="1"/>
          <p:nvPr/>
        </p:nvSpPr>
        <p:spPr>
          <a:xfrm>
            <a:off x="1838865" y="4262604"/>
            <a:ext cx="534121" cy="369332"/>
          </a:xfrm>
          <a:prstGeom prst="rect">
            <a:avLst/>
          </a:prstGeom>
          <a:noFill/>
        </p:spPr>
        <p:txBody>
          <a:bodyPr wrap="none" rtlCol="0">
            <a:spAutoFit/>
          </a:bodyPr>
          <a:lstStyle/>
          <a:p>
            <a:r>
              <a:rPr lang="en-US" dirty="0"/>
              <a:t>null</a:t>
            </a:r>
          </a:p>
        </p:txBody>
      </p:sp>
      <p:sp>
        <p:nvSpPr>
          <p:cNvPr id="15" name="Callout: Right Arrow 14">
            <a:extLst>
              <a:ext uri="{FF2B5EF4-FFF2-40B4-BE49-F238E27FC236}">
                <a16:creationId xmlns:a16="http://schemas.microsoft.com/office/drawing/2014/main" id="{690A84A9-F7A4-4770-87FA-8AAE6355D86B}"/>
              </a:ext>
            </a:extLst>
          </p:cNvPr>
          <p:cNvSpPr/>
          <p:nvPr/>
        </p:nvSpPr>
        <p:spPr>
          <a:xfrm>
            <a:off x="838200" y="5067380"/>
            <a:ext cx="1078302" cy="698739"/>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t>
            </a:r>
          </a:p>
        </p:txBody>
      </p:sp>
      <p:sp>
        <p:nvSpPr>
          <p:cNvPr id="16" name="TextBox 15">
            <a:extLst>
              <a:ext uri="{FF2B5EF4-FFF2-40B4-BE49-F238E27FC236}">
                <a16:creationId xmlns:a16="http://schemas.microsoft.com/office/drawing/2014/main" id="{2B7CAD41-C3CC-4FD2-B5C1-9E70C6DD555F}"/>
              </a:ext>
            </a:extLst>
          </p:cNvPr>
          <p:cNvSpPr txBox="1"/>
          <p:nvPr/>
        </p:nvSpPr>
        <p:spPr>
          <a:xfrm>
            <a:off x="963282" y="4795559"/>
            <a:ext cx="448573" cy="369332"/>
          </a:xfrm>
          <a:prstGeom prst="rect">
            <a:avLst/>
          </a:prstGeom>
          <a:noFill/>
        </p:spPr>
        <p:txBody>
          <a:bodyPr wrap="square" rtlCol="0">
            <a:spAutoFit/>
          </a:bodyPr>
          <a:lstStyle/>
          <a:p>
            <a:r>
              <a:rPr lang="en-US" dirty="0"/>
              <a:t>n3</a:t>
            </a:r>
          </a:p>
        </p:txBody>
      </p:sp>
      <p:sp>
        <p:nvSpPr>
          <p:cNvPr id="17" name="TextBox 16">
            <a:extLst>
              <a:ext uri="{FF2B5EF4-FFF2-40B4-BE49-F238E27FC236}">
                <a16:creationId xmlns:a16="http://schemas.microsoft.com/office/drawing/2014/main" id="{636530A1-A361-49F1-BD3B-0FD3C4EDB16A}"/>
              </a:ext>
            </a:extLst>
          </p:cNvPr>
          <p:cNvSpPr txBox="1"/>
          <p:nvPr/>
        </p:nvSpPr>
        <p:spPr>
          <a:xfrm>
            <a:off x="1838865" y="5214831"/>
            <a:ext cx="534121" cy="369332"/>
          </a:xfrm>
          <a:prstGeom prst="rect">
            <a:avLst/>
          </a:prstGeom>
          <a:noFill/>
        </p:spPr>
        <p:txBody>
          <a:bodyPr wrap="none" rtlCol="0">
            <a:spAutoFit/>
          </a:bodyPr>
          <a:lstStyle/>
          <a:p>
            <a:r>
              <a:rPr lang="en-US" dirty="0"/>
              <a:t>null</a:t>
            </a:r>
          </a:p>
        </p:txBody>
      </p:sp>
      <p:sp>
        <p:nvSpPr>
          <p:cNvPr id="18" name="TextBox 17">
            <a:extLst>
              <a:ext uri="{FF2B5EF4-FFF2-40B4-BE49-F238E27FC236}">
                <a16:creationId xmlns:a16="http://schemas.microsoft.com/office/drawing/2014/main" id="{68CBBEE3-E9B3-4AC9-84EC-7F84FDBEA3D7}"/>
              </a:ext>
            </a:extLst>
          </p:cNvPr>
          <p:cNvSpPr txBox="1"/>
          <p:nvPr/>
        </p:nvSpPr>
        <p:spPr>
          <a:xfrm>
            <a:off x="6070121" y="1690687"/>
            <a:ext cx="4454105" cy="923330"/>
          </a:xfrm>
          <a:prstGeom prst="rect">
            <a:avLst/>
          </a:prstGeom>
          <a:noFill/>
        </p:spPr>
        <p:txBody>
          <a:bodyPr wrap="square" rtlCol="0">
            <a:spAutoFit/>
          </a:bodyPr>
          <a:lstStyle/>
          <a:p>
            <a:r>
              <a:rPr lang="en-US" dirty="0"/>
              <a:t>Lets connect the Nodes</a:t>
            </a:r>
          </a:p>
          <a:p>
            <a:r>
              <a:rPr lang="en-US" dirty="0"/>
              <a:t>n1.next = n2;</a:t>
            </a:r>
          </a:p>
          <a:p>
            <a:r>
              <a:rPr lang="en-US" dirty="0"/>
              <a:t>n2.next = n3;	or	n1.next.next=n3</a:t>
            </a:r>
          </a:p>
        </p:txBody>
      </p:sp>
      <p:sp>
        <p:nvSpPr>
          <p:cNvPr id="20" name="Callout: Right Arrow 19">
            <a:extLst>
              <a:ext uri="{FF2B5EF4-FFF2-40B4-BE49-F238E27FC236}">
                <a16:creationId xmlns:a16="http://schemas.microsoft.com/office/drawing/2014/main" id="{CA605C82-1DBC-47E2-BCAB-4B52A22E8D56}"/>
              </a:ext>
            </a:extLst>
          </p:cNvPr>
          <p:cNvSpPr/>
          <p:nvPr/>
        </p:nvSpPr>
        <p:spPr>
          <a:xfrm>
            <a:off x="6145432" y="3165704"/>
            <a:ext cx="1078302" cy="698739"/>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21" name="TextBox 20">
            <a:extLst>
              <a:ext uri="{FF2B5EF4-FFF2-40B4-BE49-F238E27FC236}">
                <a16:creationId xmlns:a16="http://schemas.microsoft.com/office/drawing/2014/main" id="{0B58BB06-3A51-4558-ADF6-C5DFD065A55B}"/>
              </a:ext>
            </a:extLst>
          </p:cNvPr>
          <p:cNvSpPr txBox="1"/>
          <p:nvPr/>
        </p:nvSpPr>
        <p:spPr>
          <a:xfrm>
            <a:off x="6294955" y="2881821"/>
            <a:ext cx="448573" cy="369332"/>
          </a:xfrm>
          <a:prstGeom prst="rect">
            <a:avLst/>
          </a:prstGeom>
          <a:noFill/>
        </p:spPr>
        <p:txBody>
          <a:bodyPr wrap="square" rtlCol="0">
            <a:spAutoFit/>
          </a:bodyPr>
          <a:lstStyle/>
          <a:p>
            <a:r>
              <a:rPr lang="en-US" dirty="0"/>
              <a:t>n1</a:t>
            </a:r>
          </a:p>
        </p:txBody>
      </p:sp>
      <p:sp>
        <p:nvSpPr>
          <p:cNvPr id="23" name="Callout: Right Arrow 22">
            <a:extLst>
              <a:ext uri="{FF2B5EF4-FFF2-40B4-BE49-F238E27FC236}">
                <a16:creationId xmlns:a16="http://schemas.microsoft.com/office/drawing/2014/main" id="{BDFBB146-ED39-42F0-83CD-CE20D9D82DAE}"/>
              </a:ext>
            </a:extLst>
          </p:cNvPr>
          <p:cNvSpPr/>
          <p:nvPr/>
        </p:nvSpPr>
        <p:spPr>
          <a:xfrm>
            <a:off x="7223012" y="3167151"/>
            <a:ext cx="1078302" cy="698739"/>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p>
        </p:txBody>
      </p:sp>
      <p:sp>
        <p:nvSpPr>
          <p:cNvPr id="24" name="TextBox 23">
            <a:extLst>
              <a:ext uri="{FF2B5EF4-FFF2-40B4-BE49-F238E27FC236}">
                <a16:creationId xmlns:a16="http://schemas.microsoft.com/office/drawing/2014/main" id="{6825622B-8301-4767-B762-F77572BE6B38}"/>
              </a:ext>
            </a:extLst>
          </p:cNvPr>
          <p:cNvSpPr txBox="1"/>
          <p:nvPr/>
        </p:nvSpPr>
        <p:spPr>
          <a:xfrm>
            <a:off x="7372535" y="2883268"/>
            <a:ext cx="448573" cy="369332"/>
          </a:xfrm>
          <a:prstGeom prst="rect">
            <a:avLst/>
          </a:prstGeom>
          <a:noFill/>
        </p:spPr>
        <p:txBody>
          <a:bodyPr wrap="square" rtlCol="0">
            <a:spAutoFit/>
          </a:bodyPr>
          <a:lstStyle/>
          <a:p>
            <a:r>
              <a:rPr lang="en-US" dirty="0"/>
              <a:t>n2</a:t>
            </a:r>
          </a:p>
        </p:txBody>
      </p:sp>
      <p:sp>
        <p:nvSpPr>
          <p:cNvPr id="26" name="Callout: Right Arrow 25">
            <a:extLst>
              <a:ext uri="{FF2B5EF4-FFF2-40B4-BE49-F238E27FC236}">
                <a16:creationId xmlns:a16="http://schemas.microsoft.com/office/drawing/2014/main" id="{803F64BF-A9E7-4EC8-B0A0-1EE69F95A73E}"/>
              </a:ext>
            </a:extLst>
          </p:cNvPr>
          <p:cNvSpPr/>
          <p:nvPr/>
        </p:nvSpPr>
        <p:spPr>
          <a:xfrm>
            <a:off x="8300596" y="3144593"/>
            <a:ext cx="1078302" cy="698739"/>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t>
            </a:r>
          </a:p>
        </p:txBody>
      </p:sp>
      <p:sp>
        <p:nvSpPr>
          <p:cNvPr id="27" name="TextBox 26">
            <a:extLst>
              <a:ext uri="{FF2B5EF4-FFF2-40B4-BE49-F238E27FC236}">
                <a16:creationId xmlns:a16="http://schemas.microsoft.com/office/drawing/2014/main" id="{6F2D63A8-2E6F-4062-96EA-5080938F2D63}"/>
              </a:ext>
            </a:extLst>
          </p:cNvPr>
          <p:cNvSpPr txBox="1"/>
          <p:nvPr/>
        </p:nvSpPr>
        <p:spPr>
          <a:xfrm>
            <a:off x="8450119" y="2860710"/>
            <a:ext cx="448573" cy="369332"/>
          </a:xfrm>
          <a:prstGeom prst="rect">
            <a:avLst/>
          </a:prstGeom>
          <a:noFill/>
        </p:spPr>
        <p:txBody>
          <a:bodyPr wrap="square" rtlCol="0">
            <a:spAutoFit/>
          </a:bodyPr>
          <a:lstStyle/>
          <a:p>
            <a:r>
              <a:rPr lang="en-US" dirty="0"/>
              <a:t>n3</a:t>
            </a:r>
          </a:p>
        </p:txBody>
      </p:sp>
      <p:sp>
        <p:nvSpPr>
          <p:cNvPr id="28" name="TextBox 27">
            <a:extLst>
              <a:ext uri="{FF2B5EF4-FFF2-40B4-BE49-F238E27FC236}">
                <a16:creationId xmlns:a16="http://schemas.microsoft.com/office/drawing/2014/main" id="{92BFA46B-2524-4890-AC73-CFEACE2F430B}"/>
              </a:ext>
            </a:extLst>
          </p:cNvPr>
          <p:cNvSpPr txBox="1"/>
          <p:nvPr/>
        </p:nvSpPr>
        <p:spPr>
          <a:xfrm>
            <a:off x="9301261" y="3292044"/>
            <a:ext cx="534121" cy="369332"/>
          </a:xfrm>
          <a:prstGeom prst="rect">
            <a:avLst/>
          </a:prstGeom>
          <a:noFill/>
        </p:spPr>
        <p:txBody>
          <a:bodyPr wrap="none" rtlCol="0">
            <a:spAutoFit/>
          </a:bodyPr>
          <a:lstStyle/>
          <a:p>
            <a:r>
              <a:rPr lang="en-US" dirty="0"/>
              <a:t>null</a:t>
            </a:r>
          </a:p>
        </p:txBody>
      </p:sp>
      <p:sp>
        <p:nvSpPr>
          <p:cNvPr id="29" name="Callout: Right Arrow 28">
            <a:extLst>
              <a:ext uri="{FF2B5EF4-FFF2-40B4-BE49-F238E27FC236}">
                <a16:creationId xmlns:a16="http://schemas.microsoft.com/office/drawing/2014/main" id="{9C83835A-3ABE-4096-94CD-DDF94D6B0765}"/>
              </a:ext>
            </a:extLst>
          </p:cNvPr>
          <p:cNvSpPr/>
          <p:nvPr/>
        </p:nvSpPr>
        <p:spPr>
          <a:xfrm>
            <a:off x="3317751" y="3167151"/>
            <a:ext cx="1078302" cy="698739"/>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30" name="TextBox 29">
            <a:extLst>
              <a:ext uri="{FF2B5EF4-FFF2-40B4-BE49-F238E27FC236}">
                <a16:creationId xmlns:a16="http://schemas.microsoft.com/office/drawing/2014/main" id="{9A5CB0FB-D39C-4F70-9214-0EE7FB28246F}"/>
              </a:ext>
            </a:extLst>
          </p:cNvPr>
          <p:cNvSpPr txBox="1"/>
          <p:nvPr/>
        </p:nvSpPr>
        <p:spPr>
          <a:xfrm>
            <a:off x="3442833" y="2895330"/>
            <a:ext cx="448573" cy="369332"/>
          </a:xfrm>
          <a:prstGeom prst="rect">
            <a:avLst/>
          </a:prstGeom>
          <a:noFill/>
        </p:spPr>
        <p:txBody>
          <a:bodyPr wrap="square" rtlCol="0">
            <a:spAutoFit/>
          </a:bodyPr>
          <a:lstStyle/>
          <a:p>
            <a:r>
              <a:rPr lang="en-US" dirty="0"/>
              <a:t>n1</a:t>
            </a:r>
          </a:p>
        </p:txBody>
      </p:sp>
      <p:sp>
        <p:nvSpPr>
          <p:cNvPr id="32" name="Callout: Right Arrow 31">
            <a:extLst>
              <a:ext uri="{FF2B5EF4-FFF2-40B4-BE49-F238E27FC236}">
                <a16:creationId xmlns:a16="http://schemas.microsoft.com/office/drawing/2014/main" id="{12E7C15D-04BE-4DD5-BD53-950821C3F8E3}"/>
              </a:ext>
            </a:extLst>
          </p:cNvPr>
          <p:cNvSpPr/>
          <p:nvPr/>
        </p:nvSpPr>
        <p:spPr>
          <a:xfrm>
            <a:off x="4395331" y="3167151"/>
            <a:ext cx="1078302" cy="698739"/>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p>
        </p:txBody>
      </p:sp>
      <p:sp>
        <p:nvSpPr>
          <p:cNvPr id="33" name="TextBox 32">
            <a:extLst>
              <a:ext uri="{FF2B5EF4-FFF2-40B4-BE49-F238E27FC236}">
                <a16:creationId xmlns:a16="http://schemas.microsoft.com/office/drawing/2014/main" id="{C8CAAB25-26E1-497C-90D3-942410784477}"/>
              </a:ext>
            </a:extLst>
          </p:cNvPr>
          <p:cNvSpPr txBox="1"/>
          <p:nvPr/>
        </p:nvSpPr>
        <p:spPr>
          <a:xfrm>
            <a:off x="4520413" y="2895330"/>
            <a:ext cx="448573" cy="369332"/>
          </a:xfrm>
          <a:prstGeom prst="rect">
            <a:avLst/>
          </a:prstGeom>
          <a:noFill/>
        </p:spPr>
        <p:txBody>
          <a:bodyPr wrap="square" rtlCol="0">
            <a:spAutoFit/>
          </a:bodyPr>
          <a:lstStyle/>
          <a:p>
            <a:r>
              <a:rPr lang="en-US" dirty="0"/>
              <a:t>n2</a:t>
            </a:r>
          </a:p>
        </p:txBody>
      </p:sp>
      <p:sp>
        <p:nvSpPr>
          <p:cNvPr id="34" name="TextBox 33">
            <a:extLst>
              <a:ext uri="{FF2B5EF4-FFF2-40B4-BE49-F238E27FC236}">
                <a16:creationId xmlns:a16="http://schemas.microsoft.com/office/drawing/2014/main" id="{F8F5CB3E-D329-4AC7-8E28-C56BE8F94205}"/>
              </a:ext>
            </a:extLst>
          </p:cNvPr>
          <p:cNvSpPr txBox="1"/>
          <p:nvPr/>
        </p:nvSpPr>
        <p:spPr>
          <a:xfrm>
            <a:off x="5395996" y="3314602"/>
            <a:ext cx="534121" cy="369332"/>
          </a:xfrm>
          <a:prstGeom prst="rect">
            <a:avLst/>
          </a:prstGeom>
          <a:noFill/>
        </p:spPr>
        <p:txBody>
          <a:bodyPr wrap="none" rtlCol="0">
            <a:spAutoFit/>
          </a:bodyPr>
          <a:lstStyle/>
          <a:p>
            <a:r>
              <a:rPr lang="en-US" dirty="0"/>
              <a:t>null</a:t>
            </a:r>
          </a:p>
        </p:txBody>
      </p:sp>
      <p:sp>
        <p:nvSpPr>
          <p:cNvPr id="35" name="Callout: Right Arrow 34">
            <a:extLst>
              <a:ext uri="{FF2B5EF4-FFF2-40B4-BE49-F238E27FC236}">
                <a16:creationId xmlns:a16="http://schemas.microsoft.com/office/drawing/2014/main" id="{0865F775-B079-4DC2-9A34-CCEFC54C8F21}"/>
              </a:ext>
            </a:extLst>
          </p:cNvPr>
          <p:cNvSpPr/>
          <p:nvPr/>
        </p:nvSpPr>
        <p:spPr>
          <a:xfrm>
            <a:off x="3313433" y="4095659"/>
            <a:ext cx="1078302" cy="698739"/>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t>
            </a:r>
          </a:p>
        </p:txBody>
      </p:sp>
      <p:sp>
        <p:nvSpPr>
          <p:cNvPr id="36" name="TextBox 35">
            <a:extLst>
              <a:ext uri="{FF2B5EF4-FFF2-40B4-BE49-F238E27FC236}">
                <a16:creationId xmlns:a16="http://schemas.microsoft.com/office/drawing/2014/main" id="{30464826-31FE-4827-9A6E-294E6EB4E4A4}"/>
              </a:ext>
            </a:extLst>
          </p:cNvPr>
          <p:cNvSpPr txBox="1"/>
          <p:nvPr/>
        </p:nvSpPr>
        <p:spPr>
          <a:xfrm>
            <a:off x="3438515" y="3823838"/>
            <a:ext cx="448573" cy="369332"/>
          </a:xfrm>
          <a:prstGeom prst="rect">
            <a:avLst/>
          </a:prstGeom>
          <a:noFill/>
        </p:spPr>
        <p:txBody>
          <a:bodyPr wrap="square" rtlCol="0">
            <a:spAutoFit/>
          </a:bodyPr>
          <a:lstStyle/>
          <a:p>
            <a:r>
              <a:rPr lang="en-US" dirty="0"/>
              <a:t>n3</a:t>
            </a:r>
          </a:p>
        </p:txBody>
      </p:sp>
      <p:sp>
        <p:nvSpPr>
          <p:cNvPr id="37" name="TextBox 36">
            <a:extLst>
              <a:ext uri="{FF2B5EF4-FFF2-40B4-BE49-F238E27FC236}">
                <a16:creationId xmlns:a16="http://schemas.microsoft.com/office/drawing/2014/main" id="{06D0CFE4-6C1C-4CB7-AE7D-9F0940C41FAB}"/>
              </a:ext>
            </a:extLst>
          </p:cNvPr>
          <p:cNvSpPr txBox="1"/>
          <p:nvPr/>
        </p:nvSpPr>
        <p:spPr>
          <a:xfrm>
            <a:off x="4314098" y="4243110"/>
            <a:ext cx="534121" cy="369332"/>
          </a:xfrm>
          <a:prstGeom prst="rect">
            <a:avLst/>
          </a:prstGeom>
          <a:noFill/>
        </p:spPr>
        <p:txBody>
          <a:bodyPr wrap="none" rtlCol="0">
            <a:spAutoFit/>
          </a:bodyPr>
          <a:lstStyle/>
          <a:p>
            <a:r>
              <a:rPr lang="en-US" dirty="0"/>
              <a:t>null</a:t>
            </a:r>
          </a:p>
        </p:txBody>
      </p:sp>
    </p:spTree>
    <p:extLst>
      <p:ext uri="{BB962C8B-B14F-4D97-AF65-F5344CB8AC3E}">
        <p14:creationId xmlns:p14="http://schemas.microsoft.com/office/powerpoint/2010/main" val="2807805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E7CEB-A170-4156-9082-64B6F0EA52C3}"/>
              </a:ext>
            </a:extLst>
          </p:cNvPr>
          <p:cNvSpPr>
            <a:spLocks noGrp="1"/>
          </p:cNvSpPr>
          <p:nvPr>
            <p:ph type="title"/>
          </p:nvPr>
        </p:nvSpPr>
        <p:spPr/>
        <p:txBody>
          <a:bodyPr/>
          <a:lstStyle/>
          <a:p>
            <a:r>
              <a:rPr lang="en-US" dirty="0"/>
              <a:t>Linked List</a:t>
            </a:r>
          </a:p>
        </p:txBody>
      </p:sp>
      <p:sp>
        <p:nvSpPr>
          <p:cNvPr id="3" name="Content Placeholder 2">
            <a:extLst>
              <a:ext uri="{FF2B5EF4-FFF2-40B4-BE49-F238E27FC236}">
                <a16:creationId xmlns:a16="http://schemas.microsoft.com/office/drawing/2014/main" id="{8DAD0F1D-C89A-4F87-9EC1-0BF4A2512E08}"/>
              </a:ext>
            </a:extLst>
          </p:cNvPr>
          <p:cNvSpPr>
            <a:spLocks noGrp="1"/>
          </p:cNvSpPr>
          <p:nvPr>
            <p:ph idx="1"/>
          </p:nvPr>
        </p:nvSpPr>
        <p:spPr/>
        <p:txBody>
          <a:bodyPr>
            <a:normAutofit lnSpcReduction="10000"/>
          </a:bodyPr>
          <a:lstStyle/>
          <a:p>
            <a:r>
              <a:rPr lang="en-US" dirty="0"/>
              <a:t>Linked list is a data structure created from set of Nodes connected to each other.</a:t>
            </a:r>
          </a:p>
          <a:p>
            <a:r>
              <a:rPr lang="en-US" dirty="0"/>
              <a:t>These Nodes are connected using the next variable</a:t>
            </a:r>
          </a:p>
          <a:p>
            <a:r>
              <a:rPr lang="en-US" dirty="0"/>
              <a:t>Linked List is your Node manager.</a:t>
            </a:r>
          </a:p>
          <a:p>
            <a:r>
              <a:rPr lang="en-US" dirty="0"/>
              <a:t>Linked List will not expose the behavior of Nodes. </a:t>
            </a:r>
          </a:p>
          <a:p>
            <a:pPr lvl="1"/>
            <a:r>
              <a:rPr lang="en-US" dirty="0"/>
              <a:t>All public methods in linked list will either take a generic type or specific type which for the list created.</a:t>
            </a:r>
          </a:p>
          <a:p>
            <a:r>
              <a:rPr lang="en-US" dirty="0"/>
              <a:t>Keeping track of nodes is very important. Unlike arrays nodes do not have index. Meaning to access a specific node you must loop through all previous nodes. If you loose a next due to a bug all data connected to that next will be lost.</a:t>
            </a:r>
          </a:p>
        </p:txBody>
      </p:sp>
    </p:spTree>
    <p:extLst>
      <p:ext uri="{BB962C8B-B14F-4D97-AF65-F5344CB8AC3E}">
        <p14:creationId xmlns:p14="http://schemas.microsoft.com/office/powerpoint/2010/main" val="3075291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E7CEB-A170-4156-9082-64B6F0EA52C3}"/>
              </a:ext>
            </a:extLst>
          </p:cNvPr>
          <p:cNvSpPr>
            <a:spLocks noGrp="1"/>
          </p:cNvSpPr>
          <p:nvPr>
            <p:ph type="title"/>
          </p:nvPr>
        </p:nvSpPr>
        <p:spPr/>
        <p:txBody>
          <a:bodyPr/>
          <a:lstStyle/>
          <a:p>
            <a:r>
              <a:rPr lang="en-US" dirty="0"/>
              <a:t>Linked List Components</a:t>
            </a:r>
          </a:p>
        </p:txBody>
      </p:sp>
      <p:sp>
        <p:nvSpPr>
          <p:cNvPr id="3" name="Content Placeholder 2">
            <a:extLst>
              <a:ext uri="{FF2B5EF4-FFF2-40B4-BE49-F238E27FC236}">
                <a16:creationId xmlns:a16="http://schemas.microsoft.com/office/drawing/2014/main" id="{8DAD0F1D-C89A-4F87-9EC1-0BF4A2512E08}"/>
              </a:ext>
            </a:extLst>
          </p:cNvPr>
          <p:cNvSpPr>
            <a:spLocks noGrp="1"/>
          </p:cNvSpPr>
          <p:nvPr>
            <p:ph idx="1"/>
          </p:nvPr>
        </p:nvSpPr>
        <p:spPr/>
        <p:txBody>
          <a:bodyPr>
            <a:normAutofit fontScale="92500" lnSpcReduction="20000"/>
          </a:bodyPr>
          <a:lstStyle/>
          <a:p>
            <a:r>
              <a:rPr lang="en-US" dirty="0"/>
              <a:t>Linked List usually has 2 variables called head and tail</a:t>
            </a:r>
          </a:p>
          <a:p>
            <a:pPr lvl="1"/>
            <a:r>
              <a:rPr lang="en-US" dirty="0"/>
              <a:t>Head keeps track of the first element that is in the list</a:t>
            </a:r>
          </a:p>
          <a:p>
            <a:pPr lvl="1"/>
            <a:r>
              <a:rPr lang="en-US" dirty="0"/>
              <a:t>Tail keeps track of the last element added to the list</a:t>
            </a:r>
          </a:p>
          <a:p>
            <a:pPr lvl="1"/>
            <a:r>
              <a:rPr lang="en-US" dirty="0"/>
              <a:t>Optionally there can be an integer that keeps track of size.</a:t>
            </a:r>
          </a:p>
          <a:p>
            <a:r>
              <a:rPr lang="en-US" dirty="0"/>
              <a:t>Basic methods which we will focus on will be </a:t>
            </a:r>
          </a:p>
          <a:p>
            <a:pPr lvl="1"/>
            <a:r>
              <a:rPr lang="en-US" dirty="0" err="1"/>
              <a:t>getLast</a:t>
            </a:r>
            <a:r>
              <a:rPr lang="en-US" dirty="0"/>
              <a:t> – return the value inside of last/tail node without removing it.</a:t>
            </a:r>
          </a:p>
          <a:p>
            <a:pPr lvl="1"/>
            <a:r>
              <a:rPr lang="en-US" dirty="0" err="1"/>
              <a:t>getFirst</a:t>
            </a:r>
            <a:r>
              <a:rPr lang="en-US" dirty="0"/>
              <a:t> – return the value inside of first node without removing it.</a:t>
            </a:r>
          </a:p>
          <a:p>
            <a:pPr lvl="1"/>
            <a:r>
              <a:rPr lang="en-US" dirty="0" err="1"/>
              <a:t>removeLast</a:t>
            </a:r>
            <a:r>
              <a:rPr lang="en-US" dirty="0"/>
              <a:t> – return the value inside of last/tail node and remove it.</a:t>
            </a:r>
          </a:p>
          <a:p>
            <a:pPr lvl="1"/>
            <a:r>
              <a:rPr lang="en-US" dirty="0" err="1"/>
              <a:t>removeFirst</a:t>
            </a:r>
            <a:r>
              <a:rPr lang="en-US" dirty="0"/>
              <a:t> – return the value inside of first node and remove it.</a:t>
            </a:r>
          </a:p>
          <a:p>
            <a:pPr lvl="1"/>
            <a:r>
              <a:rPr lang="en-US" dirty="0"/>
              <a:t>remove – accept an argument, find given value and remove it from list. Remove can take index or a value to be searched for.</a:t>
            </a:r>
          </a:p>
          <a:p>
            <a:pPr lvl="1"/>
            <a:r>
              <a:rPr lang="en-US" dirty="0"/>
              <a:t>contain – accept an argument, search for this value in the list. If found return true.</a:t>
            </a:r>
          </a:p>
          <a:p>
            <a:pPr lvl="1"/>
            <a:r>
              <a:rPr lang="en-US" dirty="0" err="1"/>
              <a:t>isEmpty</a:t>
            </a:r>
            <a:r>
              <a:rPr lang="en-US" dirty="0"/>
              <a:t> – return true if size is zero or head is null.</a:t>
            </a:r>
          </a:p>
          <a:p>
            <a:pPr lvl="1"/>
            <a:r>
              <a:rPr lang="en-US" dirty="0"/>
              <a:t>size – return number of nodes in the list</a:t>
            </a:r>
          </a:p>
        </p:txBody>
      </p:sp>
    </p:spTree>
    <p:extLst>
      <p:ext uri="{BB962C8B-B14F-4D97-AF65-F5344CB8AC3E}">
        <p14:creationId xmlns:p14="http://schemas.microsoft.com/office/powerpoint/2010/main" val="388723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E7CEB-A170-4156-9082-64B6F0EA52C3}"/>
              </a:ext>
            </a:extLst>
          </p:cNvPr>
          <p:cNvSpPr>
            <a:spLocks noGrp="1"/>
          </p:cNvSpPr>
          <p:nvPr>
            <p:ph type="title"/>
          </p:nvPr>
        </p:nvSpPr>
        <p:spPr/>
        <p:txBody>
          <a:bodyPr/>
          <a:lstStyle/>
          <a:p>
            <a:r>
              <a:rPr lang="en-US" dirty="0"/>
              <a:t>Linked List Components</a:t>
            </a:r>
            <a:r>
              <a:rPr lang="en-US" sz="2400" dirty="0"/>
              <a:t>(continue)</a:t>
            </a:r>
            <a:endParaRPr lang="en-US" dirty="0"/>
          </a:p>
        </p:txBody>
      </p:sp>
      <p:sp>
        <p:nvSpPr>
          <p:cNvPr id="3" name="Content Placeholder 2">
            <a:extLst>
              <a:ext uri="{FF2B5EF4-FFF2-40B4-BE49-F238E27FC236}">
                <a16:creationId xmlns:a16="http://schemas.microsoft.com/office/drawing/2014/main" id="{8DAD0F1D-C89A-4F87-9EC1-0BF4A2512E08}"/>
              </a:ext>
            </a:extLst>
          </p:cNvPr>
          <p:cNvSpPr>
            <a:spLocks noGrp="1"/>
          </p:cNvSpPr>
          <p:nvPr>
            <p:ph idx="1"/>
          </p:nvPr>
        </p:nvSpPr>
        <p:spPr/>
        <p:txBody>
          <a:bodyPr/>
          <a:lstStyle/>
          <a:p>
            <a:r>
              <a:rPr lang="en-US" dirty="0"/>
              <a:t>Basic methods which we will focus on will be </a:t>
            </a:r>
          </a:p>
          <a:p>
            <a:pPr lvl="1"/>
            <a:r>
              <a:rPr lang="en-US" dirty="0" err="1"/>
              <a:t>addFirst</a:t>
            </a:r>
            <a:r>
              <a:rPr lang="en-US" dirty="0"/>
              <a:t> – accept an argument and place at the beginning of the list, this argument will be stored in a node and placed before head. The new node will point to head and after that head will be moved to the new node. At the end head remains as first node.</a:t>
            </a:r>
          </a:p>
          <a:p>
            <a:pPr lvl="1"/>
            <a:r>
              <a:rPr lang="en-US" dirty="0" err="1"/>
              <a:t>addLast</a:t>
            </a:r>
            <a:r>
              <a:rPr lang="en-US" dirty="0"/>
              <a:t> – accept an argument and place at the end of the list, this argument will be stored in a node and placed after tail. After that tail will be moved to the new node. At the end tail remains as last node.</a:t>
            </a:r>
          </a:p>
          <a:p>
            <a:pPr lvl="1"/>
            <a:r>
              <a:rPr lang="en-US" dirty="0"/>
              <a:t>insert – accept a value argument and an index number. Insert the value at given index.</a:t>
            </a:r>
          </a:p>
        </p:txBody>
      </p:sp>
    </p:spTree>
    <p:extLst>
      <p:ext uri="{BB962C8B-B14F-4D97-AF65-F5344CB8AC3E}">
        <p14:creationId xmlns:p14="http://schemas.microsoft.com/office/powerpoint/2010/main" val="466391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40C32-9A04-4520-A912-0949E087D2F5}"/>
              </a:ext>
            </a:extLst>
          </p:cNvPr>
          <p:cNvSpPr>
            <a:spLocks noGrp="1"/>
          </p:cNvSpPr>
          <p:nvPr>
            <p:ph type="title"/>
          </p:nvPr>
        </p:nvSpPr>
        <p:spPr/>
        <p:txBody>
          <a:bodyPr/>
          <a:lstStyle/>
          <a:p>
            <a:r>
              <a:rPr lang="en-US" dirty="0" err="1"/>
              <a:t>addLast</a:t>
            </a:r>
            <a:r>
              <a:rPr lang="en-US" dirty="0"/>
              <a:t>(T t)</a:t>
            </a:r>
          </a:p>
        </p:txBody>
      </p:sp>
      <p:sp>
        <p:nvSpPr>
          <p:cNvPr id="3" name="Content Placeholder 2">
            <a:extLst>
              <a:ext uri="{FF2B5EF4-FFF2-40B4-BE49-F238E27FC236}">
                <a16:creationId xmlns:a16="http://schemas.microsoft.com/office/drawing/2014/main" id="{4074958C-70AF-489D-ACDA-79728B24DA38}"/>
              </a:ext>
            </a:extLst>
          </p:cNvPr>
          <p:cNvSpPr>
            <a:spLocks noGrp="1"/>
          </p:cNvSpPr>
          <p:nvPr>
            <p:ph idx="1"/>
          </p:nvPr>
        </p:nvSpPr>
        <p:spPr>
          <a:xfrm>
            <a:off x="838200" y="1825625"/>
            <a:ext cx="10515600" cy="1325563"/>
          </a:xfrm>
        </p:spPr>
        <p:txBody>
          <a:bodyPr>
            <a:normAutofit fontScale="55000" lnSpcReduction="20000"/>
          </a:bodyPr>
          <a:lstStyle/>
          <a:p>
            <a:r>
              <a:rPr lang="en-US" dirty="0"/>
              <a:t>Create a new node with generic type T and store t in it.</a:t>
            </a:r>
          </a:p>
          <a:p>
            <a:r>
              <a:rPr lang="en-US" dirty="0"/>
              <a:t>Check if list is empty</a:t>
            </a:r>
          </a:p>
          <a:p>
            <a:pPr lvl="1"/>
            <a:r>
              <a:rPr lang="en-US" dirty="0"/>
              <a:t>If empty assign the new Node to both head and tail</a:t>
            </a:r>
          </a:p>
          <a:p>
            <a:pPr lvl="1"/>
            <a:r>
              <a:rPr lang="en-US" dirty="0"/>
              <a:t>If not empty assign new Node to </a:t>
            </a:r>
            <a:r>
              <a:rPr lang="en-US" dirty="0" err="1"/>
              <a:t>tail.next</a:t>
            </a:r>
            <a:r>
              <a:rPr lang="en-US" dirty="0"/>
              <a:t> and then to tail.</a:t>
            </a:r>
          </a:p>
          <a:p>
            <a:r>
              <a:rPr lang="en-US" dirty="0"/>
              <a:t>Optionally at the end you can increase your size.</a:t>
            </a:r>
          </a:p>
        </p:txBody>
      </p:sp>
      <p:sp>
        <p:nvSpPr>
          <p:cNvPr id="4" name="Callout: Right Arrow 3">
            <a:extLst>
              <a:ext uri="{FF2B5EF4-FFF2-40B4-BE49-F238E27FC236}">
                <a16:creationId xmlns:a16="http://schemas.microsoft.com/office/drawing/2014/main" id="{87D3E267-29DA-49C5-BD3F-AA5B604B6553}"/>
              </a:ext>
            </a:extLst>
          </p:cNvPr>
          <p:cNvSpPr/>
          <p:nvPr/>
        </p:nvSpPr>
        <p:spPr>
          <a:xfrm>
            <a:off x="9277329" y="5762767"/>
            <a:ext cx="783566" cy="369332"/>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5" name="TextBox 4">
            <a:extLst>
              <a:ext uri="{FF2B5EF4-FFF2-40B4-BE49-F238E27FC236}">
                <a16:creationId xmlns:a16="http://schemas.microsoft.com/office/drawing/2014/main" id="{03F7FAF0-E100-4BDF-BDC7-825A2970528C}"/>
              </a:ext>
            </a:extLst>
          </p:cNvPr>
          <p:cNvSpPr txBox="1"/>
          <p:nvPr/>
        </p:nvSpPr>
        <p:spPr>
          <a:xfrm>
            <a:off x="9215688" y="5475156"/>
            <a:ext cx="649309" cy="369332"/>
          </a:xfrm>
          <a:prstGeom prst="rect">
            <a:avLst/>
          </a:prstGeom>
          <a:noFill/>
        </p:spPr>
        <p:txBody>
          <a:bodyPr wrap="square" rtlCol="0">
            <a:spAutoFit/>
          </a:bodyPr>
          <a:lstStyle/>
          <a:p>
            <a:r>
              <a:rPr lang="en-US" dirty="0"/>
              <a:t>head</a:t>
            </a:r>
          </a:p>
        </p:txBody>
      </p:sp>
      <p:sp>
        <p:nvSpPr>
          <p:cNvPr id="6" name="Callout: Right Arrow 5">
            <a:extLst>
              <a:ext uri="{FF2B5EF4-FFF2-40B4-BE49-F238E27FC236}">
                <a16:creationId xmlns:a16="http://schemas.microsoft.com/office/drawing/2014/main" id="{665482DE-D909-40F2-BEB3-116AC57FD97B}"/>
              </a:ext>
            </a:extLst>
          </p:cNvPr>
          <p:cNvSpPr/>
          <p:nvPr/>
        </p:nvSpPr>
        <p:spPr>
          <a:xfrm>
            <a:off x="10060895" y="5751242"/>
            <a:ext cx="783566" cy="369332"/>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p>
        </p:txBody>
      </p:sp>
      <p:sp>
        <p:nvSpPr>
          <p:cNvPr id="7" name="Callout: Right Arrow 6">
            <a:extLst>
              <a:ext uri="{FF2B5EF4-FFF2-40B4-BE49-F238E27FC236}">
                <a16:creationId xmlns:a16="http://schemas.microsoft.com/office/drawing/2014/main" id="{D19EE534-149E-40F7-A503-25CBDA50A50A}"/>
              </a:ext>
            </a:extLst>
          </p:cNvPr>
          <p:cNvSpPr/>
          <p:nvPr/>
        </p:nvSpPr>
        <p:spPr>
          <a:xfrm>
            <a:off x="10855243" y="5732713"/>
            <a:ext cx="783566" cy="369332"/>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t>
            </a:r>
          </a:p>
        </p:txBody>
      </p:sp>
      <p:sp>
        <p:nvSpPr>
          <p:cNvPr id="8" name="TextBox 7">
            <a:extLst>
              <a:ext uri="{FF2B5EF4-FFF2-40B4-BE49-F238E27FC236}">
                <a16:creationId xmlns:a16="http://schemas.microsoft.com/office/drawing/2014/main" id="{7C839299-433D-4016-830D-F7A943060F3F}"/>
              </a:ext>
            </a:extLst>
          </p:cNvPr>
          <p:cNvSpPr txBox="1"/>
          <p:nvPr/>
        </p:nvSpPr>
        <p:spPr>
          <a:xfrm>
            <a:off x="10879240" y="5452393"/>
            <a:ext cx="478219" cy="369332"/>
          </a:xfrm>
          <a:prstGeom prst="rect">
            <a:avLst/>
          </a:prstGeom>
          <a:noFill/>
        </p:spPr>
        <p:txBody>
          <a:bodyPr wrap="square" rtlCol="0">
            <a:spAutoFit/>
          </a:bodyPr>
          <a:lstStyle/>
          <a:p>
            <a:r>
              <a:rPr lang="en-US" dirty="0"/>
              <a:t>tail</a:t>
            </a:r>
          </a:p>
        </p:txBody>
      </p:sp>
      <p:sp>
        <p:nvSpPr>
          <p:cNvPr id="9" name="TextBox 8">
            <a:extLst>
              <a:ext uri="{FF2B5EF4-FFF2-40B4-BE49-F238E27FC236}">
                <a16:creationId xmlns:a16="http://schemas.microsoft.com/office/drawing/2014/main" id="{9BBC7BF2-905C-4C87-AC2E-DE3A4396714D}"/>
              </a:ext>
            </a:extLst>
          </p:cNvPr>
          <p:cNvSpPr txBox="1"/>
          <p:nvPr/>
        </p:nvSpPr>
        <p:spPr>
          <a:xfrm>
            <a:off x="11547512" y="5686607"/>
            <a:ext cx="534121" cy="369332"/>
          </a:xfrm>
          <a:prstGeom prst="rect">
            <a:avLst/>
          </a:prstGeom>
          <a:noFill/>
        </p:spPr>
        <p:txBody>
          <a:bodyPr wrap="none" rtlCol="0">
            <a:spAutoFit/>
          </a:bodyPr>
          <a:lstStyle/>
          <a:p>
            <a:r>
              <a:rPr lang="en-US" dirty="0"/>
              <a:t>null</a:t>
            </a:r>
          </a:p>
        </p:txBody>
      </p:sp>
      <p:sp>
        <p:nvSpPr>
          <p:cNvPr id="13" name="Diamond 12">
            <a:extLst>
              <a:ext uri="{FF2B5EF4-FFF2-40B4-BE49-F238E27FC236}">
                <a16:creationId xmlns:a16="http://schemas.microsoft.com/office/drawing/2014/main" id="{752CEF7A-A850-456E-BEEE-4F5697A2BB07}"/>
              </a:ext>
            </a:extLst>
          </p:cNvPr>
          <p:cNvSpPr/>
          <p:nvPr/>
        </p:nvSpPr>
        <p:spPr>
          <a:xfrm>
            <a:off x="1409537" y="3824414"/>
            <a:ext cx="1690779" cy="81104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 list empty</a:t>
            </a:r>
          </a:p>
        </p:txBody>
      </p:sp>
      <p:sp>
        <p:nvSpPr>
          <p:cNvPr id="14" name="Callout: Right Arrow 13">
            <a:extLst>
              <a:ext uri="{FF2B5EF4-FFF2-40B4-BE49-F238E27FC236}">
                <a16:creationId xmlns:a16="http://schemas.microsoft.com/office/drawing/2014/main" id="{0093B88F-CD7F-41DD-AA13-237600747B4B}"/>
              </a:ext>
            </a:extLst>
          </p:cNvPr>
          <p:cNvSpPr/>
          <p:nvPr/>
        </p:nvSpPr>
        <p:spPr>
          <a:xfrm>
            <a:off x="3556800" y="3397284"/>
            <a:ext cx="921198" cy="567820"/>
          </a:xfrm>
          <a:prstGeom prst="rightArrowCallou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a:t>
            </a:r>
          </a:p>
        </p:txBody>
      </p:sp>
      <p:sp>
        <p:nvSpPr>
          <p:cNvPr id="15" name="TextBox 14">
            <a:extLst>
              <a:ext uri="{FF2B5EF4-FFF2-40B4-BE49-F238E27FC236}">
                <a16:creationId xmlns:a16="http://schemas.microsoft.com/office/drawing/2014/main" id="{906DD9DE-5EE4-48B1-B69A-71CAF46D1191}"/>
              </a:ext>
            </a:extLst>
          </p:cNvPr>
          <p:cNvSpPr txBox="1"/>
          <p:nvPr/>
        </p:nvSpPr>
        <p:spPr>
          <a:xfrm>
            <a:off x="3232143" y="3081912"/>
            <a:ext cx="1401630" cy="369332"/>
          </a:xfrm>
          <a:prstGeom prst="rect">
            <a:avLst/>
          </a:prstGeom>
          <a:noFill/>
        </p:spPr>
        <p:txBody>
          <a:bodyPr wrap="square" rtlCol="0">
            <a:spAutoFit/>
          </a:bodyPr>
          <a:lstStyle/>
          <a:p>
            <a:r>
              <a:rPr lang="en-US" dirty="0"/>
              <a:t>head and tail</a:t>
            </a:r>
          </a:p>
        </p:txBody>
      </p:sp>
      <p:sp>
        <p:nvSpPr>
          <p:cNvPr id="16" name="TextBox 15">
            <a:extLst>
              <a:ext uri="{FF2B5EF4-FFF2-40B4-BE49-F238E27FC236}">
                <a16:creationId xmlns:a16="http://schemas.microsoft.com/office/drawing/2014/main" id="{EC217567-5FA3-4E0B-8AC3-17589CBBEAE1}"/>
              </a:ext>
            </a:extLst>
          </p:cNvPr>
          <p:cNvSpPr txBox="1"/>
          <p:nvPr/>
        </p:nvSpPr>
        <p:spPr>
          <a:xfrm>
            <a:off x="4400534" y="3493752"/>
            <a:ext cx="534121" cy="369332"/>
          </a:xfrm>
          <a:prstGeom prst="rect">
            <a:avLst/>
          </a:prstGeom>
          <a:noFill/>
        </p:spPr>
        <p:txBody>
          <a:bodyPr wrap="square" rtlCol="0">
            <a:spAutoFit/>
          </a:bodyPr>
          <a:lstStyle/>
          <a:p>
            <a:r>
              <a:rPr lang="en-US" dirty="0"/>
              <a:t>null</a:t>
            </a:r>
          </a:p>
        </p:txBody>
      </p:sp>
      <p:cxnSp>
        <p:nvCxnSpPr>
          <p:cNvPr id="18" name="Connector: Elbow 17">
            <a:extLst>
              <a:ext uri="{FF2B5EF4-FFF2-40B4-BE49-F238E27FC236}">
                <a16:creationId xmlns:a16="http://schemas.microsoft.com/office/drawing/2014/main" id="{7071CC93-1A4A-450E-9DB5-2D87FC99080D}"/>
              </a:ext>
            </a:extLst>
          </p:cNvPr>
          <p:cNvCxnSpPr>
            <a:cxnSpLocks/>
            <a:stCxn id="13" idx="0"/>
          </p:cNvCxnSpPr>
          <p:nvPr/>
        </p:nvCxnSpPr>
        <p:spPr>
          <a:xfrm rot="5400000" flipH="1" flipV="1">
            <a:off x="2592309" y="3306282"/>
            <a:ext cx="180751" cy="85551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BEC709D5-C403-4D22-8653-EC5F925EBFAF}"/>
              </a:ext>
            </a:extLst>
          </p:cNvPr>
          <p:cNvSpPr txBox="1"/>
          <p:nvPr/>
        </p:nvSpPr>
        <p:spPr>
          <a:xfrm>
            <a:off x="2004150" y="3273608"/>
            <a:ext cx="498895" cy="369332"/>
          </a:xfrm>
          <a:prstGeom prst="rect">
            <a:avLst/>
          </a:prstGeom>
          <a:noFill/>
        </p:spPr>
        <p:txBody>
          <a:bodyPr wrap="square" rtlCol="0">
            <a:spAutoFit/>
          </a:bodyPr>
          <a:lstStyle/>
          <a:p>
            <a:r>
              <a:rPr lang="en-US" dirty="0"/>
              <a:t>yes</a:t>
            </a:r>
          </a:p>
        </p:txBody>
      </p:sp>
      <p:cxnSp>
        <p:nvCxnSpPr>
          <p:cNvPr id="27" name="Connector: Elbow 26">
            <a:extLst>
              <a:ext uri="{FF2B5EF4-FFF2-40B4-BE49-F238E27FC236}">
                <a16:creationId xmlns:a16="http://schemas.microsoft.com/office/drawing/2014/main" id="{C38CF68F-0877-4513-96A8-4245E14D4394}"/>
              </a:ext>
            </a:extLst>
          </p:cNvPr>
          <p:cNvCxnSpPr>
            <a:cxnSpLocks/>
            <a:stCxn id="13" idx="2"/>
            <a:endCxn id="29" idx="2"/>
          </p:cNvCxnSpPr>
          <p:nvPr/>
        </p:nvCxnSpPr>
        <p:spPr>
          <a:xfrm rot="16200000" flipH="1">
            <a:off x="2248076" y="4642309"/>
            <a:ext cx="859091" cy="84538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48F24FD4-A687-4303-9AD8-4CE67F0AEEA4}"/>
              </a:ext>
            </a:extLst>
          </p:cNvPr>
          <p:cNvSpPr txBox="1"/>
          <p:nvPr/>
        </p:nvSpPr>
        <p:spPr>
          <a:xfrm>
            <a:off x="2044629" y="4861599"/>
            <a:ext cx="501546" cy="369332"/>
          </a:xfrm>
          <a:prstGeom prst="rect">
            <a:avLst/>
          </a:prstGeom>
          <a:noFill/>
        </p:spPr>
        <p:txBody>
          <a:bodyPr wrap="square" rtlCol="0">
            <a:spAutoFit/>
          </a:bodyPr>
          <a:lstStyle/>
          <a:p>
            <a:r>
              <a:rPr lang="en-US" dirty="0"/>
              <a:t>no</a:t>
            </a:r>
          </a:p>
        </p:txBody>
      </p:sp>
      <p:sp>
        <p:nvSpPr>
          <p:cNvPr id="29" name="Oval 28">
            <a:extLst>
              <a:ext uri="{FF2B5EF4-FFF2-40B4-BE49-F238E27FC236}">
                <a16:creationId xmlns:a16="http://schemas.microsoft.com/office/drawing/2014/main" id="{C8CD4A6B-1E90-424B-8FDC-EBC62332AD07}"/>
              </a:ext>
            </a:extLst>
          </p:cNvPr>
          <p:cNvSpPr/>
          <p:nvPr/>
        </p:nvSpPr>
        <p:spPr>
          <a:xfrm>
            <a:off x="3100316" y="5201252"/>
            <a:ext cx="602021" cy="5865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a:t>
            </a:r>
          </a:p>
        </p:txBody>
      </p:sp>
      <p:cxnSp>
        <p:nvCxnSpPr>
          <p:cNvPr id="33" name="Connector: Elbow 32">
            <a:extLst>
              <a:ext uri="{FF2B5EF4-FFF2-40B4-BE49-F238E27FC236}">
                <a16:creationId xmlns:a16="http://schemas.microsoft.com/office/drawing/2014/main" id="{BD523DF5-C10A-427B-9A09-1C1C86274A7B}"/>
              </a:ext>
            </a:extLst>
          </p:cNvPr>
          <p:cNvCxnSpPr>
            <a:cxnSpLocks/>
            <a:stCxn id="29" idx="0"/>
          </p:cNvCxnSpPr>
          <p:nvPr/>
        </p:nvCxnSpPr>
        <p:spPr>
          <a:xfrm rot="5400000" flipH="1" flipV="1">
            <a:off x="3557036" y="4812583"/>
            <a:ext cx="232961" cy="54437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6387A379-4FAE-47B8-9E32-DB63EA72475B}"/>
              </a:ext>
            </a:extLst>
          </p:cNvPr>
          <p:cNvSpPr txBox="1"/>
          <p:nvPr/>
        </p:nvSpPr>
        <p:spPr>
          <a:xfrm>
            <a:off x="3037640" y="4661815"/>
            <a:ext cx="921198" cy="369332"/>
          </a:xfrm>
          <a:prstGeom prst="rect">
            <a:avLst/>
          </a:prstGeom>
          <a:noFill/>
        </p:spPr>
        <p:txBody>
          <a:bodyPr wrap="square" rtlCol="0">
            <a:spAutoFit/>
          </a:bodyPr>
          <a:lstStyle/>
          <a:p>
            <a:r>
              <a:rPr lang="en-US" dirty="0"/>
              <a:t>Size = 1</a:t>
            </a:r>
          </a:p>
        </p:txBody>
      </p:sp>
      <p:sp>
        <p:nvSpPr>
          <p:cNvPr id="36" name="TextBox 35">
            <a:extLst>
              <a:ext uri="{FF2B5EF4-FFF2-40B4-BE49-F238E27FC236}">
                <a16:creationId xmlns:a16="http://schemas.microsoft.com/office/drawing/2014/main" id="{62BA532C-EC84-4E24-B71B-826AFD5FC2DD}"/>
              </a:ext>
            </a:extLst>
          </p:cNvPr>
          <p:cNvSpPr txBox="1"/>
          <p:nvPr/>
        </p:nvSpPr>
        <p:spPr>
          <a:xfrm>
            <a:off x="3011760" y="5801025"/>
            <a:ext cx="921198" cy="369332"/>
          </a:xfrm>
          <a:prstGeom prst="rect">
            <a:avLst/>
          </a:prstGeom>
          <a:noFill/>
        </p:spPr>
        <p:txBody>
          <a:bodyPr wrap="square" rtlCol="0">
            <a:spAutoFit/>
          </a:bodyPr>
          <a:lstStyle/>
          <a:p>
            <a:r>
              <a:rPr lang="en-US" dirty="0"/>
              <a:t>Size = n</a:t>
            </a:r>
          </a:p>
        </p:txBody>
      </p:sp>
      <p:cxnSp>
        <p:nvCxnSpPr>
          <p:cNvPr id="38" name="Connector: Elbow 37">
            <a:extLst>
              <a:ext uri="{FF2B5EF4-FFF2-40B4-BE49-F238E27FC236}">
                <a16:creationId xmlns:a16="http://schemas.microsoft.com/office/drawing/2014/main" id="{15EDA446-CB18-4156-AFA8-109FDE426D42}"/>
              </a:ext>
            </a:extLst>
          </p:cNvPr>
          <p:cNvCxnSpPr>
            <a:stCxn id="29" idx="4"/>
          </p:cNvCxnSpPr>
          <p:nvPr/>
        </p:nvCxnSpPr>
        <p:spPr>
          <a:xfrm rot="16200000" flipH="1">
            <a:off x="3475888" y="5713286"/>
            <a:ext cx="382509" cy="53163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Callout: Right Arrow 38">
            <a:extLst>
              <a:ext uri="{FF2B5EF4-FFF2-40B4-BE49-F238E27FC236}">
                <a16:creationId xmlns:a16="http://schemas.microsoft.com/office/drawing/2014/main" id="{532F7485-471B-47C2-B8E9-45BBCEA22617}"/>
              </a:ext>
            </a:extLst>
          </p:cNvPr>
          <p:cNvSpPr/>
          <p:nvPr/>
        </p:nvSpPr>
        <p:spPr>
          <a:xfrm>
            <a:off x="4003348" y="4582056"/>
            <a:ext cx="921198" cy="567820"/>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40" name="TextBox 39">
            <a:extLst>
              <a:ext uri="{FF2B5EF4-FFF2-40B4-BE49-F238E27FC236}">
                <a16:creationId xmlns:a16="http://schemas.microsoft.com/office/drawing/2014/main" id="{D05A89FA-DBBA-4BCE-A6E6-4D9ADC4D9CF1}"/>
              </a:ext>
            </a:extLst>
          </p:cNvPr>
          <p:cNvSpPr txBox="1"/>
          <p:nvPr/>
        </p:nvSpPr>
        <p:spPr>
          <a:xfrm>
            <a:off x="3678691" y="4266684"/>
            <a:ext cx="1401630" cy="369332"/>
          </a:xfrm>
          <a:prstGeom prst="rect">
            <a:avLst/>
          </a:prstGeom>
          <a:noFill/>
        </p:spPr>
        <p:txBody>
          <a:bodyPr wrap="square" rtlCol="0">
            <a:spAutoFit/>
          </a:bodyPr>
          <a:lstStyle/>
          <a:p>
            <a:r>
              <a:rPr lang="en-US" dirty="0"/>
              <a:t>head and tail</a:t>
            </a:r>
          </a:p>
        </p:txBody>
      </p:sp>
      <p:sp>
        <p:nvSpPr>
          <p:cNvPr id="41" name="TextBox 40">
            <a:extLst>
              <a:ext uri="{FF2B5EF4-FFF2-40B4-BE49-F238E27FC236}">
                <a16:creationId xmlns:a16="http://schemas.microsoft.com/office/drawing/2014/main" id="{A2E7FC8C-FE2D-48C7-B9DA-55EA2408D99C}"/>
              </a:ext>
            </a:extLst>
          </p:cNvPr>
          <p:cNvSpPr txBox="1"/>
          <p:nvPr/>
        </p:nvSpPr>
        <p:spPr>
          <a:xfrm>
            <a:off x="4842247" y="4661815"/>
            <a:ext cx="534121" cy="369332"/>
          </a:xfrm>
          <a:prstGeom prst="rect">
            <a:avLst/>
          </a:prstGeom>
          <a:noFill/>
        </p:spPr>
        <p:txBody>
          <a:bodyPr wrap="square" rtlCol="0">
            <a:spAutoFit/>
          </a:bodyPr>
          <a:lstStyle/>
          <a:p>
            <a:r>
              <a:rPr lang="en-US" dirty="0"/>
              <a:t>null</a:t>
            </a:r>
          </a:p>
        </p:txBody>
      </p:sp>
      <p:sp>
        <p:nvSpPr>
          <p:cNvPr id="42" name="Arrow: Right 41">
            <a:extLst>
              <a:ext uri="{FF2B5EF4-FFF2-40B4-BE49-F238E27FC236}">
                <a16:creationId xmlns:a16="http://schemas.microsoft.com/office/drawing/2014/main" id="{C6A0EE75-3145-4294-9334-7F65DE22E282}"/>
              </a:ext>
            </a:extLst>
          </p:cNvPr>
          <p:cNvSpPr/>
          <p:nvPr/>
        </p:nvSpPr>
        <p:spPr>
          <a:xfrm>
            <a:off x="5349670" y="4707482"/>
            <a:ext cx="314611" cy="2779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Callout: Right Arrow 42">
            <a:extLst>
              <a:ext uri="{FF2B5EF4-FFF2-40B4-BE49-F238E27FC236}">
                <a16:creationId xmlns:a16="http://schemas.microsoft.com/office/drawing/2014/main" id="{EB37F91A-A20E-4285-946B-D35005F74151}"/>
              </a:ext>
            </a:extLst>
          </p:cNvPr>
          <p:cNvSpPr/>
          <p:nvPr/>
        </p:nvSpPr>
        <p:spPr>
          <a:xfrm>
            <a:off x="6569228" y="4516070"/>
            <a:ext cx="912792" cy="617682"/>
          </a:xfrm>
          <a:prstGeom prst="rightArrowCallou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“S”</a:t>
            </a:r>
          </a:p>
        </p:txBody>
      </p:sp>
      <p:sp>
        <p:nvSpPr>
          <p:cNvPr id="44" name="TextBox 43">
            <a:extLst>
              <a:ext uri="{FF2B5EF4-FFF2-40B4-BE49-F238E27FC236}">
                <a16:creationId xmlns:a16="http://schemas.microsoft.com/office/drawing/2014/main" id="{4E93FFCA-A228-4C9C-8361-329F16BED141}"/>
              </a:ext>
            </a:extLst>
          </p:cNvPr>
          <p:cNvSpPr txBox="1"/>
          <p:nvPr/>
        </p:nvSpPr>
        <p:spPr>
          <a:xfrm>
            <a:off x="6541023" y="4229627"/>
            <a:ext cx="678785" cy="369332"/>
          </a:xfrm>
          <a:prstGeom prst="rect">
            <a:avLst/>
          </a:prstGeom>
          <a:noFill/>
        </p:spPr>
        <p:txBody>
          <a:bodyPr wrap="square" rtlCol="0">
            <a:spAutoFit/>
          </a:bodyPr>
          <a:lstStyle/>
          <a:p>
            <a:r>
              <a:rPr lang="en-US" dirty="0"/>
              <a:t>temp</a:t>
            </a:r>
          </a:p>
        </p:txBody>
      </p:sp>
      <p:sp>
        <p:nvSpPr>
          <p:cNvPr id="45" name="TextBox 44">
            <a:extLst>
              <a:ext uri="{FF2B5EF4-FFF2-40B4-BE49-F238E27FC236}">
                <a16:creationId xmlns:a16="http://schemas.microsoft.com/office/drawing/2014/main" id="{C8024EC1-F632-47B2-A6EA-7413F4BCADF1}"/>
              </a:ext>
            </a:extLst>
          </p:cNvPr>
          <p:cNvSpPr txBox="1"/>
          <p:nvPr/>
        </p:nvSpPr>
        <p:spPr>
          <a:xfrm>
            <a:off x="7383671" y="4616038"/>
            <a:ext cx="534121" cy="369332"/>
          </a:xfrm>
          <a:prstGeom prst="rect">
            <a:avLst/>
          </a:prstGeom>
          <a:noFill/>
        </p:spPr>
        <p:txBody>
          <a:bodyPr wrap="square" rtlCol="0">
            <a:spAutoFit/>
          </a:bodyPr>
          <a:lstStyle/>
          <a:p>
            <a:r>
              <a:rPr lang="en-US" dirty="0"/>
              <a:t>null</a:t>
            </a:r>
          </a:p>
        </p:txBody>
      </p:sp>
      <p:sp>
        <p:nvSpPr>
          <p:cNvPr id="46" name="Callout: Right Arrow 45">
            <a:extLst>
              <a:ext uri="{FF2B5EF4-FFF2-40B4-BE49-F238E27FC236}">
                <a16:creationId xmlns:a16="http://schemas.microsoft.com/office/drawing/2014/main" id="{A230B3EA-2905-45E4-839B-FCEB0D9A644A}"/>
              </a:ext>
            </a:extLst>
          </p:cNvPr>
          <p:cNvSpPr/>
          <p:nvPr/>
        </p:nvSpPr>
        <p:spPr>
          <a:xfrm>
            <a:off x="5658695" y="4532194"/>
            <a:ext cx="912792" cy="617682"/>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47" name="TextBox 46">
            <a:extLst>
              <a:ext uri="{FF2B5EF4-FFF2-40B4-BE49-F238E27FC236}">
                <a16:creationId xmlns:a16="http://schemas.microsoft.com/office/drawing/2014/main" id="{9B0EF01F-D7FC-4BEA-B2D1-C5C6235E13EB}"/>
              </a:ext>
            </a:extLst>
          </p:cNvPr>
          <p:cNvSpPr txBox="1"/>
          <p:nvPr/>
        </p:nvSpPr>
        <p:spPr>
          <a:xfrm>
            <a:off x="5178992" y="4253206"/>
            <a:ext cx="1401630" cy="369332"/>
          </a:xfrm>
          <a:prstGeom prst="rect">
            <a:avLst/>
          </a:prstGeom>
          <a:noFill/>
        </p:spPr>
        <p:txBody>
          <a:bodyPr wrap="square" rtlCol="0">
            <a:spAutoFit/>
          </a:bodyPr>
          <a:lstStyle/>
          <a:p>
            <a:r>
              <a:rPr lang="en-US" dirty="0"/>
              <a:t>head and tail</a:t>
            </a:r>
          </a:p>
        </p:txBody>
      </p:sp>
      <p:sp>
        <p:nvSpPr>
          <p:cNvPr id="48" name="Arrow: Right 47">
            <a:extLst>
              <a:ext uri="{FF2B5EF4-FFF2-40B4-BE49-F238E27FC236}">
                <a16:creationId xmlns:a16="http://schemas.microsoft.com/office/drawing/2014/main" id="{115AAB30-26F7-47D2-B669-FE4A611D14E2}"/>
              </a:ext>
            </a:extLst>
          </p:cNvPr>
          <p:cNvSpPr/>
          <p:nvPr/>
        </p:nvSpPr>
        <p:spPr>
          <a:xfrm>
            <a:off x="7876919" y="4672364"/>
            <a:ext cx="314611" cy="2779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Callout: Right Arrow 48">
            <a:extLst>
              <a:ext uri="{FF2B5EF4-FFF2-40B4-BE49-F238E27FC236}">
                <a16:creationId xmlns:a16="http://schemas.microsoft.com/office/drawing/2014/main" id="{7AF31CC1-B1CD-4AEA-81C9-088780E1E55B}"/>
              </a:ext>
            </a:extLst>
          </p:cNvPr>
          <p:cNvSpPr/>
          <p:nvPr/>
        </p:nvSpPr>
        <p:spPr>
          <a:xfrm>
            <a:off x="9129036" y="4485995"/>
            <a:ext cx="912792" cy="617682"/>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p>
        </p:txBody>
      </p:sp>
      <p:sp>
        <p:nvSpPr>
          <p:cNvPr id="50" name="TextBox 49">
            <a:extLst>
              <a:ext uri="{FF2B5EF4-FFF2-40B4-BE49-F238E27FC236}">
                <a16:creationId xmlns:a16="http://schemas.microsoft.com/office/drawing/2014/main" id="{A04F5F5E-F24E-4322-921F-34F11B4892F6}"/>
              </a:ext>
            </a:extLst>
          </p:cNvPr>
          <p:cNvSpPr txBox="1"/>
          <p:nvPr/>
        </p:nvSpPr>
        <p:spPr>
          <a:xfrm>
            <a:off x="9200628" y="4208762"/>
            <a:ext cx="490304" cy="369332"/>
          </a:xfrm>
          <a:prstGeom prst="rect">
            <a:avLst/>
          </a:prstGeom>
          <a:noFill/>
        </p:spPr>
        <p:txBody>
          <a:bodyPr wrap="square" rtlCol="0">
            <a:spAutoFit/>
          </a:bodyPr>
          <a:lstStyle/>
          <a:p>
            <a:r>
              <a:rPr lang="en-US" dirty="0"/>
              <a:t>tail</a:t>
            </a:r>
          </a:p>
        </p:txBody>
      </p:sp>
      <p:sp>
        <p:nvSpPr>
          <p:cNvPr id="51" name="TextBox 50">
            <a:extLst>
              <a:ext uri="{FF2B5EF4-FFF2-40B4-BE49-F238E27FC236}">
                <a16:creationId xmlns:a16="http://schemas.microsoft.com/office/drawing/2014/main" id="{6AE7F603-DFF3-4054-854B-A3AD2642319D}"/>
              </a:ext>
            </a:extLst>
          </p:cNvPr>
          <p:cNvSpPr txBox="1"/>
          <p:nvPr/>
        </p:nvSpPr>
        <p:spPr>
          <a:xfrm>
            <a:off x="9991115" y="4598959"/>
            <a:ext cx="534121" cy="369332"/>
          </a:xfrm>
          <a:prstGeom prst="rect">
            <a:avLst/>
          </a:prstGeom>
          <a:noFill/>
        </p:spPr>
        <p:txBody>
          <a:bodyPr wrap="square" rtlCol="0">
            <a:spAutoFit/>
          </a:bodyPr>
          <a:lstStyle/>
          <a:p>
            <a:r>
              <a:rPr lang="en-US" dirty="0"/>
              <a:t>null</a:t>
            </a:r>
          </a:p>
        </p:txBody>
      </p:sp>
      <p:sp>
        <p:nvSpPr>
          <p:cNvPr id="52" name="Callout: Right Arrow 51">
            <a:extLst>
              <a:ext uri="{FF2B5EF4-FFF2-40B4-BE49-F238E27FC236}">
                <a16:creationId xmlns:a16="http://schemas.microsoft.com/office/drawing/2014/main" id="{4B50F6C9-70DE-4C19-AEF7-FEE387CA7362}"/>
              </a:ext>
            </a:extLst>
          </p:cNvPr>
          <p:cNvSpPr/>
          <p:nvPr/>
        </p:nvSpPr>
        <p:spPr>
          <a:xfrm>
            <a:off x="8225390" y="4506746"/>
            <a:ext cx="912792" cy="617682"/>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53" name="TextBox 52">
            <a:extLst>
              <a:ext uri="{FF2B5EF4-FFF2-40B4-BE49-F238E27FC236}">
                <a16:creationId xmlns:a16="http://schemas.microsoft.com/office/drawing/2014/main" id="{79F3E9DC-361C-4F83-AA9B-C5F857D2031B}"/>
              </a:ext>
            </a:extLst>
          </p:cNvPr>
          <p:cNvSpPr txBox="1"/>
          <p:nvPr/>
        </p:nvSpPr>
        <p:spPr>
          <a:xfrm>
            <a:off x="8233903" y="4216991"/>
            <a:ext cx="678785" cy="369332"/>
          </a:xfrm>
          <a:prstGeom prst="rect">
            <a:avLst/>
          </a:prstGeom>
          <a:noFill/>
        </p:spPr>
        <p:txBody>
          <a:bodyPr wrap="square" rtlCol="0">
            <a:spAutoFit/>
          </a:bodyPr>
          <a:lstStyle/>
          <a:p>
            <a:r>
              <a:rPr lang="en-US" dirty="0"/>
              <a:t>head</a:t>
            </a:r>
          </a:p>
        </p:txBody>
      </p:sp>
      <p:sp>
        <p:nvSpPr>
          <p:cNvPr id="57" name="Callout: Right Arrow 56">
            <a:extLst>
              <a:ext uri="{FF2B5EF4-FFF2-40B4-BE49-F238E27FC236}">
                <a16:creationId xmlns:a16="http://schemas.microsoft.com/office/drawing/2014/main" id="{D373D4A9-7410-44E6-9714-083617502866}"/>
              </a:ext>
            </a:extLst>
          </p:cNvPr>
          <p:cNvSpPr/>
          <p:nvPr/>
        </p:nvSpPr>
        <p:spPr>
          <a:xfrm>
            <a:off x="4721525" y="5817051"/>
            <a:ext cx="749289" cy="429814"/>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p>
        </p:txBody>
      </p:sp>
      <p:sp>
        <p:nvSpPr>
          <p:cNvPr id="58" name="TextBox 57">
            <a:extLst>
              <a:ext uri="{FF2B5EF4-FFF2-40B4-BE49-F238E27FC236}">
                <a16:creationId xmlns:a16="http://schemas.microsoft.com/office/drawing/2014/main" id="{2616C822-0217-4DB2-BCD4-A8C44BB9A602}"/>
              </a:ext>
            </a:extLst>
          </p:cNvPr>
          <p:cNvSpPr txBox="1"/>
          <p:nvPr/>
        </p:nvSpPr>
        <p:spPr>
          <a:xfrm>
            <a:off x="4738608" y="5530122"/>
            <a:ext cx="490304" cy="369332"/>
          </a:xfrm>
          <a:prstGeom prst="rect">
            <a:avLst/>
          </a:prstGeom>
          <a:noFill/>
        </p:spPr>
        <p:txBody>
          <a:bodyPr wrap="square" rtlCol="0">
            <a:spAutoFit/>
          </a:bodyPr>
          <a:lstStyle/>
          <a:p>
            <a:r>
              <a:rPr lang="en-US" dirty="0"/>
              <a:t>tail</a:t>
            </a:r>
          </a:p>
        </p:txBody>
      </p:sp>
      <p:sp>
        <p:nvSpPr>
          <p:cNvPr id="59" name="TextBox 58">
            <a:extLst>
              <a:ext uri="{FF2B5EF4-FFF2-40B4-BE49-F238E27FC236}">
                <a16:creationId xmlns:a16="http://schemas.microsoft.com/office/drawing/2014/main" id="{551AEECF-7162-4099-962D-CA304720077B}"/>
              </a:ext>
            </a:extLst>
          </p:cNvPr>
          <p:cNvSpPr txBox="1"/>
          <p:nvPr/>
        </p:nvSpPr>
        <p:spPr>
          <a:xfrm>
            <a:off x="5408878" y="5810066"/>
            <a:ext cx="534121" cy="369332"/>
          </a:xfrm>
          <a:prstGeom prst="rect">
            <a:avLst/>
          </a:prstGeom>
          <a:noFill/>
        </p:spPr>
        <p:txBody>
          <a:bodyPr wrap="square" rtlCol="0">
            <a:spAutoFit/>
          </a:bodyPr>
          <a:lstStyle/>
          <a:p>
            <a:r>
              <a:rPr lang="en-US" dirty="0"/>
              <a:t>null</a:t>
            </a:r>
          </a:p>
        </p:txBody>
      </p:sp>
      <p:sp>
        <p:nvSpPr>
          <p:cNvPr id="60" name="Callout: Right Arrow 59">
            <a:extLst>
              <a:ext uri="{FF2B5EF4-FFF2-40B4-BE49-F238E27FC236}">
                <a16:creationId xmlns:a16="http://schemas.microsoft.com/office/drawing/2014/main" id="{D574D819-927F-41DF-883B-A646A16463C8}"/>
              </a:ext>
            </a:extLst>
          </p:cNvPr>
          <p:cNvSpPr/>
          <p:nvPr/>
        </p:nvSpPr>
        <p:spPr>
          <a:xfrm>
            <a:off x="3936505" y="5837802"/>
            <a:ext cx="780019" cy="444541"/>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61" name="TextBox 60">
            <a:extLst>
              <a:ext uri="{FF2B5EF4-FFF2-40B4-BE49-F238E27FC236}">
                <a16:creationId xmlns:a16="http://schemas.microsoft.com/office/drawing/2014/main" id="{8F960BEC-F740-4DF8-8072-FAE870327D11}"/>
              </a:ext>
            </a:extLst>
          </p:cNvPr>
          <p:cNvSpPr txBox="1"/>
          <p:nvPr/>
        </p:nvSpPr>
        <p:spPr>
          <a:xfrm>
            <a:off x="3901970" y="5548047"/>
            <a:ext cx="678785" cy="369332"/>
          </a:xfrm>
          <a:prstGeom prst="rect">
            <a:avLst/>
          </a:prstGeom>
          <a:noFill/>
        </p:spPr>
        <p:txBody>
          <a:bodyPr wrap="square" rtlCol="0">
            <a:spAutoFit/>
          </a:bodyPr>
          <a:lstStyle/>
          <a:p>
            <a:r>
              <a:rPr lang="en-US" dirty="0"/>
              <a:t>head</a:t>
            </a:r>
          </a:p>
        </p:txBody>
      </p:sp>
      <p:sp>
        <p:nvSpPr>
          <p:cNvPr id="62" name="Arrow: Right 61">
            <a:extLst>
              <a:ext uri="{FF2B5EF4-FFF2-40B4-BE49-F238E27FC236}">
                <a16:creationId xmlns:a16="http://schemas.microsoft.com/office/drawing/2014/main" id="{AD562F28-4D34-4408-A7BC-DBEEA46D3002}"/>
              </a:ext>
            </a:extLst>
          </p:cNvPr>
          <p:cNvSpPr/>
          <p:nvPr/>
        </p:nvSpPr>
        <p:spPr>
          <a:xfrm>
            <a:off x="5850432" y="5889804"/>
            <a:ext cx="314611" cy="2591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Callout: Right Arrow 62">
            <a:extLst>
              <a:ext uri="{FF2B5EF4-FFF2-40B4-BE49-F238E27FC236}">
                <a16:creationId xmlns:a16="http://schemas.microsoft.com/office/drawing/2014/main" id="{7FEFBC04-DC59-4EB3-A196-135251C22D9D}"/>
              </a:ext>
            </a:extLst>
          </p:cNvPr>
          <p:cNvSpPr/>
          <p:nvPr/>
        </p:nvSpPr>
        <p:spPr>
          <a:xfrm>
            <a:off x="6181485" y="5789390"/>
            <a:ext cx="813967" cy="429814"/>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64" name="TextBox 63">
            <a:extLst>
              <a:ext uri="{FF2B5EF4-FFF2-40B4-BE49-F238E27FC236}">
                <a16:creationId xmlns:a16="http://schemas.microsoft.com/office/drawing/2014/main" id="{40C117C0-D982-4580-A77E-C9DD3E544334}"/>
              </a:ext>
            </a:extLst>
          </p:cNvPr>
          <p:cNvSpPr txBox="1"/>
          <p:nvPr/>
        </p:nvSpPr>
        <p:spPr>
          <a:xfrm>
            <a:off x="6134358" y="5505064"/>
            <a:ext cx="649309" cy="369332"/>
          </a:xfrm>
          <a:prstGeom prst="rect">
            <a:avLst/>
          </a:prstGeom>
          <a:noFill/>
        </p:spPr>
        <p:txBody>
          <a:bodyPr wrap="square" rtlCol="0">
            <a:spAutoFit/>
          </a:bodyPr>
          <a:lstStyle/>
          <a:p>
            <a:r>
              <a:rPr lang="en-US" dirty="0"/>
              <a:t>head</a:t>
            </a:r>
          </a:p>
        </p:txBody>
      </p:sp>
      <p:sp>
        <p:nvSpPr>
          <p:cNvPr id="65" name="Callout: Right Arrow 64">
            <a:extLst>
              <a:ext uri="{FF2B5EF4-FFF2-40B4-BE49-F238E27FC236}">
                <a16:creationId xmlns:a16="http://schemas.microsoft.com/office/drawing/2014/main" id="{F573951F-C15A-485E-87C7-075DF01C055C}"/>
              </a:ext>
            </a:extLst>
          </p:cNvPr>
          <p:cNvSpPr/>
          <p:nvPr/>
        </p:nvSpPr>
        <p:spPr>
          <a:xfrm>
            <a:off x="6991405" y="5784554"/>
            <a:ext cx="813967" cy="429814"/>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p>
        </p:txBody>
      </p:sp>
      <p:sp>
        <p:nvSpPr>
          <p:cNvPr id="66" name="Callout: Right Arrow 65">
            <a:extLst>
              <a:ext uri="{FF2B5EF4-FFF2-40B4-BE49-F238E27FC236}">
                <a16:creationId xmlns:a16="http://schemas.microsoft.com/office/drawing/2014/main" id="{D64EBEE7-529F-43BB-8426-69FF9D25D02B}"/>
              </a:ext>
            </a:extLst>
          </p:cNvPr>
          <p:cNvSpPr/>
          <p:nvPr/>
        </p:nvSpPr>
        <p:spPr>
          <a:xfrm>
            <a:off x="7809327" y="5757062"/>
            <a:ext cx="813967" cy="429814"/>
          </a:xfrm>
          <a:prstGeom prst="rightArrowCallou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“T”</a:t>
            </a:r>
          </a:p>
        </p:txBody>
      </p:sp>
      <p:sp>
        <p:nvSpPr>
          <p:cNvPr id="67" name="TextBox 66">
            <a:extLst>
              <a:ext uri="{FF2B5EF4-FFF2-40B4-BE49-F238E27FC236}">
                <a16:creationId xmlns:a16="http://schemas.microsoft.com/office/drawing/2014/main" id="{AF25D22B-718C-4D23-B2F1-D481BEFBF21C}"/>
              </a:ext>
            </a:extLst>
          </p:cNvPr>
          <p:cNvSpPr txBox="1"/>
          <p:nvPr/>
        </p:nvSpPr>
        <p:spPr>
          <a:xfrm>
            <a:off x="7012376" y="5505064"/>
            <a:ext cx="478219" cy="369332"/>
          </a:xfrm>
          <a:prstGeom prst="rect">
            <a:avLst/>
          </a:prstGeom>
          <a:noFill/>
        </p:spPr>
        <p:txBody>
          <a:bodyPr wrap="square" rtlCol="0">
            <a:spAutoFit/>
          </a:bodyPr>
          <a:lstStyle/>
          <a:p>
            <a:r>
              <a:rPr lang="en-US" dirty="0"/>
              <a:t>tail</a:t>
            </a:r>
          </a:p>
        </p:txBody>
      </p:sp>
      <p:sp>
        <p:nvSpPr>
          <p:cNvPr id="68" name="TextBox 67">
            <a:extLst>
              <a:ext uri="{FF2B5EF4-FFF2-40B4-BE49-F238E27FC236}">
                <a16:creationId xmlns:a16="http://schemas.microsoft.com/office/drawing/2014/main" id="{E48CFC7D-7E57-41FC-8AAC-D5F0AF6F2A05}"/>
              </a:ext>
            </a:extLst>
          </p:cNvPr>
          <p:cNvSpPr txBox="1"/>
          <p:nvPr/>
        </p:nvSpPr>
        <p:spPr>
          <a:xfrm>
            <a:off x="8523714" y="5766853"/>
            <a:ext cx="534121" cy="369332"/>
          </a:xfrm>
          <a:prstGeom prst="rect">
            <a:avLst/>
          </a:prstGeom>
          <a:noFill/>
        </p:spPr>
        <p:txBody>
          <a:bodyPr wrap="none" rtlCol="0">
            <a:spAutoFit/>
          </a:bodyPr>
          <a:lstStyle/>
          <a:p>
            <a:r>
              <a:rPr lang="en-US" dirty="0"/>
              <a:t>null</a:t>
            </a:r>
          </a:p>
        </p:txBody>
      </p:sp>
      <p:sp>
        <p:nvSpPr>
          <p:cNvPr id="69" name="TextBox 68">
            <a:extLst>
              <a:ext uri="{FF2B5EF4-FFF2-40B4-BE49-F238E27FC236}">
                <a16:creationId xmlns:a16="http://schemas.microsoft.com/office/drawing/2014/main" id="{EF5760D4-D78D-46D2-85F6-0F1A3F56E79E}"/>
              </a:ext>
            </a:extLst>
          </p:cNvPr>
          <p:cNvSpPr txBox="1"/>
          <p:nvPr/>
        </p:nvSpPr>
        <p:spPr>
          <a:xfrm>
            <a:off x="7749304" y="5474099"/>
            <a:ext cx="678785" cy="369332"/>
          </a:xfrm>
          <a:prstGeom prst="rect">
            <a:avLst/>
          </a:prstGeom>
          <a:noFill/>
        </p:spPr>
        <p:txBody>
          <a:bodyPr wrap="square" rtlCol="0">
            <a:spAutoFit/>
          </a:bodyPr>
          <a:lstStyle/>
          <a:p>
            <a:r>
              <a:rPr lang="en-US" dirty="0"/>
              <a:t>temp</a:t>
            </a:r>
          </a:p>
        </p:txBody>
      </p:sp>
      <p:sp>
        <p:nvSpPr>
          <p:cNvPr id="70" name="Callout: Right Arrow 69">
            <a:extLst>
              <a:ext uri="{FF2B5EF4-FFF2-40B4-BE49-F238E27FC236}">
                <a16:creationId xmlns:a16="http://schemas.microsoft.com/office/drawing/2014/main" id="{2E16AB3B-AFE3-453D-8E02-61E59286B51E}"/>
              </a:ext>
            </a:extLst>
          </p:cNvPr>
          <p:cNvSpPr/>
          <p:nvPr/>
        </p:nvSpPr>
        <p:spPr>
          <a:xfrm>
            <a:off x="137486" y="4008921"/>
            <a:ext cx="855533" cy="480667"/>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71" name="TextBox 70">
            <a:extLst>
              <a:ext uri="{FF2B5EF4-FFF2-40B4-BE49-F238E27FC236}">
                <a16:creationId xmlns:a16="http://schemas.microsoft.com/office/drawing/2014/main" id="{1114D668-ACC7-4CD8-A9FD-B722C5663FA2}"/>
              </a:ext>
            </a:extLst>
          </p:cNvPr>
          <p:cNvSpPr txBox="1"/>
          <p:nvPr/>
        </p:nvSpPr>
        <p:spPr>
          <a:xfrm>
            <a:off x="104477" y="3724386"/>
            <a:ext cx="690312" cy="369332"/>
          </a:xfrm>
          <a:prstGeom prst="rect">
            <a:avLst/>
          </a:prstGeom>
          <a:noFill/>
        </p:spPr>
        <p:txBody>
          <a:bodyPr wrap="square" rtlCol="0">
            <a:spAutoFit/>
          </a:bodyPr>
          <a:lstStyle/>
          <a:p>
            <a:r>
              <a:rPr lang="en-US" dirty="0"/>
              <a:t>temp</a:t>
            </a:r>
          </a:p>
        </p:txBody>
      </p:sp>
      <p:sp>
        <p:nvSpPr>
          <p:cNvPr id="72" name="TextBox 71">
            <a:extLst>
              <a:ext uri="{FF2B5EF4-FFF2-40B4-BE49-F238E27FC236}">
                <a16:creationId xmlns:a16="http://schemas.microsoft.com/office/drawing/2014/main" id="{ACCD5ADC-F690-4B5E-BCFB-215ADF493C2E}"/>
              </a:ext>
            </a:extLst>
          </p:cNvPr>
          <p:cNvSpPr txBox="1"/>
          <p:nvPr/>
        </p:nvSpPr>
        <p:spPr>
          <a:xfrm>
            <a:off x="906290" y="4034432"/>
            <a:ext cx="531630" cy="369332"/>
          </a:xfrm>
          <a:prstGeom prst="rect">
            <a:avLst/>
          </a:prstGeom>
          <a:noFill/>
        </p:spPr>
        <p:txBody>
          <a:bodyPr wrap="square" rtlCol="0">
            <a:spAutoFit/>
          </a:bodyPr>
          <a:lstStyle/>
          <a:p>
            <a:r>
              <a:rPr lang="en-US" dirty="0"/>
              <a:t>null</a:t>
            </a:r>
          </a:p>
        </p:txBody>
      </p:sp>
      <p:sp>
        <p:nvSpPr>
          <p:cNvPr id="73" name="Callout: Right Arrow 72">
            <a:extLst>
              <a:ext uri="{FF2B5EF4-FFF2-40B4-BE49-F238E27FC236}">
                <a16:creationId xmlns:a16="http://schemas.microsoft.com/office/drawing/2014/main" id="{67DD8517-7AA7-4CA1-A275-98FFC903BCEF}"/>
              </a:ext>
            </a:extLst>
          </p:cNvPr>
          <p:cNvSpPr/>
          <p:nvPr/>
        </p:nvSpPr>
        <p:spPr>
          <a:xfrm>
            <a:off x="137486" y="4956923"/>
            <a:ext cx="855533" cy="480667"/>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p>
        </p:txBody>
      </p:sp>
      <p:sp>
        <p:nvSpPr>
          <p:cNvPr id="75" name="TextBox 74">
            <a:extLst>
              <a:ext uri="{FF2B5EF4-FFF2-40B4-BE49-F238E27FC236}">
                <a16:creationId xmlns:a16="http://schemas.microsoft.com/office/drawing/2014/main" id="{1F1C22A0-7237-419B-88DD-0D4BA9987A1B}"/>
              </a:ext>
            </a:extLst>
          </p:cNvPr>
          <p:cNvSpPr txBox="1"/>
          <p:nvPr/>
        </p:nvSpPr>
        <p:spPr>
          <a:xfrm>
            <a:off x="906290" y="5008385"/>
            <a:ext cx="531630" cy="369332"/>
          </a:xfrm>
          <a:prstGeom prst="rect">
            <a:avLst/>
          </a:prstGeom>
          <a:noFill/>
        </p:spPr>
        <p:txBody>
          <a:bodyPr wrap="square" rtlCol="0">
            <a:spAutoFit/>
          </a:bodyPr>
          <a:lstStyle/>
          <a:p>
            <a:r>
              <a:rPr lang="en-US" dirty="0"/>
              <a:t>null</a:t>
            </a:r>
          </a:p>
        </p:txBody>
      </p:sp>
      <p:sp>
        <p:nvSpPr>
          <p:cNvPr id="76" name="Callout: Right Arrow 75">
            <a:extLst>
              <a:ext uri="{FF2B5EF4-FFF2-40B4-BE49-F238E27FC236}">
                <a16:creationId xmlns:a16="http://schemas.microsoft.com/office/drawing/2014/main" id="{D5157403-B7CC-47B9-B5DC-75A552DDB5BA}"/>
              </a:ext>
            </a:extLst>
          </p:cNvPr>
          <p:cNvSpPr/>
          <p:nvPr/>
        </p:nvSpPr>
        <p:spPr>
          <a:xfrm>
            <a:off x="137486" y="5909150"/>
            <a:ext cx="855533" cy="480667"/>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t>
            </a:r>
          </a:p>
        </p:txBody>
      </p:sp>
      <p:sp>
        <p:nvSpPr>
          <p:cNvPr id="78" name="TextBox 77">
            <a:extLst>
              <a:ext uri="{FF2B5EF4-FFF2-40B4-BE49-F238E27FC236}">
                <a16:creationId xmlns:a16="http://schemas.microsoft.com/office/drawing/2014/main" id="{99E9895F-25DA-49F4-9779-3FE5A46C4A38}"/>
              </a:ext>
            </a:extLst>
          </p:cNvPr>
          <p:cNvSpPr txBox="1"/>
          <p:nvPr/>
        </p:nvSpPr>
        <p:spPr>
          <a:xfrm>
            <a:off x="887855" y="5937008"/>
            <a:ext cx="531630" cy="369332"/>
          </a:xfrm>
          <a:prstGeom prst="rect">
            <a:avLst/>
          </a:prstGeom>
          <a:noFill/>
        </p:spPr>
        <p:txBody>
          <a:bodyPr wrap="square" rtlCol="0">
            <a:spAutoFit/>
          </a:bodyPr>
          <a:lstStyle/>
          <a:p>
            <a:r>
              <a:rPr lang="en-US" dirty="0"/>
              <a:t>null</a:t>
            </a:r>
          </a:p>
        </p:txBody>
      </p:sp>
      <p:sp>
        <p:nvSpPr>
          <p:cNvPr id="79" name="TextBox 78">
            <a:extLst>
              <a:ext uri="{FF2B5EF4-FFF2-40B4-BE49-F238E27FC236}">
                <a16:creationId xmlns:a16="http://schemas.microsoft.com/office/drawing/2014/main" id="{C10538A7-7BDA-4752-B33E-FD1CA3C0B760}"/>
              </a:ext>
            </a:extLst>
          </p:cNvPr>
          <p:cNvSpPr txBox="1"/>
          <p:nvPr/>
        </p:nvSpPr>
        <p:spPr>
          <a:xfrm>
            <a:off x="69669" y="4672364"/>
            <a:ext cx="690312" cy="369332"/>
          </a:xfrm>
          <a:prstGeom prst="rect">
            <a:avLst/>
          </a:prstGeom>
          <a:noFill/>
        </p:spPr>
        <p:txBody>
          <a:bodyPr wrap="square" rtlCol="0">
            <a:spAutoFit/>
          </a:bodyPr>
          <a:lstStyle/>
          <a:p>
            <a:r>
              <a:rPr lang="en-US" dirty="0"/>
              <a:t>temp</a:t>
            </a:r>
          </a:p>
        </p:txBody>
      </p:sp>
      <p:sp>
        <p:nvSpPr>
          <p:cNvPr id="80" name="TextBox 79">
            <a:extLst>
              <a:ext uri="{FF2B5EF4-FFF2-40B4-BE49-F238E27FC236}">
                <a16:creationId xmlns:a16="http://schemas.microsoft.com/office/drawing/2014/main" id="{F4F600DA-F9C2-43B1-85C2-B554AFDEB775}"/>
              </a:ext>
            </a:extLst>
          </p:cNvPr>
          <p:cNvSpPr txBox="1"/>
          <p:nvPr/>
        </p:nvSpPr>
        <p:spPr>
          <a:xfrm>
            <a:off x="75882" y="5623087"/>
            <a:ext cx="690312" cy="369332"/>
          </a:xfrm>
          <a:prstGeom prst="rect">
            <a:avLst/>
          </a:prstGeom>
          <a:noFill/>
        </p:spPr>
        <p:txBody>
          <a:bodyPr wrap="square" rtlCol="0">
            <a:spAutoFit/>
          </a:bodyPr>
          <a:lstStyle/>
          <a:p>
            <a:r>
              <a:rPr lang="en-US" dirty="0"/>
              <a:t>temp</a:t>
            </a:r>
          </a:p>
        </p:txBody>
      </p:sp>
      <p:sp>
        <p:nvSpPr>
          <p:cNvPr id="81" name="Arrow: Right 80">
            <a:extLst>
              <a:ext uri="{FF2B5EF4-FFF2-40B4-BE49-F238E27FC236}">
                <a16:creationId xmlns:a16="http://schemas.microsoft.com/office/drawing/2014/main" id="{BFFEA029-574A-4234-A9C7-EBC28BECF79D}"/>
              </a:ext>
            </a:extLst>
          </p:cNvPr>
          <p:cNvSpPr/>
          <p:nvPr/>
        </p:nvSpPr>
        <p:spPr>
          <a:xfrm>
            <a:off x="8965816" y="5812520"/>
            <a:ext cx="314611" cy="2779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Double Wave 81">
            <a:extLst>
              <a:ext uri="{FF2B5EF4-FFF2-40B4-BE49-F238E27FC236}">
                <a16:creationId xmlns:a16="http://schemas.microsoft.com/office/drawing/2014/main" id="{C7FEF118-DF3B-490D-A806-A8717FC4D635}"/>
              </a:ext>
            </a:extLst>
          </p:cNvPr>
          <p:cNvSpPr/>
          <p:nvPr/>
        </p:nvSpPr>
        <p:spPr>
          <a:xfrm>
            <a:off x="7490595" y="1587260"/>
            <a:ext cx="3637480" cy="1458986"/>
          </a:xfrm>
          <a:prstGeom prst="doubleWav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Size 1 and size n steps can be reduced to one step</a:t>
            </a:r>
          </a:p>
        </p:txBody>
      </p:sp>
    </p:spTree>
    <p:extLst>
      <p:ext uri="{BB962C8B-B14F-4D97-AF65-F5344CB8AC3E}">
        <p14:creationId xmlns:p14="http://schemas.microsoft.com/office/powerpoint/2010/main" val="3447495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40C32-9A04-4520-A912-0949E087D2F5}"/>
              </a:ext>
            </a:extLst>
          </p:cNvPr>
          <p:cNvSpPr>
            <a:spLocks noGrp="1"/>
          </p:cNvSpPr>
          <p:nvPr>
            <p:ph type="title"/>
          </p:nvPr>
        </p:nvSpPr>
        <p:spPr/>
        <p:txBody>
          <a:bodyPr/>
          <a:lstStyle/>
          <a:p>
            <a:r>
              <a:rPr lang="en-US" dirty="0" err="1"/>
              <a:t>addFirst</a:t>
            </a:r>
            <a:r>
              <a:rPr lang="en-US" dirty="0"/>
              <a:t>(T t)</a:t>
            </a:r>
          </a:p>
        </p:txBody>
      </p:sp>
      <p:sp>
        <p:nvSpPr>
          <p:cNvPr id="3" name="Content Placeholder 2">
            <a:extLst>
              <a:ext uri="{FF2B5EF4-FFF2-40B4-BE49-F238E27FC236}">
                <a16:creationId xmlns:a16="http://schemas.microsoft.com/office/drawing/2014/main" id="{4074958C-70AF-489D-ACDA-79728B24DA38}"/>
              </a:ext>
            </a:extLst>
          </p:cNvPr>
          <p:cNvSpPr>
            <a:spLocks noGrp="1"/>
          </p:cNvSpPr>
          <p:nvPr>
            <p:ph idx="1"/>
          </p:nvPr>
        </p:nvSpPr>
        <p:spPr>
          <a:xfrm>
            <a:off x="838200" y="1825625"/>
            <a:ext cx="10515600" cy="1325563"/>
          </a:xfrm>
        </p:spPr>
        <p:txBody>
          <a:bodyPr>
            <a:normAutofit fontScale="55000" lnSpcReduction="20000"/>
          </a:bodyPr>
          <a:lstStyle/>
          <a:p>
            <a:r>
              <a:rPr lang="en-US" dirty="0"/>
              <a:t>Create a new node with generic type T and store t in it.</a:t>
            </a:r>
          </a:p>
          <a:p>
            <a:r>
              <a:rPr lang="en-US" dirty="0"/>
              <a:t>Check if list is empty</a:t>
            </a:r>
          </a:p>
          <a:p>
            <a:pPr lvl="1"/>
            <a:r>
              <a:rPr lang="en-US" dirty="0"/>
              <a:t>If empty assign the new Node to both head and tail</a:t>
            </a:r>
          </a:p>
          <a:p>
            <a:pPr lvl="1"/>
            <a:r>
              <a:rPr lang="en-US" dirty="0"/>
              <a:t>If not empty assign new </a:t>
            </a:r>
            <a:r>
              <a:rPr lang="en-US" dirty="0" err="1"/>
              <a:t>Node.temp</a:t>
            </a:r>
            <a:r>
              <a:rPr lang="en-US" dirty="0"/>
              <a:t> to head and move head to the new Node.</a:t>
            </a:r>
          </a:p>
          <a:p>
            <a:r>
              <a:rPr lang="en-US" dirty="0"/>
              <a:t>Optionally at the end you can increase your size.</a:t>
            </a:r>
          </a:p>
        </p:txBody>
      </p:sp>
      <p:sp>
        <p:nvSpPr>
          <p:cNvPr id="4" name="Callout: Right Arrow 3">
            <a:extLst>
              <a:ext uri="{FF2B5EF4-FFF2-40B4-BE49-F238E27FC236}">
                <a16:creationId xmlns:a16="http://schemas.microsoft.com/office/drawing/2014/main" id="{87D3E267-29DA-49C5-BD3F-AA5B604B6553}"/>
              </a:ext>
            </a:extLst>
          </p:cNvPr>
          <p:cNvSpPr/>
          <p:nvPr/>
        </p:nvSpPr>
        <p:spPr>
          <a:xfrm>
            <a:off x="9277329" y="5762767"/>
            <a:ext cx="783566" cy="369332"/>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t>
            </a:r>
          </a:p>
        </p:txBody>
      </p:sp>
      <p:sp>
        <p:nvSpPr>
          <p:cNvPr id="5" name="TextBox 4">
            <a:extLst>
              <a:ext uri="{FF2B5EF4-FFF2-40B4-BE49-F238E27FC236}">
                <a16:creationId xmlns:a16="http://schemas.microsoft.com/office/drawing/2014/main" id="{03F7FAF0-E100-4BDF-BDC7-825A2970528C}"/>
              </a:ext>
            </a:extLst>
          </p:cNvPr>
          <p:cNvSpPr txBox="1"/>
          <p:nvPr/>
        </p:nvSpPr>
        <p:spPr>
          <a:xfrm>
            <a:off x="9215688" y="5475156"/>
            <a:ext cx="649309" cy="369332"/>
          </a:xfrm>
          <a:prstGeom prst="rect">
            <a:avLst/>
          </a:prstGeom>
          <a:noFill/>
        </p:spPr>
        <p:txBody>
          <a:bodyPr wrap="square" rtlCol="0">
            <a:spAutoFit/>
          </a:bodyPr>
          <a:lstStyle/>
          <a:p>
            <a:r>
              <a:rPr lang="en-US" dirty="0"/>
              <a:t>head</a:t>
            </a:r>
          </a:p>
        </p:txBody>
      </p:sp>
      <p:sp>
        <p:nvSpPr>
          <p:cNvPr id="6" name="Callout: Right Arrow 5">
            <a:extLst>
              <a:ext uri="{FF2B5EF4-FFF2-40B4-BE49-F238E27FC236}">
                <a16:creationId xmlns:a16="http://schemas.microsoft.com/office/drawing/2014/main" id="{665482DE-D909-40F2-BEB3-116AC57FD97B}"/>
              </a:ext>
            </a:extLst>
          </p:cNvPr>
          <p:cNvSpPr/>
          <p:nvPr/>
        </p:nvSpPr>
        <p:spPr>
          <a:xfrm>
            <a:off x="10060895" y="5751242"/>
            <a:ext cx="783566" cy="369332"/>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p>
        </p:txBody>
      </p:sp>
      <p:sp>
        <p:nvSpPr>
          <p:cNvPr id="7" name="Callout: Right Arrow 6">
            <a:extLst>
              <a:ext uri="{FF2B5EF4-FFF2-40B4-BE49-F238E27FC236}">
                <a16:creationId xmlns:a16="http://schemas.microsoft.com/office/drawing/2014/main" id="{D19EE534-149E-40F7-A503-25CBDA50A50A}"/>
              </a:ext>
            </a:extLst>
          </p:cNvPr>
          <p:cNvSpPr/>
          <p:nvPr/>
        </p:nvSpPr>
        <p:spPr>
          <a:xfrm>
            <a:off x="10855243" y="5732713"/>
            <a:ext cx="783566" cy="369332"/>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8" name="TextBox 7">
            <a:extLst>
              <a:ext uri="{FF2B5EF4-FFF2-40B4-BE49-F238E27FC236}">
                <a16:creationId xmlns:a16="http://schemas.microsoft.com/office/drawing/2014/main" id="{7C839299-433D-4016-830D-F7A943060F3F}"/>
              </a:ext>
            </a:extLst>
          </p:cNvPr>
          <p:cNvSpPr txBox="1"/>
          <p:nvPr/>
        </p:nvSpPr>
        <p:spPr>
          <a:xfrm>
            <a:off x="10879240" y="5452393"/>
            <a:ext cx="478219" cy="369332"/>
          </a:xfrm>
          <a:prstGeom prst="rect">
            <a:avLst/>
          </a:prstGeom>
          <a:noFill/>
        </p:spPr>
        <p:txBody>
          <a:bodyPr wrap="square" rtlCol="0">
            <a:spAutoFit/>
          </a:bodyPr>
          <a:lstStyle/>
          <a:p>
            <a:r>
              <a:rPr lang="en-US" dirty="0"/>
              <a:t>tail</a:t>
            </a:r>
          </a:p>
        </p:txBody>
      </p:sp>
      <p:sp>
        <p:nvSpPr>
          <p:cNvPr id="9" name="TextBox 8">
            <a:extLst>
              <a:ext uri="{FF2B5EF4-FFF2-40B4-BE49-F238E27FC236}">
                <a16:creationId xmlns:a16="http://schemas.microsoft.com/office/drawing/2014/main" id="{9BBC7BF2-905C-4C87-AC2E-DE3A4396714D}"/>
              </a:ext>
            </a:extLst>
          </p:cNvPr>
          <p:cNvSpPr txBox="1"/>
          <p:nvPr/>
        </p:nvSpPr>
        <p:spPr>
          <a:xfrm>
            <a:off x="11547512" y="5686607"/>
            <a:ext cx="534121" cy="369332"/>
          </a:xfrm>
          <a:prstGeom prst="rect">
            <a:avLst/>
          </a:prstGeom>
          <a:noFill/>
        </p:spPr>
        <p:txBody>
          <a:bodyPr wrap="none" rtlCol="0">
            <a:spAutoFit/>
          </a:bodyPr>
          <a:lstStyle/>
          <a:p>
            <a:r>
              <a:rPr lang="en-US" dirty="0"/>
              <a:t>null</a:t>
            </a:r>
          </a:p>
        </p:txBody>
      </p:sp>
      <p:sp>
        <p:nvSpPr>
          <p:cNvPr id="13" name="Diamond 12">
            <a:extLst>
              <a:ext uri="{FF2B5EF4-FFF2-40B4-BE49-F238E27FC236}">
                <a16:creationId xmlns:a16="http://schemas.microsoft.com/office/drawing/2014/main" id="{752CEF7A-A850-456E-BEEE-4F5697A2BB07}"/>
              </a:ext>
            </a:extLst>
          </p:cNvPr>
          <p:cNvSpPr/>
          <p:nvPr/>
        </p:nvSpPr>
        <p:spPr>
          <a:xfrm>
            <a:off x="1409537" y="3824414"/>
            <a:ext cx="1690779" cy="81104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 list empty</a:t>
            </a:r>
          </a:p>
        </p:txBody>
      </p:sp>
      <p:sp>
        <p:nvSpPr>
          <p:cNvPr id="14" name="Callout: Right Arrow 13">
            <a:extLst>
              <a:ext uri="{FF2B5EF4-FFF2-40B4-BE49-F238E27FC236}">
                <a16:creationId xmlns:a16="http://schemas.microsoft.com/office/drawing/2014/main" id="{0093B88F-CD7F-41DD-AA13-237600747B4B}"/>
              </a:ext>
            </a:extLst>
          </p:cNvPr>
          <p:cNvSpPr/>
          <p:nvPr/>
        </p:nvSpPr>
        <p:spPr>
          <a:xfrm>
            <a:off x="3556800" y="3397284"/>
            <a:ext cx="921198" cy="567820"/>
          </a:xfrm>
          <a:prstGeom prst="rightArrowCallou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a:t>
            </a:r>
          </a:p>
        </p:txBody>
      </p:sp>
      <p:sp>
        <p:nvSpPr>
          <p:cNvPr id="15" name="TextBox 14">
            <a:extLst>
              <a:ext uri="{FF2B5EF4-FFF2-40B4-BE49-F238E27FC236}">
                <a16:creationId xmlns:a16="http://schemas.microsoft.com/office/drawing/2014/main" id="{906DD9DE-5EE4-48B1-B69A-71CAF46D1191}"/>
              </a:ext>
            </a:extLst>
          </p:cNvPr>
          <p:cNvSpPr txBox="1"/>
          <p:nvPr/>
        </p:nvSpPr>
        <p:spPr>
          <a:xfrm>
            <a:off x="3232143" y="3081912"/>
            <a:ext cx="1401630" cy="369332"/>
          </a:xfrm>
          <a:prstGeom prst="rect">
            <a:avLst/>
          </a:prstGeom>
          <a:noFill/>
        </p:spPr>
        <p:txBody>
          <a:bodyPr wrap="square" rtlCol="0">
            <a:spAutoFit/>
          </a:bodyPr>
          <a:lstStyle/>
          <a:p>
            <a:r>
              <a:rPr lang="en-US" dirty="0"/>
              <a:t>head and tail</a:t>
            </a:r>
          </a:p>
        </p:txBody>
      </p:sp>
      <p:sp>
        <p:nvSpPr>
          <p:cNvPr id="16" name="TextBox 15">
            <a:extLst>
              <a:ext uri="{FF2B5EF4-FFF2-40B4-BE49-F238E27FC236}">
                <a16:creationId xmlns:a16="http://schemas.microsoft.com/office/drawing/2014/main" id="{EC217567-5FA3-4E0B-8AC3-17589CBBEAE1}"/>
              </a:ext>
            </a:extLst>
          </p:cNvPr>
          <p:cNvSpPr txBox="1"/>
          <p:nvPr/>
        </p:nvSpPr>
        <p:spPr>
          <a:xfrm>
            <a:off x="4400534" y="3493752"/>
            <a:ext cx="534121" cy="369332"/>
          </a:xfrm>
          <a:prstGeom prst="rect">
            <a:avLst/>
          </a:prstGeom>
          <a:noFill/>
        </p:spPr>
        <p:txBody>
          <a:bodyPr wrap="square" rtlCol="0">
            <a:spAutoFit/>
          </a:bodyPr>
          <a:lstStyle/>
          <a:p>
            <a:r>
              <a:rPr lang="en-US" dirty="0"/>
              <a:t>null</a:t>
            </a:r>
          </a:p>
        </p:txBody>
      </p:sp>
      <p:cxnSp>
        <p:nvCxnSpPr>
          <p:cNvPr id="18" name="Connector: Elbow 17">
            <a:extLst>
              <a:ext uri="{FF2B5EF4-FFF2-40B4-BE49-F238E27FC236}">
                <a16:creationId xmlns:a16="http://schemas.microsoft.com/office/drawing/2014/main" id="{7071CC93-1A4A-450E-9DB5-2D87FC99080D}"/>
              </a:ext>
            </a:extLst>
          </p:cNvPr>
          <p:cNvCxnSpPr>
            <a:cxnSpLocks/>
            <a:stCxn id="13" idx="0"/>
          </p:cNvCxnSpPr>
          <p:nvPr/>
        </p:nvCxnSpPr>
        <p:spPr>
          <a:xfrm rot="5400000" flipH="1" flipV="1">
            <a:off x="2592309" y="3306282"/>
            <a:ext cx="180751" cy="85551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BEC709D5-C403-4D22-8653-EC5F925EBFAF}"/>
              </a:ext>
            </a:extLst>
          </p:cNvPr>
          <p:cNvSpPr txBox="1"/>
          <p:nvPr/>
        </p:nvSpPr>
        <p:spPr>
          <a:xfrm>
            <a:off x="2004150" y="3273608"/>
            <a:ext cx="498895" cy="369332"/>
          </a:xfrm>
          <a:prstGeom prst="rect">
            <a:avLst/>
          </a:prstGeom>
          <a:noFill/>
        </p:spPr>
        <p:txBody>
          <a:bodyPr wrap="square" rtlCol="0">
            <a:spAutoFit/>
          </a:bodyPr>
          <a:lstStyle/>
          <a:p>
            <a:r>
              <a:rPr lang="en-US" dirty="0"/>
              <a:t>yes</a:t>
            </a:r>
          </a:p>
        </p:txBody>
      </p:sp>
      <p:cxnSp>
        <p:nvCxnSpPr>
          <p:cNvPr id="27" name="Connector: Elbow 26">
            <a:extLst>
              <a:ext uri="{FF2B5EF4-FFF2-40B4-BE49-F238E27FC236}">
                <a16:creationId xmlns:a16="http://schemas.microsoft.com/office/drawing/2014/main" id="{C38CF68F-0877-4513-96A8-4245E14D4394}"/>
              </a:ext>
            </a:extLst>
          </p:cNvPr>
          <p:cNvCxnSpPr>
            <a:cxnSpLocks/>
            <a:stCxn id="13" idx="2"/>
            <a:endCxn id="29" idx="2"/>
          </p:cNvCxnSpPr>
          <p:nvPr/>
        </p:nvCxnSpPr>
        <p:spPr>
          <a:xfrm rot="16200000" flipH="1">
            <a:off x="2248076" y="4642309"/>
            <a:ext cx="859091" cy="84538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48F24FD4-A687-4303-9AD8-4CE67F0AEEA4}"/>
              </a:ext>
            </a:extLst>
          </p:cNvPr>
          <p:cNvSpPr txBox="1"/>
          <p:nvPr/>
        </p:nvSpPr>
        <p:spPr>
          <a:xfrm>
            <a:off x="2044629" y="4861599"/>
            <a:ext cx="501546" cy="369332"/>
          </a:xfrm>
          <a:prstGeom prst="rect">
            <a:avLst/>
          </a:prstGeom>
          <a:noFill/>
        </p:spPr>
        <p:txBody>
          <a:bodyPr wrap="square" rtlCol="0">
            <a:spAutoFit/>
          </a:bodyPr>
          <a:lstStyle/>
          <a:p>
            <a:r>
              <a:rPr lang="en-US" dirty="0"/>
              <a:t>no</a:t>
            </a:r>
          </a:p>
        </p:txBody>
      </p:sp>
      <p:sp>
        <p:nvSpPr>
          <p:cNvPr id="29" name="Oval 28">
            <a:extLst>
              <a:ext uri="{FF2B5EF4-FFF2-40B4-BE49-F238E27FC236}">
                <a16:creationId xmlns:a16="http://schemas.microsoft.com/office/drawing/2014/main" id="{C8CD4A6B-1E90-424B-8FDC-EBC62332AD07}"/>
              </a:ext>
            </a:extLst>
          </p:cNvPr>
          <p:cNvSpPr/>
          <p:nvPr/>
        </p:nvSpPr>
        <p:spPr>
          <a:xfrm>
            <a:off x="3100316" y="5201252"/>
            <a:ext cx="602021" cy="5865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a:t>
            </a:r>
          </a:p>
        </p:txBody>
      </p:sp>
      <p:cxnSp>
        <p:nvCxnSpPr>
          <p:cNvPr id="33" name="Connector: Elbow 32">
            <a:extLst>
              <a:ext uri="{FF2B5EF4-FFF2-40B4-BE49-F238E27FC236}">
                <a16:creationId xmlns:a16="http://schemas.microsoft.com/office/drawing/2014/main" id="{BD523DF5-C10A-427B-9A09-1C1C86274A7B}"/>
              </a:ext>
            </a:extLst>
          </p:cNvPr>
          <p:cNvCxnSpPr>
            <a:cxnSpLocks/>
            <a:stCxn id="29" idx="0"/>
          </p:cNvCxnSpPr>
          <p:nvPr/>
        </p:nvCxnSpPr>
        <p:spPr>
          <a:xfrm rot="5400000" flipH="1" flipV="1">
            <a:off x="3557036" y="4812583"/>
            <a:ext cx="232961" cy="54437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6387A379-4FAE-47B8-9E32-DB63EA72475B}"/>
              </a:ext>
            </a:extLst>
          </p:cNvPr>
          <p:cNvSpPr txBox="1"/>
          <p:nvPr/>
        </p:nvSpPr>
        <p:spPr>
          <a:xfrm>
            <a:off x="3037640" y="4661815"/>
            <a:ext cx="921198" cy="369332"/>
          </a:xfrm>
          <a:prstGeom prst="rect">
            <a:avLst/>
          </a:prstGeom>
          <a:noFill/>
        </p:spPr>
        <p:txBody>
          <a:bodyPr wrap="square" rtlCol="0">
            <a:spAutoFit/>
          </a:bodyPr>
          <a:lstStyle/>
          <a:p>
            <a:r>
              <a:rPr lang="en-US" dirty="0"/>
              <a:t>Size = 1</a:t>
            </a:r>
          </a:p>
        </p:txBody>
      </p:sp>
      <p:sp>
        <p:nvSpPr>
          <p:cNvPr id="36" name="TextBox 35">
            <a:extLst>
              <a:ext uri="{FF2B5EF4-FFF2-40B4-BE49-F238E27FC236}">
                <a16:creationId xmlns:a16="http://schemas.microsoft.com/office/drawing/2014/main" id="{62BA532C-EC84-4E24-B71B-826AFD5FC2DD}"/>
              </a:ext>
            </a:extLst>
          </p:cNvPr>
          <p:cNvSpPr txBox="1"/>
          <p:nvPr/>
        </p:nvSpPr>
        <p:spPr>
          <a:xfrm>
            <a:off x="3011760" y="5801025"/>
            <a:ext cx="921198" cy="369332"/>
          </a:xfrm>
          <a:prstGeom prst="rect">
            <a:avLst/>
          </a:prstGeom>
          <a:noFill/>
        </p:spPr>
        <p:txBody>
          <a:bodyPr wrap="square" rtlCol="0">
            <a:spAutoFit/>
          </a:bodyPr>
          <a:lstStyle/>
          <a:p>
            <a:r>
              <a:rPr lang="en-US" dirty="0"/>
              <a:t>Size = n</a:t>
            </a:r>
          </a:p>
        </p:txBody>
      </p:sp>
      <p:cxnSp>
        <p:nvCxnSpPr>
          <p:cNvPr id="38" name="Connector: Elbow 37">
            <a:extLst>
              <a:ext uri="{FF2B5EF4-FFF2-40B4-BE49-F238E27FC236}">
                <a16:creationId xmlns:a16="http://schemas.microsoft.com/office/drawing/2014/main" id="{15EDA446-CB18-4156-AFA8-109FDE426D42}"/>
              </a:ext>
            </a:extLst>
          </p:cNvPr>
          <p:cNvCxnSpPr>
            <a:stCxn id="29" idx="4"/>
          </p:cNvCxnSpPr>
          <p:nvPr/>
        </p:nvCxnSpPr>
        <p:spPr>
          <a:xfrm rot="16200000" flipH="1">
            <a:off x="3475888" y="5713286"/>
            <a:ext cx="382509" cy="53163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Callout: Right Arrow 38">
            <a:extLst>
              <a:ext uri="{FF2B5EF4-FFF2-40B4-BE49-F238E27FC236}">
                <a16:creationId xmlns:a16="http://schemas.microsoft.com/office/drawing/2014/main" id="{532F7485-471B-47C2-B8E9-45BBCEA22617}"/>
              </a:ext>
            </a:extLst>
          </p:cNvPr>
          <p:cNvSpPr/>
          <p:nvPr/>
        </p:nvSpPr>
        <p:spPr>
          <a:xfrm>
            <a:off x="4003348" y="4582056"/>
            <a:ext cx="921198" cy="567820"/>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40" name="TextBox 39">
            <a:extLst>
              <a:ext uri="{FF2B5EF4-FFF2-40B4-BE49-F238E27FC236}">
                <a16:creationId xmlns:a16="http://schemas.microsoft.com/office/drawing/2014/main" id="{D05A89FA-DBBA-4BCE-A6E6-4D9ADC4D9CF1}"/>
              </a:ext>
            </a:extLst>
          </p:cNvPr>
          <p:cNvSpPr txBox="1"/>
          <p:nvPr/>
        </p:nvSpPr>
        <p:spPr>
          <a:xfrm>
            <a:off x="3678691" y="4266684"/>
            <a:ext cx="1401630" cy="369332"/>
          </a:xfrm>
          <a:prstGeom prst="rect">
            <a:avLst/>
          </a:prstGeom>
          <a:noFill/>
        </p:spPr>
        <p:txBody>
          <a:bodyPr wrap="square" rtlCol="0">
            <a:spAutoFit/>
          </a:bodyPr>
          <a:lstStyle/>
          <a:p>
            <a:r>
              <a:rPr lang="en-US" dirty="0"/>
              <a:t>head and tail</a:t>
            </a:r>
          </a:p>
        </p:txBody>
      </p:sp>
      <p:sp>
        <p:nvSpPr>
          <p:cNvPr id="41" name="TextBox 40">
            <a:extLst>
              <a:ext uri="{FF2B5EF4-FFF2-40B4-BE49-F238E27FC236}">
                <a16:creationId xmlns:a16="http://schemas.microsoft.com/office/drawing/2014/main" id="{A2E7FC8C-FE2D-48C7-B9DA-55EA2408D99C}"/>
              </a:ext>
            </a:extLst>
          </p:cNvPr>
          <p:cNvSpPr txBox="1"/>
          <p:nvPr/>
        </p:nvSpPr>
        <p:spPr>
          <a:xfrm>
            <a:off x="4842247" y="4661815"/>
            <a:ext cx="534121" cy="369332"/>
          </a:xfrm>
          <a:prstGeom prst="rect">
            <a:avLst/>
          </a:prstGeom>
          <a:noFill/>
        </p:spPr>
        <p:txBody>
          <a:bodyPr wrap="square" rtlCol="0">
            <a:spAutoFit/>
          </a:bodyPr>
          <a:lstStyle/>
          <a:p>
            <a:r>
              <a:rPr lang="en-US" dirty="0"/>
              <a:t>null</a:t>
            </a:r>
          </a:p>
        </p:txBody>
      </p:sp>
      <p:sp>
        <p:nvSpPr>
          <p:cNvPr id="42" name="Arrow: Right 41">
            <a:extLst>
              <a:ext uri="{FF2B5EF4-FFF2-40B4-BE49-F238E27FC236}">
                <a16:creationId xmlns:a16="http://schemas.microsoft.com/office/drawing/2014/main" id="{C6A0EE75-3145-4294-9334-7F65DE22E282}"/>
              </a:ext>
            </a:extLst>
          </p:cNvPr>
          <p:cNvSpPr/>
          <p:nvPr/>
        </p:nvSpPr>
        <p:spPr>
          <a:xfrm>
            <a:off x="5349670" y="4707482"/>
            <a:ext cx="314611" cy="2779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Callout: Right Arrow 42">
            <a:extLst>
              <a:ext uri="{FF2B5EF4-FFF2-40B4-BE49-F238E27FC236}">
                <a16:creationId xmlns:a16="http://schemas.microsoft.com/office/drawing/2014/main" id="{EB37F91A-A20E-4285-946B-D35005F74151}"/>
              </a:ext>
            </a:extLst>
          </p:cNvPr>
          <p:cNvSpPr/>
          <p:nvPr/>
        </p:nvSpPr>
        <p:spPr>
          <a:xfrm>
            <a:off x="6569228" y="4516070"/>
            <a:ext cx="912792" cy="617682"/>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44" name="TextBox 43">
            <a:extLst>
              <a:ext uri="{FF2B5EF4-FFF2-40B4-BE49-F238E27FC236}">
                <a16:creationId xmlns:a16="http://schemas.microsoft.com/office/drawing/2014/main" id="{4E93FFCA-A228-4C9C-8361-329F16BED141}"/>
              </a:ext>
            </a:extLst>
          </p:cNvPr>
          <p:cNvSpPr txBox="1"/>
          <p:nvPr/>
        </p:nvSpPr>
        <p:spPr>
          <a:xfrm>
            <a:off x="5613547" y="4232929"/>
            <a:ext cx="678785" cy="369332"/>
          </a:xfrm>
          <a:prstGeom prst="rect">
            <a:avLst/>
          </a:prstGeom>
          <a:noFill/>
        </p:spPr>
        <p:txBody>
          <a:bodyPr wrap="square" rtlCol="0">
            <a:spAutoFit/>
          </a:bodyPr>
          <a:lstStyle/>
          <a:p>
            <a:r>
              <a:rPr lang="en-US" dirty="0"/>
              <a:t>temp</a:t>
            </a:r>
          </a:p>
        </p:txBody>
      </p:sp>
      <p:sp>
        <p:nvSpPr>
          <p:cNvPr id="45" name="TextBox 44">
            <a:extLst>
              <a:ext uri="{FF2B5EF4-FFF2-40B4-BE49-F238E27FC236}">
                <a16:creationId xmlns:a16="http://schemas.microsoft.com/office/drawing/2014/main" id="{C8024EC1-F632-47B2-A6EA-7413F4BCADF1}"/>
              </a:ext>
            </a:extLst>
          </p:cNvPr>
          <p:cNvSpPr txBox="1"/>
          <p:nvPr/>
        </p:nvSpPr>
        <p:spPr>
          <a:xfrm>
            <a:off x="7383671" y="4616038"/>
            <a:ext cx="534121" cy="369332"/>
          </a:xfrm>
          <a:prstGeom prst="rect">
            <a:avLst/>
          </a:prstGeom>
          <a:noFill/>
        </p:spPr>
        <p:txBody>
          <a:bodyPr wrap="square" rtlCol="0">
            <a:spAutoFit/>
          </a:bodyPr>
          <a:lstStyle/>
          <a:p>
            <a:r>
              <a:rPr lang="en-US" dirty="0"/>
              <a:t>null</a:t>
            </a:r>
          </a:p>
        </p:txBody>
      </p:sp>
      <p:sp>
        <p:nvSpPr>
          <p:cNvPr id="46" name="Callout: Right Arrow 45">
            <a:extLst>
              <a:ext uri="{FF2B5EF4-FFF2-40B4-BE49-F238E27FC236}">
                <a16:creationId xmlns:a16="http://schemas.microsoft.com/office/drawing/2014/main" id="{A230B3EA-2905-45E4-839B-FCEB0D9A644A}"/>
              </a:ext>
            </a:extLst>
          </p:cNvPr>
          <p:cNvSpPr/>
          <p:nvPr/>
        </p:nvSpPr>
        <p:spPr>
          <a:xfrm>
            <a:off x="5658695" y="4532194"/>
            <a:ext cx="912792" cy="617682"/>
          </a:xfrm>
          <a:prstGeom prst="rightArrowCallou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“S”</a:t>
            </a:r>
          </a:p>
        </p:txBody>
      </p:sp>
      <p:sp>
        <p:nvSpPr>
          <p:cNvPr id="47" name="TextBox 46">
            <a:extLst>
              <a:ext uri="{FF2B5EF4-FFF2-40B4-BE49-F238E27FC236}">
                <a16:creationId xmlns:a16="http://schemas.microsoft.com/office/drawing/2014/main" id="{9B0EF01F-D7FC-4BEA-B2D1-C5C6235E13EB}"/>
              </a:ext>
            </a:extLst>
          </p:cNvPr>
          <p:cNvSpPr txBox="1"/>
          <p:nvPr/>
        </p:nvSpPr>
        <p:spPr>
          <a:xfrm>
            <a:off x="6300845" y="4216991"/>
            <a:ext cx="1401630" cy="369332"/>
          </a:xfrm>
          <a:prstGeom prst="rect">
            <a:avLst/>
          </a:prstGeom>
          <a:noFill/>
        </p:spPr>
        <p:txBody>
          <a:bodyPr wrap="square" rtlCol="0">
            <a:spAutoFit/>
          </a:bodyPr>
          <a:lstStyle/>
          <a:p>
            <a:r>
              <a:rPr lang="en-US" dirty="0"/>
              <a:t>head and tail</a:t>
            </a:r>
          </a:p>
        </p:txBody>
      </p:sp>
      <p:sp>
        <p:nvSpPr>
          <p:cNvPr id="48" name="Arrow: Right 47">
            <a:extLst>
              <a:ext uri="{FF2B5EF4-FFF2-40B4-BE49-F238E27FC236}">
                <a16:creationId xmlns:a16="http://schemas.microsoft.com/office/drawing/2014/main" id="{115AAB30-26F7-47D2-B669-FE4A611D14E2}"/>
              </a:ext>
            </a:extLst>
          </p:cNvPr>
          <p:cNvSpPr/>
          <p:nvPr/>
        </p:nvSpPr>
        <p:spPr>
          <a:xfrm>
            <a:off x="7876919" y="4672364"/>
            <a:ext cx="314611" cy="2779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Callout: Right Arrow 48">
            <a:extLst>
              <a:ext uri="{FF2B5EF4-FFF2-40B4-BE49-F238E27FC236}">
                <a16:creationId xmlns:a16="http://schemas.microsoft.com/office/drawing/2014/main" id="{7AF31CC1-B1CD-4AEA-81C9-088780E1E55B}"/>
              </a:ext>
            </a:extLst>
          </p:cNvPr>
          <p:cNvSpPr/>
          <p:nvPr/>
        </p:nvSpPr>
        <p:spPr>
          <a:xfrm>
            <a:off x="9129036" y="4485995"/>
            <a:ext cx="912792" cy="617682"/>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50" name="TextBox 49">
            <a:extLst>
              <a:ext uri="{FF2B5EF4-FFF2-40B4-BE49-F238E27FC236}">
                <a16:creationId xmlns:a16="http://schemas.microsoft.com/office/drawing/2014/main" id="{A04F5F5E-F24E-4322-921F-34F11B4892F6}"/>
              </a:ext>
            </a:extLst>
          </p:cNvPr>
          <p:cNvSpPr txBox="1"/>
          <p:nvPr/>
        </p:nvSpPr>
        <p:spPr>
          <a:xfrm>
            <a:off x="9200628" y="4208762"/>
            <a:ext cx="490304" cy="369332"/>
          </a:xfrm>
          <a:prstGeom prst="rect">
            <a:avLst/>
          </a:prstGeom>
          <a:noFill/>
        </p:spPr>
        <p:txBody>
          <a:bodyPr wrap="square" rtlCol="0">
            <a:spAutoFit/>
          </a:bodyPr>
          <a:lstStyle/>
          <a:p>
            <a:r>
              <a:rPr lang="en-US" dirty="0"/>
              <a:t>tail</a:t>
            </a:r>
          </a:p>
        </p:txBody>
      </p:sp>
      <p:sp>
        <p:nvSpPr>
          <p:cNvPr id="51" name="TextBox 50">
            <a:extLst>
              <a:ext uri="{FF2B5EF4-FFF2-40B4-BE49-F238E27FC236}">
                <a16:creationId xmlns:a16="http://schemas.microsoft.com/office/drawing/2014/main" id="{6AE7F603-DFF3-4054-854B-A3AD2642319D}"/>
              </a:ext>
            </a:extLst>
          </p:cNvPr>
          <p:cNvSpPr txBox="1"/>
          <p:nvPr/>
        </p:nvSpPr>
        <p:spPr>
          <a:xfrm>
            <a:off x="9991115" y="4598959"/>
            <a:ext cx="534121" cy="369332"/>
          </a:xfrm>
          <a:prstGeom prst="rect">
            <a:avLst/>
          </a:prstGeom>
          <a:noFill/>
        </p:spPr>
        <p:txBody>
          <a:bodyPr wrap="square" rtlCol="0">
            <a:spAutoFit/>
          </a:bodyPr>
          <a:lstStyle/>
          <a:p>
            <a:r>
              <a:rPr lang="en-US" dirty="0"/>
              <a:t>null</a:t>
            </a:r>
          </a:p>
        </p:txBody>
      </p:sp>
      <p:sp>
        <p:nvSpPr>
          <p:cNvPr id="52" name="Callout: Right Arrow 51">
            <a:extLst>
              <a:ext uri="{FF2B5EF4-FFF2-40B4-BE49-F238E27FC236}">
                <a16:creationId xmlns:a16="http://schemas.microsoft.com/office/drawing/2014/main" id="{4B50F6C9-70DE-4C19-AEF7-FEE387CA7362}"/>
              </a:ext>
            </a:extLst>
          </p:cNvPr>
          <p:cNvSpPr/>
          <p:nvPr/>
        </p:nvSpPr>
        <p:spPr>
          <a:xfrm>
            <a:off x="8225390" y="4506746"/>
            <a:ext cx="912792" cy="617682"/>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p>
        </p:txBody>
      </p:sp>
      <p:sp>
        <p:nvSpPr>
          <p:cNvPr id="53" name="TextBox 52">
            <a:extLst>
              <a:ext uri="{FF2B5EF4-FFF2-40B4-BE49-F238E27FC236}">
                <a16:creationId xmlns:a16="http://schemas.microsoft.com/office/drawing/2014/main" id="{79F3E9DC-361C-4F83-AA9B-C5F857D2031B}"/>
              </a:ext>
            </a:extLst>
          </p:cNvPr>
          <p:cNvSpPr txBox="1"/>
          <p:nvPr/>
        </p:nvSpPr>
        <p:spPr>
          <a:xfrm>
            <a:off x="8233903" y="4216991"/>
            <a:ext cx="678785" cy="369332"/>
          </a:xfrm>
          <a:prstGeom prst="rect">
            <a:avLst/>
          </a:prstGeom>
          <a:noFill/>
        </p:spPr>
        <p:txBody>
          <a:bodyPr wrap="square" rtlCol="0">
            <a:spAutoFit/>
          </a:bodyPr>
          <a:lstStyle/>
          <a:p>
            <a:r>
              <a:rPr lang="en-US" dirty="0"/>
              <a:t>head</a:t>
            </a:r>
          </a:p>
        </p:txBody>
      </p:sp>
      <p:sp>
        <p:nvSpPr>
          <p:cNvPr id="57" name="Callout: Right Arrow 56">
            <a:extLst>
              <a:ext uri="{FF2B5EF4-FFF2-40B4-BE49-F238E27FC236}">
                <a16:creationId xmlns:a16="http://schemas.microsoft.com/office/drawing/2014/main" id="{D373D4A9-7410-44E6-9714-083617502866}"/>
              </a:ext>
            </a:extLst>
          </p:cNvPr>
          <p:cNvSpPr/>
          <p:nvPr/>
        </p:nvSpPr>
        <p:spPr>
          <a:xfrm>
            <a:off x="4690797" y="5817051"/>
            <a:ext cx="780018" cy="429814"/>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58" name="TextBox 57">
            <a:extLst>
              <a:ext uri="{FF2B5EF4-FFF2-40B4-BE49-F238E27FC236}">
                <a16:creationId xmlns:a16="http://schemas.microsoft.com/office/drawing/2014/main" id="{2616C822-0217-4DB2-BCD4-A8C44BB9A602}"/>
              </a:ext>
            </a:extLst>
          </p:cNvPr>
          <p:cNvSpPr txBox="1"/>
          <p:nvPr/>
        </p:nvSpPr>
        <p:spPr>
          <a:xfrm>
            <a:off x="4738608" y="5530122"/>
            <a:ext cx="490304" cy="369332"/>
          </a:xfrm>
          <a:prstGeom prst="rect">
            <a:avLst/>
          </a:prstGeom>
          <a:noFill/>
        </p:spPr>
        <p:txBody>
          <a:bodyPr wrap="square" rtlCol="0">
            <a:spAutoFit/>
          </a:bodyPr>
          <a:lstStyle/>
          <a:p>
            <a:r>
              <a:rPr lang="en-US" dirty="0"/>
              <a:t>tail</a:t>
            </a:r>
          </a:p>
        </p:txBody>
      </p:sp>
      <p:sp>
        <p:nvSpPr>
          <p:cNvPr id="59" name="TextBox 58">
            <a:extLst>
              <a:ext uri="{FF2B5EF4-FFF2-40B4-BE49-F238E27FC236}">
                <a16:creationId xmlns:a16="http://schemas.microsoft.com/office/drawing/2014/main" id="{551AEECF-7162-4099-962D-CA304720077B}"/>
              </a:ext>
            </a:extLst>
          </p:cNvPr>
          <p:cNvSpPr txBox="1"/>
          <p:nvPr/>
        </p:nvSpPr>
        <p:spPr>
          <a:xfrm>
            <a:off x="5408878" y="5810066"/>
            <a:ext cx="534121" cy="369332"/>
          </a:xfrm>
          <a:prstGeom prst="rect">
            <a:avLst/>
          </a:prstGeom>
          <a:noFill/>
        </p:spPr>
        <p:txBody>
          <a:bodyPr wrap="square" rtlCol="0">
            <a:spAutoFit/>
          </a:bodyPr>
          <a:lstStyle/>
          <a:p>
            <a:r>
              <a:rPr lang="en-US" dirty="0"/>
              <a:t>null</a:t>
            </a:r>
          </a:p>
        </p:txBody>
      </p:sp>
      <p:sp>
        <p:nvSpPr>
          <p:cNvPr id="60" name="Callout: Right Arrow 59">
            <a:extLst>
              <a:ext uri="{FF2B5EF4-FFF2-40B4-BE49-F238E27FC236}">
                <a16:creationId xmlns:a16="http://schemas.microsoft.com/office/drawing/2014/main" id="{D574D819-927F-41DF-883B-A646A16463C8}"/>
              </a:ext>
            </a:extLst>
          </p:cNvPr>
          <p:cNvSpPr/>
          <p:nvPr/>
        </p:nvSpPr>
        <p:spPr>
          <a:xfrm>
            <a:off x="3936506" y="5837802"/>
            <a:ext cx="737368" cy="444541"/>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p>
        </p:txBody>
      </p:sp>
      <p:sp>
        <p:nvSpPr>
          <p:cNvPr id="61" name="TextBox 60">
            <a:extLst>
              <a:ext uri="{FF2B5EF4-FFF2-40B4-BE49-F238E27FC236}">
                <a16:creationId xmlns:a16="http://schemas.microsoft.com/office/drawing/2014/main" id="{8F960BEC-F740-4DF8-8072-FAE870327D11}"/>
              </a:ext>
            </a:extLst>
          </p:cNvPr>
          <p:cNvSpPr txBox="1"/>
          <p:nvPr/>
        </p:nvSpPr>
        <p:spPr>
          <a:xfrm>
            <a:off x="3884660" y="5548047"/>
            <a:ext cx="678785" cy="369332"/>
          </a:xfrm>
          <a:prstGeom prst="rect">
            <a:avLst/>
          </a:prstGeom>
          <a:noFill/>
        </p:spPr>
        <p:txBody>
          <a:bodyPr wrap="square" rtlCol="0">
            <a:spAutoFit/>
          </a:bodyPr>
          <a:lstStyle/>
          <a:p>
            <a:r>
              <a:rPr lang="en-US" dirty="0"/>
              <a:t>head</a:t>
            </a:r>
          </a:p>
        </p:txBody>
      </p:sp>
      <p:sp>
        <p:nvSpPr>
          <p:cNvPr id="62" name="Arrow: Right 61">
            <a:extLst>
              <a:ext uri="{FF2B5EF4-FFF2-40B4-BE49-F238E27FC236}">
                <a16:creationId xmlns:a16="http://schemas.microsoft.com/office/drawing/2014/main" id="{AD562F28-4D34-4408-A7BC-DBEEA46D3002}"/>
              </a:ext>
            </a:extLst>
          </p:cNvPr>
          <p:cNvSpPr/>
          <p:nvPr/>
        </p:nvSpPr>
        <p:spPr>
          <a:xfrm>
            <a:off x="5850432" y="5889804"/>
            <a:ext cx="314611" cy="2591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Callout: Right Arrow 62">
            <a:extLst>
              <a:ext uri="{FF2B5EF4-FFF2-40B4-BE49-F238E27FC236}">
                <a16:creationId xmlns:a16="http://schemas.microsoft.com/office/drawing/2014/main" id="{7FEFBC04-DC59-4EB3-A196-135251C22D9D}"/>
              </a:ext>
            </a:extLst>
          </p:cNvPr>
          <p:cNvSpPr/>
          <p:nvPr/>
        </p:nvSpPr>
        <p:spPr>
          <a:xfrm>
            <a:off x="6181485" y="5789390"/>
            <a:ext cx="813967" cy="429814"/>
          </a:xfrm>
          <a:prstGeom prst="rightArrowCallou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“T”</a:t>
            </a:r>
          </a:p>
        </p:txBody>
      </p:sp>
      <p:sp>
        <p:nvSpPr>
          <p:cNvPr id="64" name="TextBox 63">
            <a:extLst>
              <a:ext uri="{FF2B5EF4-FFF2-40B4-BE49-F238E27FC236}">
                <a16:creationId xmlns:a16="http://schemas.microsoft.com/office/drawing/2014/main" id="{40C117C0-D982-4580-A77E-C9DD3E544334}"/>
              </a:ext>
            </a:extLst>
          </p:cNvPr>
          <p:cNvSpPr txBox="1"/>
          <p:nvPr/>
        </p:nvSpPr>
        <p:spPr>
          <a:xfrm>
            <a:off x="6937019" y="5494549"/>
            <a:ext cx="649309" cy="369332"/>
          </a:xfrm>
          <a:prstGeom prst="rect">
            <a:avLst/>
          </a:prstGeom>
          <a:noFill/>
        </p:spPr>
        <p:txBody>
          <a:bodyPr wrap="square" rtlCol="0">
            <a:spAutoFit/>
          </a:bodyPr>
          <a:lstStyle/>
          <a:p>
            <a:r>
              <a:rPr lang="en-US" dirty="0"/>
              <a:t>head</a:t>
            </a:r>
          </a:p>
        </p:txBody>
      </p:sp>
      <p:sp>
        <p:nvSpPr>
          <p:cNvPr id="65" name="Callout: Right Arrow 64">
            <a:extLst>
              <a:ext uri="{FF2B5EF4-FFF2-40B4-BE49-F238E27FC236}">
                <a16:creationId xmlns:a16="http://schemas.microsoft.com/office/drawing/2014/main" id="{F573951F-C15A-485E-87C7-075DF01C055C}"/>
              </a:ext>
            </a:extLst>
          </p:cNvPr>
          <p:cNvSpPr/>
          <p:nvPr/>
        </p:nvSpPr>
        <p:spPr>
          <a:xfrm>
            <a:off x="6991405" y="5784554"/>
            <a:ext cx="813967" cy="429814"/>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p>
        </p:txBody>
      </p:sp>
      <p:sp>
        <p:nvSpPr>
          <p:cNvPr id="66" name="Callout: Right Arrow 65">
            <a:extLst>
              <a:ext uri="{FF2B5EF4-FFF2-40B4-BE49-F238E27FC236}">
                <a16:creationId xmlns:a16="http://schemas.microsoft.com/office/drawing/2014/main" id="{D64EBEE7-529F-43BB-8426-69FF9D25D02B}"/>
              </a:ext>
            </a:extLst>
          </p:cNvPr>
          <p:cNvSpPr/>
          <p:nvPr/>
        </p:nvSpPr>
        <p:spPr>
          <a:xfrm>
            <a:off x="7809327" y="5757062"/>
            <a:ext cx="813967" cy="429814"/>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67" name="TextBox 66">
            <a:extLst>
              <a:ext uri="{FF2B5EF4-FFF2-40B4-BE49-F238E27FC236}">
                <a16:creationId xmlns:a16="http://schemas.microsoft.com/office/drawing/2014/main" id="{AF25D22B-718C-4D23-B2F1-D481BEFBF21C}"/>
              </a:ext>
            </a:extLst>
          </p:cNvPr>
          <p:cNvSpPr txBox="1"/>
          <p:nvPr/>
        </p:nvSpPr>
        <p:spPr>
          <a:xfrm>
            <a:off x="7834274" y="5467454"/>
            <a:ext cx="478219" cy="369332"/>
          </a:xfrm>
          <a:prstGeom prst="rect">
            <a:avLst/>
          </a:prstGeom>
          <a:noFill/>
        </p:spPr>
        <p:txBody>
          <a:bodyPr wrap="square" rtlCol="0">
            <a:spAutoFit/>
          </a:bodyPr>
          <a:lstStyle/>
          <a:p>
            <a:r>
              <a:rPr lang="en-US" dirty="0"/>
              <a:t>tail</a:t>
            </a:r>
          </a:p>
        </p:txBody>
      </p:sp>
      <p:sp>
        <p:nvSpPr>
          <p:cNvPr id="68" name="TextBox 67">
            <a:extLst>
              <a:ext uri="{FF2B5EF4-FFF2-40B4-BE49-F238E27FC236}">
                <a16:creationId xmlns:a16="http://schemas.microsoft.com/office/drawing/2014/main" id="{E48CFC7D-7E57-41FC-8AAC-D5F0AF6F2A05}"/>
              </a:ext>
            </a:extLst>
          </p:cNvPr>
          <p:cNvSpPr txBox="1"/>
          <p:nvPr/>
        </p:nvSpPr>
        <p:spPr>
          <a:xfrm>
            <a:off x="8523714" y="5766853"/>
            <a:ext cx="534121" cy="369332"/>
          </a:xfrm>
          <a:prstGeom prst="rect">
            <a:avLst/>
          </a:prstGeom>
          <a:noFill/>
        </p:spPr>
        <p:txBody>
          <a:bodyPr wrap="none" rtlCol="0">
            <a:spAutoFit/>
          </a:bodyPr>
          <a:lstStyle/>
          <a:p>
            <a:r>
              <a:rPr lang="en-US" dirty="0"/>
              <a:t>null</a:t>
            </a:r>
          </a:p>
        </p:txBody>
      </p:sp>
      <p:sp>
        <p:nvSpPr>
          <p:cNvPr id="69" name="TextBox 68">
            <a:extLst>
              <a:ext uri="{FF2B5EF4-FFF2-40B4-BE49-F238E27FC236}">
                <a16:creationId xmlns:a16="http://schemas.microsoft.com/office/drawing/2014/main" id="{EF5760D4-D78D-46D2-85F6-0F1A3F56E79E}"/>
              </a:ext>
            </a:extLst>
          </p:cNvPr>
          <p:cNvSpPr txBox="1"/>
          <p:nvPr/>
        </p:nvSpPr>
        <p:spPr>
          <a:xfrm>
            <a:off x="6130605" y="5501941"/>
            <a:ext cx="678785" cy="369332"/>
          </a:xfrm>
          <a:prstGeom prst="rect">
            <a:avLst/>
          </a:prstGeom>
          <a:noFill/>
        </p:spPr>
        <p:txBody>
          <a:bodyPr wrap="square" rtlCol="0">
            <a:spAutoFit/>
          </a:bodyPr>
          <a:lstStyle/>
          <a:p>
            <a:r>
              <a:rPr lang="en-US" dirty="0"/>
              <a:t>temp</a:t>
            </a:r>
          </a:p>
        </p:txBody>
      </p:sp>
      <p:sp>
        <p:nvSpPr>
          <p:cNvPr id="70" name="Callout: Right Arrow 69">
            <a:extLst>
              <a:ext uri="{FF2B5EF4-FFF2-40B4-BE49-F238E27FC236}">
                <a16:creationId xmlns:a16="http://schemas.microsoft.com/office/drawing/2014/main" id="{2E16AB3B-AFE3-453D-8E02-61E59286B51E}"/>
              </a:ext>
            </a:extLst>
          </p:cNvPr>
          <p:cNvSpPr/>
          <p:nvPr/>
        </p:nvSpPr>
        <p:spPr>
          <a:xfrm>
            <a:off x="137486" y="4008921"/>
            <a:ext cx="855533" cy="480667"/>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71" name="TextBox 70">
            <a:extLst>
              <a:ext uri="{FF2B5EF4-FFF2-40B4-BE49-F238E27FC236}">
                <a16:creationId xmlns:a16="http://schemas.microsoft.com/office/drawing/2014/main" id="{1114D668-ACC7-4CD8-A9FD-B722C5663FA2}"/>
              </a:ext>
            </a:extLst>
          </p:cNvPr>
          <p:cNvSpPr txBox="1"/>
          <p:nvPr/>
        </p:nvSpPr>
        <p:spPr>
          <a:xfrm>
            <a:off x="104477" y="3724386"/>
            <a:ext cx="690312" cy="369332"/>
          </a:xfrm>
          <a:prstGeom prst="rect">
            <a:avLst/>
          </a:prstGeom>
          <a:noFill/>
        </p:spPr>
        <p:txBody>
          <a:bodyPr wrap="square" rtlCol="0">
            <a:spAutoFit/>
          </a:bodyPr>
          <a:lstStyle/>
          <a:p>
            <a:r>
              <a:rPr lang="en-US" dirty="0"/>
              <a:t>temp</a:t>
            </a:r>
          </a:p>
        </p:txBody>
      </p:sp>
      <p:sp>
        <p:nvSpPr>
          <p:cNvPr id="72" name="TextBox 71">
            <a:extLst>
              <a:ext uri="{FF2B5EF4-FFF2-40B4-BE49-F238E27FC236}">
                <a16:creationId xmlns:a16="http://schemas.microsoft.com/office/drawing/2014/main" id="{ACCD5ADC-F690-4B5E-BCFB-215ADF493C2E}"/>
              </a:ext>
            </a:extLst>
          </p:cNvPr>
          <p:cNvSpPr txBox="1"/>
          <p:nvPr/>
        </p:nvSpPr>
        <p:spPr>
          <a:xfrm>
            <a:off x="906290" y="4034432"/>
            <a:ext cx="531630" cy="369332"/>
          </a:xfrm>
          <a:prstGeom prst="rect">
            <a:avLst/>
          </a:prstGeom>
          <a:noFill/>
        </p:spPr>
        <p:txBody>
          <a:bodyPr wrap="square" rtlCol="0">
            <a:spAutoFit/>
          </a:bodyPr>
          <a:lstStyle/>
          <a:p>
            <a:r>
              <a:rPr lang="en-US" dirty="0"/>
              <a:t>null</a:t>
            </a:r>
          </a:p>
        </p:txBody>
      </p:sp>
      <p:sp>
        <p:nvSpPr>
          <p:cNvPr id="73" name="Callout: Right Arrow 72">
            <a:extLst>
              <a:ext uri="{FF2B5EF4-FFF2-40B4-BE49-F238E27FC236}">
                <a16:creationId xmlns:a16="http://schemas.microsoft.com/office/drawing/2014/main" id="{67DD8517-7AA7-4CA1-A275-98FFC903BCEF}"/>
              </a:ext>
            </a:extLst>
          </p:cNvPr>
          <p:cNvSpPr/>
          <p:nvPr/>
        </p:nvSpPr>
        <p:spPr>
          <a:xfrm>
            <a:off x="137486" y="4956923"/>
            <a:ext cx="855533" cy="480667"/>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p>
        </p:txBody>
      </p:sp>
      <p:sp>
        <p:nvSpPr>
          <p:cNvPr id="75" name="TextBox 74">
            <a:extLst>
              <a:ext uri="{FF2B5EF4-FFF2-40B4-BE49-F238E27FC236}">
                <a16:creationId xmlns:a16="http://schemas.microsoft.com/office/drawing/2014/main" id="{1F1C22A0-7237-419B-88DD-0D4BA9987A1B}"/>
              </a:ext>
            </a:extLst>
          </p:cNvPr>
          <p:cNvSpPr txBox="1"/>
          <p:nvPr/>
        </p:nvSpPr>
        <p:spPr>
          <a:xfrm>
            <a:off x="906290" y="5008385"/>
            <a:ext cx="531630" cy="369332"/>
          </a:xfrm>
          <a:prstGeom prst="rect">
            <a:avLst/>
          </a:prstGeom>
          <a:noFill/>
        </p:spPr>
        <p:txBody>
          <a:bodyPr wrap="square" rtlCol="0">
            <a:spAutoFit/>
          </a:bodyPr>
          <a:lstStyle/>
          <a:p>
            <a:r>
              <a:rPr lang="en-US" dirty="0"/>
              <a:t>null</a:t>
            </a:r>
          </a:p>
        </p:txBody>
      </p:sp>
      <p:sp>
        <p:nvSpPr>
          <p:cNvPr id="76" name="Callout: Right Arrow 75">
            <a:extLst>
              <a:ext uri="{FF2B5EF4-FFF2-40B4-BE49-F238E27FC236}">
                <a16:creationId xmlns:a16="http://schemas.microsoft.com/office/drawing/2014/main" id="{D5157403-B7CC-47B9-B5DC-75A552DDB5BA}"/>
              </a:ext>
            </a:extLst>
          </p:cNvPr>
          <p:cNvSpPr/>
          <p:nvPr/>
        </p:nvSpPr>
        <p:spPr>
          <a:xfrm>
            <a:off x="137486" y="5909150"/>
            <a:ext cx="855533" cy="480667"/>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t>
            </a:r>
          </a:p>
        </p:txBody>
      </p:sp>
      <p:sp>
        <p:nvSpPr>
          <p:cNvPr id="78" name="TextBox 77">
            <a:extLst>
              <a:ext uri="{FF2B5EF4-FFF2-40B4-BE49-F238E27FC236}">
                <a16:creationId xmlns:a16="http://schemas.microsoft.com/office/drawing/2014/main" id="{99E9895F-25DA-49F4-9779-3FE5A46C4A38}"/>
              </a:ext>
            </a:extLst>
          </p:cNvPr>
          <p:cNvSpPr txBox="1"/>
          <p:nvPr/>
        </p:nvSpPr>
        <p:spPr>
          <a:xfrm>
            <a:off x="887855" y="5937008"/>
            <a:ext cx="531630" cy="369332"/>
          </a:xfrm>
          <a:prstGeom prst="rect">
            <a:avLst/>
          </a:prstGeom>
          <a:noFill/>
        </p:spPr>
        <p:txBody>
          <a:bodyPr wrap="square" rtlCol="0">
            <a:spAutoFit/>
          </a:bodyPr>
          <a:lstStyle/>
          <a:p>
            <a:r>
              <a:rPr lang="en-US" dirty="0"/>
              <a:t>null</a:t>
            </a:r>
          </a:p>
        </p:txBody>
      </p:sp>
      <p:sp>
        <p:nvSpPr>
          <p:cNvPr id="79" name="TextBox 78">
            <a:extLst>
              <a:ext uri="{FF2B5EF4-FFF2-40B4-BE49-F238E27FC236}">
                <a16:creationId xmlns:a16="http://schemas.microsoft.com/office/drawing/2014/main" id="{C10538A7-7BDA-4752-B33E-FD1CA3C0B760}"/>
              </a:ext>
            </a:extLst>
          </p:cNvPr>
          <p:cNvSpPr txBox="1"/>
          <p:nvPr/>
        </p:nvSpPr>
        <p:spPr>
          <a:xfrm>
            <a:off x="69669" y="4672364"/>
            <a:ext cx="690312" cy="369332"/>
          </a:xfrm>
          <a:prstGeom prst="rect">
            <a:avLst/>
          </a:prstGeom>
          <a:noFill/>
        </p:spPr>
        <p:txBody>
          <a:bodyPr wrap="square" rtlCol="0">
            <a:spAutoFit/>
          </a:bodyPr>
          <a:lstStyle/>
          <a:p>
            <a:r>
              <a:rPr lang="en-US" dirty="0"/>
              <a:t>temp</a:t>
            </a:r>
          </a:p>
        </p:txBody>
      </p:sp>
      <p:sp>
        <p:nvSpPr>
          <p:cNvPr id="80" name="TextBox 79">
            <a:extLst>
              <a:ext uri="{FF2B5EF4-FFF2-40B4-BE49-F238E27FC236}">
                <a16:creationId xmlns:a16="http://schemas.microsoft.com/office/drawing/2014/main" id="{F4F600DA-F9C2-43B1-85C2-B554AFDEB775}"/>
              </a:ext>
            </a:extLst>
          </p:cNvPr>
          <p:cNvSpPr txBox="1"/>
          <p:nvPr/>
        </p:nvSpPr>
        <p:spPr>
          <a:xfrm>
            <a:off x="75882" y="5623087"/>
            <a:ext cx="690312" cy="369332"/>
          </a:xfrm>
          <a:prstGeom prst="rect">
            <a:avLst/>
          </a:prstGeom>
          <a:noFill/>
        </p:spPr>
        <p:txBody>
          <a:bodyPr wrap="square" rtlCol="0">
            <a:spAutoFit/>
          </a:bodyPr>
          <a:lstStyle/>
          <a:p>
            <a:r>
              <a:rPr lang="en-US" dirty="0"/>
              <a:t>temp</a:t>
            </a:r>
          </a:p>
        </p:txBody>
      </p:sp>
      <p:sp>
        <p:nvSpPr>
          <p:cNvPr id="81" name="Arrow: Right 80">
            <a:extLst>
              <a:ext uri="{FF2B5EF4-FFF2-40B4-BE49-F238E27FC236}">
                <a16:creationId xmlns:a16="http://schemas.microsoft.com/office/drawing/2014/main" id="{BFFEA029-574A-4234-A9C7-EBC28BECF79D}"/>
              </a:ext>
            </a:extLst>
          </p:cNvPr>
          <p:cNvSpPr/>
          <p:nvPr/>
        </p:nvSpPr>
        <p:spPr>
          <a:xfrm>
            <a:off x="8965816" y="5812520"/>
            <a:ext cx="314611" cy="2779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Double Wave 81">
            <a:extLst>
              <a:ext uri="{FF2B5EF4-FFF2-40B4-BE49-F238E27FC236}">
                <a16:creationId xmlns:a16="http://schemas.microsoft.com/office/drawing/2014/main" id="{C7FEF118-DF3B-490D-A806-A8717FC4D635}"/>
              </a:ext>
            </a:extLst>
          </p:cNvPr>
          <p:cNvSpPr/>
          <p:nvPr/>
        </p:nvSpPr>
        <p:spPr>
          <a:xfrm>
            <a:off x="7490595" y="1587260"/>
            <a:ext cx="3637480" cy="1458986"/>
          </a:xfrm>
          <a:prstGeom prst="doubleWav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Size 1 and size n steps can be reduced to one step</a:t>
            </a:r>
          </a:p>
        </p:txBody>
      </p:sp>
    </p:spTree>
    <p:extLst>
      <p:ext uri="{BB962C8B-B14F-4D97-AF65-F5344CB8AC3E}">
        <p14:creationId xmlns:p14="http://schemas.microsoft.com/office/powerpoint/2010/main" val="2646494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40C32-9A04-4520-A912-0949E087D2F5}"/>
              </a:ext>
            </a:extLst>
          </p:cNvPr>
          <p:cNvSpPr>
            <a:spLocks noGrp="1"/>
          </p:cNvSpPr>
          <p:nvPr>
            <p:ph type="title"/>
          </p:nvPr>
        </p:nvSpPr>
        <p:spPr/>
        <p:txBody>
          <a:bodyPr/>
          <a:lstStyle/>
          <a:p>
            <a:r>
              <a:rPr lang="en-US" dirty="0"/>
              <a:t>insert(T </a:t>
            </a:r>
            <a:r>
              <a:rPr lang="en-US" dirty="0" err="1"/>
              <a:t>t</a:t>
            </a:r>
            <a:r>
              <a:rPr lang="en-US" dirty="0"/>
              <a:t>, </a:t>
            </a:r>
            <a:r>
              <a:rPr lang="en-US" dirty="0" err="1"/>
              <a:t>int</a:t>
            </a:r>
            <a:r>
              <a:rPr lang="en-US" dirty="0"/>
              <a:t> index)</a:t>
            </a:r>
          </a:p>
        </p:txBody>
      </p:sp>
      <p:sp>
        <p:nvSpPr>
          <p:cNvPr id="3" name="Content Placeholder 2">
            <a:extLst>
              <a:ext uri="{FF2B5EF4-FFF2-40B4-BE49-F238E27FC236}">
                <a16:creationId xmlns:a16="http://schemas.microsoft.com/office/drawing/2014/main" id="{4074958C-70AF-489D-ACDA-79728B24DA38}"/>
              </a:ext>
            </a:extLst>
          </p:cNvPr>
          <p:cNvSpPr>
            <a:spLocks noGrp="1"/>
          </p:cNvSpPr>
          <p:nvPr>
            <p:ph idx="1"/>
          </p:nvPr>
        </p:nvSpPr>
        <p:spPr>
          <a:xfrm>
            <a:off x="838200" y="1690689"/>
            <a:ext cx="10515600" cy="1460500"/>
          </a:xfrm>
        </p:spPr>
        <p:txBody>
          <a:bodyPr>
            <a:normAutofit fontScale="55000" lnSpcReduction="20000"/>
          </a:bodyPr>
          <a:lstStyle/>
          <a:p>
            <a:r>
              <a:rPr lang="en-US" dirty="0"/>
              <a:t>Create a new node with generic type T and store t in it.</a:t>
            </a:r>
          </a:p>
          <a:p>
            <a:r>
              <a:rPr lang="en-US" dirty="0"/>
              <a:t>Check if list is empty follow </a:t>
            </a:r>
            <a:r>
              <a:rPr lang="en-US" dirty="0" err="1"/>
              <a:t>addFirst</a:t>
            </a:r>
            <a:r>
              <a:rPr lang="en-US" dirty="0"/>
              <a:t>/</a:t>
            </a:r>
            <a:r>
              <a:rPr lang="en-US" dirty="0" err="1"/>
              <a:t>addLast</a:t>
            </a:r>
            <a:endParaRPr lang="en-US" dirty="0"/>
          </a:p>
          <a:p>
            <a:r>
              <a:rPr lang="en-US" dirty="0"/>
              <a:t>If not empty Assign head to temp and loop through nodes till count is one away from index</a:t>
            </a:r>
          </a:p>
          <a:p>
            <a:pPr lvl="1"/>
            <a:r>
              <a:rPr lang="en-US" dirty="0"/>
              <a:t>Assign </a:t>
            </a:r>
            <a:r>
              <a:rPr lang="en-US" dirty="0" err="1"/>
              <a:t>temp.next</a:t>
            </a:r>
            <a:r>
              <a:rPr lang="en-US" dirty="0"/>
              <a:t> to the new Node and new </a:t>
            </a:r>
            <a:r>
              <a:rPr lang="en-US" dirty="0" err="1"/>
              <a:t>Node.next</a:t>
            </a:r>
            <a:r>
              <a:rPr lang="en-US" dirty="0"/>
              <a:t> to </a:t>
            </a:r>
            <a:r>
              <a:rPr lang="en-US" dirty="0" err="1"/>
              <a:t>temp.next.next</a:t>
            </a:r>
            <a:r>
              <a:rPr lang="en-US" dirty="0"/>
              <a:t> </a:t>
            </a:r>
          </a:p>
          <a:p>
            <a:r>
              <a:rPr lang="en-US" dirty="0"/>
              <a:t>Optionally at the end you can increase your size.</a:t>
            </a:r>
          </a:p>
        </p:txBody>
      </p:sp>
      <p:sp>
        <p:nvSpPr>
          <p:cNvPr id="127" name="Callout: Right Arrow 126">
            <a:extLst>
              <a:ext uri="{FF2B5EF4-FFF2-40B4-BE49-F238E27FC236}">
                <a16:creationId xmlns:a16="http://schemas.microsoft.com/office/drawing/2014/main" id="{B5C46EB2-46A0-4366-8FA7-3FF830F613A5}"/>
              </a:ext>
            </a:extLst>
          </p:cNvPr>
          <p:cNvSpPr/>
          <p:nvPr/>
        </p:nvSpPr>
        <p:spPr>
          <a:xfrm>
            <a:off x="141776" y="3561131"/>
            <a:ext cx="783566" cy="369332"/>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t>
            </a:r>
          </a:p>
        </p:txBody>
      </p:sp>
      <p:sp>
        <p:nvSpPr>
          <p:cNvPr id="128" name="Callout: Right Arrow 127">
            <a:extLst>
              <a:ext uri="{FF2B5EF4-FFF2-40B4-BE49-F238E27FC236}">
                <a16:creationId xmlns:a16="http://schemas.microsoft.com/office/drawing/2014/main" id="{2B9C33DE-6A0B-483F-A8E4-F3A7554472E6}"/>
              </a:ext>
            </a:extLst>
          </p:cNvPr>
          <p:cNvSpPr/>
          <p:nvPr/>
        </p:nvSpPr>
        <p:spPr>
          <a:xfrm>
            <a:off x="917554" y="3567813"/>
            <a:ext cx="783566" cy="369332"/>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p>
        </p:txBody>
      </p:sp>
      <p:sp>
        <p:nvSpPr>
          <p:cNvPr id="129" name="Callout: Right Arrow 128">
            <a:extLst>
              <a:ext uri="{FF2B5EF4-FFF2-40B4-BE49-F238E27FC236}">
                <a16:creationId xmlns:a16="http://schemas.microsoft.com/office/drawing/2014/main" id="{3AE550BA-999E-4408-8E67-1204D307A38F}"/>
              </a:ext>
            </a:extLst>
          </p:cNvPr>
          <p:cNvSpPr/>
          <p:nvPr/>
        </p:nvSpPr>
        <p:spPr>
          <a:xfrm>
            <a:off x="2492856" y="3567813"/>
            <a:ext cx="783566" cy="369332"/>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130" name="TextBox 129">
            <a:extLst>
              <a:ext uri="{FF2B5EF4-FFF2-40B4-BE49-F238E27FC236}">
                <a16:creationId xmlns:a16="http://schemas.microsoft.com/office/drawing/2014/main" id="{EF1B91B9-91A2-431C-8E59-999BDEE6BC37}"/>
              </a:ext>
            </a:extLst>
          </p:cNvPr>
          <p:cNvSpPr txBox="1"/>
          <p:nvPr/>
        </p:nvSpPr>
        <p:spPr>
          <a:xfrm>
            <a:off x="2527635" y="3268964"/>
            <a:ext cx="478219" cy="369332"/>
          </a:xfrm>
          <a:prstGeom prst="rect">
            <a:avLst/>
          </a:prstGeom>
          <a:noFill/>
        </p:spPr>
        <p:txBody>
          <a:bodyPr wrap="square" rtlCol="0">
            <a:spAutoFit/>
          </a:bodyPr>
          <a:lstStyle/>
          <a:p>
            <a:r>
              <a:rPr lang="en-US" dirty="0"/>
              <a:t>tail</a:t>
            </a:r>
          </a:p>
        </p:txBody>
      </p:sp>
      <p:sp>
        <p:nvSpPr>
          <p:cNvPr id="131" name="TextBox 130">
            <a:extLst>
              <a:ext uri="{FF2B5EF4-FFF2-40B4-BE49-F238E27FC236}">
                <a16:creationId xmlns:a16="http://schemas.microsoft.com/office/drawing/2014/main" id="{251E1086-B3BB-402E-B29C-1BAD7EAB4F93}"/>
              </a:ext>
            </a:extLst>
          </p:cNvPr>
          <p:cNvSpPr txBox="1"/>
          <p:nvPr/>
        </p:nvSpPr>
        <p:spPr>
          <a:xfrm>
            <a:off x="3196907" y="3541935"/>
            <a:ext cx="534121" cy="369332"/>
          </a:xfrm>
          <a:prstGeom prst="rect">
            <a:avLst/>
          </a:prstGeom>
          <a:noFill/>
        </p:spPr>
        <p:txBody>
          <a:bodyPr wrap="none" rtlCol="0">
            <a:spAutoFit/>
          </a:bodyPr>
          <a:lstStyle/>
          <a:p>
            <a:r>
              <a:rPr lang="en-US" dirty="0"/>
              <a:t>null</a:t>
            </a:r>
          </a:p>
        </p:txBody>
      </p:sp>
      <p:sp>
        <p:nvSpPr>
          <p:cNvPr id="132" name="Arrow: Right 131">
            <a:extLst>
              <a:ext uri="{FF2B5EF4-FFF2-40B4-BE49-F238E27FC236}">
                <a16:creationId xmlns:a16="http://schemas.microsoft.com/office/drawing/2014/main" id="{A9971A60-00E7-4308-B3A2-95EE1AF00890}"/>
              </a:ext>
            </a:extLst>
          </p:cNvPr>
          <p:cNvSpPr/>
          <p:nvPr/>
        </p:nvSpPr>
        <p:spPr>
          <a:xfrm>
            <a:off x="3780156" y="3613480"/>
            <a:ext cx="314611" cy="2779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Callout: Right Arrow 132">
            <a:extLst>
              <a:ext uri="{FF2B5EF4-FFF2-40B4-BE49-F238E27FC236}">
                <a16:creationId xmlns:a16="http://schemas.microsoft.com/office/drawing/2014/main" id="{E945852A-A328-43E4-A00E-AC9672E403DE}"/>
              </a:ext>
            </a:extLst>
          </p:cNvPr>
          <p:cNvSpPr/>
          <p:nvPr/>
        </p:nvSpPr>
        <p:spPr>
          <a:xfrm>
            <a:off x="4236666" y="3522146"/>
            <a:ext cx="783566" cy="369332"/>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t>
            </a:r>
          </a:p>
        </p:txBody>
      </p:sp>
      <p:sp>
        <p:nvSpPr>
          <p:cNvPr id="134" name="Callout: Right Arrow 133">
            <a:extLst>
              <a:ext uri="{FF2B5EF4-FFF2-40B4-BE49-F238E27FC236}">
                <a16:creationId xmlns:a16="http://schemas.microsoft.com/office/drawing/2014/main" id="{92112008-DB80-4967-9203-6C8C6651A072}"/>
              </a:ext>
            </a:extLst>
          </p:cNvPr>
          <p:cNvSpPr/>
          <p:nvPr/>
        </p:nvSpPr>
        <p:spPr>
          <a:xfrm>
            <a:off x="5813856" y="3522146"/>
            <a:ext cx="783566" cy="369332"/>
          </a:xfrm>
          <a:prstGeom prst="rightArrowCallou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“R”</a:t>
            </a:r>
          </a:p>
        </p:txBody>
      </p:sp>
      <p:sp>
        <p:nvSpPr>
          <p:cNvPr id="135" name="Callout: Right Arrow 134">
            <a:extLst>
              <a:ext uri="{FF2B5EF4-FFF2-40B4-BE49-F238E27FC236}">
                <a16:creationId xmlns:a16="http://schemas.microsoft.com/office/drawing/2014/main" id="{EC3BFC57-DABA-41C0-B382-ECD4BF2E558E}"/>
              </a:ext>
            </a:extLst>
          </p:cNvPr>
          <p:cNvSpPr/>
          <p:nvPr/>
        </p:nvSpPr>
        <p:spPr>
          <a:xfrm>
            <a:off x="6597422" y="3522146"/>
            <a:ext cx="783566" cy="369332"/>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136" name="TextBox 135">
            <a:extLst>
              <a:ext uri="{FF2B5EF4-FFF2-40B4-BE49-F238E27FC236}">
                <a16:creationId xmlns:a16="http://schemas.microsoft.com/office/drawing/2014/main" id="{5DE1BA95-3250-4439-817E-836CEC4E608D}"/>
              </a:ext>
            </a:extLst>
          </p:cNvPr>
          <p:cNvSpPr txBox="1"/>
          <p:nvPr/>
        </p:nvSpPr>
        <p:spPr>
          <a:xfrm>
            <a:off x="6632201" y="3223297"/>
            <a:ext cx="478219" cy="369332"/>
          </a:xfrm>
          <a:prstGeom prst="rect">
            <a:avLst/>
          </a:prstGeom>
          <a:noFill/>
        </p:spPr>
        <p:txBody>
          <a:bodyPr wrap="square" rtlCol="0">
            <a:spAutoFit/>
          </a:bodyPr>
          <a:lstStyle/>
          <a:p>
            <a:r>
              <a:rPr lang="en-US" dirty="0"/>
              <a:t>tail</a:t>
            </a:r>
          </a:p>
        </p:txBody>
      </p:sp>
      <p:sp>
        <p:nvSpPr>
          <p:cNvPr id="137" name="TextBox 136">
            <a:extLst>
              <a:ext uri="{FF2B5EF4-FFF2-40B4-BE49-F238E27FC236}">
                <a16:creationId xmlns:a16="http://schemas.microsoft.com/office/drawing/2014/main" id="{B64C47B2-72B2-49A8-81AF-B02D9102F96C}"/>
              </a:ext>
            </a:extLst>
          </p:cNvPr>
          <p:cNvSpPr txBox="1"/>
          <p:nvPr/>
        </p:nvSpPr>
        <p:spPr>
          <a:xfrm>
            <a:off x="7301473" y="3496268"/>
            <a:ext cx="534121" cy="369332"/>
          </a:xfrm>
          <a:prstGeom prst="rect">
            <a:avLst/>
          </a:prstGeom>
          <a:noFill/>
        </p:spPr>
        <p:txBody>
          <a:bodyPr wrap="none" rtlCol="0">
            <a:spAutoFit/>
          </a:bodyPr>
          <a:lstStyle/>
          <a:p>
            <a:r>
              <a:rPr lang="en-US" dirty="0"/>
              <a:t>null</a:t>
            </a:r>
          </a:p>
        </p:txBody>
      </p:sp>
      <p:sp>
        <p:nvSpPr>
          <p:cNvPr id="138" name="TextBox 137">
            <a:extLst>
              <a:ext uri="{FF2B5EF4-FFF2-40B4-BE49-F238E27FC236}">
                <a16:creationId xmlns:a16="http://schemas.microsoft.com/office/drawing/2014/main" id="{8B496F51-79F4-4D41-865F-AFE4224EE845}"/>
              </a:ext>
            </a:extLst>
          </p:cNvPr>
          <p:cNvSpPr txBox="1"/>
          <p:nvPr/>
        </p:nvSpPr>
        <p:spPr>
          <a:xfrm>
            <a:off x="4166088" y="3191799"/>
            <a:ext cx="783566" cy="369332"/>
          </a:xfrm>
          <a:prstGeom prst="rect">
            <a:avLst/>
          </a:prstGeom>
          <a:noFill/>
        </p:spPr>
        <p:txBody>
          <a:bodyPr wrap="square" rtlCol="0">
            <a:spAutoFit/>
          </a:bodyPr>
          <a:lstStyle/>
          <a:p>
            <a:r>
              <a:rPr lang="en-US" dirty="0"/>
              <a:t>temp</a:t>
            </a:r>
          </a:p>
        </p:txBody>
      </p:sp>
      <p:sp>
        <p:nvSpPr>
          <p:cNvPr id="139" name="Arrow: Right 138">
            <a:extLst>
              <a:ext uri="{FF2B5EF4-FFF2-40B4-BE49-F238E27FC236}">
                <a16:creationId xmlns:a16="http://schemas.microsoft.com/office/drawing/2014/main" id="{74D0A625-41A6-4A16-B378-70DB8A310250}"/>
              </a:ext>
            </a:extLst>
          </p:cNvPr>
          <p:cNvSpPr/>
          <p:nvPr/>
        </p:nvSpPr>
        <p:spPr>
          <a:xfrm>
            <a:off x="3780156" y="4495820"/>
            <a:ext cx="314611" cy="2779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Callout: Right Arrow 139">
            <a:extLst>
              <a:ext uri="{FF2B5EF4-FFF2-40B4-BE49-F238E27FC236}">
                <a16:creationId xmlns:a16="http://schemas.microsoft.com/office/drawing/2014/main" id="{4C1C9262-644B-4742-8922-58E8F516B65C}"/>
              </a:ext>
            </a:extLst>
          </p:cNvPr>
          <p:cNvSpPr/>
          <p:nvPr/>
        </p:nvSpPr>
        <p:spPr>
          <a:xfrm>
            <a:off x="4236666" y="4404486"/>
            <a:ext cx="783566" cy="369332"/>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t>
            </a:r>
          </a:p>
        </p:txBody>
      </p:sp>
      <p:sp>
        <p:nvSpPr>
          <p:cNvPr id="141" name="Callout: Right Arrow 140">
            <a:extLst>
              <a:ext uri="{FF2B5EF4-FFF2-40B4-BE49-F238E27FC236}">
                <a16:creationId xmlns:a16="http://schemas.microsoft.com/office/drawing/2014/main" id="{1AF33EAF-4A8D-4334-BC80-16A4B33B4436}"/>
              </a:ext>
            </a:extLst>
          </p:cNvPr>
          <p:cNvSpPr/>
          <p:nvPr/>
        </p:nvSpPr>
        <p:spPr>
          <a:xfrm>
            <a:off x="5813856" y="4404486"/>
            <a:ext cx="783566" cy="369332"/>
          </a:xfrm>
          <a:prstGeom prst="rightArrowCallou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“R”</a:t>
            </a:r>
          </a:p>
        </p:txBody>
      </p:sp>
      <p:sp>
        <p:nvSpPr>
          <p:cNvPr id="142" name="Callout: Right Arrow 141">
            <a:extLst>
              <a:ext uri="{FF2B5EF4-FFF2-40B4-BE49-F238E27FC236}">
                <a16:creationId xmlns:a16="http://schemas.microsoft.com/office/drawing/2014/main" id="{60884FF9-ED05-499C-82C5-8BDFC5FB0005}"/>
              </a:ext>
            </a:extLst>
          </p:cNvPr>
          <p:cNvSpPr/>
          <p:nvPr/>
        </p:nvSpPr>
        <p:spPr>
          <a:xfrm>
            <a:off x="6597422" y="4404486"/>
            <a:ext cx="783566" cy="369332"/>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143" name="TextBox 142">
            <a:extLst>
              <a:ext uri="{FF2B5EF4-FFF2-40B4-BE49-F238E27FC236}">
                <a16:creationId xmlns:a16="http://schemas.microsoft.com/office/drawing/2014/main" id="{025A9F6B-92DF-45C4-982D-CD7111840669}"/>
              </a:ext>
            </a:extLst>
          </p:cNvPr>
          <p:cNvSpPr txBox="1"/>
          <p:nvPr/>
        </p:nvSpPr>
        <p:spPr>
          <a:xfrm>
            <a:off x="6632201" y="4105637"/>
            <a:ext cx="478219" cy="369332"/>
          </a:xfrm>
          <a:prstGeom prst="rect">
            <a:avLst/>
          </a:prstGeom>
          <a:noFill/>
        </p:spPr>
        <p:txBody>
          <a:bodyPr wrap="square" rtlCol="0">
            <a:spAutoFit/>
          </a:bodyPr>
          <a:lstStyle/>
          <a:p>
            <a:r>
              <a:rPr lang="en-US" dirty="0"/>
              <a:t>tail</a:t>
            </a:r>
          </a:p>
        </p:txBody>
      </p:sp>
      <p:sp>
        <p:nvSpPr>
          <p:cNvPr id="144" name="TextBox 143">
            <a:extLst>
              <a:ext uri="{FF2B5EF4-FFF2-40B4-BE49-F238E27FC236}">
                <a16:creationId xmlns:a16="http://schemas.microsoft.com/office/drawing/2014/main" id="{108AB47E-1ABC-4502-98C8-D09B756E3946}"/>
              </a:ext>
            </a:extLst>
          </p:cNvPr>
          <p:cNvSpPr txBox="1"/>
          <p:nvPr/>
        </p:nvSpPr>
        <p:spPr>
          <a:xfrm>
            <a:off x="7301473" y="4378608"/>
            <a:ext cx="534121" cy="369332"/>
          </a:xfrm>
          <a:prstGeom prst="rect">
            <a:avLst/>
          </a:prstGeom>
          <a:noFill/>
        </p:spPr>
        <p:txBody>
          <a:bodyPr wrap="none" rtlCol="0">
            <a:spAutoFit/>
          </a:bodyPr>
          <a:lstStyle/>
          <a:p>
            <a:r>
              <a:rPr lang="en-US" dirty="0"/>
              <a:t>null</a:t>
            </a:r>
          </a:p>
        </p:txBody>
      </p:sp>
      <p:sp>
        <p:nvSpPr>
          <p:cNvPr id="145" name="Arrow: Right 144">
            <a:extLst>
              <a:ext uri="{FF2B5EF4-FFF2-40B4-BE49-F238E27FC236}">
                <a16:creationId xmlns:a16="http://schemas.microsoft.com/office/drawing/2014/main" id="{3C7A30C4-F279-4B14-98C5-1BD9DDD17472}"/>
              </a:ext>
            </a:extLst>
          </p:cNvPr>
          <p:cNvSpPr/>
          <p:nvPr/>
        </p:nvSpPr>
        <p:spPr>
          <a:xfrm>
            <a:off x="3780156" y="5520096"/>
            <a:ext cx="314611" cy="2779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Callout: Right Arrow 145">
            <a:extLst>
              <a:ext uri="{FF2B5EF4-FFF2-40B4-BE49-F238E27FC236}">
                <a16:creationId xmlns:a16="http://schemas.microsoft.com/office/drawing/2014/main" id="{CC9E755C-2ED3-4390-A48F-5FEE03851551}"/>
              </a:ext>
            </a:extLst>
          </p:cNvPr>
          <p:cNvSpPr/>
          <p:nvPr/>
        </p:nvSpPr>
        <p:spPr>
          <a:xfrm>
            <a:off x="4236666" y="5428762"/>
            <a:ext cx="783566" cy="369332"/>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t>
            </a:r>
          </a:p>
        </p:txBody>
      </p:sp>
      <p:sp>
        <p:nvSpPr>
          <p:cNvPr id="147" name="Callout: Right Arrow 146">
            <a:extLst>
              <a:ext uri="{FF2B5EF4-FFF2-40B4-BE49-F238E27FC236}">
                <a16:creationId xmlns:a16="http://schemas.microsoft.com/office/drawing/2014/main" id="{F806127B-78BE-4D1D-A855-549190BC7806}"/>
              </a:ext>
            </a:extLst>
          </p:cNvPr>
          <p:cNvSpPr/>
          <p:nvPr/>
        </p:nvSpPr>
        <p:spPr>
          <a:xfrm>
            <a:off x="5813856" y="5428129"/>
            <a:ext cx="783566" cy="369332"/>
          </a:xfrm>
          <a:prstGeom prst="rightArrowCallou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“R”</a:t>
            </a:r>
          </a:p>
        </p:txBody>
      </p:sp>
      <p:sp>
        <p:nvSpPr>
          <p:cNvPr id="148" name="Callout: Right Arrow 147">
            <a:extLst>
              <a:ext uri="{FF2B5EF4-FFF2-40B4-BE49-F238E27FC236}">
                <a16:creationId xmlns:a16="http://schemas.microsoft.com/office/drawing/2014/main" id="{421B8289-D17A-4999-9B30-B112740F3D21}"/>
              </a:ext>
            </a:extLst>
          </p:cNvPr>
          <p:cNvSpPr/>
          <p:nvPr/>
        </p:nvSpPr>
        <p:spPr>
          <a:xfrm>
            <a:off x="6597422" y="5428129"/>
            <a:ext cx="783566" cy="369332"/>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149" name="TextBox 148">
            <a:extLst>
              <a:ext uri="{FF2B5EF4-FFF2-40B4-BE49-F238E27FC236}">
                <a16:creationId xmlns:a16="http://schemas.microsoft.com/office/drawing/2014/main" id="{424D1510-6663-45A4-862E-E486D41285CB}"/>
              </a:ext>
            </a:extLst>
          </p:cNvPr>
          <p:cNvSpPr txBox="1"/>
          <p:nvPr/>
        </p:nvSpPr>
        <p:spPr>
          <a:xfrm>
            <a:off x="7301473" y="5402251"/>
            <a:ext cx="534121" cy="369332"/>
          </a:xfrm>
          <a:prstGeom prst="rect">
            <a:avLst/>
          </a:prstGeom>
          <a:noFill/>
        </p:spPr>
        <p:txBody>
          <a:bodyPr wrap="none" rtlCol="0">
            <a:spAutoFit/>
          </a:bodyPr>
          <a:lstStyle/>
          <a:p>
            <a:r>
              <a:rPr lang="en-US" dirty="0"/>
              <a:t>null</a:t>
            </a:r>
          </a:p>
        </p:txBody>
      </p:sp>
      <p:sp>
        <p:nvSpPr>
          <p:cNvPr id="150" name="TextBox 149">
            <a:extLst>
              <a:ext uri="{FF2B5EF4-FFF2-40B4-BE49-F238E27FC236}">
                <a16:creationId xmlns:a16="http://schemas.microsoft.com/office/drawing/2014/main" id="{963602ED-8DFF-415B-A129-DB7F1C45BA04}"/>
              </a:ext>
            </a:extLst>
          </p:cNvPr>
          <p:cNvSpPr txBox="1"/>
          <p:nvPr/>
        </p:nvSpPr>
        <p:spPr>
          <a:xfrm>
            <a:off x="6621422" y="4821786"/>
            <a:ext cx="493151" cy="369332"/>
          </a:xfrm>
          <a:prstGeom prst="rect">
            <a:avLst/>
          </a:prstGeom>
          <a:noFill/>
        </p:spPr>
        <p:txBody>
          <a:bodyPr wrap="square" rtlCol="0">
            <a:spAutoFit/>
          </a:bodyPr>
          <a:lstStyle/>
          <a:p>
            <a:r>
              <a:rPr lang="en-US" dirty="0"/>
              <a:t>tail</a:t>
            </a:r>
          </a:p>
        </p:txBody>
      </p:sp>
      <p:sp>
        <p:nvSpPr>
          <p:cNvPr id="152" name="Speech Bubble: Rectangle 151">
            <a:extLst>
              <a:ext uri="{FF2B5EF4-FFF2-40B4-BE49-F238E27FC236}">
                <a16:creationId xmlns:a16="http://schemas.microsoft.com/office/drawing/2014/main" id="{F2DD6758-B2DB-4495-B309-F31CFEC66BD7}"/>
              </a:ext>
            </a:extLst>
          </p:cNvPr>
          <p:cNvSpPr/>
          <p:nvPr/>
        </p:nvSpPr>
        <p:spPr>
          <a:xfrm>
            <a:off x="8092417" y="2575077"/>
            <a:ext cx="2687018" cy="590632"/>
          </a:xfrm>
          <a:prstGeom prst="wedgeRectCallout">
            <a:avLst>
              <a:gd name="adj1" fmla="val -60624"/>
              <a:gd name="adj2" fmla="val 13844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 temp pointing to target? no</a:t>
            </a:r>
          </a:p>
        </p:txBody>
      </p:sp>
      <p:sp>
        <p:nvSpPr>
          <p:cNvPr id="153" name="Speech Bubble: Rectangle 152">
            <a:extLst>
              <a:ext uri="{FF2B5EF4-FFF2-40B4-BE49-F238E27FC236}">
                <a16:creationId xmlns:a16="http://schemas.microsoft.com/office/drawing/2014/main" id="{EAAD7308-0A54-4835-AD8C-EAE974D49D7D}"/>
              </a:ext>
            </a:extLst>
          </p:cNvPr>
          <p:cNvSpPr/>
          <p:nvPr/>
        </p:nvSpPr>
        <p:spPr>
          <a:xfrm>
            <a:off x="8272698" y="3687462"/>
            <a:ext cx="2687017" cy="590632"/>
          </a:xfrm>
          <a:prstGeom prst="wedgeRectCallout">
            <a:avLst>
              <a:gd name="adj1" fmla="val -67958"/>
              <a:gd name="adj2" fmla="val 1048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 temp pointing to target? yes</a:t>
            </a:r>
          </a:p>
        </p:txBody>
      </p:sp>
      <p:sp>
        <p:nvSpPr>
          <p:cNvPr id="155" name="Callout: Right Arrow 154">
            <a:extLst>
              <a:ext uri="{FF2B5EF4-FFF2-40B4-BE49-F238E27FC236}">
                <a16:creationId xmlns:a16="http://schemas.microsoft.com/office/drawing/2014/main" id="{69DF9454-02BE-41E2-B621-2279EEBE5B95}"/>
              </a:ext>
            </a:extLst>
          </p:cNvPr>
          <p:cNvSpPr/>
          <p:nvPr/>
        </p:nvSpPr>
        <p:spPr>
          <a:xfrm>
            <a:off x="198408" y="4237188"/>
            <a:ext cx="845735" cy="369332"/>
          </a:xfrm>
          <a:prstGeom prst="rightArrowCallou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“Q”</a:t>
            </a:r>
          </a:p>
        </p:txBody>
      </p:sp>
      <p:sp>
        <p:nvSpPr>
          <p:cNvPr id="156" name="TextBox 155">
            <a:extLst>
              <a:ext uri="{FF2B5EF4-FFF2-40B4-BE49-F238E27FC236}">
                <a16:creationId xmlns:a16="http://schemas.microsoft.com/office/drawing/2014/main" id="{8BABF425-46A6-48AC-BE82-6B5F7CEF6091}"/>
              </a:ext>
            </a:extLst>
          </p:cNvPr>
          <p:cNvSpPr txBox="1"/>
          <p:nvPr/>
        </p:nvSpPr>
        <p:spPr>
          <a:xfrm>
            <a:off x="957001" y="4221110"/>
            <a:ext cx="534121" cy="369332"/>
          </a:xfrm>
          <a:prstGeom prst="rect">
            <a:avLst/>
          </a:prstGeom>
          <a:noFill/>
        </p:spPr>
        <p:txBody>
          <a:bodyPr wrap="none" rtlCol="0">
            <a:spAutoFit/>
          </a:bodyPr>
          <a:lstStyle/>
          <a:p>
            <a:r>
              <a:rPr lang="en-US" dirty="0"/>
              <a:t>null</a:t>
            </a:r>
          </a:p>
        </p:txBody>
      </p:sp>
      <p:sp>
        <p:nvSpPr>
          <p:cNvPr id="157" name="TextBox 156">
            <a:extLst>
              <a:ext uri="{FF2B5EF4-FFF2-40B4-BE49-F238E27FC236}">
                <a16:creationId xmlns:a16="http://schemas.microsoft.com/office/drawing/2014/main" id="{D065416B-EC4E-4E2B-8F8B-89700E3545AA}"/>
              </a:ext>
            </a:extLst>
          </p:cNvPr>
          <p:cNvSpPr txBox="1"/>
          <p:nvPr/>
        </p:nvSpPr>
        <p:spPr>
          <a:xfrm>
            <a:off x="0" y="3959190"/>
            <a:ext cx="1093679" cy="369332"/>
          </a:xfrm>
          <a:prstGeom prst="rect">
            <a:avLst/>
          </a:prstGeom>
          <a:noFill/>
        </p:spPr>
        <p:txBody>
          <a:bodyPr wrap="square" rtlCol="0">
            <a:spAutoFit/>
          </a:bodyPr>
          <a:lstStyle/>
          <a:p>
            <a:r>
              <a:rPr lang="en-US" dirty="0" err="1"/>
              <a:t>newNode</a:t>
            </a:r>
            <a:endParaRPr lang="en-US" dirty="0"/>
          </a:p>
        </p:txBody>
      </p:sp>
      <p:sp>
        <p:nvSpPr>
          <p:cNvPr id="158" name="TextBox 157">
            <a:extLst>
              <a:ext uri="{FF2B5EF4-FFF2-40B4-BE49-F238E27FC236}">
                <a16:creationId xmlns:a16="http://schemas.microsoft.com/office/drawing/2014/main" id="{F1D27A22-FDAD-4119-9B04-F81BAD1AA5E7}"/>
              </a:ext>
            </a:extLst>
          </p:cNvPr>
          <p:cNvSpPr txBox="1"/>
          <p:nvPr/>
        </p:nvSpPr>
        <p:spPr>
          <a:xfrm>
            <a:off x="4166088" y="4119374"/>
            <a:ext cx="649309" cy="369332"/>
          </a:xfrm>
          <a:prstGeom prst="rect">
            <a:avLst/>
          </a:prstGeom>
          <a:noFill/>
        </p:spPr>
        <p:txBody>
          <a:bodyPr wrap="square" rtlCol="0">
            <a:spAutoFit/>
          </a:bodyPr>
          <a:lstStyle/>
          <a:p>
            <a:r>
              <a:rPr lang="en-US" dirty="0"/>
              <a:t>head</a:t>
            </a:r>
          </a:p>
        </p:txBody>
      </p:sp>
      <p:sp>
        <p:nvSpPr>
          <p:cNvPr id="159" name="TextBox 158">
            <a:extLst>
              <a:ext uri="{FF2B5EF4-FFF2-40B4-BE49-F238E27FC236}">
                <a16:creationId xmlns:a16="http://schemas.microsoft.com/office/drawing/2014/main" id="{E7EA4310-988B-4380-B60B-1A2198D58309}"/>
              </a:ext>
            </a:extLst>
          </p:cNvPr>
          <p:cNvSpPr txBox="1"/>
          <p:nvPr/>
        </p:nvSpPr>
        <p:spPr>
          <a:xfrm>
            <a:off x="4197562" y="5139901"/>
            <a:ext cx="649309" cy="369332"/>
          </a:xfrm>
          <a:prstGeom prst="rect">
            <a:avLst/>
          </a:prstGeom>
          <a:noFill/>
        </p:spPr>
        <p:txBody>
          <a:bodyPr wrap="square" rtlCol="0">
            <a:spAutoFit/>
          </a:bodyPr>
          <a:lstStyle/>
          <a:p>
            <a:r>
              <a:rPr lang="en-US" dirty="0"/>
              <a:t>head</a:t>
            </a:r>
          </a:p>
        </p:txBody>
      </p:sp>
      <p:sp>
        <p:nvSpPr>
          <p:cNvPr id="160" name="Callout: Right Arrow 159">
            <a:extLst>
              <a:ext uri="{FF2B5EF4-FFF2-40B4-BE49-F238E27FC236}">
                <a16:creationId xmlns:a16="http://schemas.microsoft.com/office/drawing/2014/main" id="{96C412A6-F288-473B-8F76-955338E6006C}"/>
              </a:ext>
            </a:extLst>
          </p:cNvPr>
          <p:cNvSpPr/>
          <p:nvPr/>
        </p:nvSpPr>
        <p:spPr>
          <a:xfrm>
            <a:off x="5025983" y="3527900"/>
            <a:ext cx="783566" cy="369332"/>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p>
        </p:txBody>
      </p:sp>
      <p:sp>
        <p:nvSpPr>
          <p:cNvPr id="161" name="Callout: Right Arrow 160">
            <a:extLst>
              <a:ext uri="{FF2B5EF4-FFF2-40B4-BE49-F238E27FC236}">
                <a16:creationId xmlns:a16="http://schemas.microsoft.com/office/drawing/2014/main" id="{5AB57186-BE21-43E4-87F4-13D8E588B6D0}"/>
              </a:ext>
            </a:extLst>
          </p:cNvPr>
          <p:cNvSpPr/>
          <p:nvPr/>
        </p:nvSpPr>
        <p:spPr>
          <a:xfrm>
            <a:off x="5025983" y="4410240"/>
            <a:ext cx="783566" cy="369332"/>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p>
        </p:txBody>
      </p:sp>
      <p:sp>
        <p:nvSpPr>
          <p:cNvPr id="162" name="TextBox 161">
            <a:extLst>
              <a:ext uri="{FF2B5EF4-FFF2-40B4-BE49-F238E27FC236}">
                <a16:creationId xmlns:a16="http://schemas.microsoft.com/office/drawing/2014/main" id="{4CCBF55F-B0DF-4FFF-B114-E2D98B98F299}"/>
              </a:ext>
            </a:extLst>
          </p:cNvPr>
          <p:cNvSpPr txBox="1"/>
          <p:nvPr/>
        </p:nvSpPr>
        <p:spPr>
          <a:xfrm>
            <a:off x="4963160" y="4100525"/>
            <a:ext cx="783566" cy="369332"/>
          </a:xfrm>
          <a:prstGeom prst="rect">
            <a:avLst/>
          </a:prstGeom>
          <a:noFill/>
        </p:spPr>
        <p:txBody>
          <a:bodyPr wrap="square" rtlCol="0">
            <a:spAutoFit/>
          </a:bodyPr>
          <a:lstStyle/>
          <a:p>
            <a:r>
              <a:rPr lang="en-US" dirty="0"/>
              <a:t>temp</a:t>
            </a:r>
          </a:p>
        </p:txBody>
      </p:sp>
      <p:sp>
        <p:nvSpPr>
          <p:cNvPr id="163" name="Callout: Right Arrow 162">
            <a:extLst>
              <a:ext uri="{FF2B5EF4-FFF2-40B4-BE49-F238E27FC236}">
                <a16:creationId xmlns:a16="http://schemas.microsoft.com/office/drawing/2014/main" id="{02F30F91-DE0E-450D-83B5-8C8D41FB6489}"/>
              </a:ext>
            </a:extLst>
          </p:cNvPr>
          <p:cNvSpPr/>
          <p:nvPr/>
        </p:nvSpPr>
        <p:spPr>
          <a:xfrm>
            <a:off x="5025983" y="5433883"/>
            <a:ext cx="783566" cy="369332"/>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p>
        </p:txBody>
      </p:sp>
      <p:sp>
        <p:nvSpPr>
          <p:cNvPr id="164" name="TextBox 163">
            <a:extLst>
              <a:ext uri="{FF2B5EF4-FFF2-40B4-BE49-F238E27FC236}">
                <a16:creationId xmlns:a16="http://schemas.microsoft.com/office/drawing/2014/main" id="{69786219-9C20-4D45-A27E-656B1B886F56}"/>
              </a:ext>
            </a:extLst>
          </p:cNvPr>
          <p:cNvSpPr txBox="1"/>
          <p:nvPr/>
        </p:nvSpPr>
        <p:spPr>
          <a:xfrm>
            <a:off x="4971907" y="5147892"/>
            <a:ext cx="683368" cy="369332"/>
          </a:xfrm>
          <a:prstGeom prst="rect">
            <a:avLst/>
          </a:prstGeom>
          <a:noFill/>
        </p:spPr>
        <p:txBody>
          <a:bodyPr wrap="square" rtlCol="0">
            <a:spAutoFit/>
          </a:bodyPr>
          <a:lstStyle/>
          <a:p>
            <a:r>
              <a:rPr lang="en-US" dirty="0"/>
              <a:t>temp</a:t>
            </a:r>
          </a:p>
        </p:txBody>
      </p:sp>
      <p:sp>
        <p:nvSpPr>
          <p:cNvPr id="165" name="Callout: Right Arrow 164">
            <a:extLst>
              <a:ext uri="{FF2B5EF4-FFF2-40B4-BE49-F238E27FC236}">
                <a16:creationId xmlns:a16="http://schemas.microsoft.com/office/drawing/2014/main" id="{1701646E-10A3-402A-B13E-29CE4D653D4F}"/>
              </a:ext>
            </a:extLst>
          </p:cNvPr>
          <p:cNvSpPr/>
          <p:nvPr/>
        </p:nvSpPr>
        <p:spPr>
          <a:xfrm>
            <a:off x="1698272" y="3567813"/>
            <a:ext cx="783566" cy="369332"/>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p>
        </p:txBody>
      </p:sp>
      <p:sp>
        <p:nvSpPr>
          <p:cNvPr id="174" name="TextBox 173">
            <a:extLst>
              <a:ext uri="{FF2B5EF4-FFF2-40B4-BE49-F238E27FC236}">
                <a16:creationId xmlns:a16="http://schemas.microsoft.com/office/drawing/2014/main" id="{8083250A-C7E6-4B32-B3A3-9192C0A9A9B6}"/>
              </a:ext>
            </a:extLst>
          </p:cNvPr>
          <p:cNvSpPr txBox="1"/>
          <p:nvPr/>
        </p:nvSpPr>
        <p:spPr>
          <a:xfrm>
            <a:off x="4766751" y="5999985"/>
            <a:ext cx="1093679" cy="369332"/>
          </a:xfrm>
          <a:prstGeom prst="rect">
            <a:avLst/>
          </a:prstGeom>
          <a:noFill/>
        </p:spPr>
        <p:txBody>
          <a:bodyPr wrap="square" rtlCol="0">
            <a:spAutoFit/>
          </a:bodyPr>
          <a:lstStyle/>
          <a:p>
            <a:r>
              <a:rPr lang="en-US" dirty="0" err="1"/>
              <a:t>newNode</a:t>
            </a:r>
            <a:endParaRPr lang="en-US" dirty="0"/>
          </a:p>
        </p:txBody>
      </p:sp>
      <p:sp>
        <p:nvSpPr>
          <p:cNvPr id="11" name="Callout: Up Arrow 10">
            <a:extLst>
              <a:ext uri="{FF2B5EF4-FFF2-40B4-BE49-F238E27FC236}">
                <a16:creationId xmlns:a16="http://schemas.microsoft.com/office/drawing/2014/main" id="{CF0851EF-1B73-40D7-9816-02507BD66023}"/>
              </a:ext>
            </a:extLst>
          </p:cNvPr>
          <p:cNvSpPr/>
          <p:nvPr/>
        </p:nvSpPr>
        <p:spPr>
          <a:xfrm>
            <a:off x="5781266" y="5808366"/>
            <a:ext cx="543558" cy="543761"/>
          </a:xfrm>
          <a:prstGeom prst="upArrowCallout">
            <a:avLst>
              <a:gd name="adj1" fmla="val 25000"/>
              <a:gd name="adj2" fmla="val 25000"/>
              <a:gd name="adj3" fmla="val 25000"/>
              <a:gd name="adj4" fmla="val 5545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“Q”</a:t>
            </a:r>
          </a:p>
        </p:txBody>
      </p:sp>
      <p:sp>
        <p:nvSpPr>
          <p:cNvPr id="175" name="Arrow: Right 174">
            <a:extLst>
              <a:ext uri="{FF2B5EF4-FFF2-40B4-BE49-F238E27FC236}">
                <a16:creationId xmlns:a16="http://schemas.microsoft.com/office/drawing/2014/main" id="{575607B9-B80F-41B5-BBFE-45F1F4C64759}"/>
              </a:ext>
            </a:extLst>
          </p:cNvPr>
          <p:cNvSpPr/>
          <p:nvPr/>
        </p:nvSpPr>
        <p:spPr>
          <a:xfrm>
            <a:off x="7828757" y="5505506"/>
            <a:ext cx="314611" cy="2779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Callout: Right Arrow 175">
            <a:extLst>
              <a:ext uri="{FF2B5EF4-FFF2-40B4-BE49-F238E27FC236}">
                <a16:creationId xmlns:a16="http://schemas.microsoft.com/office/drawing/2014/main" id="{DF2986DF-7A53-4FAF-B56A-F6E72AAD4C76}"/>
              </a:ext>
            </a:extLst>
          </p:cNvPr>
          <p:cNvSpPr/>
          <p:nvPr/>
        </p:nvSpPr>
        <p:spPr>
          <a:xfrm>
            <a:off x="8267147" y="5433059"/>
            <a:ext cx="783566" cy="369332"/>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t>
            </a:r>
          </a:p>
        </p:txBody>
      </p:sp>
      <p:sp>
        <p:nvSpPr>
          <p:cNvPr id="177" name="Callout: Right Arrow 176">
            <a:extLst>
              <a:ext uri="{FF2B5EF4-FFF2-40B4-BE49-F238E27FC236}">
                <a16:creationId xmlns:a16="http://schemas.microsoft.com/office/drawing/2014/main" id="{C8B9E00E-42CD-4825-B83A-F4FF7D98E63C}"/>
              </a:ext>
            </a:extLst>
          </p:cNvPr>
          <p:cNvSpPr/>
          <p:nvPr/>
        </p:nvSpPr>
        <p:spPr>
          <a:xfrm>
            <a:off x="9862457" y="4875616"/>
            <a:ext cx="783566" cy="369332"/>
          </a:xfrm>
          <a:prstGeom prst="rightArrowCallou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“R”</a:t>
            </a:r>
          </a:p>
        </p:txBody>
      </p:sp>
      <p:sp>
        <p:nvSpPr>
          <p:cNvPr id="178" name="Callout: Right Arrow 177">
            <a:extLst>
              <a:ext uri="{FF2B5EF4-FFF2-40B4-BE49-F238E27FC236}">
                <a16:creationId xmlns:a16="http://schemas.microsoft.com/office/drawing/2014/main" id="{CBA2115F-E678-4B59-A532-980488831961}"/>
              </a:ext>
            </a:extLst>
          </p:cNvPr>
          <p:cNvSpPr/>
          <p:nvPr/>
        </p:nvSpPr>
        <p:spPr>
          <a:xfrm>
            <a:off x="10646023" y="4875616"/>
            <a:ext cx="783566" cy="369332"/>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179" name="TextBox 178">
            <a:extLst>
              <a:ext uri="{FF2B5EF4-FFF2-40B4-BE49-F238E27FC236}">
                <a16:creationId xmlns:a16="http://schemas.microsoft.com/office/drawing/2014/main" id="{16A7E5F6-7D70-4388-9859-CF420E618304}"/>
              </a:ext>
            </a:extLst>
          </p:cNvPr>
          <p:cNvSpPr txBox="1"/>
          <p:nvPr/>
        </p:nvSpPr>
        <p:spPr>
          <a:xfrm>
            <a:off x="11350074" y="4849738"/>
            <a:ext cx="534121" cy="369332"/>
          </a:xfrm>
          <a:prstGeom prst="rect">
            <a:avLst/>
          </a:prstGeom>
          <a:noFill/>
        </p:spPr>
        <p:txBody>
          <a:bodyPr wrap="none" rtlCol="0">
            <a:spAutoFit/>
          </a:bodyPr>
          <a:lstStyle/>
          <a:p>
            <a:r>
              <a:rPr lang="en-US" dirty="0"/>
              <a:t>null</a:t>
            </a:r>
          </a:p>
        </p:txBody>
      </p:sp>
      <p:sp>
        <p:nvSpPr>
          <p:cNvPr id="180" name="TextBox 179">
            <a:extLst>
              <a:ext uri="{FF2B5EF4-FFF2-40B4-BE49-F238E27FC236}">
                <a16:creationId xmlns:a16="http://schemas.microsoft.com/office/drawing/2014/main" id="{385AEB77-00D4-4ACB-AC40-50EC41D58798}"/>
              </a:ext>
            </a:extLst>
          </p:cNvPr>
          <p:cNvSpPr txBox="1"/>
          <p:nvPr/>
        </p:nvSpPr>
        <p:spPr>
          <a:xfrm>
            <a:off x="8228043" y="5144198"/>
            <a:ext cx="649309" cy="369332"/>
          </a:xfrm>
          <a:prstGeom prst="rect">
            <a:avLst/>
          </a:prstGeom>
          <a:noFill/>
        </p:spPr>
        <p:txBody>
          <a:bodyPr wrap="square" rtlCol="0">
            <a:spAutoFit/>
          </a:bodyPr>
          <a:lstStyle/>
          <a:p>
            <a:r>
              <a:rPr lang="en-US" dirty="0"/>
              <a:t>head</a:t>
            </a:r>
          </a:p>
        </p:txBody>
      </p:sp>
      <p:sp>
        <p:nvSpPr>
          <p:cNvPr id="181" name="Callout: Right Arrow 180">
            <a:extLst>
              <a:ext uri="{FF2B5EF4-FFF2-40B4-BE49-F238E27FC236}">
                <a16:creationId xmlns:a16="http://schemas.microsoft.com/office/drawing/2014/main" id="{EC129CE2-085D-42F4-83FC-3E04744A1617}"/>
              </a:ext>
            </a:extLst>
          </p:cNvPr>
          <p:cNvSpPr/>
          <p:nvPr/>
        </p:nvSpPr>
        <p:spPr>
          <a:xfrm>
            <a:off x="9056464" y="5438180"/>
            <a:ext cx="783566" cy="369332"/>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p>
        </p:txBody>
      </p:sp>
      <p:sp>
        <p:nvSpPr>
          <p:cNvPr id="182" name="TextBox 181">
            <a:extLst>
              <a:ext uri="{FF2B5EF4-FFF2-40B4-BE49-F238E27FC236}">
                <a16:creationId xmlns:a16="http://schemas.microsoft.com/office/drawing/2014/main" id="{8490CB5C-16AC-4590-9A15-F8241751D6AB}"/>
              </a:ext>
            </a:extLst>
          </p:cNvPr>
          <p:cNvSpPr txBox="1"/>
          <p:nvPr/>
        </p:nvSpPr>
        <p:spPr>
          <a:xfrm>
            <a:off x="9002388" y="5152189"/>
            <a:ext cx="683368" cy="369332"/>
          </a:xfrm>
          <a:prstGeom prst="rect">
            <a:avLst/>
          </a:prstGeom>
          <a:noFill/>
        </p:spPr>
        <p:txBody>
          <a:bodyPr wrap="square" rtlCol="0">
            <a:spAutoFit/>
          </a:bodyPr>
          <a:lstStyle/>
          <a:p>
            <a:r>
              <a:rPr lang="en-US" dirty="0"/>
              <a:t>temp</a:t>
            </a:r>
          </a:p>
        </p:txBody>
      </p:sp>
      <p:sp>
        <p:nvSpPr>
          <p:cNvPr id="184" name="Callout: Up Arrow 183">
            <a:extLst>
              <a:ext uri="{FF2B5EF4-FFF2-40B4-BE49-F238E27FC236}">
                <a16:creationId xmlns:a16="http://schemas.microsoft.com/office/drawing/2014/main" id="{E44CC199-79A4-45C8-99FA-AE54E6301983}"/>
              </a:ext>
            </a:extLst>
          </p:cNvPr>
          <p:cNvSpPr/>
          <p:nvPr/>
        </p:nvSpPr>
        <p:spPr>
          <a:xfrm>
            <a:off x="9858150" y="5263751"/>
            <a:ext cx="543558" cy="543761"/>
          </a:xfrm>
          <a:prstGeom prst="upArrowCallout">
            <a:avLst>
              <a:gd name="adj1" fmla="val 25000"/>
              <a:gd name="adj2" fmla="val 25000"/>
              <a:gd name="adj3" fmla="val 25000"/>
              <a:gd name="adj4" fmla="val 5545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“Q”</a:t>
            </a:r>
          </a:p>
        </p:txBody>
      </p:sp>
      <p:sp>
        <p:nvSpPr>
          <p:cNvPr id="185" name="TextBox 184">
            <a:extLst>
              <a:ext uri="{FF2B5EF4-FFF2-40B4-BE49-F238E27FC236}">
                <a16:creationId xmlns:a16="http://schemas.microsoft.com/office/drawing/2014/main" id="{DC64ABE1-F87F-41D2-80E3-7F0A5FED8D0F}"/>
              </a:ext>
            </a:extLst>
          </p:cNvPr>
          <p:cNvSpPr txBox="1"/>
          <p:nvPr/>
        </p:nvSpPr>
        <p:spPr>
          <a:xfrm>
            <a:off x="9685756" y="5727655"/>
            <a:ext cx="1093679" cy="369332"/>
          </a:xfrm>
          <a:prstGeom prst="rect">
            <a:avLst/>
          </a:prstGeom>
          <a:noFill/>
        </p:spPr>
        <p:txBody>
          <a:bodyPr wrap="square" rtlCol="0">
            <a:spAutoFit/>
          </a:bodyPr>
          <a:lstStyle/>
          <a:p>
            <a:r>
              <a:rPr lang="en-US" dirty="0" err="1"/>
              <a:t>newNode</a:t>
            </a:r>
            <a:endParaRPr lang="en-US" dirty="0"/>
          </a:p>
        </p:txBody>
      </p:sp>
    </p:spTree>
    <p:extLst>
      <p:ext uri="{BB962C8B-B14F-4D97-AF65-F5344CB8AC3E}">
        <p14:creationId xmlns:p14="http://schemas.microsoft.com/office/powerpoint/2010/main" val="15441842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TotalTime>
  <Words>1502</Words>
  <Application>Microsoft Office PowerPoint</Application>
  <PresentationFormat>Widescreen</PresentationFormat>
  <Paragraphs>372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LinkedList</vt:lpstr>
      <vt:lpstr>Node</vt:lpstr>
      <vt:lpstr>Node Connection</vt:lpstr>
      <vt:lpstr>Linked List</vt:lpstr>
      <vt:lpstr>Linked List Components</vt:lpstr>
      <vt:lpstr>Linked List Components(continue)</vt:lpstr>
      <vt:lpstr>addLast(T t)</vt:lpstr>
      <vt:lpstr>addFirst(T t)</vt:lpstr>
      <vt:lpstr>insert(T t, int index)</vt:lpstr>
      <vt:lpstr>removeFirst()</vt:lpstr>
      <vt:lpstr>removeLast()</vt:lpstr>
      <vt:lpstr>remove( int index)/remove( T 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LinkedList</dc:title>
  <dc:creator>Shariar Emami</dc:creator>
  <cp:lastModifiedBy>Shariar Emami</cp:lastModifiedBy>
  <cp:revision>14</cp:revision>
  <dcterms:created xsi:type="dcterms:W3CDTF">2018-09-12T06:09:47Z</dcterms:created>
  <dcterms:modified xsi:type="dcterms:W3CDTF">2018-09-12T08:10:46Z</dcterms:modified>
</cp:coreProperties>
</file>