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5" r:id="rId1"/>
  </p:sldMasterIdLst>
  <p:notesMasterIdLst>
    <p:notesMasterId r:id="rId57"/>
  </p:notesMasterIdLst>
  <p:handoutMasterIdLst>
    <p:handoutMasterId r:id="rId58"/>
  </p:handoutMasterIdLst>
  <p:sldIdLst>
    <p:sldId id="668" r:id="rId2"/>
    <p:sldId id="773" r:id="rId3"/>
    <p:sldId id="774" r:id="rId4"/>
    <p:sldId id="775" r:id="rId5"/>
    <p:sldId id="776" r:id="rId6"/>
    <p:sldId id="777" r:id="rId7"/>
    <p:sldId id="778" r:id="rId8"/>
    <p:sldId id="779" r:id="rId9"/>
    <p:sldId id="780" r:id="rId10"/>
    <p:sldId id="781" r:id="rId11"/>
    <p:sldId id="782" r:id="rId12"/>
    <p:sldId id="826" r:id="rId13"/>
    <p:sldId id="783" r:id="rId14"/>
    <p:sldId id="784" r:id="rId15"/>
    <p:sldId id="785" r:id="rId16"/>
    <p:sldId id="786" r:id="rId17"/>
    <p:sldId id="787" r:id="rId18"/>
    <p:sldId id="788" r:id="rId19"/>
    <p:sldId id="789" r:id="rId20"/>
    <p:sldId id="790" r:id="rId21"/>
    <p:sldId id="791" r:id="rId22"/>
    <p:sldId id="792" r:id="rId23"/>
    <p:sldId id="827" r:id="rId24"/>
    <p:sldId id="793" r:id="rId25"/>
    <p:sldId id="794" r:id="rId26"/>
    <p:sldId id="795" r:id="rId27"/>
    <p:sldId id="796" r:id="rId28"/>
    <p:sldId id="797" r:id="rId29"/>
    <p:sldId id="798" r:id="rId30"/>
    <p:sldId id="799" r:id="rId31"/>
    <p:sldId id="800" r:id="rId32"/>
    <p:sldId id="801" r:id="rId33"/>
    <p:sldId id="802" r:id="rId34"/>
    <p:sldId id="803" r:id="rId35"/>
    <p:sldId id="804" r:id="rId36"/>
    <p:sldId id="805" r:id="rId37"/>
    <p:sldId id="806" r:id="rId38"/>
    <p:sldId id="807" r:id="rId39"/>
    <p:sldId id="808" r:id="rId40"/>
    <p:sldId id="809" r:id="rId41"/>
    <p:sldId id="810" r:id="rId42"/>
    <p:sldId id="811" r:id="rId43"/>
    <p:sldId id="812" r:id="rId44"/>
    <p:sldId id="813" r:id="rId45"/>
    <p:sldId id="814" r:id="rId46"/>
    <p:sldId id="815" r:id="rId47"/>
    <p:sldId id="816" r:id="rId48"/>
    <p:sldId id="817" r:id="rId49"/>
    <p:sldId id="818" r:id="rId50"/>
    <p:sldId id="819" r:id="rId51"/>
    <p:sldId id="820" r:id="rId52"/>
    <p:sldId id="821" r:id="rId53"/>
    <p:sldId id="822" r:id="rId54"/>
    <p:sldId id="823" r:id="rId55"/>
    <p:sldId id="824" r:id="rId5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9EFE"/>
    <a:srgbClr val="7A70FE"/>
    <a:srgbClr val="FFFF00"/>
    <a:srgbClr val="CCFF66"/>
    <a:srgbClr val="9786FA"/>
    <a:srgbClr val="91FFDA"/>
    <a:srgbClr val="8890FC"/>
    <a:srgbClr val="6F79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9" autoAdjust="0"/>
    <p:restoredTop sz="86388" autoAdjust="0"/>
  </p:normalViewPr>
  <p:slideViewPr>
    <p:cSldViewPr>
      <p:cViewPr varScale="1">
        <p:scale>
          <a:sx n="96" d="100"/>
          <a:sy n="96" d="100"/>
        </p:scale>
        <p:origin x="8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46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027" tIns="48513" rIns="97027" bIns="48513" numCol="1" anchor="t" anchorCtr="0" compatLnSpc="1">
            <a:prstTxWarp prst="textNoShape">
              <a:avLst/>
            </a:prstTxWarp>
          </a:bodyPr>
          <a:lstStyle>
            <a:lvl1pPr defTabSz="969963" eaLnBrk="0" hangingPunct="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6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027" tIns="48513" rIns="97027" bIns="48513" numCol="1" anchor="t" anchorCtr="0" compatLnSpc="1">
            <a:prstTxWarp prst="textNoShape">
              <a:avLst/>
            </a:prstTxWarp>
          </a:bodyPr>
          <a:lstStyle>
            <a:lvl1pPr algn="r" defTabSz="969963" eaLnBrk="0" hangingPunct="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6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027" tIns="48513" rIns="97027" bIns="48513" numCol="1" anchor="b" anchorCtr="0" compatLnSpc="1">
            <a:prstTxWarp prst="textNoShape">
              <a:avLst/>
            </a:prstTxWarp>
          </a:bodyPr>
          <a:lstStyle>
            <a:lvl1pPr defTabSz="969963" eaLnBrk="0" hangingPunct="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6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027" tIns="48513" rIns="97027" bIns="48513" numCol="1" anchor="b" anchorCtr="0" compatLnSpc="1">
            <a:prstTxWarp prst="textNoShape">
              <a:avLst/>
            </a:prstTxWarp>
          </a:bodyPr>
          <a:lstStyle>
            <a:lvl1pPr algn="r" defTabSz="969963" eaLnBrk="0" hangingPunct="0">
              <a:defRPr sz="1300">
                <a:latin typeface="Times New Roman" panose="02020603050405020304" pitchFamily="18" charset="0"/>
              </a:defRPr>
            </a:lvl1pPr>
          </a:lstStyle>
          <a:p>
            <a:fld id="{CE6240DE-B987-41F0-8DBE-FA9BBF9629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36106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027" tIns="48513" rIns="97027" bIns="48513" numCol="1" anchor="t" anchorCtr="0" compatLnSpc="1">
            <a:prstTxWarp prst="textNoShape">
              <a:avLst/>
            </a:prstTxWarp>
          </a:bodyPr>
          <a:lstStyle>
            <a:lvl1pPr defTabSz="969963" eaLnBrk="0" hangingPunct="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027" tIns="48513" rIns="97027" bIns="48513" numCol="1" anchor="t" anchorCtr="0" compatLnSpc="1">
            <a:prstTxWarp prst="textNoShape">
              <a:avLst/>
            </a:prstTxWarp>
          </a:bodyPr>
          <a:lstStyle>
            <a:lvl1pPr algn="r" defTabSz="969963" eaLnBrk="0" hangingPunct="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2188" cy="3602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027" tIns="48513" rIns="97027" bIns="485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027" tIns="48513" rIns="97027" bIns="48513" numCol="1" anchor="b" anchorCtr="0" compatLnSpc="1">
            <a:prstTxWarp prst="textNoShape">
              <a:avLst/>
            </a:prstTxWarp>
          </a:bodyPr>
          <a:lstStyle>
            <a:lvl1pPr defTabSz="969963" eaLnBrk="0" hangingPunct="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027" tIns="48513" rIns="97027" bIns="48513" numCol="1" anchor="b" anchorCtr="0" compatLnSpc="1">
            <a:prstTxWarp prst="textNoShape">
              <a:avLst/>
            </a:prstTxWarp>
          </a:bodyPr>
          <a:lstStyle>
            <a:lvl1pPr algn="r" defTabSz="969963" eaLnBrk="0" hangingPunct="0">
              <a:defRPr sz="1300">
                <a:latin typeface="Times New Roman" panose="02020603050405020304" pitchFamily="18" charset="0"/>
              </a:defRPr>
            </a:lvl1pPr>
          </a:lstStyle>
          <a:p>
            <a:fld id="{65CD547C-C3A2-40C7-8663-D5E55324BC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81440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914400 h 1000"/>
              <a:gd name="T2" fmla="*/ 0 w 1000"/>
              <a:gd name="T3" fmla="*/ 0 h 1000"/>
              <a:gd name="T4" fmla="*/ 79248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686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1686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2C94D8-DAFF-431F-A8FC-B2FCE3E2AE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5888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400079-EB64-4445-AAE5-378C99697A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4916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46456-9BC7-4A47-980E-14A2B05B98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295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6D372A-F759-4301-B2B2-AEE6C57F86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3515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1973EE-51AE-47BF-881C-4BFD580022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0035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86D067-D6F0-4DD5-A169-7C4B9DEFCC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4817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202B0A-DA98-4681-9D68-090D034931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2628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E66049-E554-4002-AD32-29A8F19CBC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7484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B31C56-EDD3-4608-9B7E-82E1ECEE32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0374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466EA4-47A7-419D-9ED3-7A1F62A647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8196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7C52C6-4D05-463C-A5F3-A850A24596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3569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6855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855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855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anose="02020404030301010803" pitchFamily="18" charset="0"/>
              </a:defRPr>
            </a:lvl1pPr>
          </a:lstStyle>
          <a:p>
            <a:fld id="{EDAC91AB-2FCF-436D-80E0-60308B00D34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609600 h 1000"/>
              <a:gd name="T2" fmla="*/ 0 w 1000"/>
              <a:gd name="T3" fmla="*/ 0 h 1000"/>
              <a:gd name="T4" fmla="*/ 82296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2819400"/>
          </a:xfrm>
        </p:spPr>
        <p:txBody>
          <a:bodyPr/>
          <a:lstStyle/>
          <a:p>
            <a:pPr eaLnBrk="1" hangingPunct="1"/>
            <a:r>
              <a:rPr lang="en-US" altLang="en-US" smtClean="0"/>
              <a:t>Object Oriented Analysis and Design with UML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5029200" y="6275388"/>
            <a:ext cx="4114800" cy="58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Copyright </a:t>
            </a:r>
            <a:r>
              <a:rPr lang="en-US" alt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2016 </a:t>
            </a:r>
            <a:r>
              <a:rPr lang="en-US" alt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Dyer Consulting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Quebec, Canada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rights reserved</a:t>
            </a:r>
            <a:r>
              <a:rPr lang="en-US" altLang="en-US" sz="800" b="1" dirty="0"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Associations and Perspectives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Represent relationships between instances of classes ( a person works for a company, a company has a number of offices)</a:t>
            </a:r>
          </a:p>
          <a:p>
            <a:pPr eaLnBrk="1" hangingPunct="1"/>
            <a:r>
              <a:rPr lang="en-US" altLang="en-US" smtClean="0"/>
              <a:t>Interpret associations somewhat differently depending on the perspective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Conceptual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41475"/>
            <a:ext cx="8382000" cy="4454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Associations represent conceptual relationships between classes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Order has to come from a single Customer and that a Customer may make several Orders over time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Each Order has several Order Lines, each of which refers to a single product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Draw Order, Customer, Order line item and specification (see Simple Class diagram below)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D:\CM\CST8288\lectures\diagrams\SimpleClassDiagram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0"/>
            <a:ext cx="9191625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Roles and Associations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Each association has 2 roles</a:t>
            </a:r>
          </a:p>
          <a:p>
            <a:pPr eaLnBrk="1" hangingPunct="1"/>
            <a:r>
              <a:rPr lang="en-US" altLang="en-US" smtClean="0"/>
              <a:t>Each role is a direction on the association</a:t>
            </a:r>
          </a:p>
          <a:p>
            <a:pPr eaLnBrk="1" hangingPunct="1"/>
            <a:r>
              <a:rPr lang="en-US" altLang="en-US" smtClean="0"/>
              <a:t>A role can be explicitly named with a label (E.g. Line items)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Role Names and Multiplicity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If no role name, name the role after the target class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 role has multiplicity (indication of how many objects may participate in the given relationship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"*" between Customer and Order indicates that a Customer may have many Orders associated with it; the "1" indicates that   an Order comes from only one Customer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Multiplicity Values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altLang="en-US" smtClean="0"/>
              <a:t>1         A is always associated with one B</a:t>
            </a:r>
          </a:p>
          <a:p>
            <a:pPr lvl="1" eaLnBrk="1" hangingPunct="1"/>
            <a:r>
              <a:rPr lang="en-US" altLang="en-US" smtClean="0"/>
              <a:t>1..*     A is associated with one or more B</a:t>
            </a:r>
          </a:p>
          <a:p>
            <a:pPr lvl="1" eaLnBrk="1" hangingPunct="1"/>
            <a:r>
              <a:rPr lang="en-US" altLang="en-US" smtClean="0"/>
              <a:t>0..1     A is associated with zero or one B</a:t>
            </a:r>
          </a:p>
          <a:p>
            <a:pPr lvl="1" eaLnBrk="1" hangingPunct="1"/>
            <a:r>
              <a:rPr lang="en-US" altLang="en-US" smtClean="0"/>
              <a:t>* A is associated with zero, one or more 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Specification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Associations represent responsibilities</a:t>
            </a:r>
          </a:p>
          <a:p>
            <a:pPr eaLnBrk="1" hangingPunct="1"/>
            <a:r>
              <a:rPr lang="en-US" altLang="en-US" smtClean="0"/>
              <a:t>See the Simple Class Diagram</a:t>
            </a:r>
          </a:p>
          <a:p>
            <a:pPr eaLnBrk="1" hangingPunct="1"/>
            <a:r>
              <a:rPr lang="en-US" altLang="en-US" smtClean="0"/>
              <a:t>Implies there are one or more methods associated with Customer that will tell me what orders a given Customer has made</a:t>
            </a:r>
          </a:p>
          <a:p>
            <a:pPr eaLnBrk="1" hangingPunct="1"/>
            <a:r>
              <a:rPr lang="en-US" altLang="en-US" smtClean="0"/>
              <a:t>Methods within Order that will tell which Customer places a given Order and what Line Items comprise an Order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Set and Get Methods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If standard conventions for naming "query" methods, can be inferred from the diagram</a:t>
            </a:r>
          </a:p>
          <a:p>
            <a:pPr eaLnBrk="1" hangingPunct="1"/>
            <a:r>
              <a:rPr lang="en-US" altLang="en-US" smtClean="0"/>
              <a:t>E.g.</a:t>
            </a:r>
          </a:p>
          <a:p>
            <a:pPr lvl="1" eaLnBrk="1" hangingPunct="1"/>
            <a:r>
              <a:rPr lang="en-US" altLang="en-US" smtClean="0"/>
              <a:t>Single-valued relationships are implemented with a method that returns the related object</a:t>
            </a:r>
          </a:p>
          <a:p>
            <a:pPr lvl="1" eaLnBrk="1" hangingPunct="1"/>
            <a:r>
              <a:rPr lang="en-US" altLang="en-US" smtClean="0"/>
              <a:t>Multi-valued relationship are implemented with an enumeration (iterator) into a collection of the related objects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Public Interface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600" smtClean="0"/>
              <a:t>Infer the following interface for an Order class (in Java)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6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600" smtClean="0"/>
              <a:t>class Order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600" smtClean="0"/>
              <a:t>	public Customer customer();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600" smtClean="0"/>
              <a:t>	//Enumeration of order lines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600" smtClean="0"/>
              <a:t>	public Enumeration orderLines();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600" smtClean="0"/>
              <a:t>	...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60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Responsibilities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600" smtClean="0"/>
              <a:t>Also implies responsibility for updating the relationship (relating the order to the Customer)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smtClean="0"/>
              <a:t>In a specification diagram responsibilities do not imply data structure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smtClean="0"/>
              <a:t>Cannot and should not be able to tell whether the  Order class actually contains a pointer to Order, or whether the Order class fulfills its responsibility by executing some  selection code that asks each customer if it refers to a given Order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smtClean="0"/>
              <a:t>Diagram indicates only the interface, nothing more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Class Diagrams - The Essentials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792538" cy="4530725"/>
          </a:xfrm>
        </p:spPr>
        <p:txBody>
          <a:bodyPr/>
          <a:lstStyle/>
          <a:p>
            <a:pPr eaLnBrk="1" hangingPunct="1"/>
            <a:r>
              <a:rPr lang="en-US" altLang="en-US" sz="2600" smtClean="0"/>
              <a:t>Introduction</a:t>
            </a:r>
          </a:p>
          <a:p>
            <a:pPr eaLnBrk="1" hangingPunct="1"/>
            <a:r>
              <a:rPr lang="en-US" altLang="en-US" sz="2600" smtClean="0"/>
              <a:t>The Class Diagram</a:t>
            </a:r>
          </a:p>
          <a:p>
            <a:pPr eaLnBrk="1" hangingPunct="1"/>
            <a:r>
              <a:rPr lang="en-US" altLang="en-US" sz="2600" smtClean="0"/>
              <a:t>Perspectives</a:t>
            </a:r>
          </a:p>
          <a:p>
            <a:pPr eaLnBrk="1" hangingPunct="1"/>
            <a:r>
              <a:rPr lang="en-US" altLang="en-US" sz="2600" smtClean="0"/>
              <a:t>Associations </a:t>
            </a:r>
          </a:p>
          <a:p>
            <a:pPr eaLnBrk="1" hangingPunct="1"/>
            <a:r>
              <a:rPr lang="en-US" altLang="en-US" sz="2600" smtClean="0"/>
              <a:t>Navigability</a:t>
            </a:r>
          </a:p>
          <a:p>
            <a:pPr eaLnBrk="1" hangingPunct="1"/>
            <a:r>
              <a:rPr lang="en-US" altLang="en-US" sz="2600" smtClean="0"/>
              <a:t>Attributes</a:t>
            </a:r>
          </a:p>
          <a:p>
            <a:pPr eaLnBrk="1" hangingPunct="1"/>
            <a:r>
              <a:rPr lang="en-US" altLang="en-US" sz="2600" smtClean="0"/>
              <a:t>Difference Between Associations and Attributes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4876800" y="1752600"/>
            <a:ext cx="3581400" cy="445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en-US" sz="2600"/>
              <a:t>Operations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en-US" sz="2600"/>
              <a:t>Generalization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en-US" sz="2600"/>
              <a:t>Abstract Classes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en-US" sz="2600"/>
              <a:t>Identifying Generalization Relationships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en-US" sz="2600"/>
              <a:t>Constraint Rules</a:t>
            </a:r>
            <a:br>
              <a:rPr lang="en-US" altLang="en-US" sz="2600"/>
            </a:br>
            <a:endParaRPr lang="en-US" altLang="en-US" sz="2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Implementation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41475"/>
            <a:ext cx="8305800" cy="4454525"/>
          </a:xfrm>
        </p:spPr>
        <p:txBody>
          <a:bodyPr/>
          <a:lstStyle/>
          <a:p>
            <a:pPr eaLnBrk="1" hangingPunct="1"/>
            <a:r>
              <a:rPr lang="en-US" altLang="en-US" smtClean="0"/>
              <a:t>From Implementation perspective, now imply that there are pointers in both directions between the related classes</a:t>
            </a:r>
          </a:p>
          <a:p>
            <a:pPr eaLnBrk="1" hangingPunct="1"/>
            <a:r>
              <a:rPr lang="en-US" altLang="en-US" smtClean="0"/>
              <a:t>Diagram would now say that Order has a field that is a collection of pointers to Order Lines and also has a pointer to  Customer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Implementation Perspective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41475"/>
            <a:ext cx="7772400" cy="48355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6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600" smtClean="0"/>
              <a:t>Class Order {</a:t>
            </a:r>
            <a:br>
              <a:rPr lang="en-US" altLang="en-US" sz="2600" smtClean="0"/>
            </a:br>
            <a:r>
              <a:rPr lang="en-US" altLang="en-US" sz="2600" smtClean="0"/>
              <a:t>private Customer _customer;</a:t>
            </a:r>
            <a:br>
              <a:rPr lang="en-US" altLang="en-US" sz="2600" smtClean="0"/>
            </a:br>
            <a:r>
              <a:rPr lang="en-US" altLang="en-US" sz="2600" smtClean="0"/>
              <a:t>private Vector _orderLines;</a:t>
            </a:r>
            <a:br>
              <a:rPr lang="en-US" altLang="en-US" sz="2600" smtClean="0"/>
            </a:br>
            <a:r>
              <a:rPr lang="en-US" altLang="en-US" sz="2600" smtClean="0"/>
              <a:t>...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600" smtClean="0"/>
              <a:t>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6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600" smtClean="0"/>
              <a:t>class Customer {</a:t>
            </a:r>
            <a:br>
              <a:rPr lang="en-US" altLang="en-US" sz="2600" smtClean="0"/>
            </a:br>
            <a:r>
              <a:rPr lang="en-US" altLang="en-US" sz="2600" smtClean="0"/>
              <a:t>private Vector _orders;</a:t>
            </a:r>
            <a:br>
              <a:rPr lang="en-US" altLang="en-US" sz="2600" smtClean="0"/>
            </a:br>
            <a:r>
              <a:rPr lang="en-US" altLang="en-US" sz="2600" smtClean="0"/>
              <a:t>...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60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pPr eaLnBrk="1" hangingPunct="1"/>
            <a:r>
              <a:rPr lang="en-US" altLang="en-US" smtClean="0"/>
              <a:t>Navigability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181600"/>
          </a:xfrm>
        </p:spPr>
        <p:txBody>
          <a:bodyPr/>
          <a:lstStyle/>
          <a:p>
            <a:pPr eaLnBrk="1" hangingPunct="1"/>
            <a:r>
              <a:rPr lang="en-US" altLang="en-US" smtClean="0"/>
              <a:t>Arrows on association lines indicate navigability</a:t>
            </a:r>
          </a:p>
          <a:p>
            <a:pPr eaLnBrk="1" hangingPunct="1"/>
            <a:r>
              <a:rPr lang="en-US" altLang="en-US" smtClean="0"/>
              <a:t>See Class Diagram with Navigability (below)</a:t>
            </a:r>
          </a:p>
          <a:p>
            <a:pPr eaLnBrk="1" hangingPunct="1"/>
            <a:r>
              <a:rPr lang="en-US" altLang="en-US" smtClean="0"/>
              <a:t>In Specification Model it indicates that Order has a responsibility to tell you which Customer it is for, but a Customer has no  corresponding ability to tell you which Order(s) it has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3" descr="D:\CM\CST8288\lectures\diagrams\SimpleClassDiagram1Nav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9069388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Navigability …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 Implementation it indicates that Order contains a pointer to Customer but Customer would not point to Order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Navigability - Directions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Navigability is an important part of implementation and specification diagrams</a:t>
            </a:r>
          </a:p>
          <a:p>
            <a:pPr eaLnBrk="1" hangingPunct="1"/>
            <a:r>
              <a:rPr lang="en-US" altLang="en-US" smtClean="0"/>
              <a:t>Navigability in only one direction is called a unidirectional association</a:t>
            </a:r>
          </a:p>
          <a:p>
            <a:pPr eaLnBrk="1" hangingPunct="1"/>
            <a:r>
              <a:rPr lang="en-US" altLang="en-US" smtClean="0"/>
              <a:t>Navigability in both directions is a bi-directional association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Navigability Defaults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219200"/>
            <a:ext cx="8458200" cy="48355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In UML associations with no arrows indicate either the navigability is unknown, or the association is bi-directional</a:t>
            </a:r>
          </a:p>
          <a:p>
            <a:pPr eaLnBrk="1" hangingPunct="1"/>
            <a:r>
              <a:rPr lang="en-US" altLang="en-US" dirty="0" smtClean="0"/>
              <a:t>Traditional data modelers name an association using a verb phrase so that the relationship can be used in a sentence</a:t>
            </a:r>
          </a:p>
          <a:p>
            <a:pPr eaLnBrk="1" hangingPunct="1"/>
            <a:r>
              <a:rPr lang="en-US" altLang="en-US" dirty="0" smtClean="0"/>
              <a:t>Most OO modelers prefer to use a non to name one or the other of the roles (corresponds better to responsibilities and  operations)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Attributes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Attributes are similar to associations</a:t>
            </a:r>
          </a:p>
          <a:p>
            <a:pPr eaLnBrk="1" hangingPunct="1"/>
            <a:r>
              <a:rPr lang="en-US" altLang="en-US" smtClean="0"/>
              <a:t>Conceptual</a:t>
            </a:r>
          </a:p>
          <a:p>
            <a:pPr lvl="1" eaLnBrk="1" hangingPunct="1"/>
            <a:r>
              <a:rPr lang="en-US" altLang="en-US" smtClean="0"/>
              <a:t>A Customer's name attribute indicates that Customers have names</a:t>
            </a:r>
          </a:p>
          <a:p>
            <a:pPr eaLnBrk="1" hangingPunct="1"/>
            <a:r>
              <a:rPr lang="en-US" altLang="en-US" smtClean="0"/>
              <a:t>Specification</a:t>
            </a:r>
          </a:p>
          <a:p>
            <a:pPr lvl="1" eaLnBrk="1" hangingPunct="1"/>
            <a:r>
              <a:rPr lang="en-US" altLang="en-US" smtClean="0"/>
              <a:t>Indicates that a Customer object can tell you its name and has some way of setting a 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Attributes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Implementation</a:t>
            </a:r>
          </a:p>
          <a:p>
            <a:pPr lvl="1" eaLnBrk="1" hangingPunct="1"/>
            <a:r>
              <a:rPr lang="en-US" altLang="en-US" smtClean="0"/>
              <a:t>Customer has a field (instance variable or data member) for its name</a:t>
            </a:r>
          </a:p>
          <a:p>
            <a:pPr eaLnBrk="1" hangingPunct="1"/>
            <a:r>
              <a:rPr lang="en-US" altLang="en-US" smtClean="0"/>
              <a:t>Notation for an attributes can show the attribute's name, type, and default 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UML syntax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visibility   name:type  =  defaultValue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Class Diagrams – Essentials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Class diagram technique has become central within object-oriented methods</a:t>
            </a:r>
          </a:p>
          <a:p>
            <a:pPr eaLnBrk="1" hangingPunct="1"/>
            <a:r>
              <a:rPr lang="en-US" altLang="en-US" smtClean="0"/>
              <a:t>Class diagram is also subject to the greatest range of modeling concepts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Difference Between Association and Attribute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41475"/>
            <a:ext cx="8382000" cy="4454525"/>
          </a:xfrm>
        </p:spPr>
        <p:txBody>
          <a:bodyPr/>
          <a:lstStyle/>
          <a:p>
            <a:pPr eaLnBrk="1" hangingPunct="1"/>
            <a:r>
              <a:rPr lang="en-US" altLang="en-US" smtClean="0"/>
              <a:t>Conceptual model - none, just another kind of notation</a:t>
            </a:r>
          </a:p>
          <a:p>
            <a:pPr eaLnBrk="1" hangingPunct="1"/>
            <a:r>
              <a:rPr lang="en-US" altLang="en-US" smtClean="0"/>
              <a:t>Attributes are always single-valued</a:t>
            </a:r>
          </a:p>
          <a:p>
            <a:pPr eaLnBrk="1" hangingPunct="1"/>
            <a:r>
              <a:rPr lang="en-US" altLang="en-US" smtClean="0"/>
              <a:t>Diagram does not indicate whether an attribute is optional or mandatory</a:t>
            </a:r>
          </a:p>
          <a:p>
            <a:pPr eaLnBrk="1" hangingPunct="1"/>
            <a:r>
              <a:rPr lang="en-US" altLang="en-US" smtClean="0"/>
              <a:t>Difference occurs at the Specification and Implementation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Associations and Attributes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41475"/>
            <a:ext cx="8610600" cy="4454525"/>
          </a:xfrm>
        </p:spPr>
        <p:txBody>
          <a:bodyPr/>
          <a:lstStyle/>
          <a:p>
            <a:pPr eaLnBrk="1" hangingPunct="1"/>
            <a:r>
              <a:rPr lang="en-US" altLang="en-US" smtClean="0"/>
              <a:t>Attributes imply navigability from the type to the attribute only</a:t>
            </a:r>
          </a:p>
          <a:p>
            <a:pPr eaLnBrk="1" hangingPunct="1"/>
            <a:r>
              <a:rPr lang="en-US" altLang="en-US" smtClean="0"/>
              <a:t>Implied that the type contains solely its own copy of the attribute object (attribute has value rather than reference semantics,  covered later)</a:t>
            </a:r>
          </a:p>
          <a:p>
            <a:pPr eaLnBrk="1" hangingPunct="1"/>
            <a:r>
              <a:rPr lang="en-US" altLang="en-US" smtClean="0"/>
              <a:t>Best to think of attributes as small, simple classes, such as strings, dates, money object, non-object values such as int and real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Operations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Processes that a class knows to carry out</a:t>
            </a:r>
          </a:p>
          <a:p>
            <a:pPr eaLnBrk="1" hangingPunct="1"/>
            <a:r>
              <a:rPr lang="en-US" altLang="en-US" smtClean="0"/>
              <a:t>Correspond to the methods on a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Operations – Specification Level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41475"/>
            <a:ext cx="8458200" cy="4454525"/>
          </a:xfrm>
        </p:spPr>
        <p:txBody>
          <a:bodyPr/>
          <a:lstStyle/>
          <a:p>
            <a:pPr eaLnBrk="1" hangingPunct="1"/>
            <a:r>
              <a:rPr lang="en-US" altLang="en-US" smtClean="0"/>
              <a:t>Operations correspond to public methods on a type (normally do not show operations that manipulate  attributes, should be inferred)</a:t>
            </a:r>
          </a:p>
          <a:p>
            <a:pPr eaLnBrk="1" hangingPunct="1"/>
            <a:r>
              <a:rPr lang="en-US" altLang="en-US" smtClean="0"/>
              <a:t>You may want to indicate whether a given attribute is read-only or immutable (its value never changes)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Operations - Implementation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May show private and protected operations as well as public</a:t>
            </a:r>
          </a:p>
          <a:p>
            <a:pPr eaLnBrk="1" hangingPunct="1"/>
            <a:r>
              <a:rPr lang="en-US" altLang="en-US" smtClean="0"/>
              <a:t>May be expressed in a language dependant manner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620000" cy="685800"/>
          </a:xfrm>
        </p:spPr>
        <p:txBody>
          <a:bodyPr/>
          <a:lstStyle/>
          <a:p>
            <a:pPr eaLnBrk="1" hangingPunct="1"/>
            <a:r>
              <a:rPr lang="en-US" altLang="en-US" smtClean="0"/>
              <a:t>UML syntax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41475"/>
            <a:ext cx="8610600" cy="49117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 b="1" smtClean="0"/>
              <a:t>visibility name (parameter-list):return-type-expression {property-string}</a:t>
            </a:r>
            <a:br>
              <a:rPr lang="en-US" altLang="en-US" sz="2600" b="1" smtClean="0"/>
            </a:br>
            <a:r>
              <a:rPr lang="en-US" altLang="en-US" sz="2100" smtClean="0"/>
              <a:t/>
            </a:r>
            <a:br>
              <a:rPr lang="en-US" altLang="en-US" sz="2100" smtClean="0"/>
            </a:br>
            <a:r>
              <a:rPr lang="en-US" altLang="en-US" sz="2100" u="sng" smtClean="0"/>
              <a:t>WHERE:</a:t>
            </a:r>
            <a:br>
              <a:rPr lang="en-US" altLang="en-US" sz="2100" u="sng" smtClean="0"/>
            </a:br>
            <a:r>
              <a:rPr lang="en-US" altLang="en-US" sz="2100" b="1" smtClean="0"/>
              <a:t>visibility</a:t>
            </a:r>
            <a:r>
              <a:rPr lang="en-US" altLang="en-US" sz="2100" smtClean="0"/>
              <a:t>		+ (public), # (protected), - (private)</a:t>
            </a:r>
            <a:br>
              <a:rPr lang="en-US" altLang="en-US" sz="2100" smtClean="0"/>
            </a:br>
            <a:r>
              <a:rPr lang="en-US" altLang="en-US" sz="2100" b="1" smtClean="0"/>
              <a:t>name</a:t>
            </a:r>
            <a:r>
              <a:rPr lang="en-US" altLang="en-US" sz="2100" smtClean="0"/>
              <a:t>		a string</a:t>
            </a:r>
            <a:br>
              <a:rPr lang="en-US" altLang="en-US" sz="2100" smtClean="0"/>
            </a:br>
            <a:r>
              <a:rPr lang="en-US" altLang="en-US" sz="2100" b="1" smtClean="0"/>
              <a:t>parameter-list</a:t>
            </a:r>
            <a:r>
              <a:rPr lang="en-US" altLang="en-US" sz="2100" smtClean="0"/>
              <a:t> 	contains (optional) arguments whose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100" smtClean="0"/>
              <a:t>				syntax is the same as that for attributes</a:t>
            </a:r>
            <a:br>
              <a:rPr lang="en-US" altLang="en-US" sz="2100" smtClean="0"/>
            </a:br>
            <a:r>
              <a:rPr lang="en-US" altLang="en-US" sz="2100" b="1" smtClean="0"/>
              <a:t>return-type-expression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100" smtClean="0"/>
              <a:t>				optional, language-dependent specification</a:t>
            </a:r>
            <a:br>
              <a:rPr lang="en-US" altLang="en-US" sz="2100" smtClean="0"/>
            </a:br>
            <a:r>
              <a:rPr lang="en-US" altLang="en-US" sz="2100" b="1" smtClean="0"/>
              <a:t>property-string</a:t>
            </a:r>
            <a:r>
              <a:rPr lang="en-US" altLang="en-US" sz="2100" smtClean="0"/>
              <a:t> 	indicates property values that apply to the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100" smtClean="0"/>
              <a:t>				given operation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Operations – Conceptual Model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41475"/>
            <a:ext cx="8534400" cy="4454525"/>
          </a:xfrm>
        </p:spPr>
        <p:txBody>
          <a:bodyPr/>
          <a:lstStyle/>
          <a:p>
            <a:pPr eaLnBrk="1" hangingPunct="1"/>
            <a:r>
              <a:rPr lang="en-US" altLang="en-US" smtClean="0"/>
              <a:t>Operations should not attempt to specify the interface of a class</a:t>
            </a:r>
          </a:p>
          <a:p>
            <a:pPr eaLnBrk="1" hangingPunct="1"/>
            <a:r>
              <a:rPr lang="en-US" altLang="en-US" smtClean="0"/>
              <a:t>Should indicate the principal  responsibilities of that class (use CRC cards)</a:t>
            </a:r>
          </a:p>
          <a:p>
            <a:pPr eaLnBrk="1" hangingPunct="1"/>
            <a:r>
              <a:rPr lang="en-US" altLang="en-US" smtClean="0"/>
              <a:t>Useful to distinguish between operations that change the state of a class and those that don't (query)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Operations – Conceptual Model …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41475"/>
            <a:ext cx="8534400" cy="4454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Query gets the value from a class without changing the class' observable state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Observable state - the state of an object you can determine from its associated queries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Operations that change observable state are called modifiers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"getting method" and "setting method", common methods for setting and retrieving attributes (get and set pattern)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Distinction Between Operation and Method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Operation is something that is invoked on an object (the procedure call)</a:t>
            </a:r>
          </a:p>
          <a:p>
            <a:pPr eaLnBrk="1" hangingPunct="1"/>
            <a:r>
              <a:rPr lang="en-US" altLang="en-US" smtClean="0"/>
              <a:t>Method is the body of procedure</a:t>
            </a:r>
          </a:p>
          <a:p>
            <a:pPr eaLnBrk="1" hangingPunct="1"/>
            <a:r>
              <a:rPr lang="en-US" altLang="en-US" smtClean="0"/>
              <a:t>When two methods are different for the same operation you have polymorphism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Operation and Method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If you have a supertype with 3 subtypes, each overrides the supertype</a:t>
            </a:r>
          </a:p>
          <a:p>
            <a:pPr eaLnBrk="1" hangingPunct="1"/>
            <a:r>
              <a:rPr lang="en-US" altLang="en-US" smtClean="0"/>
              <a:t>You have one operation and four methods that  implement it</a:t>
            </a:r>
          </a:p>
          <a:p>
            <a:pPr eaLnBrk="1" hangingPunct="1"/>
            <a:r>
              <a:rPr lang="en-US" altLang="en-US" smtClean="0"/>
              <a:t>Also called "method call" or "method declaration" and "method body"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Class Diagram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41475"/>
            <a:ext cx="8534400" cy="4454525"/>
          </a:xfrm>
        </p:spPr>
        <p:txBody>
          <a:bodyPr/>
          <a:lstStyle/>
          <a:p>
            <a:pPr marL="609600" indent="-609600" eaLnBrk="1" hangingPunct="1"/>
            <a:r>
              <a:rPr lang="en-US" altLang="en-US" smtClean="0"/>
              <a:t>Describes the types of objects in the systems and the various kinds of static relationships that exist among them</a:t>
            </a:r>
          </a:p>
          <a:p>
            <a:pPr marL="609600" indent="-609600" eaLnBrk="1" hangingPunct="1"/>
            <a:r>
              <a:rPr lang="en-US" altLang="en-US" smtClean="0"/>
              <a:t>Two principle kinds of static relationships</a:t>
            </a:r>
          </a:p>
          <a:p>
            <a:pPr marL="990600" lvl="1" indent="-646113" eaLnBrk="1" hangingPunct="1">
              <a:buFontTx/>
              <a:buAutoNum type="arabicPeriod"/>
            </a:pPr>
            <a:r>
              <a:rPr lang="en-US" altLang="en-US" smtClean="0"/>
              <a:t>Associations</a:t>
            </a:r>
          </a:p>
          <a:p>
            <a:pPr marL="990600" lvl="1" indent="-646113" eaLnBrk="1" hangingPunct="1">
              <a:buFontTx/>
              <a:buAutoNum type="arabicPeriod"/>
            </a:pPr>
            <a:r>
              <a:rPr lang="en-US" altLang="en-US" smtClean="0"/>
              <a:t>Subtypes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Generalization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Involves factoring out the commonality from types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Relationship between a class and its specialized versions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IS-A, KIND-OF relationships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mtClean="0"/>
              <a:t>	generalization vrs Specialization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mtClean="0"/>
              <a:t>	Superclass (base) and subclass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855662"/>
          </a:xfrm>
        </p:spPr>
        <p:txBody>
          <a:bodyPr/>
          <a:lstStyle/>
          <a:p>
            <a:pPr eaLnBrk="1" hangingPunct="1"/>
            <a:r>
              <a:rPr lang="en-US" altLang="en-US" smtClean="0"/>
              <a:t>Generalization …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382000" cy="5105400"/>
          </a:xfrm>
        </p:spPr>
        <p:txBody>
          <a:bodyPr/>
          <a:lstStyle/>
          <a:p>
            <a:pPr eaLnBrk="1" hangingPunct="1"/>
            <a:r>
              <a:rPr lang="en-US" altLang="en-US" smtClean="0"/>
              <a:t>A class can share attributes and operations of other classes using the generalization relationship</a:t>
            </a:r>
          </a:p>
          <a:p>
            <a:pPr eaLnBrk="1" hangingPunct="1"/>
            <a:r>
              <a:rPr lang="en-US" altLang="en-US" smtClean="0"/>
              <a:t>Each subclass inherits features from its superclass</a:t>
            </a:r>
          </a:p>
          <a:p>
            <a:pPr eaLnBrk="1" hangingPunct="1"/>
            <a:r>
              <a:rPr lang="en-US" altLang="en-US" smtClean="0"/>
              <a:t>Can add more attributes and operations, Personal and Corporate Customers of a business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Generalization …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They have differences but also many similarities</a:t>
            </a:r>
          </a:p>
          <a:p>
            <a:pPr eaLnBrk="1" hangingPunct="1"/>
            <a:r>
              <a:rPr lang="en-US" altLang="en-US" smtClean="0"/>
              <a:t>Similarities can be placed in a general Customer class (the supertype)</a:t>
            </a:r>
          </a:p>
          <a:p>
            <a:pPr eaLnBrk="1" hangingPunct="1"/>
            <a:r>
              <a:rPr lang="en-US" altLang="en-US" smtClean="0"/>
              <a:t>Personal Customer and Corporate Customer as subtypes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Generalization</a:t>
            </a:r>
            <a:br>
              <a:rPr lang="en-US" altLang="en-US" smtClean="0"/>
            </a:br>
            <a:r>
              <a:rPr lang="en-US" altLang="en-US" smtClean="0"/>
              <a:t>Conceptual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41475"/>
            <a:ext cx="8382000" cy="4454525"/>
          </a:xfrm>
        </p:spPr>
        <p:txBody>
          <a:bodyPr/>
          <a:lstStyle/>
          <a:p>
            <a:pPr eaLnBrk="1" hangingPunct="1"/>
            <a:r>
              <a:rPr lang="en-US" altLang="en-US" smtClean="0"/>
              <a:t>Corporate Customer is a subtype of Customer if all instances of Corporate Customer are also, by definition, instances of  Customer</a:t>
            </a:r>
          </a:p>
          <a:p>
            <a:pPr eaLnBrk="1" hangingPunct="1"/>
            <a:r>
              <a:rPr lang="en-US" altLang="en-US" smtClean="0"/>
              <a:t>A Corporate Customer is a special type of Customer (inheritance of associations, attributes, operations)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Generalization</a:t>
            </a:r>
            <a:br>
              <a:rPr lang="en-US" altLang="en-US" smtClean="0"/>
            </a:br>
            <a:r>
              <a:rPr lang="en-US" altLang="en-US" smtClean="0"/>
              <a:t>Specification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41475"/>
            <a:ext cx="8305800" cy="4454525"/>
          </a:xfrm>
        </p:spPr>
        <p:txBody>
          <a:bodyPr/>
          <a:lstStyle/>
          <a:p>
            <a:pPr eaLnBrk="1" hangingPunct="1"/>
            <a:r>
              <a:rPr lang="en-US" altLang="en-US" smtClean="0"/>
              <a:t>Interface of the subtype must include all elements from the interface of the supertype</a:t>
            </a:r>
          </a:p>
          <a:p>
            <a:pPr eaLnBrk="1" hangingPunct="1"/>
            <a:r>
              <a:rPr lang="en-US" altLang="en-US" smtClean="0"/>
              <a:t>Subtype's interface is said to conform to the supertype's interface</a:t>
            </a:r>
          </a:p>
          <a:p>
            <a:pPr eaLnBrk="1" hangingPunct="1"/>
            <a:r>
              <a:rPr lang="en-US" altLang="en-US" smtClean="0"/>
              <a:t>Should be able to substitute Corporate Customer within any code that requires a Customer, and everything should work fine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Generalization</a:t>
            </a:r>
            <a:br>
              <a:rPr lang="en-US" altLang="en-US" smtClean="0"/>
            </a:br>
            <a:r>
              <a:rPr lang="en-US" altLang="en-US" smtClean="0"/>
              <a:t>Specification …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41475"/>
            <a:ext cx="8458200" cy="4454525"/>
          </a:xfrm>
        </p:spPr>
        <p:txBody>
          <a:bodyPr/>
          <a:lstStyle/>
          <a:p>
            <a:pPr eaLnBrk="1" hangingPunct="1"/>
            <a:r>
              <a:rPr lang="en-US" altLang="en-US" smtClean="0"/>
              <a:t>Corporate Customer may respond differently to certain commands from another Customer (polymorphism) but the caller  should not need to worry about the difference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Generalization</a:t>
            </a:r>
            <a:br>
              <a:rPr lang="en-US" altLang="en-US" smtClean="0"/>
            </a:br>
            <a:r>
              <a:rPr lang="en-US" altLang="en-US" smtClean="0"/>
              <a:t>Implementation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Associated with inheritance in programming languages</a:t>
            </a:r>
          </a:p>
          <a:p>
            <a:pPr eaLnBrk="1" hangingPunct="1"/>
            <a:r>
              <a:rPr lang="en-US" altLang="en-US" smtClean="0"/>
              <a:t>subclass inherits all the methods and fields of the superclass and may override inherited 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Overriding Features from a Superclass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41475"/>
            <a:ext cx="8458200" cy="4454525"/>
          </a:xfrm>
        </p:spPr>
        <p:txBody>
          <a:bodyPr/>
          <a:lstStyle/>
          <a:p>
            <a:pPr eaLnBrk="1" hangingPunct="1"/>
            <a:r>
              <a:rPr lang="en-US" altLang="en-US" smtClean="0"/>
              <a:t>Why? to be more specific</a:t>
            </a:r>
          </a:p>
          <a:p>
            <a:pPr eaLnBrk="1" hangingPunct="1"/>
            <a:r>
              <a:rPr lang="en-US" altLang="en-US" smtClean="0"/>
              <a:t>Subclass can override the implementation of an operation in its superclass</a:t>
            </a:r>
          </a:p>
          <a:p>
            <a:pPr eaLnBrk="1" hangingPunct="1"/>
            <a:r>
              <a:rPr lang="en-US" altLang="en-US" smtClean="0"/>
              <a:t>The operation defined in subclass should have the same name and signature</a:t>
            </a:r>
          </a:p>
          <a:p>
            <a:pPr eaLnBrk="1" hangingPunct="1"/>
            <a:r>
              <a:rPr lang="en-US" altLang="en-US" smtClean="0"/>
              <a:t>Subclass can override the default values of attributes defined in its superclass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Rational for overriding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600" smtClean="0"/>
              <a:t>For extension</a:t>
            </a:r>
          </a:p>
          <a:p>
            <a:pPr lvl="1" eaLnBrk="1" hangingPunct="1"/>
            <a:r>
              <a:rPr lang="en-US" altLang="en-US" sz="2200" smtClean="0"/>
              <a:t> new operation is almost the same except it adds additional behavior that only affects new attributes of the  subclass</a:t>
            </a:r>
          </a:p>
          <a:p>
            <a:pPr eaLnBrk="1" hangingPunct="1"/>
            <a:r>
              <a:rPr lang="en-US" altLang="en-US" sz="2600" smtClean="0"/>
              <a:t>For restriction</a:t>
            </a:r>
          </a:p>
          <a:p>
            <a:pPr lvl="1" eaLnBrk="1" hangingPunct="1"/>
            <a:r>
              <a:rPr lang="en-US" altLang="en-US" sz="2200" smtClean="0"/>
              <a:t>new operation restricts the feature protocol, such as tightening the types of arguments</a:t>
            </a:r>
          </a:p>
          <a:p>
            <a:pPr eaLnBrk="1" hangingPunct="1"/>
            <a:r>
              <a:rPr lang="en-US" altLang="en-US" sz="2600" smtClean="0"/>
              <a:t>For optimization</a:t>
            </a:r>
          </a:p>
          <a:p>
            <a:pPr lvl="1" eaLnBrk="1" hangingPunct="1"/>
            <a:r>
              <a:rPr lang="en-US" altLang="en-US" sz="2200" smtClean="0"/>
              <a:t>new implementation taking advantage of new attributes and/or algorithms (signature remains the same)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Abstract Classes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41475"/>
            <a:ext cx="8534400" cy="4911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Has no DIRECT instances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Usually models a generic concept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In real-world, each of its instance can always be further classified into one of its subclasses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Helps organize the class hierarchy</a:t>
            </a:r>
            <a:br>
              <a:rPr lang="en-US" altLang="en-US" smtClean="0"/>
            </a:br>
            <a:r>
              <a:rPr lang="en-US" altLang="en-US" smtClean="0"/>
              <a:t>Contains abstract operations whose implementation must be supplied by subclasses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Dictates a generic public interface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Only concrete class can have direct instants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Static Relationships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Associations</a:t>
            </a:r>
          </a:p>
          <a:p>
            <a:pPr lvl="1" eaLnBrk="1" hangingPunct="1"/>
            <a:r>
              <a:rPr lang="en-US" altLang="en-US" smtClean="0"/>
              <a:t>E.g.  Customer may rent a number of videos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Subtypes</a:t>
            </a:r>
          </a:p>
          <a:p>
            <a:pPr lvl="1" eaLnBrk="1" hangingPunct="1"/>
            <a:r>
              <a:rPr lang="en-US" altLang="en-US" smtClean="0"/>
              <a:t>E.g.  Nurse is a kind of person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Identifying Generalization Relationships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Two approaches</a:t>
            </a:r>
          </a:p>
          <a:p>
            <a:pPr lvl="1" eaLnBrk="1" hangingPunct="1"/>
            <a:r>
              <a:rPr lang="en-US" altLang="en-US" smtClean="0"/>
              <a:t>TOP DOWN</a:t>
            </a:r>
          </a:p>
          <a:p>
            <a:pPr lvl="1" eaLnBrk="1" hangingPunct="1"/>
            <a:r>
              <a:rPr lang="en-US" altLang="en-US" smtClean="0"/>
              <a:t>BOTTOM UP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855662"/>
          </a:xfrm>
        </p:spPr>
        <p:txBody>
          <a:bodyPr/>
          <a:lstStyle/>
          <a:p>
            <a:pPr eaLnBrk="1" hangingPunct="1"/>
            <a:r>
              <a:rPr lang="en-US" altLang="en-US" smtClean="0"/>
              <a:t>Top Down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41475"/>
            <a:ext cx="8534400" cy="47593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Can you break an existing class into more specialized sublcasses?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Go thru your problem statement, look for adjectives on nouns Part-time employee, full-time employee, pop-up menu, IBM Nurds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Use you domain knowledge to find enumerated subclasses Checking account, saving account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Subclasses may be represented as attribute with different values Married person, single person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Bottom Up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Can you generalize the common aspects of some existing classes into a superclass?</a:t>
            </a:r>
          </a:p>
          <a:p>
            <a:pPr eaLnBrk="1" hangingPunct="1"/>
            <a:r>
              <a:rPr lang="en-US" altLang="en-US" smtClean="0"/>
              <a:t>Go thru you CD cards, look for classes with some similar attributes, collaborators, and responsibilities RemoteTransaction and CashierTransaction ( common portion can be generalized to Transaction )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Constraint Rules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Drawing class diagrams is indicating constraints</a:t>
            </a:r>
          </a:p>
          <a:p>
            <a:pPr eaLnBrk="1" hangingPunct="1"/>
            <a:r>
              <a:rPr lang="en-US" altLang="en-US" smtClean="0"/>
              <a:t>Show constraint on ORDER, multiplicity indicates that Order can be placed only by a single Customer etc.</a:t>
            </a:r>
          </a:p>
          <a:p>
            <a:pPr eaLnBrk="1" hangingPunct="1"/>
            <a:r>
              <a:rPr lang="en-US" altLang="en-US" smtClean="0"/>
              <a:t>Association, attribute, and generalization specify important constraints but not all Constraints need to be captured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Constraint Syntax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UML - no strict syntax other than putting them inside curly braces ({})</a:t>
            </a:r>
          </a:p>
          <a:p>
            <a:pPr eaLnBrk="1" hangingPunct="1"/>
            <a:r>
              <a:rPr lang="en-US" altLang="en-US" smtClean="0"/>
              <a:t>Could use informal English</a:t>
            </a:r>
          </a:p>
          <a:p>
            <a:pPr eaLnBrk="1" hangingPunct="1"/>
            <a:r>
              <a:rPr lang="en-US" altLang="en-US" smtClean="0"/>
              <a:t>Restricts the values an entity can assume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Constraints …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Runtime errors are often the result that some necessary constraints are not included in your object model; consequently  they  are not checked in the implementation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		{1 &lt;= day &lt;= 31}</a:t>
            </a:r>
            <a:br>
              <a:rPr lang="en-US" altLang="en-US" smtClean="0"/>
            </a:br>
            <a:r>
              <a:rPr lang="en-US" altLang="en-US" smtClean="0"/>
              <a:t>               {1 &lt;= month &lt;= 12}</a:t>
            </a:r>
            <a:br>
              <a:rPr lang="en-US" altLang="en-US" smtClean="0"/>
            </a:br>
            <a:r>
              <a:rPr lang="en-US" altLang="en-US" smtClean="0"/>
              <a:t>               {1980 &lt; year &lt;= 2100}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Class Relationships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41475"/>
            <a:ext cx="8534400" cy="4454525"/>
          </a:xfrm>
        </p:spPr>
        <p:txBody>
          <a:bodyPr/>
          <a:lstStyle/>
          <a:p>
            <a:pPr eaLnBrk="1" hangingPunct="1"/>
            <a:r>
              <a:rPr lang="en-US" altLang="en-US" smtClean="0"/>
              <a:t>OO methods often use different and conflicting terminology for these concepts</a:t>
            </a:r>
          </a:p>
          <a:p>
            <a:pPr eaLnBrk="1" hangingPunct="1"/>
            <a:r>
              <a:rPr lang="en-US" altLang="en-US" smtClean="0"/>
              <a:t>Three perspectives you can use in drawing class diagrams</a:t>
            </a:r>
          </a:p>
          <a:p>
            <a:pPr lvl="1" eaLnBrk="1" hangingPunct="1"/>
            <a:r>
              <a:rPr lang="en-US" altLang="en-US" smtClean="0"/>
              <a:t>Conceptual</a:t>
            </a:r>
          </a:p>
          <a:p>
            <a:pPr lvl="1" eaLnBrk="1" hangingPunct="1"/>
            <a:r>
              <a:rPr lang="en-US" altLang="en-US" smtClean="0"/>
              <a:t>Specification</a:t>
            </a:r>
          </a:p>
          <a:p>
            <a:pPr lvl="1" eaLnBrk="1" hangingPunct="1"/>
            <a:r>
              <a:rPr lang="en-US" altLang="en-US" smtClean="0"/>
              <a:t>Implementation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Conceptual (Perspective)</a:t>
            </a:r>
            <a:endParaRPr lang="en-US" alt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41475"/>
            <a:ext cx="8458200" cy="44545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Draw a diagram that represents the concepts in the domain under study</a:t>
            </a:r>
          </a:p>
          <a:p>
            <a:pPr eaLnBrk="1" hangingPunct="1"/>
            <a:r>
              <a:rPr lang="en-US" altLang="en-US" dirty="0" smtClean="0"/>
              <a:t>Concepts will naturally relate to the classes that implement them but often  no direct mapping</a:t>
            </a:r>
          </a:p>
          <a:p>
            <a:pPr eaLnBrk="1" hangingPunct="1"/>
            <a:r>
              <a:rPr lang="en-US" altLang="en-US" dirty="0" smtClean="0"/>
              <a:t>Should be drawn with little or no regard for the software that might implement it (language independent)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Specification (Perspective)</a:t>
            </a:r>
            <a:endParaRPr lang="en-US" alt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41475"/>
            <a:ext cx="8382000" cy="44545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Looking at software, interfaces, not implementation</a:t>
            </a:r>
          </a:p>
          <a:p>
            <a:pPr eaLnBrk="1" hangingPunct="1"/>
            <a:r>
              <a:rPr lang="en-US" altLang="en-US" dirty="0" smtClean="0"/>
              <a:t>Looking at types rather than classes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37322" y="304800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Implementation (Perspective)</a:t>
            </a:r>
            <a:endParaRPr lang="en-US" altLang="en-US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Have classes</a:t>
            </a:r>
          </a:p>
          <a:p>
            <a:pPr eaLnBrk="1" hangingPunct="1"/>
            <a:r>
              <a:rPr lang="en-US" altLang="en-US" dirty="0" smtClean="0"/>
              <a:t>Most often used perspective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6547</TotalTime>
  <Words>1890</Words>
  <Application>Microsoft Office PowerPoint</Application>
  <PresentationFormat>On-screen Show (4:3)</PresentationFormat>
  <Paragraphs>239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Garamond</vt:lpstr>
      <vt:lpstr>Wingdings</vt:lpstr>
      <vt:lpstr>Times New Roman</vt:lpstr>
      <vt:lpstr>Edge</vt:lpstr>
      <vt:lpstr>Object Oriented Analysis and Design with UML</vt:lpstr>
      <vt:lpstr>Class Diagrams - The Essentials</vt:lpstr>
      <vt:lpstr>Class Diagrams – Essentials</vt:lpstr>
      <vt:lpstr>The Class Diagram</vt:lpstr>
      <vt:lpstr>Static Relationships</vt:lpstr>
      <vt:lpstr>Class Relationships</vt:lpstr>
      <vt:lpstr>Conceptual (Perspective)</vt:lpstr>
      <vt:lpstr>Specification (Perspective)</vt:lpstr>
      <vt:lpstr>Implementation (Perspective)</vt:lpstr>
      <vt:lpstr>Associations and Perspectives</vt:lpstr>
      <vt:lpstr>Conceptual</vt:lpstr>
      <vt:lpstr>PowerPoint Presentation</vt:lpstr>
      <vt:lpstr>Roles and Associations</vt:lpstr>
      <vt:lpstr>Role Names and Multiplicity</vt:lpstr>
      <vt:lpstr>Multiplicity Values</vt:lpstr>
      <vt:lpstr>Specification</vt:lpstr>
      <vt:lpstr>Set and Get Methods</vt:lpstr>
      <vt:lpstr>Public Interface</vt:lpstr>
      <vt:lpstr>Responsibilities</vt:lpstr>
      <vt:lpstr>Implementation</vt:lpstr>
      <vt:lpstr>Example Implementation Perspective</vt:lpstr>
      <vt:lpstr>Navigability</vt:lpstr>
      <vt:lpstr>PowerPoint Presentation</vt:lpstr>
      <vt:lpstr>Navigability …</vt:lpstr>
      <vt:lpstr>Navigability - Directions</vt:lpstr>
      <vt:lpstr>Navigability Defaults</vt:lpstr>
      <vt:lpstr>Attributes</vt:lpstr>
      <vt:lpstr>Attributes</vt:lpstr>
      <vt:lpstr>UML syntax</vt:lpstr>
      <vt:lpstr>Difference Between Association and Attribute</vt:lpstr>
      <vt:lpstr>Associations and Attributes</vt:lpstr>
      <vt:lpstr>Operations</vt:lpstr>
      <vt:lpstr>Operations – Specification Level</vt:lpstr>
      <vt:lpstr>Operations - Implementation</vt:lpstr>
      <vt:lpstr>UML syntax</vt:lpstr>
      <vt:lpstr>Operations – Conceptual Model</vt:lpstr>
      <vt:lpstr>Operations – Conceptual Model …</vt:lpstr>
      <vt:lpstr>Distinction Between Operation and Method</vt:lpstr>
      <vt:lpstr>Operation and Method</vt:lpstr>
      <vt:lpstr>Generalization</vt:lpstr>
      <vt:lpstr>Generalization …</vt:lpstr>
      <vt:lpstr>Generalization …</vt:lpstr>
      <vt:lpstr>Generalization Conceptual</vt:lpstr>
      <vt:lpstr>Generalization Specification</vt:lpstr>
      <vt:lpstr>Generalization Specification …</vt:lpstr>
      <vt:lpstr>Generalization Implementation</vt:lpstr>
      <vt:lpstr>Overriding Features from a Superclass</vt:lpstr>
      <vt:lpstr>Rational for overriding</vt:lpstr>
      <vt:lpstr>Abstract Classes</vt:lpstr>
      <vt:lpstr>Identifying Generalization Relationships</vt:lpstr>
      <vt:lpstr>Top Down</vt:lpstr>
      <vt:lpstr>Bottom Up</vt:lpstr>
      <vt:lpstr>Constraint Rules</vt:lpstr>
      <vt:lpstr>Constraint Syntax</vt:lpstr>
      <vt:lpstr>Constraints …</vt:lpstr>
    </vt:vector>
  </TitlesOfParts>
  <Company>Dyer Consulting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Analysis and Design</dc:title>
  <dc:subject>Session 1</dc:subject>
  <dc:creator>Reg Dyer</dc:creator>
  <cp:lastModifiedBy>RD</cp:lastModifiedBy>
  <cp:revision>196</cp:revision>
  <dcterms:created xsi:type="dcterms:W3CDTF">2000-06-26T01:23:20Z</dcterms:created>
  <dcterms:modified xsi:type="dcterms:W3CDTF">2016-09-19T13:30:29Z</dcterms:modified>
</cp:coreProperties>
</file>