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361" r:id="rId3"/>
    <p:sldId id="362" r:id="rId4"/>
    <p:sldId id="440" r:id="rId5"/>
    <p:sldId id="441" r:id="rId6"/>
    <p:sldId id="414" r:id="rId7"/>
    <p:sldId id="363" r:id="rId8"/>
    <p:sldId id="443" r:id="rId9"/>
    <p:sldId id="444" r:id="rId10"/>
    <p:sldId id="364" r:id="rId11"/>
    <p:sldId id="451" r:id="rId12"/>
    <p:sldId id="365" r:id="rId13"/>
    <p:sldId id="366" r:id="rId14"/>
    <p:sldId id="416" r:id="rId15"/>
    <p:sldId id="445" r:id="rId16"/>
    <p:sldId id="367" r:id="rId17"/>
    <p:sldId id="417" r:id="rId18"/>
    <p:sldId id="368" r:id="rId19"/>
    <p:sldId id="418" r:id="rId20"/>
    <p:sldId id="369" r:id="rId21"/>
    <p:sldId id="41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4" r:id="rId35"/>
    <p:sldId id="385" r:id="rId36"/>
    <p:sldId id="386" r:id="rId37"/>
    <p:sldId id="387" r:id="rId38"/>
    <p:sldId id="388" r:id="rId39"/>
    <p:sldId id="389" r:id="rId40"/>
    <p:sldId id="447" r:id="rId41"/>
    <p:sldId id="448" r:id="rId42"/>
    <p:sldId id="449" r:id="rId43"/>
    <p:sldId id="391" r:id="rId44"/>
    <p:sldId id="450" r:id="rId45"/>
    <p:sldId id="446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EFE"/>
    <a:srgbClr val="7A70FE"/>
    <a:srgbClr val="FFFF00"/>
    <a:srgbClr val="CCFF66"/>
    <a:srgbClr val="9786FA"/>
    <a:srgbClr val="91FFDA"/>
    <a:srgbClr val="8890FC"/>
    <a:srgbClr val="6F7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4" autoAdjust="0"/>
    <p:restoredTop sz="86388" autoAdjust="0"/>
  </p:normalViewPr>
  <p:slideViewPr>
    <p:cSldViewPr>
      <p:cViewPr varScale="1">
        <p:scale>
          <a:sx n="90" d="100"/>
          <a:sy n="90" d="100"/>
        </p:scale>
        <p:origin x="9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1"/>
            <a:ext cx="3169920" cy="4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308"/>
            <a:ext cx="3169920" cy="4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08"/>
            <a:ext cx="3169920" cy="4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54F3DF90-AAD1-4F2E-B286-E0B3BA0E00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369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1"/>
            <a:ext cx="3169920" cy="4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55"/>
            <a:ext cx="5364480" cy="432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08"/>
            <a:ext cx="3169920" cy="4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08"/>
            <a:ext cx="3169920" cy="4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3E3F307A-812C-4680-8583-873B071E0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04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91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891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8A33C-7FD3-48BB-A3B8-53AADAF2D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81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545FF-2DD5-4F88-B139-70D1DBA04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24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DD45A-A901-4244-9259-A2555E18D7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42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162D9-8000-404A-AF1C-39296662C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03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34F91-DC2D-46E9-9577-F3A309F6B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FEFB9-62E3-43D5-867F-1039DCEE5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44205-5A63-4955-ADE6-CBFEE21C2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65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29A01-BB82-421A-A357-400DE03BB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8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8CDB7-D78F-4219-BEDA-83A825982C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76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F6348-5A35-4806-8B33-46CB158095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8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4CA1C-36A9-459A-B615-D47D7696A4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3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90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90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90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73085A9B-671F-44A0-B1CA-CE26B460E0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lectures/SequenceDiagram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924800" cy="1524000"/>
          </a:xfrm>
        </p:spPr>
        <p:txBody>
          <a:bodyPr/>
          <a:lstStyle/>
          <a:p>
            <a:pPr eaLnBrk="1" hangingPunct="1"/>
            <a:r>
              <a:rPr lang="en-US" altLang="en-US" sz="6300" dirty="0" smtClean="0">
                <a:solidFill>
                  <a:schemeClr val="accent2"/>
                </a:solidFill>
              </a:rPr>
              <a:t>Object Oriented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3528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Interaction Diagrams</a:t>
            </a: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6400800" y="6156325"/>
            <a:ext cx="274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2016 Dyer 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Quebec, Canada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rights reserved</a:t>
            </a:r>
            <a:r>
              <a:rPr lang="en-US" altLang="en-US" sz="8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Communication Diagrams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Shows object interactions organized around the object and their links to each other</a:t>
            </a:r>
          </a:p>
          <a:p>
            <a:pPr eaLnBrk="1" hangingPunct="1"/>
            <a:r>
              <a:rPr lang="en-US" altLang="en-US" dirty="0" smtClean="0"/>
              <a:t>Illustrates object interactions in a graph or network format, having exceptional expressiveness, ability to convey more contextual information, and relative spatial </a:t>
            </a:r>
            <a:r>
              <a:rPr lang="en-US" altLang="en-US" dirty="0" smtClean="0"/>
              <a:t>economy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0" descr="D:\CM\CST8288\lectures\diagrams\collaboration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91440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44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Communication Diagram Interpretation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1. The message </a:t>
            </a:r>
            <a:r>
              <a:rPr lang="en-US" altLang="en-US" i="1" dirty="0" err="1" smtClean="0"/>
              <a:t>makePayment</a:t>
            </a:r>
            <a:r>
              <a:rPr lang="en-US" altLang="en-US" dirty="0" smtClean="0"/>
              <a:t> is sent to an instance of Post. It corresponds to the </a:t>
            </a:r>
            <a:r>
              <a:rPr lang="en-US" altLang="en-US" i="1" dirty="0" err="1" smtClean="0"/>
              <a:t>makePayment</a:t>
            </a:r>
            <a:r>
              <a:rPr lang="en-US" altLang="en-US" dirty="0" smtClean="0"/>
              <a:t> system operation message.</a:t>
            </a:r>
          </a:p>
          <a:p>
            <a:pPr eaLnBrk="1" hangingPunct="1"/>
            <a:r>
              <a:rPr lang="en-US" altLang="en-US" dirty="0" smtClean="0"/>
              <a:t>2. The Post object sends the </a:t>
            </a:r>
            <a:r>
              <a:rPr lang="en-US" altLang="en-US" i="1" dirty="0" err="1" smtClean="0"/>
              <a:t>makePayment</a:t>
            </a:r>
            <a:r>
              <a:rPr lang="en-US" altLang="en-US" dirty="0" smtClean="0"/>
              <a:t> message to a Sale instance.</a:t>
            </a:r>
          </a:p>
          <a:p>
            <a:pPr eaLnBrk="1" hangingPunct="1"/>
            <a:r>
              <a:rPr lang="en-US" altLang="en-US" dirty="0" smtClean="0"/>
              <a:t>3. The Sale instance creates an instance of a payment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Communication Diagrams Terminology/Notation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 Line 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4582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 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</a:t>
            </a:r>
          </a:p>
          <a:p>
            <a:pPr eaLnBrk="1" hangingPunct="1"/>
            <a:r>
              <a:rPr lang="en-US" altLang="en-US" dirty="0" smtClean="0"/>
              <a:t>A connection path between two instance</a:t>
            </a:r>
          </a:p>
          <a:p>
            <a:pPr eaLnBrk="1" hangingPunct="1"/>
            <a:r>
              <a:rPr lang="en-US" altLang="en-US" dirty="0" smtClean="0"/>
              <a:t>Indicates some form of navigation and visibility between the instances</a:t>
            </a:r>
          </a:p>
          <a:p>
            <a:pPr eaLnBrk="1" hangingPunct="1"/>
            <a:r>
              <a:rPr lang="en-US" altLang="en-US" dirty="0" smtClean="0"/>
              <a:t>An instance of an association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Messages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534400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Messages between objects are represented via a labeled arrow on a link line</a:t>
            </a:r>
          </a:p>
          <a:p>
            <a:pPr eaLnBrk="1" hangingPunct="1"/>
            <a:r>
              <a:rPr lang="en-US" altLang="en-US" smtClean="0"/>
              <a:t>Any number of messages may flow along this link</a:t>
            </a:r>
          </a:p>
          <a:p>
            <a:pPr eaLnBrk="1" hangingPunct="1"/>
            <a:r>
              <a:rPr lang="en-US" altLang="en-US" smtClean="0"/>
              <a:t>A sequence number is added to show the sequential order of the messages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Parameters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610600" cy="289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Parameters of a message may be shown within parentheses following the message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Interaction Diagrams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4114800" cy="4911725"/>
          </a:xfrm>
        </p:spPr>
        <p:txBody>
          <a:bodyPr/>
          <a:lstStyle/>
          <a:p>
            <a:pPr eaLnBrk="1" hangingPunct="1"/>
            <a:r>
              <a:rPr lang="en-US" altLang="en-US" smtClean="0"/>
              <a:t>Sequence Diagrams</a:t>
            </a:r>
          </a:p>
          <a:p>
            <a:pPr eaLnBrk="1" hangingPunct="1"/>
            <a:r>
              <a:rPr lang="en-US" altLang="en-US" smtClean="0"/>
              <a:t>Communication Diagrams</a:t>
            </a:r>
          </a:p>
          <a:p>
            <a:pPr eaLnBrk="1" hangingPunct="1"/>
            <a:r>
              <a:rPr lang="en-US" altLang="en-US" smtClean="0"/>
              <a:t>How to Read Communication Diagrams</a:t>
            </a:r>
          </a:p>
          <a:p>
            <a:pPr eaLnBrk="1" hangingPunct="1"/>
            <a:r>
              <a:rPr lang="en-US" altLang="en-US" smtClean="0"/>
              <a:t>Communcation Diagrams Notation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029200" y="1752600"/>
            <a:ext cx="38100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UML Message Syntax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Collections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Comparison between the two diagrams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Communication and Sequence Diagram 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 values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458200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 Values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Shown by preceding the message with a return value variable name and an assignment operation (':=')</a:t>
            </a:r>
          </a:p>
          <a:p>
            <a:pPr eaLnBrk="1" hangingPunct="1"/>
            <a:r>
              <a:rPr lang="en-US" altLang="en-US" smtClean="0"/>
              <a:t>Type of return value may be optionally shown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UML Message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3006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 smtClean="0"/>
              <a:t>return := message(parameter : parameterType):returnType</a:t>
            </a:r>
          </a:p>
          <a:p>
            <a:pPr eaLnBrk="1" hangingPunct="1"/>
            <a:endParaRPr lang="en-US" altLang="en-US" sz="21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b="1" smtClean="0"/>
              <a:t>(May express messages in different syntax to reflect specific language "java")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4225"/>
          </a:xfrm>
        </p:spPr>
        <p:txBody>
          <a:bodyPr/>
          <a:lstStyle/>
          <a:p>
            <a:pPr eaLnBrk="1" hangingPunct="1"/>
            <a:r>
              <a:rPr lang="en-US" altLang="en-US" smtClean="0"/>
              <a:t>Message to "Self" or "this"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254125"/>
          </a:xfrm>
        </p:spPr>
        <p:txBody>
          <a:bodyPr/>
          <a:lstStyle/>
          <a:p>
            <a:pPr eaLnBrk="1" hangingPunct="1"/>
            <a:r>
              <a:rPr lang="en-US" altLang="en-US" smtClean="0"/>
              <a:t>Illustrated by a link to itself, with messages flowing along the link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43200"/>
            <a:ext cx="35988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Indicated by following the sequence number with a start "*"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8534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55662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Creation of Instances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860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Creation message is create show being sent to the instance being created</a:t>
            </a:r>
          </a:p>
          <a:p>
            <a:pPr eaLnBrk="1" hangingPunct="1"/>
            <a:r>
              <a:rPr lang="en-US" altLang="en-US" smtClean="0"/>
              <a:t>May include parameters indicating the passing of initial values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8534400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 number sequencing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first message is not numbered</a:t>
            </a:r>
          </a:p>
          <a:p>
            <a:pPr eaLnBrk="1" hangingPunct="1"/>
            <a:r>
              <a:rPr lang="en-US" altLang="en-US" smtClean="0"/>
              <a:t>The order and nesting of subsequent messages is denoted by sequence with nested message numbers preceded with the incoming message number (see  next example)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4225"/>
          </a:xfrm>
        </p:spPr>
        <p:txBody>
          <a:bodyPr/>
          <a:lstStyle/>
          <a:p>
            <a:pPr eaLnBrk="1" hangingPunct="1"/>
            <a:r>
              <a:rPr lang="en-US" altLang="en-US" smtClean="0"/>
              <a:t>Conditional Messages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1177925"/>
          </a:xfrm>
        </p:spPr>
        <p:txBody>
          <a:bodyPr/>
          <a:lstStyle/>
          <a:p>
            <a:pPr eaLnBrk="1" hangingPunct="1"/>
            <a:r>
              <a:rPr lang="en-US" altLang="en-US" smtClean="0"/>
              <a:t>Condition is illustrated in the message line enclosed in square brackets "[condition]"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6106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41350"/>
          </a:xfrm>
        </p:spPr>
        <p:txBody>
          <a:bodyPr/>
          <a:lstStyle/>
          <a:p>
            <a:pPr eaLnBrk="1" hangingPunct="1"/>
            <a:r>
              <a:rPr lang="en-US" altLang="en-US" smtClean="0"/>
              <a:t>Mutually Exclusive Messages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1219200"/>
          </a:xfrm>
        </p:spPr>
        <p:txBody>
          <a:bodyPr/>
          <a:lstStyle/>
          <a:p>
            <a:pPr eaLnBrk="1" hangingPunct="1"/>
            <a:r>
              <a:rPr lang="en-US" altLang="en-US" smtClean="0"/>
              <a:t>Message number is followed by a letter (E.g. "a", "b"...), representing each possible path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534400" cy="418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set of instances may be shown with a stack icon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438400" y="3733800"/>
            <a:ext cx="3124200" cy="914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2133600" y="4038600"/>
            <a:ext cx="3124200" cy="1066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3048000" y="4343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u="sng">
                <a:solidFill>
                  <a:schemeClr val="bg2"/>
                </a:solidFill>
                <a:latin typeface="Times New Roman" panose="02020603050405020304" pitchFamily="18" charset="0"/>
              </a:rPr>
              <a:t>:Sale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Interaction Diagrams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objects interact via messages to fulfill tasks</a:t>
            </a:r>
          </a:p>
          <a:p>
            <a:pPr eaLnBrk="1" hangingPunct="1"/>
            <a:r>
              <a:rPr lang="en-US" altLang="en-US" smtClean="0"/>
              <a:t>Dependant upon creation of artifacts</a:t>
            </a:r>
          </a:p>
          <a:p>
            <a:pPr eaLnBrk="1" hangingPunct="1"/>
            <a:r>
              <a:rPr lang="en-US" altLang="en-US" smtClean="0"/>
              <a:t>Conceptual model - from this, the designer may define software classes corresponding to concepts (Objects of these classes participate in interactions illustrated in interaction diagrams)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 to Multi-objects (collections)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8050"/>
            <a:ext cx="8229600" cy="3952875"/>
          </a:xfrm>
        </p:spPr>
        <p:txBody>
          <a:bodyPr/>
          <a:lstStyle/>
          <a:p>
            <a:pPr eaLnBrk="1" hangingPunct="1"/>
            <a:r>
              <a:rPr lang="en-US" altLang="en-US" smtClean="0"/>
              <a:t>A message to a multi-object indicates that it is sent to the collection object itself (not each element of the collection)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Messages to a class object (static messages)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33625"/>
            <a:ext cx="8229600" cy="3797300"/>
          </a:xfrm>
        </p:spPr>
        <p:txBody>
          <a:bodyPr/>
          <a:lstStyle/>
          <a:p>
            <a:pPr eaLnBrk="1" hangingPunct="1"/>
            <a:r>
              <a:rPr lang="en-US" altLang="en-US" smtClean="0"/>
              <a:t>Message is shown to a class box whose name is not underlined</a:t>
            </a:r>
          </a:p>
          <a:p>
            <a:pPr eaLnBrk="1" hangingPunct="1"/>
            <a:r>
              <a:rPr lang="en-US" altLang="en-US" smtClean="0"/>
              <a:t>indicates the message is being sent to a class rather than an instance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between the two diagrams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Sequence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Shows us a time-based order - what happens first, what happens next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Useful in the early analysis phases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Communication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Provides the big picture of how the objects link to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Used more in the design and specification stages (implementation of relationships)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Interaction Diagrams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Interaction diagrams are on of the most important artifacts created in object-oriented analysis and design</a:t>
            </a:r>
          </a:p>
          <a:p>
            <a:pPr eaLnBrk="1" hangingPunct="1"/>
            <a:r>
              <a:rPr lang="en-US" altLang="en-US" smtClean="0"/>
              <a:t>The amount of time and effort spent on their generation should absorb a significant percentage of the overall project effort.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8387"/>
          </a:xfrm>
        </p:spPr>
        <p:txBody>
          <a:bodyPr/>
          <a:lstStyle/>
          <a:p>
            <a:pPr eaLnBrk="1" hangingPunct="1"/>
            <a:r>
              <a:rPr lang="en-US" altLang="en-US" smtClean="0"/>
              <a:t>Conditional messages  (guarded messages)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[I=0] foo()   and      [I=1] bar()</a:t>
            </a: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304800" y="2819400"/>
          <a:ext cx="8610600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Photo Editor Photo" r:id="rId3" imgW="5200000" imgH="2180952" progId="MSPhotoEd.3">
                  <p:embed/>
                </p:oleObj>
              </mc:Choice>
              <mc:Fallback>
                <p:oleObj name="Photo Editor Photo" r:id="rId3" imgW="5200000" imgH="218095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19400"/>
                        <a:ext cx="8610600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Diagram Fragment with branching life lines</a:t>
            </a:r>
          </a:p>
        </p:txBody>
      </p:sp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1143000" y="1600200"/>
          <a:ext cx="7162800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Photo Editor Photo" r:id="rId3" imgW="4401164" imgH="3038095" progId="MSPhotoEd.3">
                  <p:embed/>
                </p:oleObj>
              </mc:Choice>
              <mc:Fallback>
                <p:oleObj name="Photo Editor Photo" r:id="rId3" imgW="4401164" imgH="30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7162800" cy="494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Iteration Marker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*[1..10] prepare()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for clarity ( dashed line arrow 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Asynchronous Messages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1475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half-arrowheads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Does not block the caller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carry on with its own processing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do one of three things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Create a new thread, in which case it links to the top of an activation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Create a new object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Communicate with a thread that is already running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 Deletion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Shown with a large X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Interaction Diagrams…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Case Scenarios - from this the designer identifies classes, responsibilities, and post-conditions that the interaction diagrams must fulfill.</a:t>
            </a:r>
          </a:p>
          <a:p>
            <a:pPr eaLnBrk="1" hangingPunct="1"/>
            <a:r>
              <a:rPr lang="en-US" altLang="en-US" smtClean="0"/>
              <a:t>The Use case flow of events is captured in text</a:t>
            </a:r>
          </a:p>
          <a:p>
            <a:pPr eaLnBrk="1" hangingPunct="1"/>
            <a:r>
              <a:rPr lang="en-US" altLang="en-US" smtClean="0"/>
              <a:t>The Scenarios are captured in interaction diagrams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Activations and Computing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Objects start to compute when they receive messages</a:t>
            </a:r>
          </a:p>
          <a:p>
            <a:pPr eaLnBrk="1" hangingPunct="1"/>
            <a:r>
              <a:rPr lang="en-US" altLang="en-US" smtClean="0"/>
              <a:t>At this point an object is said to have a live activation</a:t>
            </a:r>
          </a:p>
          <a:p>
            <a:pPr eaLnBrk="1" hangingPunct="1"/>
            <a:r>
              <a:rPr lang="en-US" altLang="en-US" smtClean="0"/>
              <a:t>Eventually it may return a response to the sender of the message</a:t>
            </a:r>
          </a:p>
          <a:p>
            <a:pPr eaLnBrk="1" hangingPunct="1"/>
            <a:r>
              <a:rPr lang="en-US" altLang="en-US" smtClean="0"/>
              <a:t>May send messages to other objects to get them to compute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Activations and Computing 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1475"/>
            <a:ext cx="83820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it sends a message, it still has a live activation, but can't do any more computing until it receives a response from the message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message is synchronous, sending a message passes control to the receiver of the message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At any time, there may be a stack of live activations, each associated with an object which has received a message to which it has not yet replied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Activations and Computing 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an object has a live activation, shown as a narrow rectangle covering its lifeline</a:t>
            </a:r>
          </a:p>
          <a:p>
            <a:pPr eaLnBrk="1" hangingPunct="1"/>
            <a:r>
              <a:rPr lang="en-US" altLang="en-US" smtClean="0"/>
              <a:t>Can optionally shade parts of the activation in while the object is actually computing</a:t>
            </a:r>
          </a:p>
          <a:p>
            <a:pPr eaLnBrk="1" hangingPunct="1"/>
            <a:r>
              <a:rPr lang="en-US" altLang="en-US" smtClean="0"/>
              <a:t>Optionally, can show when the responses to message happen (object ceases live activation)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Messages from an Object to Itself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an object receives a message it gets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Starts a new live activation of that object (gets added to the top of the stack of live activations)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this case, object already has a live activation when it sent the message, now has a new, different activation because it's also the receiver of the message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Messages to Self 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Now associated with two live activations on the stack</a:t>
            </a:r>
          </a:p>
          <a:p>
            <a:pPr eaLnBrk="1" hangingPunct="1"/>
            <a:r>
              <a:rPr lang="en-US" altLang="en-US" smtClean="0"/>
              <a:t>Can be shown as an offset shaded activation rectangle slightly offset on the original activation rectangle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Interaction diagrams show choices in assigning responsibilities (methods) to objects</a:t>
            </a:r>
          </a:p>
          <a:p>
            <a:pPr eaLnBrk="1" hangingPunct="1"/>
            <a:r>
              <a:rPr lang="en-US" altLang="en-US" smtClean="0"/>
              <a:t>Responsibility assignment reflect what messages are sent to different classes of objects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Interaction Diagrams …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interaction diagram illustrates the message interactions between instances (and classes) in the class model</a:t>
            </a:r>
          </a:p>
          <a:p>
            <a:pPr eaLnBrk="1" hangingPunct="1"/>
            <a:r>
              <a:rPr lang="en-US" altLang="en-US" smtClean="0"/>
              <a:t>UML defines two types of interaction diagrams: sequence diagrams and communcation diagrams</a:t>
            </a:r>
          </a:p>
          <a:p>
            <a:pPr eaLnBrk="1" hangingPunct="1"/>
            <a:r>
              <a:rPr lang="en-US" altLang="en-US" smtClean="0"/>
              <a:t>Each is a graphical view of the scenario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Sequence Diagram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hlinkClick r:id="rId2" action="ppaction://hlinkfile"/>
              </a:rPr>
              <a:t>Add Course Offering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Sequence Diagrams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Show object interactions arranged in time sequence</a:t>
            </a:r>
          </a:p>
          <a:p>
            <a:pPr eaLnBrk="1" hangingPunct="1"/>
            <a:r>
              <a:rPr lang="en-US" altLang="en-US" smtClean="0"/>
              <a:t>Depicts the objects and classes involved in the scenario and the sequence of messages exchanged between the objects needed to carry out the functionality of the scenario</a:t>
            </a:r>
          </a:p>
          <a:p>
            <a:pPr eaLnBrk="1" hangingPunct="1"/>
            <a:r>
              <a:rPr lang="en-US" altLang="en-US" smtClean="0"/>
              <a:t>Objects are drawn as rectangles containing the name of the object underlined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Sequence Diagrams …</a:t>
            </a:r>
          </a:p>
        </p:txBody>
      </p:sp>
      <p:sp>
        <p:nvSpPr>
          <p:cNvPr id="10243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object can be named in one of three ways: the object name, the object name and its class, or just the class name (anonymous object)</a:t>
            </a:r>
          </a:p>
          <a:p>
            <a:pPr eaLnBrk="1" hangingPunct="1"/>
            <a:r>
              <a:rPr lang="en-US" altLang="en-US" smtClean="0"/>
              <a:t>Vertical dashed line is called the object's lifeline</a:t>
            </a:r>
          </a:p>
          <a:p>
            <a:pPr eaLnBrk="1" hangingPunct="1"/>
            <a:r>
              <a:rPr lang="en-US" altLang="en-US" smtClean="0"/>
              <a:t>Conditions which indicates when a message is sent is enclosed in square brackets [ 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Sequence Diagrams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0010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Lines between two lifelines represent the message being sent (indicated by a closed arrow head)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"*" indicates an iteration (as thru a collection)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open arrow head indicates a return message (arrow head is not open)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"self-delegation", a message that an object sends to itself (message line returning to itself)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7043</TotalTime>
  <Words>1260</Words>
  <Application>Microsoft Office PowerPoint</Application>
  <PresentationFormat>On-screen Show (4:3)</PresentationFormat>
  <Paragraphs>145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Garamond</vt:lpstr>
      <vt:lpstr>Wingdings</vt:lpstr>
      <vt:lpstr>Times New Roman</vt:lpstr>
      <vt:lpstr>Edge</vt:lpstr>
      <vt:lpstr>Microsoft Photo Editor 3.0 Photo</vt:lpstr>
      <vt:lpstr>Object Oriented Programming</vt:lpstr>
      <vt:lpstr>Interaction Diagrams</vt:lpstr>
      <vt:lpstr>Interaction Diagrams</vt:lpstr>
      <vt:lpstr>Interaction Diagrams…</vt:lpstr>
      <vt:lpstr>Interaction Diagrams …</vt:lpstr>
      <vt:lpstr> Sequence Diagram</vt:lpstr>
      <vt:lpstr>Sequence Diagrams</vt:lpstr>
      <vt:lpstr>Sequence Diagrams …</vt:lpstr>
      <vt:lpstr>Sequence Diagrams …</vt:lpstr>
      <vt:lpstr>Communication Diagrams</vt:lpstr>
      <vt:lpstr>PowerPoint Presentation</vt:lpstr>
      <vt:lpstr>Communication Diagram Interpretation</vt:lpstr>
      <vt:lpstr>Communication Diagrams Terminology/Notation</vt:lpstr>
      <vt:lpstr>Link Line </vt:lpstr>
      <vt:lpstr>Link Line</vt:lpstr>
      <vt:lpstr>Messages</vt:lpstr>
      <vt:lpstr>Messages</vt:lpstr>
      <vt:lpstr>Parameters</vt:lpstr>
      <vt:lpstr>Parameters</vt:lpstr>
      <vt:lpstr>Return values</vt:lpstr>
      <vt:lpstr>Return Values</vt:lpstr>
      <vt:lpstr>UML Message Syntax</vt:lpstr>
      <vt:lpstr>Message to "Self" or "this"</vt:lpstr>
      <vt:lpstr>Iteration</vt:lpstr>
      <vt:lpstr>Creation of Instances</vt:lpstr>
      <vt:lpstr>Message number sequencing</vt:lpstr>
      <vt:lpstr>Conditional Messages</vt:lpstr>
      <vt:lpstr>Mutually Exclusive Messages</vt:lpstr>
      <vt:lpstr>Collections</vt:lpstr>
      <vt:lpstr>Message to Multi-objects (collections)</vt:lpstr>
      <vt:lpstr>Messages to a class object (static messages)</vt:lpstr>
      <vt:lpstr>Comparison between the two diagrams</vt:lpstr>
      <vt:lpstr>Interaction Diagrams</vt:lpstr>
      <vt:lpstr>Conditional messages  (guarded messages)</vt:lpstr>
      <vt:lpstr>Diagram Fragment with branching life lines</vt:lpstr>
      <vt:lpstr>Iteration Marker</vt:lpstr>
      <vt:lpstr>returns</vt:lpstr>
      <vt:lpstr>Asynchronous Messages</vt:lpstr>
      <vt:lpstr>Object Deletion</vt:lpstr>
      <vt:lpstr>Activations and Computing</vt:lpstr>
      <vt:lpstr>Activations and Computing …</vt:lpstr>
      <vt:lpstr>Activations and Computing …</vt:lpstr>
      <vt:lpstr>Messages from an Object to Itself</vt:lpstr>
      <vt:lpstr>Messages to Self …</vt:lpstr>
      <vt:lpstr>Summary</vt:lpstr>
    </vt:vector>
  </TitlesOfParts>
  <Company>Dyer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subject>Interaction Diagrams</dc:subject>
  <dc:creator>Reg Dyer</dc:creator>
  <cp:lastModifiedBy>RD</cp:lastModifiedBy>
  <cp:revision>198</cp:revision>
  <cp:lastPrinted>2016-09-19T19:07:16Z</cp:lastPrinted>
  <dcterms:created xsi:type="dcterms:W3CDTF">2000-06-26T01:23:20Z</dcterms:created>
  <dcterms:modified xsi:type="dcterms:W3CDTF">2016-09-19T19:12:04Z</dcterms:modified>
</cp:coreProperties>
</file>