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946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9011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0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0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908794-36AE-4088-B1B9-409B82609BE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180243-76E2-4A0F-BB9D-A747307839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7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pa/jpa_architecture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bernate/hibernate_architecture.htm" TargetMode="External"/><Relationship Id="rId2" Type="http://schemas.openxmlformats.org/officeDocument/2006/relationships/hyperlink" Target="https://www.journaldev.com/2882/hibernate-tutorial-for-beginn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jboss.org/hibernate/orm/4.3/javadocs/org/hibernate/dialect/packag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963A-510C-4092-AE7C-D394C9701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85198-21E6-4E23-8DD9-BBDE5C15C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Hibernate, JPA and Tomcat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NetBeans 8.2</a:t>
            </a:r>
          </a:p>
        </p:txBody>
      </p:sp>
    </p:spTree>
    <p:extLst>
      <p:ext uri="{BB962C8B-B14F-4D97-AF65-F5344CB8AC3E}">
        <p14:creationId xmlns:p14="http://schemas.microsoft.com/office/powerpoint/2010/main" val="178871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223D-7689-4D5C-863E-6960CBB2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3F2B-A14D-4708-A691-A7829DB8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96951" cy="3581400"/>
          </a:xfrm>
        </p:spPr>
        <p:txBody>
          <a:bodyPr/>
          <a:lstStyle/>
          <a:p>
            <a:r>
              <a:rPr lang="en-US" dirty="0"/>
              <a:t>Right click on source folder go to new and select Entity Classes from Database.</a:t>
            </a:r>
          </a:p>
          <a:p>
            <a:r>
              <a:rPr lang="en-US" dirty="0"/>
              <a:t>If not visible click other and find it there.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A4C37-EA71-4BCB-840E-98F5038D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44" b="50000"/>
          <a:stretch/>
        </p:blipFill>
        <p:spPr>
          <a:xfrm>
            <a:off x="7168551" y="2190914"/>
            <a:ext cx="4477109" cy="42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687-8929-48E7-992D-5CAA75F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0586-CA5C-4EAA-BD96-1095A01D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54035" cy="3581400"/>
          </a:xfrm>
        </p:spPr>
        <p:txBody>
          <a:bodyPr/>
          <a:lstStyle/>
          <a:p>
            <a:r>
              <a:rPr lang="en-US" dirty="0"/>
              <a:t>Select the database connection previously created</a:t>
            </a:r>
          </a:p>
          <a:p>
            <a:r>
              <a:rPr lang="en-US" dirty="0"/>
              <a:t>Choose the name of tables in the database</a:t>
            </a:r>
          </a:p>
          <a:p>
            <a:r>
              <a:rPr lang="en-US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29E42-4DDE-4D80-A3EB-D19C3E0D6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35" y="2171700"/>
            <a:ext cx="5732104" cy="41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687-8929-48E7-992D-5CAA75F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0586-CA5C-4EAA-BD96-1095A01D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68700" cy="3581400"/>
          </a:xfrm>
        </p:spPr>
        <p:txBody>
          <a:bodyPr/>
          <a:lstStyle/>
          <a:p>
            <a:r>
              <a:rPr lang="en-US" dirty="0"/>
              <a:t>For package name use entity</a:t>
            </a:r>
          </a:p>
          <a:p>
            <a:r>
              <a:rPr lang="en-US" dirty="0"/>
              <a:t>Match the check boxes, only first on is clicked</a:t>
            </a:r>
          </a:p>
          <a:p>
            <a:r>
              <a:rPr lang="en-US" dirty="0"/>
              <a:t>Click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B0FF2-7B3D-432F-8438-0385F307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00" y="2171700"/>
            <a:ext cx="6201304" cy="41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687-8929-48E7-992D-5CAA75F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0586-CA5C-4EAA-BD96-1095A01D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94659" cy="3581400"/>
          </a:xfrm>
        </p:spPr>
        <p:txBody>
          <a:bodyPr/>
          <a:lstStyle/>
          <a:p>
            <a:r>
              <a:rPr lang="en-US" dirty="0"/>
              <a:t>Choose lazy fetch, meaning only retrieve data for to-one and to-many relationships when called on instead of always.</a:t>
            </a:r>
          </a:p>
          <a:p>
            <a:r>
              <a:rPr lang="en-US" dirty="0"/>
              <a:t> for collection use list</a:t>
            </a:r>
          </a:p>
          <a:p>
            <a:r>
              <a:rPr lang="en-US" dirty="0"/>
              <a:t>Match the check boxes, first and third are checked</a:t>
            </a:r>
          </a:p>
          <a:p>
            <a:r>
              <a:rPr lang="en-US" dirty="0"/>
              <a:t>Click 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FEF5C-0180-414A-9081-008D04D3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59" y="2171700"/>
            <a:ext cx="6175345" cy="41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CC59-5A29-4C2C-9125-A0587CDA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9FD8-8C14-441E-9FB5-5624894D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ORM, Object Rational Mapping, technique for converting data between Relational DB and OOP</a:t>
            </a:r>
          </a:p>
          <a:p>
            <a:r>
              <a:rPr lang="en-US" dirty="0"/>
              <a:t>JPA, Java Persistence API, Java standard for converting data between Relational DB and OOP</a:t>
            </a:r>
          </a:p>
          <a:p>
            <a:r>
              <a:rPr lang="en-US" dirty="0"/>
              <a:t>JTA, </a:t>
            </a:r>
            <a:r>
              <a:rPr lang="en-CA" dirty="0"/>
              <a:t>Java Transaction API (JTA) specifies standard Java interfaces between a transaction manager and the parties involved in a distributed transaction system: the resource manager, the application server, and the transactional applications. (defined by oracle)</a:t>
            </a:r>
          </a:p>
          <a:p>
            <a:r>
              <a:rPr lang="en-US" dirty="0"/>
              <a:t>JPQL - </a:t>
            </a:r>
            <a:r>
              <a:rPr lang="en-CA" dirty="0"/>
              <a:t>The Java Persistence Query Language is a platform-independent object-oriented query language defined as part of the Java Persistence API specification.</a:t>
            </a:r>
            <a:endParaRPr lang="en-US" dirty="0"/>
          </a:p>
          <a:p>
            <a:r>
              <a:rPr lang="en-US" dirty="0"/>
              <a:t>Hibernate, A framework for Object-Relational Persistence and Query service. This framework handles the communication between your program and the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E09-DF89-4904-9F3D-D4F30ADA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Design Pattern</a:t>
            </a:r>
            <a:br>
              <a:rPr lang="en-US" dirty="0"/>
            </a:br>
            <a:r>
              <a:rPr lang="en-US" sz="2400" dirty="0"/>
              <a:t>Data Access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232F-3666-4171-B79D-9310E56F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Layers</a:t>
            </a:r>
          </a:p>
          <a:p>
            <a:pPr lvl="1"/>
            <a:r>
              <a:rPr lang="en-US" dirty="0"/>
              <a:t>Business/logic</a:t>
            </a:r>
          </a:p>
          <a:p>
            <a:pPr lvl="2"/>
            <a:r>
              <a:rPr lang="en-US" dirty="0"/>
              <a:t>Delegates work to Data Access </a:t>
            </a:r>
          </a:p>
          <a:p>
            <a:pPr lvl="2"/>
            <a:r>
              <a:rPr lang="en-US" dirty="0"/>
              <a:t>Error check</a:t>
            </a:r>
          </a:p>
          <a:p>
            <a:pPr lvl="1"/>
            <a:r>
              <a:rPr lang="en-US" dirty="0"/>
              <a:t>Data Access Layer</a:t>
            </a:r>
          </a:p>
          <a:p>
            <a:pPr lvl="2"/>
            <a:r>
              <a:rPr lang="en-US" dirty="0"/>
              <a:t>DB manipulation using </a:t>
            </a:r>
            <a:r>
              <a:rPr lang="en-US" dirty="0" err="1"/>
              <a:t>DataSource</a:t>
            </a:r>
            <a:endParaRPr lang="en-US" dirty="0"/>
          </a:p>
          <a:p>
            <a:pPr lvl="2"/>
            <a:r>
              <a:rPr lang="en-US" dirty="0" err="1"/>
              <a:t>DataSource</a:t>
            </a:r>
            <a:r>
              <a:rPr lang="en-US" dirty="0"/>
              <a:t> can be obtained using JDBC, Tomcat, Hibernate or some container providing a Connection Pool.</a:t>
            </a:r>
          </a:p>
          <a:p>
            <a:pPr lvl="1"/>
            <a:r>
              <a:rPr lang="en-US" dirty="0"/>
              <a:t>Data Transfer Object (DTO)</a:t>
            </a:r>
          </a:p>
          <a:p>
            <a:pPr lvl="2"/>
            <a:r>
              <a:rPr lang="en-US" dirty="0"/>
              <a:t>One class per table in DB</a:t>
            </a:r>
          </a:p>
          <a:p>
            <a:pPr lvl="2"/>
            <a:r>
              <a:rPr lang="en-US" dirty="0"/>
              <a:t>Each instance represents a row of that table</a:t>
            </a:r>
          </a:p>
          <a:p>
            <a:endParaRPr lang="en-US" dirty="0"/>
          </a:p>
        </p:txBody>
      </p:sp>
      <p:pic>
        <p:nvPicPr>
          <p:cNvPr id="1028" name="Picture 4" descr="Image result for dao design pattern">
            <a:extLst>
              <a:ext uri="{FF2B5EF4-FFF2-40B4-BE49-F238E27FC236}">
                <a16:creationId xmlns:a16="http://schemas.microsoft.com/office/drawing/2014/main" id="{2BE54BFF-5085-4D88-80F8-15C510E5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4038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4C10-C79E-4116-ACF0-21461D85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and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BD51-581C-4FC0-BC51-34FBBC9C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Logic/Business</a:t>
            </a:r>
          </a:p>
          <a:p>
            <a:pPr lvl="1"/>
            <a:r>
              <a:rPr lang="en-US" i="0" dirty="0"/>
              <a:t>Is created by you using functions available in Data Access Layer</a:t>
            </a:r>
          </a:p>
          <a:p>
            <a:r>
              <a:rPr lang="en-US" dirty="0"/>
              <a:t>Data Access Layer</a:t>
            </a:r>
          </a:p>
          <a:p>
            <a:pPr lvl="1"/>
            <a:r>
              <a:rPr lang="en-US" i="0" dirty="0"/>
              <a:t>Is created by you, allowing the manipulation of DB using Hibernate</a:t>
            </a:r>
          </a:p>
          <a:p>
            <a:r>
              <a:rPr lang="en-US" dirty="0"/>
              <a:t>Data Transfer Object called Entity</a:t>
            </a:r>
          </a:p>
          <a:p>
            <a:pPr lvl="1"/>
            <a:r>
              <a:rPr lang="en-US" i="0" dirty="0"/>
              <a:t>Is created by NetBeans IDE as shown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364395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431C-D97F-4C0D-8D64-6C6BF61D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Entity, </a:t>
            </a:r>
            <a:r>
              <a:rPr lang="en-US" sz="2800" dirty="0"/>
              <a:t>D</a:t>
            </a:r>
            <a:r>
              <a:rPr lang="en-US" sz="1600" dirty="0"/>
              <a:t>ata </a:t>
            </a:r>
            <a:r>
              <a:rPr lang="en-US" sz="2800" dirty="0"/>
              <a:t>T</a:t>
            </a:r>
            <a:r>
              <a:rPr lang="en-US" sz="1600" dirty="0"/>
              <a:t>ransfer </a:t>
            </a:r>
            <a:r>
              <a:rPr lang="en-US" sz="2800" dirty="0"/>
              <a:t>O</a:t>
            </a:r>
            <a:r>
              <a:rPr lang="en-US" sz="1600" dirty="0"/>
              <a:t>bject</a:t>
            </a:r>
            <a:br>
              <a:rPr lang="en-US" sz="2800" dirty="0"/>
            </a:br>
            <a:r>
              <a:rPr lang="en-US" sz="2400" dirty="0"/>
              <a:t>Annotations on Class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9FEF-ACA4-4FFB-B7A1-61670F8C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@Entity – making this class a DTO for a Table in DB</a:t>
            </a:r>
          </a:p>
          <a:p>
            <a:r>
              <a:rPr lang="en-US" dirty="0"/>
              <a:t>@Embeddable – used when class to be saved in an Entity like Key Object</a:t>
            </a:r>
          </a:p>
          <a:p>
            <a:r>
              <a:rPr lang="en-US" dirty="0"/>
              <a:t>@Table – providing to which table this entity connects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It holds name of the table and name of the DB as catalog. scheme if any.</a:t>
            </a:r>
          </a:p>
          <a:p>
            <a:r>
              <a:rPr lang="en-US" dirty="0"/>
              <a:t>@</a:t>
            </a:r>
            <a:r>
              <a:rPr lang="en-US" dirty="0" err="1"/>
              <a:t>MappedSuperclass</a:t>
            </a:r>
            <a:r>
              <a:rPr lang="en-US" dirty="0"/>
              <a:t> – if there are any common columns between entities, repetition can be rescued. No used by us.</a:t>
            </a:r>
          </a:p>
          <a:p>
            <a:r>
              <a:rPr lang="en-US" dirty="0"/>
              <a:t>@</a:t>
            </a:r>
            <a:r>
              <a:rPr lang="en-US" dirty="0" err="1"/>
              <a:t>NamedQueries</a:t>
            </a:r>
            <a:r>
              <a:rPr lang="en-US" dirty="0"/>
              <a:t> – it holds multiple @</a:t>
            </a:r>
            <a:r>
              <a:rPr lang="en-US" dirty="0" err="1"/>
              <a:t>NamedQuery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 – placed inside of @</a:t>
            </a:r>
            <a:r>
              <a:rPr lang="en-US" dirty="0" err="1"/>
              <a:t>NamedQueries</a:t>
            </a:r>
            <a:r>
              <a:rPr lang="en-US" dirty="0"/>
              <a:t> if many otherwise on class definition. It represent one JPQL.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It holds the name of the query and the query in JPQL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Can be used using </a:t>
            </a:r>
            <a:r>
              <a:rPr lang="en-US" i="0" dirty="0" err="1"/>
              <a:t>EntityManger</a:t>
            </a:r>
            <a:r>
              <a:rPr lang="en-US" i="0" dirty="0"/>
              <a:t> method </a:t>
            </a:r>
            <a:r>
              <a:rPr lang="en-US" i="0" dirty="0" err="1"/>
              <a:t>createNamedQuery</a:t>
            </a:r>
            <a:r>
              <a:rPr lang="en-US" i="0" dirty="0"/>
              <a:t>. Pass the name.</a:t>
            </a:r>
          </a:p>
        </p:txBody>
      </p:sp>
    </p:spTree>
    <p:extLst>
      <p:ext uri="{BB962C8B-B14F-4D97-AF65-F5344CB8AC3E}">
        <p14:creationId xmlns:p14="http://schemas.microsoft.com/office/powerpoint/2010/main" val="366488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188B-4E20-4D5E-A16D-5E0F17D3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Entity, </a:t>
            </a:r>
            <a:r>
              <a:rPr lang="en-US" sz="2800" dirty="0">
                <a:solidFill>
                  <a:srgbClr val="191B0E"/>
                </a:solidFill>
              </a:rPr>
              <a:t>D</a:t>
            </a:r>
            <a:r>
              <a:rPr lang="en-US" sz="1600" dirty="0">
                <a:solidFill>
                  <a:srgbClr val="191B0E"/>
                </a:solidFill>
              </a:rPr>
              <a:t>ata </a:t>
            </a:r>
            <a:r>
              <a:rPr lang="en-US" sz="2800" dirty="0">
                <a:solidFill>
                  <a:srgbClr val="191B0E"/>
                </a:solidFill>
              </a:rPr>
              <a:t>T</a:t>
            </a:r>
            <a:r>
              <a:rPr lang="en-US" sz="1600" dirty="0">
                <a:solidFill>
                  <a:srgbClr val="191B0E"/>
                </a:solidFill>
              </a:rPr>
              <a:t>ransfer </a:t>
            </a:r>
            <a:r>
              <a:rPr lang="en-US" sz="2800" dirty="0">
                <a:solidFill>
                  <a:srgbClr val="191B0E"/>
                </a:solidFill>
              </a:rPr>
              <a:t>O</a:t>
            </a:r>
            <a:r>
              <a:rPr lang="en-US" sz="1600" dirty="0">
                <a:solidFill>
                  <a:srgbClr val="191B0E"/>
                </a:solidFill>
              </a:rPr>
              <a:t>bject</a:t>
            </a:r>
            <a:br>
              <a:rPr lang="en-US" sz="2800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Annotations on Class Variables</a:t>
            </a:r>
            <a:br>
              <a:rPr lang="en-US" sz="2400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Column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2554-ED34-4465-8E94-8537C218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@Id – placed on the primary key</a:t>
            </a:r>
          </a:p>
          <a:p>
            <a:r>
              <a:rPr lang="en-US" dirty="0"/>
              <a:t>@</a:t>
            </a:r>
            <a:r>
              <a:rPr lang="en-US" dirty="0" err="1"/>
              <a:t>EmbeddedId</a:t>
            </a:r>
            <a:r>
              <a:rPr lang="en-US" dirty="0"/>
              <a:t> – placed in foreign key</a:t>
            </a:r>
          </a:p>
          <a:p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 – how the Auto increment should be created.</a:t>
            </a:r>
          </a:p>
          <a:p>
            <a:r>
              <a:rPr lang="en-US" dirty="0"/>
              <a:t>@Basic(optional = false) – check on application side if value can be null</a:t>
            </a:r>
          </a:p>
          <a:p>
            <a:r>
              <a:rPr lang="en-US" dirty="0"/>
              <a:t>@Column(name = "name") – name of the column in table to which this variable connects</a:t>
            </a:r>
          </a:p>
          <a:p>
            <a:r>
              <a:rPr lang="en-US" dirty="0"/>
              <a:t>@Temporal(</a:t>
            </a:r>
            <a:r>
              <a:rPr lang="en-US" dirty="0" err="1"/>
              <a:t>TemporalType.DATE</a:t>
            </a:r>
            <a:r>
              <a:rPr lang="en-US" dirty="0"/>
              <a:t>) – strip the date to only the date value</a:t>
            </a:r>
          </a:p>
          <a:p>
            <a:r>
              <a:rPr lang="en-US" dirty="0"/>
              <a:t>@Temporal(</a:t>
            </a:r>
            <a:r>
              <a:rPr lang="en-US" dirty="0" err="1"/>
              <a:t>TemporalType.TIME</a:t>
            </a:r>
            <a:r>
              <a:rPr lang="en-US" dirty="0"/>
              <a:t>) – strip the date to only the time value</a:t>
            </a:r>
          </a:p>
          <a:p>
            <a:r>
              <a:rPr lang="en-US" dirty="0"/>
              <a:t>@Temporal(</a:t>
            </a:r>
            <a:r>
              <a:rPr lang="en-US" dirty="0" err="1"/>
              <a:t>TemporalType.TIMESTAMP</a:t>
            </a:r>
            <a:r>
              <a:rPr lang="en-US" dirty="0"/>
              <a:t>) – keep date as 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@</a:t>
            </a:r>
            <a:r>
              <a:rPr lang="en-US" dirty="0" err="1"/>
              <a:t>DateTimeFormat</a:t>
            </a:r>
            <a:r>
              <a:rPr lang="en-US" dirty="0"/>
              <a:t>(pattern = "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“) – format date</a:t>
            </a:r>
          </a:p>
        </p:txBody>
      </p:sp>
    </p:spTree>
    <p:extLst>
      <p:ext uri="{BB962C8B-B14F-4D97-AF65-F5344CB8AC3E}">
        <p14:creationId xmlns:p14="http://schemas.microsoft.com/office/powerpoint/2010/main" val="23020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72F6-F9CC-4B88-9116-46AA161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Entity, </a:t>
            </a:r>
            <a:r>
              <a:rPr lang="en-US" sz="2800" dirty="0">
                <a:solidFill>
                  <a:srgbClr val="191B0E"/>
                </a:solidFill>
              </a:rPr>
              <a:t>D</a:t>
            </a:r>
            <a:r>
              <a:rPr lang="en-US" sz="1600" dirty="0">
                <a:solidFill>
                  <a:srgbClr val="191B0E"/>
                </a:solidFill>
              </a:rPr>
              <a:t>ata </a:t>
            </a:r>
            <a:r>
              <a:rPr lang="en-US" sz="2800" dirty="0">
                <a:solidFill>
                  <a:srgbClr val="191B0E"/>
                </a:solidFill>
              </a:rPr>
              <a:t>T</a:t>
            </a:r>
            <a:r>
              <a:rPr lang="en-US" sz="1600" dirty="0">
                <a:solidFill>
                  <a:srgbClr val="191B0E"/>
                </a:solidFill>
              </a:rPr>
              <a:t>ransfer </a:t>
            </a:r>
            <a:r>
              <a:rPr lang="en-US" sz="2800" dirty="0">
                <a:solidFill>
                  <a:srgbClr val="191B0E"/>
                </a:solidFill>
              </a:rPr>
              <a:t>O</a:t>
            </a:r>
            <a:r>
              <a:rPr lang="en-US" sz="1600" dirty="0">
                <a:solidFill>
                  <a:srgbClr val="191B0E"/>
                </a:solidFill>
              </a:rPr>
              <a:t>bject</a:t>
            </a:r>
            <a:br>
              <a:rPr lang="en-US" sz="2800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Annotations on Class Variables</a:t>
            </a:r>
            <a:br>
              <a:rPr lang="en-US" sz="2400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Relation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8513-387B-484E-999E-472C066E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@JoinColumn( name =[</a:t>
            </a:r>
            <a:r>
              <a:rPr lang="en-US" dirty="0"/>
              <a:t>“”]</a:t>
            </a:r>
            <a:r>
              <a:rPr lang="nn-NO" dirty="0"/>
              <a:t>, referencedColumnName =[</a:t>
            </a:r>
            <a:r>
              <a:rPr lang="en-US" dirty="0"/>
              <a:t>“”]</a:t>
            </a:r>
            <a:r>
              <a:rPr lang="nn-NO" dirty="0"/>
              <a:t>, insertable = [bool], updatable = [bool]) – refrenced in child table to delcare on which column to join.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n-NO" i="0" dirty="0"/>
              <a:t>name – column name in current table, Foreign key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n-NO" i="0" dirty="0"/>
              <a:t>referencedColumnName – column name in refrenced table, Primary key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n-NO" i="0" dirty="0"/>
              <a:t>insertable – if this entitiy can add this object, true generaly in parrent Entitiy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n-NO" i="0" dirty="0"/>
              <a:t>updatable – if this entitiy can modify this object, true generaly in parrent Entitiy</a:t>
            </a:r>
          </a:p>
          <a:p>
            <a:r>
              <a:rPr lang="en-US" dirty="0"/>
              <a:t>Relations are </a:t>
            </a:r>
            <a:r>
              <a:rPr lang="en-US" i="0" dirty="0"/>
              <a:t>@</a:t>
            </a:r>
            <a:r>
              <a:rPr lang="en-US" i="0" dirty="0" err="1"/>
              <a:t>OneToOne</a:t>
            </a:r>
            <a:r>
              <a:rPr lang="en-US" i="0" dirty="0"/>
              <a:t>, @</a:t>
            </a:r>
            <a:r>
              <a:rPr lang="en-US" i="0" dirty="0" err="1"/>
              <a:t>OneToMany</a:t>
            </a:r>
            <a:r>
              <a:rPr lang="en-US" i="0" dirty="0"/>
              <a:t>, @</a:t>
            </a:r>
            <a:r>
              <a:rPr lang="en-US" i="0" dirty="0" err="1"/>
              <a:t>ManyToOne</a:t>
            </a:r>
            <a:r>
              <a:rPr lang="en-US" i="0" dirty="0"/>
              <a:t> and @</a:t>
            </a:r>
            <a:r>
              <a:rPr lang="en-US" i="0" dirty="0" err="1"/>
              <a:t>ManyToMany</a:t>
            </a:r>
            <a:endParaRPr lang="en-US" i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cascade = </a:t>
            </a:r>
            <a:r>
              <a:rPr lang="en-US" i="0" dirty="0" err="1"/>
              <a:t>CascadeType.ALL</a:t>
            </a:r>
            <a:r>
              <a:rPr lang="en-US" i="0" dirty="0"/>
              <a:t> – provide all functionalities such as insert and update, for parent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 err="1"/>
              <a:t>mappedBy</a:t>
            </a:r>
            <a:r>
              <a:rPr lang="en-US" i="0" dirty="0"/>
              <a:t> = [“parent“] -  parent table owning this variable, for parent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fetch = </a:t>
            </a:r>
            <a:r>
              <a:rPr lang="en-US" i="0" dirty="0" err="1"/>
              <a:t>FetchType.LAZY</a:t>
            </a:r>
            <a:r>
              <a:rPr lang="en-US" i="0" dirty="0"/>
              <a:t> – get these objects when called on, EAGER from beginning, parent and child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/>
              <a:t>optional = [bool] – are these objects optional, for child. If true must match parent.</a:t>
            </a:r>
          </a:p>
        </p:txBody>
      </p:sp>
    </p:spTree>
    <p:extLst>
      <p:ext uri="{BB962C8B-B14F-4D97-AF65-F5344CB8AC3E}">
        <p14:creationId xmlns:p14="http://schemas.microsoft.com/office/powerpoint/2010/main" val="30608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AEE5-DB74-48F2-88D3-D3AEB5FB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Connection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AF1D2-2AFD-43BC-AF8A-6DC63116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75" y="3819707"/>
            <a:ext cx="2896004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22BCF-95E1-4F8D-8E0F-DB9A1BD8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75" y="2400300"/>
            <a:ext cx="2867425" cy="130510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A4B6C1-E868-4F5E-A59D-BA184876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581375" cy="3581400"/>
          </a:xfrm>
        </p:spPr>
        <p:txBody>
          <a:bodyPr/>
          <a:lstStyle/>
          <a:p>
            <a:r>
              <a:rPr lang="en-US" dirty="0"/>
              <a:t>Click on Window in menu bar and select services</a:t>
            </a:r>
          </a:p>
          <a:p>
            <a:r>
              <a:rPr lang="en-US" dirty="0"/>
              <a:t>Right click on Database and click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96223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DBCB-E00D-4159-A49D-7C181AB1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3045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&lt;?xml version="1.0" encoding="UTF-8"?&gt;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</a:t>
            </a:r>
            <a:r>
              <a:rPr lang="en-US" sz="1200" b="1" dirty="0"/>
              <a:t>persistence</a:t>
            </a:r>
            <a:r>
              <a:rPr lang="en-US" sz="1200" dirty="0"/>
              <a:t> 	version="2.1“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</a:t>
            </a:r>
            <a:r>
              <a:rPr lang="en-US" sz="1200" dirty="0"/>
              <a:t>="http://xmlns.jcp.org/xml/ns/persistence"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xmlns:xsi</a:t>
            </a:r>
            <a:r>
              <a:rPr lang="en-US" sz="1200" dirty="0"/>
              <a:t>=http://www.w3.org/2001/XMLSchema-instance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xsi:schemaLocation</a:t>
            </a:r>
            <a:r>
              <a:rPr lang="en-US" sz="1200" dirty="0"/>
              <a:t>="http://xmlns.jcp.org/xml/ns/persistence http://xmlns.jcp.org/xml/ns/persistence/persistence_2_1.xsd"&gt;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</a:t>
            </a:r>
            <a:r>
              <a:rPr lang="en-US" sz="1200" dirty="0">
                <a:highlight>
                  <a:srgbClr val="FFFF00"/>
                </a:highlight>
              </a:rPr>
              <a:t>&lt;</a:t>
            </a:r>
            <a:r>
              <a:rPr lang="en-US" sz="1200" b="1" dirty="0">
                <a:highlight>
                  <a:srgbClr val="FFFF00"/>
                </a:highlight>
              </a:rPr>
              <a:t>persistence-unit</a:t>
            </a:r>
            <a:r>
              <a:rPr lang="en-US" sz="1200" dirty="0">
                <a:highlight>
                  <a:srgbClr val="FFFF00"/>
                </a:highlight>
              </a:rPr>
              <a:t> name="</a:t>
            </a:r>
            <a:r>
              <a:rPr lang="en-US" sz="1200" b="1" dirty="0">
                <a:highlight>
                  <a:srgbClr val="FFFF00"/>
                </a:highlight>
              </a:rPr>
              <a:t>Registrar</a:t>
            </a:r>
            <a:r>
              <a:rPr lang="en-US" sz="1200" dirty="0">
                <a:highlight>
                  <a:srgbClr val="FFFF00"/>
                </a:highlight>
              </a:rPr>
              <a:t>" transaction-type="</a:t>
            </a:r>
            <a:r>
              <a:rPr lang="en-US" sz="1200" b="1" dirty="0">
                <a:highlight>
                  <a:srgbClr val="FFFF00"/>
                </a:highlight>
              </a:rPr>
              <a:t>RESOURCE_LOCAL</a:t>
            </a:r>
            <a:r>
              <a:rPr lang="en-US" sz="1200" dirty="0">
                <a:highlight>
                  <a:srgbClr val="FFFF00"/>
                </a:highlight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</a:t>
            </a:r>
            <a:r>
              <a:rPr lang="en-US" sz="1200" b="1" dirty="0"/>
              <a:t>provider</a:t>
            </a:r>
            <a:r>
              <a:rPr lang="en-US" sz="1200" dirty="0"/>
              <a:t>&gt;</a:t>
            </a:r>
            <a:r>
              <a:rPr lang="en-US" sz="1200" dirty="0" err="1"/>
              <a:t>org.hibernate.jpa.HibernatePersistenceProvider</a:t>
            </a:r>
            <a:r>
              <a:rPr lang="en-US" sz="1200" dirty="0"/>
              <a:t>&lt;/provider&gt;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</a:t>
            </a:r>
            <a:r>
              <a:rPr lang="en-US" sz="1200" dirty="0">
                <a:highlight>
                  <a:srgbClr val="FFFF00"/>
                </a:highlight>
              </a:rPr>
              <a:t>&lt;</a:t>
            </a:r>
            <a:r>
              <a:rPr lang="en-US" sz="1200" b="1" dirty="0">
                <a:highlight>
                  <a:srgbClr val="FFFF00"/>
                </a:highlight>
              </a:rPr>
              <a:t>class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  <a:r>
              <a:rPr lang="en-US" sz="1200" dirty="0" err="1">
                <a:highlight>
                  <a:srgbClr val="FFFF00"/>
                </a:highlight>
              </a:rPr>
              <a:t>entity.Courses</a:t>
            </a:r>
            <a:r>
              <a:rPr lang="en-US" sz="1200" dirty="0">
                <a:highlight>
                  <a:srgbClr val="FFFF00"/>
                </a:highlight>
              </a:rPr>
              <a:t>&lt;/class&gt;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</a:t>
            </a:r>
            <a:r>
              <a:rPr lang="en-US" sz="1200" b="1" dirty="0"/>
              <a:t>properties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</a:t>
            </a:r>
            <a:r>
              <a:rPr lang="en-US" sz="1200" dirty="0">
                <a:highlight>
                  <a:srgbClr val="FFFF00"/>
                </a:highlight>
              </a:rPr>
              <a:t>&lt;</a:t>
            </a:r>
            <a:r>
              <a:rPr lang="en-US" sz="1200" b="1" dirty="0">
                <a:highlight>
                  <a:srgbClr val="FFFF00"/>
                </a:highlight>
              </a:rPr>
              <a:t>property</a:t>
            </a:r>
            <a:r>
              <a:rPr lang="en-US" sz="1200" dirty="0">
                <a:highlight>
                  <a:srgbClr val="FFFF00"/>
                </a:highlight>
              </a:rPr>
              <a:t> name="javax.persistence.jdbc.url“ value="</a:t>
            </a:r>
            <a:r>
              <a:rPr lang="en-US" sz="1200" b="1" dirty="0" err="1">
                <a:highlight>
                  <a:srgbClr val="FFFF00"/>
                </a:highlight>
              </a:rPr>
              <a:t>jdbc:mysql</a:t>
            </a:r>
            <a:r>
              <a:rPr lang="en-US" sz="1200" b="1" dirty="0">
                <a:highlight>
                  <a:srgbClr val="FFFF00"/>
                </a:highlight>
              </a:rPr>
              <a:t>://localhost:3306/</a:t>
            </a:r>
            <a:r>
              <a:rPr lang="en-US" sz="1200" b="1" dirty="0" err="1">
                <a:highlight>
                  <a:srgbClr val="FFFF00"/>
                </a:highlight>
              </a:rPr>
              <a:t>Registrar?zeroDateTimeBehavior</a:t>
            </a:r>
            <a:r>
              <a:rPr lang="en-US" sz="1200" b="1" dirty="0">
                <a:highlight>
                  <a:srgbClr val="FFFF00"/>
                </a:highlight>
              </a:rPr>
              <a:t>=</a:t>
            </a:r>
            <a:r>
              <a:rPr lang="en-US" sz="1200" b="1" dirty="0" err="1">
                <a:highlight>
                  <a:srgbClr val="FFFF00"/>
                </a:highlight>
              </a:rPr>
              <a:t>convertToNull</a:t>
            </a:r>
            <a:r>
              <a:rPr lang="en-US" sz="1200" dirty="0">
                <a:highlight>
                  <a:srgbClr val="FFFF00"/>
                </a:highlight>
              </a:rPr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      &lt;</a:t>
            </a:r>
            <a:r>
              <a:rPr lang="en-US" sz="1200" b="1" dirty="0">
                <a:highlight>
                  <a:srgbClr val="FFFF00"/>
                </a:highlight>
              </a:rPr>
              <a:t>property</a:t>
            </a:r>
            <a:r>
              <a:rPr lang="en-US" sz="1200" dirty="0">
                <a:highlight>
                  <a:srgbClr val="FFFF00"/>
                </a:highlight>
              </a:rPr>
              <a:t> name="</a:t>
            </a:r>
            <a:r>
              <a:rPr lang="en-US" sz="1200" dirty="0" err="1">
                <a:highlight>
                  <a:srgbClr val="FFFF00"/>
                </a:highlight>
              </a:rPr>
              <a:t>javax.persistence.jdbc.user</a:t>
            </a:r>
            <a:r>
              <a:rPr lang="en-US" sz="1200" dirty="0">
                <a:highlight>
                  <a:srgbClr val="FFFF00"/>
                </a:highlight>
              </a:rPr>
              <a:t>" value="cst8288"/&gt;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      &lt;</a:t>
            </a:r>
            <a:r>
              <a:rPr lang="en-US" sz="1200" b="1" dirty="0">
                <a:highlight>
                  <a:srgbClr val="FFFF00"/>
                </a:highlight>
              </a:rPr>
              <a:t>property</a:t>
            </a:r>
            <a:r>
              <a:rPr lang="en-US" sz="1200" dirty="0">
                <a:highlight>
                  <a:srgbClr val="FFFF00"/>
                </a:highlight>
              </a:rPr>
              <a:t> name="</a:t>
            </a:r>
            <a:r>
              <a:rPr lang="en-US" sz="1200" dirty="0" err="1">
                <a:highlight>
                  <a:srgbClr val="FFFF00"/>
                </a:highlight>
              </a:rPr>
              <a:t>javax.persistence.jdbc.driver</a:t>
            </a:r>
            <a:r>
              <a:rPr lang="en-US" sz="1200" dirty="0">
                <a:highlight>
                  <a:srgbClr val="FFFF00"/>
                </a:highlight>
              </a:rPr>
              <a:t>" value="</a:t>
            </a:r>
            <a:r>
              <a:rPr lang="en-US" sz="1200" dirty="0" err="1">
                <a:highlight>
                  <a:srgbClr val="FFFF00"/>
                </a:highlight>
              </a:rPr>
              <a:t>com.mysql.jdbc.Driver</a:t>
            </a:r>
            <a:r>
              <a:rPr lang="en-US" sz="1200" dirty="0">
                <a:highlight>
                  <a:srgbClr val="FFFF00"/>
                </a:highlight>
              </a:rPr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      &lt;</a:t>
            </a:r>
            <a:r>
              <a:rPr lang="en-US" sz="1200" b="1" dirty="0">
                <a:highlight>
                  <a:srgbClr val="FFFF00"/>
                </a:highlight>
              </a:rPr>
              <a:t>property</a:t>
            </a:r>
            <a:r>
              <a:rPr lang="en-US" sz="1200" dirty="0">
                <a:highlight>
                  <a:srgbClr val="FFFF00"/>
                </a:highlight>
              </a:rPr>
              <a:t> name="</a:t>
            </a:r>
            <a:r>
              <a:rPr lang="en-US" sz="1200" dirty="0" err="1">
                <a:highlight>
                  <a:srgbClr val="FFFF00"/>
                </a:highlight>
              </a:rPr>
              <a:t>javax.persistence.jdbc.password</a:t>
            </a:r>
            <a:r>
              <a:rPr lang="en-US" sz="1200" dirty="0">
                <a:highlight>
                  <a:srgbClr val="FFFF00"/>
                </a:highlight>
              </a:rPr>
              <a:t>" value="8288"/&gt;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hibernate.dialect</a:t>
            </a:r>
            <a:r>
              <a:rPr lang="en-US" sz="1200" dirty="0"/>
              <a:t>" value="</a:t>
            </a:r>
            <a:r>
              <a:rPr lang="en-US" sz="1200" dirty="0" err="1"/>
              <a:t>org.hibernate.dialect.MySQLDialect</a:t>
            </a:r>
            <a:r>
              <a:rPr lang="en-US" sz="1200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hibernate.connection.autocommit</a:t>
            </a:r>
            <a:r>
              <a:rPr lang="en-US" sz="1200" dirty="0"/>
              <a:t>" value="false"/&gt;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hibernate.connection.shutdown</a:t>
            </a:r>
            <a:r>
              <a:rPr lang="en-US" sz="1200" dirty="0"/>
              <a:t>" value="true"/&gt;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hibernate.show_sql</a:t>
            </a:r>
            <a:r>
              <a:rPr lang="en-US" sz="1200" dirty="0"/>
              <a:t>" value="true"/&gt;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&lt;/</a:t>
            </a:r>
            <a:r>
              <a:rPr lang="en-US" sz="1200" b="1" dirty="0"/>
              <a:t>properties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&lt;/</a:t>
            </a:r>
            <a:r>
              <a:rPr lang="en-US" sz="1200" b="1" dirty="0"/>
              <a:t>persistence-unit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&lt;/</a:t>
            </a:r>
            <a:r>
              <a:rPr lang="en-US" sz="1200" b="1" dirty="0"/>
              <a:t>persistence</a:t>
            </a:r>
            <a:r>
              <a:rPr lang="en-US" sz="1200" dirty="0"/>
              <a:t>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F7D1F-684C-4FDE-BC5E-E584ADDA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Hibernate</a:t>
            </a:r>
            <a:br>
              <a:rPr lang="en-US" dirty="0"/>
            </a:br>
            <a:r>
              <a:rPr lang="en-US" sz="2400" dirty="0"/>
              <a:t>persistence.xml config file sample without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DBCB-E00D-4159-A49D-7C181AB1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3045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&lt;?xml version="1.0" encoding="UTF-8"?&gt;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</a:t>
            </a:r>
            <a:r>
              <a:rPr lang="en-US" sz="1200" b="1" dirty="0"/>
              <a:t>persistence</a:t>
            </a:r>
            <a:r>
              <a:rPr lang="en-US" sz="1200" dirty="0"/>
              <a:t> 	version="2.1“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</a:t>
            </a:r>
            <a:r>
              <a:rPr lang="en-US" sz="1200" dirty="0"/>
              <a:t>="http://xmlns.jcp.org/xml/ns/persistence"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xmlns:xsi</a:t>
            </a:r>
            <a:r>
              <a:rPr lang="en-US" sz="1200" dirty="0"/>
              <a:t>=http://www.w3.org/2001/XMLSchema-instance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xsi:schemaLocation</a:t>
            </a:r>
            <a:r>
              <a:rPr lang="en-US" sz="1200" dirty="0"/>
              <a:t>="http://xmlns.jcp.org/xml/ns/persistence http://xmlns.jcp.org/xml/ns/persistence/persistence_2_1.xsd"&gt;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  &lt;</a:t>
            </a:r>
            <a:r>
              <a:rPr lang="en-US" sz="1200" b="1" dirty="0">
                <a:highlight>
                  <a:srgbClr val="FFFF00"/>
                </a:highlight>
              </a:rPr>
              <a:t>persistence-unit</a:t>
            </a:r>
            <a:r>
              <a:rPr lang="en-US" sz="1200" dirty="0">
                <a:highlight>
                  <a:srgbClr val="FFFF00"/>
                </a:highlight>
              </a:rPr>
              <a:t> name="</a:t>
            </a:r>
            <a:r>
              <a:rPr lang="en-US" sz="1200" b="1" dirty="0">
                <a:highlight>
                  <a:srgbClr val="FFFF00"/>
                </a:highlight>
              </a:rPr>
              <a:t>Registrar</a:t>
            </a:r>
            <a:r>
              <a:rPr lang="en-US" sz="1200" dirty="0">
                <a:highlight>
                  <a:srgbClr val="FFFF00"/>
                </a:highlight>
              </a:rPr>
              <a:t>" transaction-type="</a:t>
            </a:r>
            <a:r>
              <a:rPr lang="en-US" sz="1200" b="1" dirty="0">
                <a:highlight>
                  <a:srgbClr val="FFFF00"/>
                </a:highlight>
              </a:rPr>
              <a:t>RESOURCE_LOCAL</a:t>
            </a:r>
            <a:r>
              <a:rPr lang="en-US" sz="1200" dirty="0">
                <a:highlight>
                  <a:srgbClr val="FFFF00"/>
                </a:highlight>
              </a:rPr>
              <a:t>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</a:t>
            </a:r>
            <a:r>
              <a:rPr lang="en-US" sz="1200" b="1" dirty="0"/>
              <a:t>provider</a:t>
            </a:r>
            <a:r>
              <a:rPr lang="en-US" sz="1200" dirty="0"/>
              <a:t>&gt;</a:t>
            </a:r>
            <a:r>
              <a:rPr lang="en-US" sz="1200" dirty="0" err="1"/>
              <a:t>org.hibernate.jpa.HibernatePersistenceProvider</a:t>
            </a:r>
            <a:r>
              <a:rPr lang="en-US" sz="1200" dirty="0"/>
              <a:t>&lt;/provider&gt;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00FF00"/>
                </a:highlight>
              </a:rPr>
              <a:t>    &lt;</a:t>
            </a:r>
            <a:r>
              <a:rPr lang="en-US" sz="1200" b="1" dirty="0">
                <a:highlight>
                  <a:srgbClr val="00FF00"/>
                </a:highlight>
              </a:rPr>
              <a:t>non-</a:t>
            </a:r>
            <a:r>
              <a:rPr lang="en-US" sz="1200" b="1" dirty="0" err="1">
                <a:highlight>
                  <a:srgbClr val="00FF00"/>
                </a:highlight>
              </a:rPr>
              <a:t>jta</a:t>
            </a:r>
            <a:r>
              <a:rPr lang="en-US" sz="1200" b="1" dirty="0">
                <a:highlight>
                  <a:srgbClr val="00FF00"/>
                </a:highlight>
              </a:rPr>
              <a:t>-data-source</a:t>
            </a:r>
            <a:r>
              <a:rPr lang="en-US" sz="1200" dirty="0">
                <a:highlight>
                  <a:srgbClr val="00FF00"/>
                </a:highlight>
              </a:rPr>
              <a:t>&gt;</a:t>
            </a:r>
            <a:r>
              <a:rPr lang="en-US" sz="1200" b="1" dirty="0">
                <a:highlight>
                  <a:srgbClr val="00FF00"/>
                </a:highlight>
              </a:rPr>
              <a:t>java:/comp/env/</a:t>
            </a:r>
            <a:r>
              <a:rPr lang="en-US" sz="1200" b="1" dirty="0" err="1">
                <a:highlight>
                  <a:srgbClr val="00FF00"/>
                </a:highlight>
              </a:rPr>
              <a:t>jdbc</a:t>
            </a:r>
            <a:r>
              <a:rPr lang="en-US" sz="1200" b="1" dirty="0">
                <a:highlight>
                  <a:srgbClr val="00FF00"/>
                </a:highlight>
              </a:rPr>
              <a:t>/Registrar</a:t>
            </a:r>
            <a:r>
              <a:rPr lang="en-US" sz="1200" dirty="0">
                <a:highlight>
                  <a:srgbClr val="00FF00"/>
                </a:highlight>
              </a:rPr>
              <a:t>&lt;/non-</a:t>
            </a:r>
            <a:r>
              <a:rPr lang="en-US" sz="1200" dirty="0" err="1">
                <a:highlight>
                  <a:srgbClr val="00FF00"/>
                </a:highlight>
              </a:rPr>
              <a:t>jta</a:t>
            </a:r>
            <a:r>
              <a:rPr lang="en-US" sz="1200" dirty="0">
                <a:highlight>
                  <a:srgbClr val="00FF00"/>
                </a:highlight>
              </a:rPr>
              <a:t>-data-source&gt;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    &lt;</a:t>
            </a:r>
            <a:r>
              <a:rPr lang="en-US" sz="1200" b="1" dirty="0">
                <a:highlight>
                  <a:srgbClr val="FFFF00"/>
                </a:highlight>
              </a:rPr>
              <a:t>class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  <a:r>
              <a:rPr lang="en-US" sz="1200" dirty="0" err="1">
                <a:highlight>
                  <a:srgbClr val="FFFF00"/>
                </a:highlight>
              </a:rPr>
              <a:t>entity.Courses</a:t>
            </a:r>
            <a:r>
              <a:rPr lang="en-US" sz="1200" dirty="0">
                <a:highlight>
                  <a:srgbClr val="FFFF00"/>
                </a:highlight>
              </a:rPr>
              <a:t>&lt;/</a:t>
            </a:r>
            <a:r>
              <a:rPr lang="en-US" sz="1200" b="1" dirty="0">
                <a:highlight>
                  <a:srgbClr val="FFFF00"/>
                </a:highlight>
              </a:rPr>
              <a:t>class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</a:t>
            </a:r>
            <a:r>
              <a:rPr lang="en-US" sz="1200" b="1" dirty="0"/>
              <a:t>properties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toplink.logging.level</a:t>
            </a:r>
            <a:r>
              <a:rPr lang="en-US" sz="1200" dirty="0"/>
              <a:t>" value="FINEST"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hibernate.dialect</a:t>
            </a:r>
            <a:r>
              <a:rPr lang="en-US" sz="1200" dirty="0"/>
              <a:t>" value="</a:t>
            </a:r>
            <a:r>
              <a:rPr lang="en-US" sz="1200" dirty="0" err="1"/>
              <a:t>org.hibernate.dialect.MySQLDialect</a:t>
            </a:r>
            <a:r>
              <a:rPr lang="en-US" sz="1200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hibernate.connection.autocommit</a:t>
            </a:r>
            <a:r>
              <a:rPr lang="en-US" sz="1200" dirty="0"/>
              <a:t>" value="false"/&gt;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hibernate.connection.shutdown</a:t>
            </a:r>
            <a:r>
              <a:rPr lang="en-US" sz="1200" dirty="0"/>
              <a:t>" value="true"/&gt;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&lt;</a:t>
            </a:r>
            <a:r>
              <a:rPr lang="en-US" sz="1200" b="1" dirty="0"/>
              <a:t>property</a:t>
            </a:r>
            <a:r>
              <a:rPr lang="en-US" sz="1200" dirty="0"/>
              <a:t> name="</a:t>
            </a:r>
            <a:r>
              <a:rPr lang="en-US" sz="1200" dirty="0" err="1"/>
              <a:t>hibernate.show_sql</a:t>
            </a:r>
            <a:r>
              <a:rPr lang="en-US" sz="1200" dirty="0"/>
              <a:t>" value="true"/&gt;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&lt;/</a:t>
            </a:r>
            <a:r>
              <a:rPr lang="en-US" sz="1200" b="1" dirty="0"/>
              <a:t>properties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&lt;/</a:t>
            </a:r>
            <a:r>
              <a:rPr lang="en-US" sz="1200" b="1" dirty="0"/>
              <a:t>persistence-unit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&lt;/</a:t>
            </a:r>
            <a:r>
              <a:rPr lang="en-US" sz="1200" b="1" dirty="0"/>
              <a:t>persistence</a:t>
            </a:r>
            <a:r>
              <a:rPr lang="en-US" sz="1200" dirty="0"/>
              <a:t>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F7D1F-684C-4FDE-BC5E-E584ADDA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Hibernate</a:t>
            </a:r>
            <a:br>
              <a:rPr lang="en-US" dirty="0"/>
            </a:br>
            <a:r>
              <a:rPr lang="en-US" sz="2400" dirty="0"/>
              <a:t>persistence.xml config file sample with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89C-8290-42A7-B0FE-34FDEFA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</a:t>
            </a:r>
            <a:br>
              <a:rPr lang="en-US" dirty="0"/>
            </a:br>
            <a:r>
              <a:rPr lang="en-US" sz="2400" dirty="0"/>
              <a:t>persistence.xml config file</a:t>
            </a:r>
            <a:br>
              <a:rPr lang="en-US" sz="2400" dirty="0"/>
            </a:br>
            <a:r>
              <a:rPr lang="en-US" sz="2400" dirty="0"/>
              <a:t>JPA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B19A-6BC9-4569-A01E-5242F2B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file must be located in</a:t>
            </a:r>
          </a:p>
          <a:p>
            <a:pPr lvl="1"/>
            <a:r>
              <a:rPr lang="en-US" dirty="0"/>
              <a:t>Java Project: </a:t>
            </a:r>
            <a:r>
              <a:rPr lang="en-US" dirty="0" err="1"/>
              <a:t>src</a:t>
            </a:r>
            <a:r>
              <a:rPr lang="en-US" dirty="0"/>
              <a:t>\META-INF\persistence.xml</a:t>
            </a:r>
          </a:p>
          <a:p>
            <a:pPr lvl="1"/>
            <a:r>
              <a:rPr lang="en-US" dirty="0"/>
              <a:t>Web Project - NetBeans: </a:t>
            </a:r>
            <a:r>
              <a:rPr lang="en-US" dirty="0" err="1"/>
              <a:t>src</a:t>
            </a:r>
            <a:r>
              <a:rPr lang="en-US" dirty="0"/>
              <a:t>\conf\persistence.xml</a:t>
            </a:r>
          </a:p>
          <a:p>
            <a:r>
              <a:rPr lang="en-US" dirty="0"/>
              <a:t>persistence-unit </a:t>
            </a:r>
          </a:p>
          <a:p>
            <a:pPr lvl="1"/>
            <a:r>
              <a:rPr lang="en-US" dirty="0"/>
              <a:t>name – used with </a:t>
            </a:r>
            <a:r>
              <a:rPr lang="en-US" dirty="0" err="1"/>
              <a:t>EntityFactoryManager</a:t>
            </a:r>
            <a:r>
              <a:rPr lang="en-US" dirty="0"/>
              <a:t> or through dependency injection when using JTA</a:t>
            </a:r>
          </a:p>
          <a:p>
            <a:pPr lvl="1"/>
            <a:r>
              <a:rPr lang="en-US" dirty="0"/>
              <a:t>transaction-type – can be JTA or RESOURCE_LOCAL. JTA if container support JTA.</a:t>
            </a:r>
          </a:p>
          <a:p>
            <a:r>
              <a:rPr lang="en-US" dirty="0"/>
              <a:t>class – name of all entity classes, each in their own tag</a:t>
            </a:r>
          </a:p>
          <a:p>
            <a:r>
              <a:rPr lang="en-US" dirty="0"/>
              <a:t>non-</a:t>
            </a:r>
            <a:r>
              <a:rPr lang="en-US" dirty="0" err="1"/>
              <a:t>jta</a:t>
            </a:r>
            <a:r>
              <a:rPr lang="en-US" dirty="0"/>
              <a:t>-data-source – used when using tomcat connection pool with tomcat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Driver, </a:t>
            </a:r>
            <a:r>
              <a:rPr lang="en-US" dirty="0" err="1"/>
              <a:t>url</a:t>
            </a:r>
            <a:r>
              <a:rPr lang="en-US" dirty="0"/>
              <a:t>, pass and username if using Java Project</a:t>
            </a:r>
          </a:p>
        </p:txBody>
      </p:sp>
    </p:spTree>
    <p:extLst>
      <p:ext uri="{BB962C8B-B14F-4D97-AF65-F5344CB8AC3E}">
        <p14:creationId xmlns:p14="http://schemas.microsoft.com/office/powerpoint/2010/main" val="379717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FA23-668B-46AA-8F4A-9B8821CE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br>
              <a:rPr lang="en-US" dirty="0"/>
            </a:br>
            <a:r>
              <a:rPr lang="en-US" sz="2400" dirty="0"/>
              <a:t>Start using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DD73-5F69-44EC-A375-ACC77302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4294"/>
            <a:ext cx="4724400" cy="461513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//get factory with the unit name defined in persistence.xml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EntityManagerFactory</a:t>
            </a:r>
            <a:r>
              <a:rPr lang="en-US" sz="1400" dirty="0"/>
              <a:t> factory;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factory = </a:t>
            </a:r>
            <a:r>
              <a:rPr lang="en-US" sz="1400" dirty="0" err="1"/>
              <a:t>Persistence.createEntityManagerFactory</a:t>
            </a:r>
            <a:r>
              <a:rPr lang="en-US" sz="1400" dirty="0"/>
              <a:t>("Registrar");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//create a </a:t>
            </a:r>
            <a:r>
              <a:rPr lang="en-US" sz="1400" dirty="0" err="1"/>
              <a:t>EntityManger</a:t>
            </a:r>
            <a:r>
              <a:rPr lang="en-US" sz="1400" dirty="0"/>
              <a:t> which handles the communication to 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EntityManager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= </a:t>
            </a:r>
            <a:r>
              <a:rPr lang="en-US" sz="1400" dirty="0" err="1"/>
              <a:t>factory.createEntityManager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//start the connection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em.getTransaction</a:t>
            </a:r>
            <a:r>
              <a:rPr lang="en-US" sz="1400" dirty="0"/>
              <a:t>().begin();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//create a new course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Courses c1 = new Courses("test103", "oop3");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//add a course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em.persist</a:t>
            </a:r>
            <a:r>
              <a:rPr lang="en-US" sz="1400" dirty="0"/>
              <a:t>(c1);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//commit changes to 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em.getTransaction</a:t>
            </a:r>
            <a:r>
              <a:rPr lang="en-US" sz="1400" dirty="0"/>
              <a:t>().commit();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//get a JPQL builder, a </a:t>
            </a:r>
            <a:r>
              <a:rPr lang="en-US" sz="1400" dirty="0" err="1"/>
              <a:t>sql</a:t>
            </a:r>
            <a:r>
              <a:rPr lang="en-US" sz="1400" dirty="0"/>
              <a:t> in OOP manner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CriteriaBuilder</a:t>
            </a:r>
            <a:r>
              <a:rPr lang="en-US" sz="1400" dirty="0"/>
              <a:t> </a:t>
            </a:r>
            <a:r>
              <a:rPr lang="en-US" sz="1400" dirty="0" err="1"/>
              <a:t>criteriaBuilder</a:t>
            </a:r>
            <a:r>
              <a:rPr lang="en-US" sz="1400" dirty="0"/>
              <a:t> = </a:t>
            </a:r>
            <a:r>
              <a:rPr lang="en-US" sz="1400" dirty="0" err="1"/>
              <a:t>em.getCriteriaBuilder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//create a query condition for given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CriteriaQuery</a:t>
            </a:r>
            <a:r>
              <a:rPr lang="en-US" sz="1400" dirty="0"/>
              <a:t>&lt;Courses&gt; </a:t>
            </a:r>
            <a:r>
              <a:rPr lang="en-US" sz="1400" dirty="0" err="1"/>
              <a:t>criteriaQuery</a:t>
            </a:r>
            <a:r>
              <a:rPr lang="en-US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criteriaQuery</a:t>
            </a:r>
            <a:r>
              <a:rPr lang="en-US" sz="1400" dirty="0"/>
              <a:t> = </a:t>
            </a:r>
            <a:r>
              <a:rPr lang="en-US" sz="1400" dirty="0" err="1"/>
              <a:t>criteriaBuilder.createQuery</a:t>
            </a:r>
            <a:r>
              <a:rPr lang="en-US" sz="1400" dirty="0"/>
              <a:t>( </a:t>
            </a:r>
            <a:r>
              <a:rPr lang="en-US" sz="1400" dirty="0" err="1"/>
              <a:t>Courses.class</a:t>
            </a:r>
            <a:r>
              <a:rPr lang="en-US" sz="1400" dirty="0"/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ADDC16-B3BA-4F7E-9E53-6317FEB7C02A}"/>
              </a:ext>
            </a:extLst>
          </p:cNvPr>
          <p:cNvSpPr txBox="1">
            <a:spLocks/>
          </p:cNvSpPr>
          <p:nvPr/>
        </p:nvSpPr>
        <p:spPr>
          <a:xfrm>
            <a:off x="6096000" y="1794294"/>
            <a:ext cx="5799826" cy="46151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//get the root table with entity class that has the data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Root&lt;Courses&gt; root = </a:t>
            </a:r>
            <a:r>
              <a:rPr lang="en-US" sz="1400" dirty="0" err="1"/>
              <a:t>criteriaQuery.from</a:t>
            </a:r>
            <a:r>
              <a:rPr lang="en-US" sz="1400" dirty="0"/>
              <a:t>( </a:t>
            </a:r>
            <a:r>
              <a:rPr lang="en-US" sz="1400" dirty="0" err="1"/>
              <a:t>Courses.class</a:t>
            </a:r>
            <a:r>
              <a:rPr lang="en-US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//select everything from the 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criteriaQuery.select</a:t>
            </a:r>
            <a:r>
              <a:rPr lang="en-US" sz="1400" dirty="0"/>
              <a:t>( 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//execute query with created criteria and store result in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List&lt;Courses&gt; all = </a:t>
            </a:r>
            <a:r>
              <a:rPr lang="en-US" sz="1400" dirty="0" err="1"/>
              <a:t>em.createQuery</a:t>
            </a:r>
            <a:r>
              <a:rPr lang="en-US" sz="1400" dirty="0"/>
              <a:t>(</a:t>
            </a:r>
            <a:r>
              <a:rPr lang="en-US" sz="1400" dirty="0" err="1"/>
              <a:t>criteriaQuery</a:t>
            </a:r>
            <a:r>
              <a:rPr lang="en-US" sz="1400" dirty="0"/>
              <a:t>).</a:t>
            </a:r>
            <a:r>
              <a:rPr lang="en-US" sz="1400" dirty="0" err="1"/>
              <a:t>getResultList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//select everything where the name column contains </a:t>
            </a:r>
            <a:r>
              <a:rPr lang="en-US" sz="1400" dirty="0" err="1"/>
              <a:t>oop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criteriaQuery.select</a:t>
            </a:r>
            <a:r>
              <a:rPr lang="en-US" sz="1400" dirty="0"/>
              <a:t>( root)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    .where(</a:t>
            </a:r>
            <a:r>
              <a:rPr lang="en-US" sz="1400" dirty="0" err="1"/>
              <a:t>criteriaBuilder.like</a:t>
            </a:r>
            <a:r>
              <a:rPr lang="en-US" sz="1400" dirty="0"/>
              <a:t>(</a:t>
            </a:r>
            <a:r>
              <a:rPr lang="en-US" sz="1400" dirty="0" err="1"/>
              <a:t>root.get</a:t>
            </a:r>
            <a:r>
              <a:rPr lang="en-US" sz="1400" dirty="0"/>
              <a:t>("name"),"%</a:t>
            </a:r>
            <a:r>
              <a:rPr lang="en-US" sz="1400" dirty="0" err="1"/>
              <a:t>oop</a:t>
            </a:r>
            <a:r>
              <a:rPr lang="en-US" sz="1400" dirty="0"/>
              <a:t>%"));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//execute query with created criteria and store result in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List&lt;Courses&gt; filter = </a:t>
            </a:r>
            <a:r>
              <a:rPr lang="en-US" sz="1400" dirty="0" err="1"/>
              <a:t>em.createQuery</a:t>
            </a:r>
            <a:r>
              <a:rPr lang="en-US" sz="1400" dirty="0"/>
              <a:t>(</a:t>
            </a:r>
            <a:r>
              <a:rPr lang="en-US" sz="1400" dirty="0" err="1"/>
              <a:t>criteriaQuery</a:t>
            </a:r>
            <a:r>
              <a:rPr lang="en-US" sz="1400" dirty="0"/>
              <a:t>).</a:t>
            </a:r>
            <a:r>
              <a:rPr lang="en-US" sz="1400" dirty="0" err="1"/>
              <a:t>getResultList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//close </a:t>
            </a:r>
            <a:r>
              <a:rPr lang="en-US" sz="1400" dirty="0" err="1"/>
              <a:t>managet</a:t>
            </a:r>
            <a:r>
              <a:rPr lang="en-US" sz="1400" dirty="0"/>
              <a:t>, transaction is now closed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em.close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//print both lists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all.forEach</a:t>
            </a:r>
            <a:r>
              <a:rPr lang="en-US" sz="1400" dirty="0"/>
              <a:t>(c-&gt;</a:t>
            </a:r>
            <a:r>
              <a:rPr lang="en-US" sz="1400" dirty="0" err="1"/>
              <a:t>System.out.println</a:t>
            </a:r>
            <a:r>
              <a:rPr lang="en-US" sz="1400" dirty="0"/>
              <a:t>(c));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filter.forEach</a:t>
            </a:r>
            <a:r>
              <a:rPr lang="en-US" sz="1400" dirty="0"/>
              <a:t>(c-&gt;</a:t>
            </a:r>
            <a:r>
              <a:rPr lang="en-US" sz="1400" dirty="0" err="1"/>
              <a:t>System.out.println</a:t>
            </a:r>
            <a:r>
              <a:rPr lang="en-US" sz="1400" dirty="0"/>
              <a:t>(c));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//hibernate is shutoff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1400" dirty="0" err="1"/>
              <a:t>factory.close</a:t>
            </a:r>
            <a:r>
              <a:rPr lang="en-US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4671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F14-2F81-4EB5-BAA6-C455BF2E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JPA</a:t>
            </a:r>
            <a:br>
              <a:rPr lang="en-US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770A-2AF9-4687-AD74-734B74D6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EntityManagerFactory</a:t>
            </a:r>
            <a:r>
              <a:rPr lang="en-CA" dirty="0"/>
              <a:t> – One per DB. creates an manages multiple </a:t>
            </a:r>
            <a:r>
              <a:rPr lang="en-CA" dirty="0" err="1"/>
              <a:t>EntityManager</a:t>
            </a:r>
            <a:r>
              <a:rPr lang="en-CA" dirty="0"/>
              <a:t>. </a:t>
            </a:r>
          </a:p>
          <a:p>
            <a:r>
              <a:rPr lang="en-CA" dirty="0" err="1"/>
              <a:t>EntityManager</a:t>
            </a:r>
            <a:r>
              <a:rPr lang="en-CA" dirty="0"/>
              <a:t> – An Interface. manages the persistence operations on Entities. It can create Query and </a:t>
            </a:r>
            <a:r>
              <a:rPr lang="en-CA" dirty="0" err="1"/>
              <a:t>CriteriaBuilder</a:t>
            </a:r>
            <a:r>
              <a:rPr lang="en-CA" dirty="0"/>
              <a:t>. </a:t>
            </a:r>
          </a:p>
          <a:p>
            <a:r>
              <a:rPr lang="en-CA" dirty="0"/>
              <a:t>Entity – Entities are the persistence objects, stores as records in the database. Single threaded and belong to only one Manager.</a:t>
            </a:r>
          </a:p>
          <a:p>
            <a:r>
              <a:rPr lang="en-CA" dirty="0" err="1"/>
              <a:t>EntityTransaction</a:t>
            </a:r>
            <a:r>
              <a:rPr lang="en-CA" dirty="0"/>
              <a:t> – It has one-to-one relationship with </a:t>
            </a:r>
            <a:r>
              <a:rPr lang="en-CA" dirty="0" err="1"/>
              <a:t>EntityManager</a:t>
            </a:r>
            <a:r>
              <a:rPr lang="en-CA" dirty="0"/>
              <a:t>. For each </a:t>
            </a:r>
            <a:r>
              <a:rPr lang="en-CA" dirty="0" err="1"/>
              <a:t>EntityManager</a:t>
            </a:r>
            <a:r>
              <a:rPr lang="en-CA" dirty="0"/>
              <a:t>, operations are maintained by </a:t>
            </a:r>
            <a:r>
              <a:rPr lang="en-CA" dirty="0" err="1"/>
              <a:t>EntityTransaction</a:t>
            </a:r>
            <a:r>
              <a:rPr lang="en-CA" dirty="0"/>
              <a:t> class. </a:t>
            </a:r>
          </a:p>
          <a:p>
            <a:r>
              <a:rPr lang="en-CA" dirty="0"/>
              <a:t>Persistence – This class contain static methods to obtain </a:t>
            </a:r>
            <a:r>
              <a:rPr lang="en-CA" dirty="0" err="1"/>
              <a:t>EntityManagerFactory</a:t>
            </a:r>
            <a:r>
              <a:rPr lang="en-CA" dirty="0"/>
              <a:t> instance.</a:t>
            </a:r>
          </a:p>
          <a:p>
            <a:r>
              <a:rPr lang="en-CA" dirty="0"/>
              <a:t>Query – This interface is implemented by each JPA vendor to obtain relational objects that meet the criteria.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97C7F-3932-43CE-B347-5A2C69A65E69}"/>
              </a:ext>
            </a:extLst>
          </p:cNvPr>
          <p:cNvSpPr txBox="1"/>
          <p:nvPr/>
        </p:nvSpPr>
        <p:spPr>
          <a:xfrm>
            <a:off x="1371600" y="5921829"/>
            <a:ext cx="728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https://www.tutorialspoint.com/jpa/jpa_architecture.htm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0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F14-2F81-4EB5-BAA6-C455BF2E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Hibernate</a:t>
            </a:r>
            <a:br>
              <a:rPr lang="en-US" dirty="0">
                <a:solidFill>
                  <a:srgbClr val="191B0E"/>
                </a:solidFill>
              </a:rPr>
            </a:br>
            <a:r>
              <a:rPr lang="en-US" sz="2400" dirty="0">
                <a:solidFill>
                  <a:srgbClr val="191B0E"/>
                </a:solidFill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770A-2AF9-4687-AD74-734B74D6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/>
              <a:t>SessionFactory</a:t>
            </a:r>
            <a:r>
              <a:rPr lang="en-CA" dirty="0"/>
              <a:t> – it is immutable and thread safe.</a:t>
            </a:r>
          </a:p>
          <a:p>
            <a:r>
              <a:rPr lang="en-CA" dirty="0"/>
              <a:t>Session – it is single threaded. It wraps JDBC and creates transactions. short lived.</a:t>
            </a:r>
          </a:p>
          <a:p>
            <a:r>
              <a:rPr lang="en-CA" dirty="0"/>
              <a:t>Persistence Objects – stores as records in the database. Single threaded and belong to only one Manager.</a:t>
            </a:r>
          </a:p>
          <a:p>
            <a:r>
              <a:rPr lang="en-CA" dirty="0"/>
              <a:t>Transient objects – objects that are not currently managed by session.</a:t>
            </a:r>
          </a:p>
          <a:p>
            <a:r>
              <a:rPr lang="en-CA" dirty="0"/>
              <a:t>Transaction – short lived and single threaded. A manger can have multiple transactions. It is an abstraction to JDBC or JTA. </a:t>
            </a:r>
          </a:p>
          <a:p>
            <a:r>
              <a:rPr lang="en-CA" dirty="0" err="1"/>
              <a:t>ConnectionProvider</a:t>
            </a:r>
            <a:r>
              <a:rPr lang="en-CA" dirty="0"/>
              <a:t> – abstraction between application and </a:t>
            </a:r>
            <a:r>
              <a:rPr lang="en-CA" dirty="0" err="1"/>
              <a:t>DataSource</a:t>
            </a:r>
            <a:r>
              <a:rPr lang="en-CA" dirty="0"/>
              <a:t> or </a:t>
            </a:r>
            <a:r>
              <a:rPr lang="en-CA" dirty="0" err="1"/>
              <a:t>DriveMenager</a:t>
            </a:r>
            <a:r>
              <a:rPr lang="en-CA" dirty="0"/>
              <a:t>.</a:t>
            </a:r>
          </a:p>
          <a:p>
            <a:r>
              <a:rPr lang="en-CA" dirty="0"/>
              <a:t>Query – HQA is JPQA implementation. Every JPQA is valid HQA but reverse is not always true. Can create native query as well.</a:t>
            </a:r>
          </a:p>
          <a:p>
            <a:r>
              <a:rPr lang="en-US" dirty="0"/>
              <a:t>Criteria – Object Oriented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97C7F-3932-43CE-B347-5A2C69A65E69}"/>
              </a:ext>
            </a:extLst>
          </p:cNvPr>
          <p:cNvSpPr txBox="1"/>
          <p:nvPr/>
        </p:nvSpPr>
        <p:spPr>
          <a:xfrm>
            <a:off x="1371600" y="5921829"/>
            <a:ext cx="7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https://www.journaldev.com/2882/hibernate-tutorial-for-beginners</a:t>
            </a:r>
            <a:r>
              <a:rPr lang="en-US" sz="1400" dirty="0">
                <a:hlinkClick r:id="rId3"/>
              </a:rPr>
              <a:t>https://www.tutorialspoint.com/hibernate/hibernate_architecture.htm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01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0AAF-0718-4162-8356-FB5991DF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84E7D-1162-487E-A49D-629DE6F6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04" y="2642616"/>
            <a:ext cx="4816903" cy="3581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4E5CAB-BD1F-4CF6-B5B8-1FB4BB568AEF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5354804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MySQL</a:t>
            </a:r>
          </a:p>
          <a:p>
            <a:r>
              <a:rPr lang="en-US" dirty="0"/>
              <a:t>Check if your connector J version is</a:t>
            </a:r>
            <a:br>
              <a:rPr lang="en-US" dirty="0"/>
            </a:br>
            <a:r>
              <a:rPr lang="en-US" dirty="0"/>
              <a:t>correct. </a:t>
            </a:r>
          </a:p>
          <a:p>
            <a:r>
              <a:rPr lang="en-US" dirty="0"/>
              <a:t>The version should be same or higher</a:t>
            </a:r>
            <a:br>
              <a:rPr lang="en-US" dirty="0"/>
            </a:br>
            <a:r>
              <a:rPr lang="en-US" dirty="0"/>
              <a:t>than MySQL Server.</a:t>
            </a:r>
          </a:p>
          <a:p>
            <a:r>
              <a:rPr lang="en-US" dirty="0"/>
              <a:t>If not remove driver and click add</a:t>
            </a:r>
          </a:p>
          <a:p>
            <a:r>
              <a:rPr lang="en-US" dirty="0"/>
              <a:t>Navigate to </a:t>
            </a:r>
            <a:br>
              <a:rPr lang="en-US" dirty="0"/>
            </a:br>
            <a:r>
              <a:rPr lang="en-CA" dirty="0"/>
              <a:t>C:\Program Files (x86)\MySQL\Connector J\</a:t>
            </a:r>
          </a:p>
          <a:p>
            <a:r>
              <a:rPr lang="en-CA" dirty="0"/>
              <a:t>Select the jar file in folder</a:t>
            </a:r>
          </a:p>
          <a:p>
            <a:r>
              <a:rPr lang="en-CA" dirty="0"/>
              <a:t>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2061-A369-41CC-A074-4B96BB8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778D-3CE9-41A6-82CC-C19A7D5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8345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in the information, do not modify URL</a:t>
            </a:r>
          </a:p>
          <a:p>
            <a:r>
              <a:rPr lang="en-US" dirty="0"/>
              <a:t>Port should match the number displayed</a:t>
            </a:r>
            <a:br>
              <a:rPr lang="en-US" dirty="0"/>
            </a:br>
            <a:r>
              <a:rPr lang="en-US" dirty="0"/>
              <a:t>in workbench connection</a:t>
            </a:r>
          </a:p>
          <a:p>
            <a:r>
              <a:rPr lang="en-US" dirty="0"/>
              <a:t>Host should be localhost or 127.0.0.1</a:t>
            </a:r>
          </a:p>
          <a:p>
            <a:r>
              <a:rPr lang="en-US" dirty="0"/>
              <a:t>Database depends on your project</a:t>
            </a:r>
          </a:p>
          <a:p>
            <a:r>
              <a:rPr lang="en-US" dirty="0"/>
              <a:t>User name and password for this course</a:t>
            </a:r>
            <a:br>
              <a:rPr lang="en-US" dirty="0"/>
            </a:br>
            <a:r>
              <a:rPr lang="en-US" dirty="0"/>
              <a:t>is cst8288 and 8288. if username does</a:t>
            </a:r>
            <a:br>
              <a:rPr lang="en-US" dirty="0"/>
            </a:br>
            <a:r>
              <a:rPr lang="en-US" dirty="0"/>
              <a:t>exist add it (next slide).</a:t>
            </a:r>
          </a:p>
          <a:p>
            <a:r>
              <a:rPr lang="en-US" dirty="0"/>
              <a:t>Test connection</a:t>
            </a:r>
          </a:p>
          <a:p>
            <a:r>
              <a:rPr lang="en-US" dirty="0"/>
              <a:t>Click next, next again</a:t>
            </a:r>
          </a:p>
          <a:p>
            <a:r>
              <a:rPr lang="en-US" dirty="0"/>
              <a:t>Name your connection and finish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0E67D7-44EF-4672-8392-808AC94D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50" y="2171700"/>
            <a:ext cx="5288864" cy="41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BB2-8624-40C7-90EE-6ACB356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MySQL user in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069B-9CC8-4F1C-A2A6-5875D182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16464" cy="3581400"/>
          </a:xfrm>
        </p:spPr>
        <p:txBody>
          <a:bodyPr/>
          <a:lstStyle/>
          <a:p>
            <a:r>
              <a:rPr lang="en-US" dirty="0"/>
              <a:t>Open workbench and click an instance</a:t>
            </a:r>
          </a:p>
          <a:p>
            <a:r>
              <a:rPr lang="en-US" dirty="0"/>
              <a:t>Click on Users and Privileges </a:t>
            </a:r>
          </a:p>
          <a:p>
            <a:r>
              <a:rPr lang="en-US" dirty="0"/>
              <a:t>click add account and fill in the info like pic</a:t>
            </a:r>
            <a:br>
              <a:rPr lang="en-US" dirty="0"/>
            </a:br>
            <a:r>
              <a:rPr lang="en-US" dirty="0"/>
              <a:t>user and pass are cst8288 and 8288</a:t>
            </a:r>
          </a:p>
          <a:p>
            <a:r>
              <a:rPr lang="en-US" dirty="0"/>
              <a:t>Click apply</a:t>
            </a:r>
          </a:p>
          <a:p>
            <a:r>
              <a:rPr lang="en-US" dirty="0"/>
              <a:t>Click on Administrative Roles tab</a:t>
            </a:r>
          </a:p>
          <a:p>
            <a:r>
              <a:rPr lang="en-US" dirty="0"/>
              <a:t>Select DBA, not good practice in real projects</a:t>
            </a:r>
          </a:p>
          <a:p>
            <a:r>
              <a:rPr lang="en-US" dirty="0"/>
              <a:t>Click apply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05978-7A58-43C7-A4F5-AEDEB839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64" y="1982877"/>
            <a:ext cx="1905266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33EBE-68B5-45E5-AB2A-60982A203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5" y="4154872"/>
            <a:ext cx="3010320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FD8C0-3EA2-4E27-BC48-93876F77E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30" y="1954306"/>
            <a:ext cx="221963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123-8D5C-4F80-B777-E6E6C292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project in NetBeans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801A-CA4C-4E07-BC57-1582EBBE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26340" cy="3581400"/>
          </a:xfrm>
        </p:spPr>
        <p:txBody>
          <a:bodyPr/>
          <a:lstStyle/>
          <a:p>
            <a:r>
              <a:rPr lang="en-US" dirty="0"/>
              <a:t>Click file and choose new project</a:t>
            </a:r>
          </a:p>
          <a:p>
            <a:r>
              <a:rPr lang="en-US" dirty="0"/>
              <a:t>Choose java web</a:t>
            </a:r>
          </a:p>
          <a:p>
            <a:r>
              <a:rPr lang="en-US" dirty="0"/>
              <a:t>Choose web application</a:t>
            </a:r>
          </a:p>
          <a:p>
            <a:r>
              <a:rPr lang="en-US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CE580-F2ED-4B22-9749-A8C1E1B6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40" y="2171700"/>
            <a:ext cx="5850932" cy="40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7DB8-F153-48FD-AB0B-D73A7F22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5F1BC-7C84-4EB1-8142-23AFA9FA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70" y="2171700"/>
            <a:ext cx="5929902" cy="405646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956867-94EB-4570-B228-059D20798A7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424737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project name</a:t>
            </a:r>
          </a:p>
          <a:p>
            <a:r>
              <a:rPr lang="en-US" dirty="0"/>
              <a:t>Choose location of project</a:t>
            </a:r>
          </a:p>
          <a:p>
            <a:r>
              <a:rPr lang="en-US" dirty="0"/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13210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7DB8-F153-48FD-AB0B-D73A7F22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Settings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956867-94EB-4570-B228-059D20798A7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425196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Tomcat 8</a:t>
            </a:r>
          </a:p>
          <a:p>
            <a:r>
              <a:rPr lang="en-US" dirty="0"/>
              <a:t>Choose Java EE 7 Web</a:t>
            </a:r>
          </a:p>
          <a:p>
            <a:r>
              <a:rPr lang="en-US" dirty="0"/>
              <a:t>Context Path is the address</a:t>
            </a:r>
            <a:br>
              <a:rPr lang="en-US" dirty="0"/>
            </a:br>
            <a:r>
              <a:rPr lang="en-US" dirty="0"/>
              <a:t>to your website:</a:t>
            </a:r>
            <a:br>
              <a:rPr lang="en-US" dirty="0"/>
            </a:br>
            <a:r>
              <a:rPr lang="en-US" dirty="0"/>
              <a:t>localhost:8080/[context path]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270C-8CCF-40BB-B811-0BF51D87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74840"/>
            <a:ext cx="5925312" cy="40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2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F14-2914-4DCD-B989-47C3F8F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Frameworks, skip for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0878-4DF6-47D6-9A5F-32F49D35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57703" cy="3581400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Skip for assignment, hibernate 5 will be added manually</a:t>
            </a:r>
          </a:p>
          <a:p>
            <a:r>
              <a:rPr lang="en-US" dirty="0"/>
              <a:t>Select hibernate library</a:t>
            </a:r>
          </a:p>
          <a:p>
            <a:r>
              <a:rPr lang="en-US" dirty="0"/>
              <a:t>Select the DB created previously</a:t>
            </a:r>
          </a:p>
          <a:p>
            <a:r>
              <a:rPr lang="en-US" dirty="0"/>
              <a:t>Dialect is selected by default,</a:t>
            </a:r>
            <a:br>
              <a:rPr lang="en-US" dirty="0"/>
            </a:br>
            <a:r>
              <a:rPr lang="en-US" dirty="0"/>
              <a:t>but there are many.</a:t>
            </a:r>
            <a:br>
              <a:rPr lang="en-US" dirty="0"/>
            </a:br>
            <a:r>
              <a:rPr lang="en-US" dirty="0">
                <a:hlinkClick r:id="rId2"/>
              </a:rPr>
              <a:t>https://docs.jboss.org/hibernate/orm/4.3/javadocs/org/hibernate/dialect/package-summary.html</a:t>
            </a:r>
            <a:endParaRPr lang="en-US" dirty="0"/>
          </a:p>
          <a:p>
            <a:r>
              <a:rPr lang="en-US" dirty="0"/>
              <a:t>Click finish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E9D25-9B44-4488-A6F0-E897AE99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03" y="2171700"/>
            <a:ext cx="6017484" cy="41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05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7403</TotalTime>
  <Words>1515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Franklin Gothic Book</vt:lpstr>
      <vt:lpstr>Wingdings</vt:lpstr>
      <vt:lpstr>Crop</vt:lpstr>
      <vt:lpstr>Web Project</vt:lpstr>
      <vt:lpstr>Create Database Connection in</vt:lpstr>
      <vt:lpstr>Create Database Connection</vt:lpstr>
      <vt:lpstr>Create Database Connection</vt:lpstr>
      <vt:lpstr>Create new MySQL user in Workbench</vt:lpstr>
      <vt:lpstr>Create a project in NetBeans</vt:lpstr>
      <vt:lpstr>Name and Location</vt:lpstr>
      <vt:lpstr>Server and Settings</vt:lpstr>
      <vt:lpstr>Frameworks, skip for Assignment</vt:lpstr>
      <vt:lpstr>Generating Entities</vt:lpstr>
      <vt:lpstr>Generating Entities</vt:lpstr>
      <vt:lpstr>Generating Entities</vt:lpstr>
      <vt:lpstr>Generating Entities</vt:lpstr>
      <vt:lpstr>Hibernate</vt:lpstr>
      <vt:lpstr>DAO Design Pattern Data Access Object</vt:lpstr>
      <vt:lpstr>Hibernate and DAO</vt:lpstr>
      <vt:lpstr>Entity, Data Transfer Object Annotations on Class Definition</vt:lpstr>
      <vt:lpstr>Entity, Data Transfer Object Annotations on Class Variables Column Mapping</vt:lpstr>
      <vt:lpstr>Entity, Data Transfer Object Annotations on Class Variables Relation Mapping</vt:lpstr>
      <vt:lpstr>Hibernate persistence.xml config file sample without Tomcat</vt:lpstr>
      <vt:lpstr>Hibernate persistence.xml config file sample with Tomcat</vt:lpstr>
      <vt:lpstr>Hibernate persistence.xml config file JPA configuration</vt:lpstr>
      <vt:lpstr>Hibernate Start using</vt:lpstr>
      <vt:lpstr>JPA Architecture</vt:lpstr>
      <vt:lpstr>Hibernate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Shariar Emami</dc:creator>
  <cp:keywords>Hibernate;JPA;Tomcat;web</cp:keywords>
  <cp:lastModifiedBy>Shariar Emami</cp:lastModifiedBy>
  <cp:revision>67</cp:revision>
  <dcterms:created xsi:type="dcterms:W3CDTF">2019-01-14T01:42:37Z</dcterms:created>
  <dcterms:modified xsi:type="dcterms:W3CDTF">2019-01-22T12:27:45Z</dcterms:modified>
  <cp:category>Lecture</cp:category>
</cp:coreProperties>
</file>