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7" r:id="rId9"/>
    <p:sldId id="275" r:id="rId10"/>
    <p:sldId id="274" r:id="rId11"/>
    <p:sldId id="276" r:id="rId12"/>
    <p:sldId id="265" r:id="rId13"/>
    <p:sldId id="267" r:id="rId14"/>
    <p:sldId id="268" r:id="rId15"/>
    <p:sldId id="269" r:id="rId16"/>
    <p:sldId id="270" r:id="rId17"/>
    <p:sldId id="27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3"/>
    <p:restoredTop sz="93574"/>
  </p:normalViewPr>
  <p:slideViewPr>
    <p:cSldViewPr snapToGrid="0" snapToObjects="1">
      <p:cViewPr varScale="1">
        <p:scale>
          <a:sx n="111" d="100"/>
          <a:sy n="111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94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FB4A1C-349D-3F46-895E-B20CCF93E46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2FBA9B-DC63-724D-846E-3515742BF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odeleak.pl/2013/07/3-ways-of-handling-exceptions-in-junit.html" TargetMode="External"/><Relationship Id="rId3" Type="http://schemas.openxmlformats.org/officeDocument/2006/relationships/hyperlink" Target="https://junit.org/junit5/docs/current/user-guide/" TargetMode="External"/><Relationship Id="rId7" Type="http://schemas.openxmlformats.org/officeDocument/2006/relationships/hyperlink" Target="http://tutorials.jenkov.com/java-unit-testing/index.html" TargetMode="External"/><Relationship Id="rId2" Type="http://schemas.openxmlformats.org/officeDocument/2006/relationships/hyperlink" Target="https://junit.org/junit4/faq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tutorials/junit-tutorials/" TargetMode="External"/><Relationship Id="rId5" Type="http://schemas.openxmlformats.org/officeDocument/2006/relationships/hyperlink" Target="https://junit.org/junit4/javadoc/4.8/org/junit/Assert.html" TargetMode="External"/><Relationship Id="rId10" Type="http://schemas.openxmlformats.org/officeDocument/2006/relationships/hyperlink" Target="https://www.lynda.com/Java-tutorials/Welcome/520534/548571-4.html" TargetMode="External"/><Relationship Id="rId4" Type="http://schemas.openxmlformats.org/officeDocument/2006/relationships/hyperlink" Target="https://junit.org/junit5/docs/5.0.1/api/org/junit/jupiter/api/Assertions.html" TargetMode="External"/><Relationship Id="rId9" Type="http://schemas.openxmlformats.org/officeDocument/2006/relationships/hyperlink" Target="https://www.lynda.com/Java-tutorials/Course-overview/718639/749885-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annot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4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879185"/>
            <a:ext cx="9144000" cy="452666"/>
          </a:xfrm>
        </p:spPr>
        <p:txBody>
          <a:bodyPr>
            <a:normAutofit/>
          </a:bodyPr>
          <a:lstStyle/>
          <a:p>
            <a:r>
              <a:rPr lang="en-US" sz="2400" dirty="0"/>
              <a:t>Most rules apply to Junit 5 as well</a:t>
            </a:r>
          </a:p>
        </p:txBody>
      </p:sp>
    </p:spTree>
    <p:extLst>
      <p:ext uri="{BB962C8B-B14F-4D97-AF65-F5344CB8AC3E}">
        <p14:creationId xmlns:p14="http://schemas.microsoft.com/office/powerpoint/2010/main" val="59589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>
            <a:normAutofit/>
          </a:bodyPr>
          <a:lstStyle/>
          <a:p>
            <a:r>
              <a:rPr lang="en-US" sz="4800" dirty="0"/>
              <a:t>Handling Exceptions Junit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363DF-772A-4FF9-82E1-248E5F351E42}"/>
              </a:ext>
            </a:extLst>
          </p:cNvPr>
          <p:cNvSpPr txBox="1"/>
          <p:nvPr/>
        </p:nvSpPr>
        <p:spPr>
          <a:xfrm>
            <a:off x="838200" y="6269344"/>
            <a:ext cx="102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https://github.com/junit-team/junit4/wiki/exception-testing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EE429-08D6-4F5C-9C91-5696DC27DD89}"/>
              </a:ext>
            </a:extLst>
          </p:cNvPr>
          <p:cNvSpPr txBox="1"/>
          <p:nvPr/>
        </p:nvSpPr>
        <p:spPr>
          <a:xfrm>
            <a:off x="6317297" y="1160253"/>
            <a:ext cx="4830746" cy="1107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/>
              <a:t>@Test(expected = </a:t>
            </a:r>
            <a:r>
              <a:rPr lang="en-CA" sz="1600" dirty="0" err="1"/>
              <a:t>IndexOutOfBoundsException.class</a:t>
            </a:r>
            <a:r>
              <a:rPr lang="en-CA" sz="1600" dirty="0"/>
              <a:t>) </a:t>
            </a:r>
          </a:p>
          <a:p>
            <a:r>
              <a:rPr lang="en-CA" sz="1600" dirty="0"/>
              <a:t>public void empty() { </a:t>
            </a:r>
          </a:p>
          <a:p>
            <a:r>
              <a:rPr lang="en-CA" sz="1600" dirty="0"/>
              <a:t>     new </a:t>
            </a:r>
            <a:r>
              <a:rPr lang="en-CA" sz="1600" dirty="0" err="1"/>
              <a:t>ArrayList</a:t>
            </a:r>
            <a:r>
              <a:rPr lang="en-CA" sz="1600" dirty="0"/>
              <a:t>&lt;Object&gt;().get(0); </a:t>
            </a:r>
          </a:p>
          <a:p>
            <a:r>
              <a:rPr lang="en-CA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82A31-23CB-46AB-A396-FD7372E4C36A}"/>
              </a:ext>
            </a:extLst>
          </p:cNvPr>
          <p:cNvSpPr txBox="1"/>
          <p:nvPr/>
        </p:nvSpPr>
        <p:spPr>
          <a:xfrm>
            <a:off x="838200" y="1160253"/>
            <a:ext cx="4540025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@Test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testExceptionMessage</a:t>
            </a:r>
            <a:r>
              <a:rPr lang="en-US" sz="1600" dirty="0"/>
              <a:t>() {</a:t>
            </a:r>
          </a:p>
          <a:p>
            <a:r>
              <a:rPr lang="en-US" sz="1600" dirty="0"/>
              <a:t>    try {</a:t>
            </a:r>
          </a:p>
          <a:p>
            <a:r>
              <a:rPr lang="en-US" sz="1600" dirty="0"/>
              <a:t>        new </a:t>
            </a:r>
            <a:r>
              <a:rPr lang="en-US" sz="1600" dirty="0" err="1"/>
              <a:t>ArrayList</a:t>
            </a:r>
            <a:r>
              <a:rPr lang="en-US" sz="1600" dirty="0"/>
              <a:t>&lt;Object&gt;().get(0);</a:t>
            </a:r>
          </a:p>
          <a:p>
            <a:r>
              <a:rPr lang="en-US" sz="1600" dirty="0"/>
              <a:t>        fail("</a:t>
            </a:r>
            <a:r>
              <a:rPr lang="en-US" sz="1600" dirty="0" err="1"/>
              <a:t>IndexOutOfBoundsException</a:t>
            </a:r>
            <a:r>
              <a:rPr lang="en-US" sz="1600" dirty="0"/>
              <a:t> not thrown");</a:t>
            </a:r>
          </a:p>
          <a:p>
            <a:r>
              <a:rPr lang="en-US" sz="1600" dirty="0"/>
              <a:t>    } catch (</a:t>
            </a:r>
            <a:r>
              <a:rPr lang="en-US" sz="1600" dirty="0" err="1"/>
              <a:t>IndexOutOfBoundsException</a:t>
            </a:r>
            <a:r>
              <a:rPr lang="en-US" sz="1600" dirty="0"/>
              <a:t> e)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assertTrue</a:t>
            </a:r>
            <a:r>
              <a:rPr lang="en-US" sz="1600" dirty="0"/>
              <a:t>( true);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70081-E7B9-4589-86A6-303EDA04FE6F}"/>
              </a:ext>
            </a:extLst>
          </p:cNvPr>
          <p:cNvSpPr txBox="1"/>
          <p:nvPr/>
        </p:nvSpPr>
        <p:spPr>
          <a:xfrm>
            <a:off x="838200" y="3824600"/>
            <a:ext cx="7001773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@Rule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ExpectedException</a:t>
            </a:r>
            <a:r>
              <a:rPr lang="en-US" sz="1600" dirty="0"/>
              <a:t> thrown = </a:t>
            </a:r>
            <a:r>
              <a:rPr lang="en-US" sz="1600" dirty="0" err="1"/>
              <a:t>ExpectedException.none</a:t>
            </a:r>
            <a:r>
              <a:rPr lang="en-US" sz="1600" dirty="0"/>
              <a:t>();</a:t>
            </a:r>
          </a:p>
          <a:p>
            <a:r>
              <a:rPr lang="en-US" sz="1600" dirty="0"/>
              <a:t>@Test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shouldTestExceptionMessage</a:t>
            </a:r>
            <a:r>
              <a:rPr lang="en-US" sz="1600" dirty="0"/>
              <a:t>() throws </a:t>
            </a:r>
            <a:r>
              <a:rPr lang="en-US" sz="1600" dirty="0" err="1"/>
              <a:t>IndexOutOfBoundsException</a:t>
            </a:r>
            <a:r>
              <a:rPr lang="en-US" sz="1600" dirty="0"/>
              <a:t> {</a:t>
            </a:r>
          </a:p>
          <a:p>
            <a:r>
              <a:rPr lang="en-US" sz="1600" dirty="0"/>
              <a:t>    List&lt;Object&gt; list = new </a:t>
            </a:r>
            <a:r>
              <a:rPr lang="en-US" sz="1600" dirty="0" err="1"/>
              <a:t>ArrayList</a:t>
            </a:r>
            <a:r>
              <a:rPr lang="en-US" sz="1600" dirty="0"/>
              <a:t>&lt;Object&gt;();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thrown.expect</a:t>
            </a:r>
            <a:r>
              <a:rPr lang="en-US" sz="1600" dirty="0"/>
              <a:t>(</a:t>
            </a:r>
            <a:r>
              <a:rPr lang="en-US" sz="1600" dirty="0" err="1"/>
              <a:t>IndexOutOfBoundsException.class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thrown.expectMessage</a:t>
            </a:r>
            <a:r>
              <a:rPr lang="en-US" sz="1600" dirty="0"/>
              <a:t>("Index: 0, Size: 0");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list.get</a:t>
            </a:r>
            <a:r>
              <a:rPr lang="en-US" sz="1600" dirty="0"/>
              <a:t>(0); // execution will never get past this line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CD671165-DE08-4807-BF5D-ACD40EE40615}"/>
              </a:ext>
            </a:extLst>
          </p:cNvPr>
          <p:cNvSpPr/>
          <p:nvPr/>
        </p:nvSpPr>
        <p:spPr>
          <a:xfrm>
            <a:off x="8551492" y="1466491"/>
            <a:ext cx="2596551" cy="924869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@Test argument</a:t>
            </a:r>
          </a:p>
        </p:txBody>
      </p:sp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0ED9472B-D7A5-4C12-AD30-CC8E40E667EF}"/>
              </a:ext>
            </a:extLst>
          </p:cNvPr>
          <p:cNvSpPr/>
          <p:nvPr/>
        </p:nvSpPr>
        <p:spPr>
          <a:xfrm>
            <a:off x="2952972" y="2664511"/>
            <a:ext cx="2352273" cy="764490"/>
          </a:xfrm>
          <a:prstGeom prst="upArrowCallout">
            <a:avLst>
              <a:gd name="adj1" fmla="val 32865"/>
              <a:gd name="adj2" fmla="val 24145"/>
              <a:gd name="adj3" fmla="val 25000"/>
              <a:gd name="adj4" fmla="val 63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Try and Catch</a:t>
            </a:r>
          </a:p>
        </p:txBody>
      </p:sp>
      <p:sp>
        <p:nvSpPr>
          <p:cNvPr id="16" name="Callout: Left Arrow 15">
            <a:extLst>
              <a:ext uri="{FF2B5EF4-FFF2-40B4-BE49-F238E27FC236}">
                <a16:creationId xmlns:a16="http://schemas.microsoft.com/office/drawing/2014/main" id="{46A45A36-7B62-4128-B55B-C38B55B82E68}"/>
              </a:ext>
            </a:extLst>
          </p:cNvPr>
          <p:cNvSpPr/>
          <p:nvPr/>
        </p:nvSpPr>
        <p:spPr>
          <a:xfrm>
            <a:off x="6317297" y="3604019"/>
            <a:ext cx="2018581" cy="94569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@Rule annotation</a:t>
            </a:r>
          </a:p>
        </p:txBody>
      </p:sp>
    </p:spTree>
    <p:extLst>
      <p:ext uri="{BB962C8B-B14F-4D97-AF65-F5344CB8AC3E}">
        <p14:creationId xmlns:p14="http://schemas.microsoft.com/office/powerpoint/2010/main" val="91728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>
            <a:normAutofit/>
          </a:bodyPr>
          <a:lstStyle/>
          <a:p>
            <a:r>
              <a:rPr lang="en-US" sz="4800" dirty="0"/>
              <a:t>Handling Exceptions 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363DF-772A-4FF9-82E1-248E5F351E42}"/>
              </a:ext>
            </a:extLst>
          </p:cNvPr>
          <p:cNvSpPr txBox="1"/>
          <p:nvPr/>
        </p:nvSpPr>
        <p:spPr>
          <a:xfrm>
            <a:off x="838200" y="6269344"/>
            <a:ext cx="102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https://github.com/junit-team/junit4/wiki/exception-testing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82A31-23CB-46AB-A396-FD7372E4C36A}"/>
              </a:ext>
            </a:extLst>
          </p:cNvPr>
          <p:cNvSpPr txBox="1"/>
          <p:nvPr/>
        </p:nvSpPr>
        <p:spPr>
          <a:xfrm>
            <a:off x="838200" y="1160253"/>
            <a:ext cx="4623382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@Test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testExceptionMessage</a:t>
            </a:r>
            <a:r>
              <a:rPr lang="en-US" sz="1600" dirty="0"/>
              <a:t>() {</a:t>
            </a:r>
          </a:p>
          <a:p>
            <a:r>
              <a:rPr lang="en-US" sz="1600" dirty="0"/>
              <a:t>    try {</a:t>
            </a:r>
          </a:p>
          <a:p>
            <a:r>
              <a:rPr lang="en-US" sz="1600" dirty="0"/>
              <a:t>        new </a:t>
            </a:r>
            <a:r>
              <a:rPr lang="en-US" sz="1600" dirty="0" err="1"/>
              <a:t>ArrayList</a:t>
            </a:r>
            <a:r>
              <a:rPr lang="en-US" sz="1600" dirty="0"/>
              <a:t>&lt;Object&gt;().get(0);</a:t>
            </a:r>
          </a:p>
          <a:p>
            <a:r>
              <a:rPr lang="en-US" sz="1600" dirty="0"/>
              <a:t>        fail( "</a:t>
            </a:r>
            <a:r>
              <a:rPr lang="en-US" sz="1600" dirty="0" err="1"/>
              <a:t>IndexOutOfBoundsException</a:t>
            </a:r>
            <a:r>
              <a:rPr lang="en-US" sz="1600" dirty="0"/>
              <a:t> not thrown");</a:t>
            </a:r>
          </a:p>
          <a:p>
            <a:r>
              <a:rPr lang="en-US" sz="1600" dirty="0"/>
              <a:t>    } catch ( </a:t>
            </a:r>
            <a:r>
              <a:rPr lang="en-US" sz="1600" dirty="0" err="1"/>
              <a:t>IndexOutOfBoundsException</a:t>
            </a:r>
            <a:r>
              <a:rPr lang="en-US" sz="1600" dirty="0"/>
              <a:t> e)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assertTrue</a:t>
            </a:r>
            <a:r>
              <a:rPr lang="en-US" sz="1600" dirty="0"/>
              <a:t>( true);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70081-E7B9-4589-86A6-303EDA04FE6F}"/>
              </a:ext>
            </a:extLst>
          </p:cNvPr>
          <p:cNvSpPr txBox="1"/>
          <p:nvPr/>
        </p:nvSpPr>
        <p:spPr>
          <a:xfrm>
            <a:off x="5461582" y="3635644"/>
            <a:ext cx="4993257" cy="206210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@Test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shouldTestExceptionMessage</a:t>
            </a:r>
            <a:r>
              <a:rPr lang="en-US" sz="1600" dirty="0"/>
              <a:t>() {</a:t>
            </a:r>
          </a:p>
          <a:p>
            <a:r>
              <a:rPr lang="en-US" sz="1600" dirty="0"/>
              <a:t>    List&lt;Object&gt; list = new </a:t>
            </a:r>
            <a:r>
              <a:rPr lang="en-US" sz="1600" dirty="0" err="1"/>
              <a:t>ArrayList</a:t>
            </a:r>
            <a:r>
              <a:rPr lang="en-US" sz="1600" dirty="0"/>
              <a:t>&lt;Object&gt;();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assertThrows</a:t>
            </a:r>
            <a:r>
              <a:rPr lang="en-US" sz="1600" dirty="0"/>
              <a:t>( </a:t>
            </a:r>
            <a:r>
              <a:rPr lang="en-US" sz="1600" dirty="0" err="1"/>
              <a:t>IndexOutOfBoundsException.class</a:t>
            </a:r>
            <a:r>
              <a:rPr lang="en-US" sz="1600" dirty="0"/>
              <a:t>, ()-&gt;{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list.get</a:t>
            </a:r>
            <a:r>
              <a:rPr lang="en-US" sz="1600" dirty="0"/>
              <a:t>(0);</a:t>
            </a:r>
          </a:p>
          <a:p>
            <a:r>
              <a:rPr lang="en-US" sz="1600" dirty="0"/>
              <a:t>    });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0ED9472B-D7A5-4C12-AD30-CC8E40E667EF}"/>
              </a:ext>
            </a:extLst>
          </p:cNvPr>
          <p:cNvSpPr/>
          <p:nvPr/>
        </p:nvSpPr>
        <p:spPr>
          <a:xfrm>
            <a:off x="2952972" y="2664511"/>
            <a:ext cx="2352273" cy="764490"/>
          </a:xfrm>
          <a:prstGeom prst="upArrowCallout">
            <a:avLst>
              <a:gd name="adj1" fmla="val 32865"/>
              <a:gd name="adj2" fmla="val 24145"/>
              <a:gd name="adj3" fmla="val 25000"/>
              <a:gd name="adj4" fmla="val 63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Try and Catch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C58C70C9-CB7B-4943-B5E4-8455603B5458}"/>
              </a:ext>
            </a:extLst>
          </p:cNvPr>
          <p:cNvSpPr/>
          <p:nvPr/>
        </p:nvSpPr>
        <p:spPr>
          <a:xfrm>
            <a:off x="7107652" y="4858789"/>
            <a:ext cx="2352273" cy="764490"/>
          </a:xfrm>
          <a:prstGeom prst="upArrowCallout">
            <a:avLst>
              <a:gd name="adj1" fmla="val 32865"/>
              <a:gd name="adj2" fmla="val 24145"/>
              <a:gd name="adj3" fmla="val 25000"/>
              <a:gd name="adj4" fmla="val 63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assertThrows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Reason #1  Automation</a:t>
            </a:r>
          </a:p>
          <a:p>
            <a:endParaRPr lang="en-US" sz="3200" dirty="0"/>
          </a:p>
          <a:p>
            <a:r>
              <a:rPr lang="en-US" sz="3200" dirty="0"/>
              <a:t>Reason #2  Separate Test Code from Production Code</a:t>
            </a:r>
          </a:p>
          <a:p>
            <a:endParaRPr lang="en-US" sz="3200" dirty="0"/>
          </a:p>
          <a:p>
            <a:r>
              <a:rPr lang="en-US" sz="3200" dirty="0"/>
              <a:t>Reason #3  Easier and faster to run tests repeatedly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tests be written?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should write the tests before the code.</a:t>
            </a:r>
          </a:p>
          <a:p>
            <a:r>
              <a:rPr lang="en-US" sz="4000" dirty="0"/>
              <a:t>When all the tests pass, you’re done!</a:t>
            </a:r>
          </a:p>
          <a:p>
            <a:r>
              <a:rPr lang="en-US" sz="4000" dirty="0"/>
              <a:t>Whenever a customer test fails or a bug is reported, first write the necessary unit test(s) to expose the bug(s), </a:t>
            </a:r>
            <a:r>
              <a:rPr lang="en-US" sz="4000" i="1" dirty="0"/>
              <a:t>then</a:t>
            </a:r>
            <a:r>
              <a:rPr lang="en-US" sz="4000" dirty="0"/>
              <a:t> fix them. This makes it almost impossible for that particular bug to resurface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I have to write a test for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just test everything that could reasonably break.</a:t>
            </a:r>
          </a:p>
          <a:p>
            <a:r>
              <a:rPr lang="en-US" dirty="0"/>
              <a:t>You do not need to test the setters and getters if they are not doing anything special.</a:t>
            </a:r>
          </a:p>
          <a:p>
            <a:r>
              <a:rPr lang="en-US" dirty="0"/>
              <a:t>This is too simple to break</a:t>
            </a:r>
          </a:p>
        </p:txBody>
      </p:sp>
    </p:spTree>
    <p:extLst>
      <p:ext uri="{BB962C8B-B14F-4D97-AF65-F5344CB8AC3E}">
        <p14:creationId xmlns:p14="http://schemas.microsoft.com/office/powerpoint/2010/main" val="199014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should I run my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Every time you change the code you should make sure all tests are running at 100%</a:t>
            </a:r>
          </a:p>
          <a:p>
            <a:endParaRPr lang="en-US" sz="4800" dirty="0"/>
          </a:p>
          <a:p>
            <a:r>
              <a:rPr lang="en-US" sz="4800" dirty="0"/>
              <a:t>For a large system you may choose to only run some tests.</a:t>
            </a:r>
          </a:p>
        </p:txBody>
      </p:sp>
    </p:spTree>
    <p:extLst>
      <p:ext uri="{BB962C8B-B14F-4D97-AF65-F5344CB8AC3E}">
        <p14:creationId xmlns:p14="http://schemas.microsoft.com/office/powerpoint/2010/main" val="189798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</a:t>
            </a:r>
            <a:r>
              <a:rPr lang="en-US" dirty="0" err="1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LMAO</a:t>
            </a:r>
          </a:p>
          <a:p>
            <a:r>
              <a:rPr lang="en-US" sz="4000" dirty="0"/>
              <a:t>(Looking manually at output)</a:t>
            </a:r>
          </a:p>
          <a:p>
            <a:r>
              <a:rPr lang="en-US" sz="4000" dirty="0"/>
              <a:t>It’s not automated – you have to read each print statement to see if it matches what you expect.</a:t>
            </a:r>
          </a:p>
          <a:p>
            <a:r>
              <a:rPr lang="en-US" sz="4000" dirty="0"/>
              <a:t>Not scalable.</a:t>
            </a:r>
          </a:p>
          <a:p>
            <a:r>
              <a:rPr lang="en-US" sz="4000" dirty="0"/>
              <a:t>What if you need to run 250,000 tests?</a:t>
            </a:r>
          </a:p>
        </p:txBody>
      </p:sp>
    </p:spTree>
    <p:extLst>
      <p:ext uri="{BB962C8B-B14F-4D97-AF65-F5344CB8AC3E}">
        <p14:creationId xmlns:p14="http://schemas.microsoft.com/office/powerpoint/2010/main" val="155954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a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Tedious, manual process which must be repeated every time the code changes.</a:t>
            </a:r>
          </a:p>
          <a:p>
            <a:r>
              <a:rPr lang="en-US" sz="3600" dirty="0"/>
              <a:t>It would take less time to write a JUnit test that retains its value over time. </a:t>
            </a:r>
          </a:p>
          <a:p>
            <a:r>
              <a:rPr lang="en-US" sz="3600" dirty="0"/>
              <a:t>If it's difficult to write a test to assert expected values, the tests may be telling you that shorter and more cohesive methods would improve your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7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20"/>
            <a:ext cx="10515600" cy="5311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Documentation</a:t>
            </a:r>
          </a:p>
          <a:p>
            <a:r>
              <a:rPr lang="en-US" sz="2400" dirty="0">
                <a:hlinkClick r:id="rId2"/>
              </a:rPr>
              <a:t>https://junit.org/junit4/faq.html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https://junit.org/junit5/docs/current/user-guide/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Assertion Types of Junit 4 and 5</a:t>
            </a:r>
          </a:p>
          <a:p>
            <a:r>
              <a:rPr lang="en-US" sz="2400" dirty="0">
                <a:hlinkClick r:id="rId4"/>
              </a:rPr>
              <a:t>https://junit.org/junit5/docs/5.0.1/api/org/junit/jupiter/api/Assertions.html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https://junit.org/junit4/javadoc/4.8/org/junit/Assert.html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Tutorials</a:t>
            </a:r>
          </a:p>
          <a:p>
            <a:r>
              <a:rPr lang="en-US" sz="2400" dirty="0">
                <a:hlinkClick r:id="rId6"/>
              </a:rPr>
              <a:t>http://www.mkyong.com/tutorials/junit-tutorials/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http://tutorials.jenkov.com/java-unit-testing/index.html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http://blog.codeleak.pl/2013/07/3-ways-of-handling-exceptions-in-junit.html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Linda JUnit 4 and 5:</a:t>
            </a:r>
          </a:p>
          <a:p>
            <a:r>
              <a:rPr lang="en-US" sz="2400" dirty="0">
                <a:hlinkClick r:id="rId9"/>
              </a:rPr>
              <a:t>https://www.lynda.com/Java-tutorials/Course-overview/718639/749885-4</a:t>
            </a:r>
            <a:r>
              <a:rPr lang="en-US" sz="2400">
                <a:hlinkClick r:id="rId9"/>
              </a:rPr>
              <a:t>.html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https://www.lynda.com/Java-tutorials/Welcome/520534/548571-4.html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9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9079873" cy="651548"/>
          </a:xfrm>
        </p:spPr>
        <p:txBody>
          <a:bodyPr>
            <a:noAutofit/>
          </a:bodyPr>
          <a:lstStyle/>
          <a:p>
            <a:r>
              <a:rPr lang="en-US" sz="4800" dirty="0"/>
              <a:t>Right click -&gt; New/Junit Test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511" b="26696"/>
          <a:stretch/>
        </p:blipFill>
        <p:spPr>
          <a:xfrm>
            <a:off x="370377" y="1327499"/>
            <a:ext cx="6378490" cy="45643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8659A-55CF-49A3-A02D-514CF98F107B}"/>
              </a:ext>
            </a:extLst>
          </p:cNvPr>
          <p:cNvSpPr txBox="1"/>
          <p:nvPr/>
        </p:nvSpPr>
        <p:spPr>
          <a:xfrm>
            <a:off x="6858000" y="1327499"/>
            <a:ext cx="489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create an empty class and fill it as needed. Use annotations bellow as needed.</a:t>
            </a:r>
          </a:p>
          <a:p>
            <a:r>
              <a:rPr lang="en-US" dirty="0"/>
              <a:t>You can use either Junit 4 or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C5AE99-6E74-4200-B1CB-7E762EA96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83442"/>
              </p:ext>
            </p:extLst>
          </p:nvPr>
        </p:nvGraphicFramePr>
        <p:xfrm>
          <a:off x="6866626" y="2363177"/>
          <a:ext cx="38864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61">
                  <a:extLst>
                    <a:ext uri="{9D8B030D-6E8A-4147-A177-3AD203B41FA5}">
                      <a16:colId xmlns:a16="http://schemas.microsoft.com/office/drawing/2014/main" val="911948602"/>
                    </a:ext>
                  </a:extLst>
                </a:gridCol>
                <a:gridCol w="1841941">
                  <a:extLst>
                    <a:ext uri="{9D8B030D-6E8A-4147-A177-3AD203B41FA5}">
                      <a16:colId xmlns:a16="http://schemas.microsoft.com/office/drawing/2014/main" val="91258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8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7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BeforeEach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AfterEach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@Disabled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4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@Rule, 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ExtendWith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6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4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800" dirty="0"/>
              <a:t>Fill in the required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45" y="1173192"/>
            <a:ext cx="4448291" cy="5116380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0587AC-C030-401D-A5C4-9DC1CF6A1610}"/>
              </a:ext>
            </a:extLst>
          </p:cNvPr>
          <p:cNvCxnSpPr>
            <a:cxnSpLocks/>
          </p:cNvCxnSpPr>
          <p:nvPr/>
        </p:nvCxnSpPr>
        <p:spPr>
          <a:xfrm flipH="1">
            <a:off x="3864635" y="2147977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B929EE-F2C6-41E8-B88C-AB0437636C40}"/>
              </a:ext>
            </a:extLst>
          </p:cNvPr>
          <p:cNvSpPr txBox="1"/>
          <p:nvPr/>
        </p:nvSpPr>
        <p:spPr>
          <a:xfrm>
            <a:off x="5784875" y="1963311"/>
            <a:ext cx="29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desired version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65A61-B915-45E6-BA2E-CDC5BE9F6931}"/>
              </a:ext>
            </a:extLst>
          </p:cNvPr>
          <p:cNvCxnSpPr>
            <a:cxnSpLocks/>
          </p:cNvCxnSpPr>
          <p:nvPr/>
        </p:nvCxnSpPr>
        <p:spPr>
          <a:xfrm flipH="1">
            <a:off x="3864635" y="2669709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922D6B-349F-4BB0-9496-31442634D668}"/>
              </a:ext>
            </a:extLst>
          </p:cNvPr>
          <p:cNvSpPr txBox="1"/>
          <p:nvPr/>
        </p:nvSpPr>
        <p:spPr>
          <a:xfrm>
            <a:off x="5784875" y="2485043"/>
            <a:ext cx="292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should be placed in a separate package called </a:t>
            </a:r>
            <a:r>
              <a:rPr lang="en-US" u="sng" dirty="0"/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36D99B-CAEE-487E-8AE4-0B6AE6E6F01F}"/>
              </a:ext>
            </a:extLst>
          </p:cNvPr>
          <p:cNvCxnSpPr>
            <a:cxnSpLocks/>
          </p:cNvCxnSpPr>
          <p:nvPr/>
        </p:nvCxnSpPr>
        <p:spPr>
          <a:xfrm flipH="1">
            <a:off x="3864635" y="4779822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BF76AB-0FB7-49E4-BD2D-137D30023E4D}"/>
              </a:ext>
            </a:extLst>
          </p:cNvPr>
          <p:cNvSpPr txBox="1"/>
          <p:nvPr/>
        </p:nvSpPr>
        <p:spPr>
          <a:xfrm>
            <a:off x="5784875" y="4595156"/>
            <a:ext cx="292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class to create the test template for</a:t>
            </a:r>
            <a:endParaRPr lang="en-US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2C21E3-158A-4C4A-93FA-C0A06F6334C5}"/>
              </a:ext>
            </a:extLst>
          </p:cNvPr>
          <p:cNvCxnSpPr>
            <a:cxnSpLocks/>
          </p:cNvCxnSpPr>
          <p:nvPr/>
        </p:nvCxnSpPr>
        <p:spPr>
          <a:xfrm flipH="1">
            <a:off x="3114136" y="6023618"/>
            <a:ext cx="2670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8CDD78-A6E3-4109-9DBF-9CE089FB52EA}"/>
              </a:ext>
            </a:extLst>
          </p:cNvPr>
          <p:cNvSpPr txBox="1"/>
          <p:nvPr/>
        </p:nvSpPr>
        <p:spPr>
          <a:xfrm>
            <a:off x="5784875" y="5838952"/>
            <a:ext cx="29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when done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309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r>
              <a:rPr lang="en-US" sz="4800" dirty="0"/>
              <a:t>Fill in the required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45" y="1173192"/>
            <a:ext cx="4448290" cy="511638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65A61-B915-45E6-BA2E-CDC5BE9F6931}"/>
              </a:ext>
            </a:extLst>
          </p:cNvPr>
          <p:cNvCxnSpPr>
            <a:cxnSpLocks/>
          </p:cNvCxnSpPr>
          <p:nvPr/>
        </p:nvCxnSpPr>
        <p:spPr>
          <a:xfrm flipH="1">
            <a:off x="3243532" y="2807299"/>
            <a:ext cx="25413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922D6B-349F-4BB0-9496-31442634D668}"/>
              </a:ext>
            </a:extLst>
          </p:cNvPr>
          <p:cNvSpPr txBox="1"/>
          <p:nvPr/>
        </p:nvSpPr>
        <p:spPr>
          <a:xfrm>
            <a:off x="5784875" y="2622633"/>
            <a:ext cx="2927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methods you would like templates for, you can skip this if you plane to do it manually.</a:t>
            </a:r>
          </a:p>
          <a:p>
            <a:r>
              <a:rPr lang="en-US" dirty="0"/>
              <a:t>Generally you want to test everything.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588D4-8227-47E4-9B6D-4F0120A2DDE0}"/>
              </a:ext>
            </a:extLst>
          </p:cNvPr>
          <p:cNvCxnSpPr>
            <a:cxnSpLocks/>
          </p:cNvCxnSpPr>
          <p:nvPr/>
        </p:nvCxnSpPr>
        <p:spPr>
          <a:xfrm flipH="1">
            <a:off x="3864635" y="6011067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12946-1F4F-4C6C-922A-06734597433A}"/>
              </a:ext>
            </a:extLst>
          </p:cNvPr>
          <p:cNvSpPr txBox="1"/>
          <p:nvPr/>
        </p:nvSpPr>
        <p:spPr>
          <a:xfrm>
            <a:off x="5784875" y="5826401"/>
            <a:ext cx="29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 when done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364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693"/>
          </a:xfrm>
        </p:spPr>
        <p:txBody>
          <a:bodyPr>
            <a:normAutofit/>
          </a:bodyPr>
          <a:lstStyle/>
          <a:p>
            <a:r>
              <a:rPr lang="en-US" sz="4800" dirty="0"/>
              <a:t>Need to adjust test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05" r="42366" b="24254"/>
          <a:stretch/>
        </p:blipFill>
        <p:spPr>
          <a:xfrm>
            <a:off x="838200" y="1184820"/>
            <a:ext cx="4538268" cy="5345999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CAACA3-C59D-49B3-B7D0-50A0AF1FBCFC}"/>
              </a:ext>
            </a:extLst>
          </p:cNvPr>
          <p:cNvCxnSpPr>
            <a:cxnSpLocks/>
          </p:cNvCxnSpPr>
          <p:nvPr/>
        </p:nvCxnSpPr>
        <p:spPr>
          <a:xfrm flipH="1" flipV="1">
            <a:off x="3943377" y="4032463"/>
            <a:ext cx="2277374" cy="5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7E62ED-30BF-4341-9BC1-5BED64167314}"/>
              </a:ext>
            </a:extLst>
          </p:cNvPr>
          <p:cNvCxnSpPr>
            <a:cxnSpLocks/>
          </p:cNvCxnSpPr>
          <p:nvPr/>
        </p:nvCxnSpPr>
        <p:spPr>
          <a:xfrm flipH="1">
            <a:off x="3931875" y="4578155"/>
            <a:ext cx="2288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16FB3B-0AC7-423C-A910-4522EB40390D}"/>
              </a:ext>
            </a:extLst>
          </p:cNvPr>
          <p:cNvCxnSpPr>
            <a:cxnSpLocks/>
          </p:cNvCxnSpPr>
          <p:nvPr/>
        </p:nvCxnSpPr>
        <p:spPr>
          <a:xfrm flipH="1">
            <a:off x="3943377" y="4578155"/>
            <a:ext cx="2277374" cy="67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06EA1E-3CBF-42B8-8925-D1786439A998}"/>
              </a:ext>
            </a:extLst>
          </p:cNvPr>
          <p:cNvCxnSpPr>
            <a:cxnSpLocks/>
          </p:cNvCxnSpPr>
          <p:nvPr/>
        </p:nvCxnSpPr>
        <p:spPr>
          <a:xfrm flipH="1">
            <a:off x="3931875" y="4578155"/>
            <a:ext cx="2288876" cy="12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E55DE-992E-4821-9C10-43342AF5F689}"/>
              </a:ext>
            </a:extLst>
          </p:cNvPr>
          <p:cNvSpPr txBox="1"/>
          <p:nvPr/>
        </p:nvSpPr>
        <p:spPr>
          <a:xfrm>
            <a:off x="6232253" y="4368255"/>
            <a:ext cx="418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 method are created empty with fail function that guaranties failure. You need to fill it in properly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CC2BF6-905F-4CA4-BC5A-DA860EA7D94F}"/>
              </a:ext>
            </a:extLst>
          </p:cNvPr>
          <p:cNvCxnSpPr>
            <a:cxnSpLocks/>
          </p:cNvCxnSpPr>
          <p:nvPr/>
        </p:nvCxnSpPr>
        <p:spPr>
          <a:xfrm flipH="1">
            <a:off x="3943377" y="2654363"/>
            <a:ext cx="2323382" cy="22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DF8901-3A4E-45EA-BA0D-8F1E96A7A187}"/>
              </a:ext>
            </a:extLst>
          </p:cNvPr>
          <p:cNvCxnSpPr>
            <a:cxnSpLocks/>
          </p:cNvCxnSpPr>
          <p:nvPr/>
        </p:nvCxnSpPr>
        <p:spPr>
          <a:xfrm flipH="1">
            <a:off x="4218317" y="2654363"/>
            <a:ext cx="2048442" cy="70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0949F4-BAD2-4033-B753-B45A5A744252}"/>
              </a:ext>
            </a:extLst>
          </p:cNvPr>
          <p:cNvSpPr txBox="1"/>
          <p:nvPr/>
        </p:nvSpPr>
        <p:spPr>
          <a:xfrm>
            <a:off x="6266759" y="2486433"/>
            <a:ext cx="418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@Before and @After are used to initialize variables that can be used in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0351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Brief explanation of some Annotations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18D24-589B-44AF-B6A7-35310626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34" y="1293903"/>
            <a:ext cx="5378566" cy="1173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Denotes that the annotated method should be executed </a:t>
            </a:r>
            <a:r>
              <a:rPr lang="en-CA" sz="1800" u="sng" dirty="0"/>
              <a:t>before/after</a:t>
            </a:r>
            <a:r>
              <a:rPr lang="en-CA" sz="1800" dirty="0"/>
              <a:t> all other annotated method in the current class; analogous to JUnit 4’s @</a:t>
            </a:r>
            <a:r>
              <a:rPr lang="en-CA" sz="1800" dirty="0" err="1"/>
              <a:t>BeforeClass</a:t>
            </a:r>
            <a:r>
              <a:rPr lang="en-CA" sz="1800" dirty="0"/>
              <a:t>. Such methods are inherited and must be static.</a:t>
            </a: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5E3752-B0B9-4A75-9BD6-34DF43A3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28450"/>
              </p:ext>
            </p:extLst>
          </p:nvPr>
        </p:nvGraphicFramePr>
        <p:xfrm>
          <a:off x="838200" y="1338640"/>
          <a:ext cx="3886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461">
                  <a:extLst>
                    <a:ext uri="{9D8B030D-6E8A-4147-A177-3AD203B41FA5}">
                      <a16:colId xmlns:a16="http://schemas.microsoft.com/office/drawing/2014/main" val="911948602"/>
                    </a:ext>
                  </a:extLst>
                </a:gridCol>
                <a:gridCol w="1841941">
                  <a:extLst>
                    <a:ext uri="{9D8B030D-6E8A-4147-A177-3AD203B41FA5}">
                      <a16:colId xmlns:a16="http://schemas.microsoft.com/office/drawing/2014/main" val="91258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8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2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7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BeforeEach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AfterEach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@Ignore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@Disabled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4260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101130-55F7-4877-AF5D-D7325AB757B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39088" y="1880529"/>
            <a:ext cx="1354346" cy="306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24A29-DF08-4A40-B94A-FF833DBB370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39088" y="1880529"/>
            <a:ext cx="1354346" cy="403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0BE17E-83A9-40E4-96CD-43897F028FE0}"/>
              </a:ext>
            </a:extLst>
          </p:cNvPr>
          <p:cNvSpPr txBox="1"/>
          <p:nvPr/>
        </p:nvSpPr>
        <p:spPr>
          <a:xfrm>
            <a:off x="665873" y="5990358"/>
            <a:ext cx="811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</a:p>
          <a:p>
            <a:r>
              <a:rPr lang="en-US" dirty="0">
                <a:hlinkClick r:id="rId2"/>
              </a:rPr>
              <a:t>https://junit.org/junit5/docs/current/user-guide/#writing-tests-annotations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3160F37-4594-4E45-B3DB-5F920492C10B}"/>
              </a:ext>
            </a:extLst>
          </p:cNvPr>
          <p:cNvSpPr txBox="1">
            <a:spLocks/>
          </p:cNvSpPr>
          <p:nvPr/>
        </p:nvSpPr>
        <p:spPr>
          <a:xfrm>
            <a:off x="5693434" y="2463773"/>
            <a:ext cx="5378566" cy="1173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dirty="0"/>
              <a:t>Denotes that the annotated method should be executed </a:t>
            </a:r>
            <a:r>
              <a:rPr lang="en-CA" sz="1800" u="sng" dirty="0"/>
              <a:t>before/after</a:t>
            </a:r>
            <a:r>
              <a:rPr lang="en-CA" sz="1800" dirty="0"/>
              <a:t> each @Test method in the current class; analogous to JUnit 4’s @Before. Such methods are inherited unless they are overridden.</a:t>
            </a:r>
            <a:endParaRPr lang="en-US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8185F5-AE43-46D5-9F0C-8909633B956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339088" y="2617314"/>
            <a:ext cx="1354346" cy="4330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C2F20-0EE1-4CCA-9C24-B4377605A55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339088" y="2990596"/>
            <a:ext cx="1354346" cy="598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A1E58F8A-2BA0-45D1-AE4D-10B070E305CF}"/>
              </a:ext>
            </a:extLst>
          </p:cNvPr>
          <p:cNvSpPr txBox="1">
            <a:spLocks/>
          </p:cNvSpPr>
          <p:nvPr/>
        </p:nvSpPr>
        <p:spPr>
          <a:xfrm>
            <a:off x="5693434" y="3779749"/>
            <a:ext cx="5378566" cy="96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dirty="0"/>
              <a:t>Denotes that a method is a test method. Annotations such as @before and @after run every time @test is executed. Allowing for new initializations for each test.</a:t>
            </a:r>
            <a:endParaRPr lang="en-US" sz="1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548675-857E-466A-974A-DC287E2E490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339088" y="3344550"/>
            <a:ext cx="1354346" cy="9160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36760333-AC83-410B-B9B0-EF742C9E96F4}"/>
              </a:ext>
            </a:extLst>
          </p:cNvPr>
          <p:cNvSpPr txBox="1">
            <a:spLocks/>
          </p:cNvSpPr>
          <p:nvPr/>
        </p:nvSpPr>
        <p:spPr>
          <a:xfrm>
            <a:off x="5693434" y="4859137"/>
            <a:ext cx="5378566" cy="96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dirty="0"/>
              <a:t>Used to disable a test class or test method; analogous to JUnit 4’s @Ignore. Such annotations are not inherited.</a:t>
            </a:r>
            <a:endParaRPr lang="en-US" sz="18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96DBB1-9224-4A31-9407-BAC32DCE96BA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339088" y="3689032"/>
            <a:ext cx="1354346" cy="1650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>
            <a:normAutofit/>
          </a:bodyPr>
          <a:lstStyle/>
          <a:p>
            <a:r>
              <a:rPr lang="en-US" sz="4800" dirty="0"/>
              <a:t>Asserts Junit 4 and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1"/>
            <a:ext cx="10233800" cy="529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Assert methods are static and have overloaded versions that take a message to be displayed during the running of the tests. In JUnit 4 the optional String message is the first argument while in JUnit 5 is last.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 err="1"/>
              <a:t>assertTrue</a:t>
            </a:r>
            <a:r>
              <a:rPr lang="en-US" sz="2400" dirty="0"/>
              <a:t> ( </a:t>
            </a:r>
            <a:r>
              <a:rPr lang="en-US" sz="2400" dirty="0" err="1"/>
              <a:t>boolean</a:t>
            </a:r>
            <a:r>
              <a:rPr lang="en-US" sz="2400" dirty="0"/>
              <a:t> value)</a:t>
            </a:r>
          </a:p>
          <a:p>
            <a:pPr lvl="1"/>
            <a:r>
              <a:rPr lang="en-US" sz="2000" dirty="0"/>
              <a:t>Expect a True value</a:t>
            </a:r>
          </a:p>
          <a:p>
            <a:r>
              <a:rPr lang="en-US" sz="2400" dirty="0" err="1"/>
              <a:t>assertFalse</a:t>
            </a:r>
            <a:r>
              <a:rPr lang="en-US" sz="2400" dirty="0"/>
              <a:t>( </a:t>
            </a:r>
            <a:r>
              <a:rPr lang="en-US" sz="2400" dirty="0" err="1"/>
              <a:t>boolean</a:t>
            </a:r>
            <a:r>
              <a:rPr lang="en-US" sz="2400" dirty="0"/>
              <a:t> value)</a:t>
            </a:r>
          </a:p>
          <a:p>
            <a:pPr lvl="1"/>
            <a:r>
              <a:rPr lang="en-US" sz="2000" dirty="0"/>
              <a:t>Expect a False value</a:t>
            </a:r>
          </a:p>
          <a:p>
            <a:r>
              <a:rPr lang="en-US" sz="2400" dirty="0" err="1"/>
              <a:t>assertSame</a:t>
            </a:r>
            <a:r>
              <a:rPr lang="en-US" sz="2400" dirty="0"/>
              <a:t>( Object expected, Object actual) </a:t>
            </a:r>
          </a:p>
          <a:p>
            <a:pPr lvl="1"/>
            <a:r>
              <a:rPr lang="en-US" sz="2000" dirty="0"/>
              <a:t>Compare the references of the objects, using ==</a:t>
            </a:r>
          </a:p>
          <a:p>
            <a:r>
              <a:rPr lang="en-US" sz="2400" dirty="0" err="1"/>
              <a:t>assertEquals</a:t>
            </a:r>
            <a:r>
              <a:rPr lang="en-US" sz="2400" dirty="0"/>
              <a:t>( Object expected, Object actual) </a:t>
            </a:r>
          </a:p>
          <a:p>
            <a:pPr lvl="1"/>
            <a:r>
              <a:rPr lang="en-US" sz="1800" dirty="0"/>
              <a:t>Compare the two values, Using equals method. </a:t>
            </a:r>
            <a:r>
              <a:rPr lang="en-CA" sz="1800" dirty="0"/>
              <a:t>Overloaded versions can </a:t>
            </a:r>
            <a:r>
              <a:rPr lang="en-US" sz="1800" dirty="0"/>
              <a:t>take primitives. </a:t>
            </a:r>
          </a:p>
          <a:p>
            <a:pPr lvl="1"/>
            <a:r>
              <a:rPr lang="en-US" sz="1800" dirty="0"/>
              <a:t>Special overloaded version for double and float takes also delta for error range</a:t>
            </a:r>
          </a:p>
          <a:p>
            <a:r>
              <a:rPr lang="en-US" sz="2400" dirty="0" err="1"/>
              <a:t>assertNotNull</a:t>
            </a:r>
            <a:r>
              <a:rPr lang="en-US" sz="2400" dirty="0"/>
              <a:t>( Object value)</a:t>
            </a:r>
          </a:p>
          <a:p>
            <a:pPr lvl="1"/>
            <a:r>
              <a:rPr lang="en-US" sz="2000" dirty="0"/>
              <a:t>check value is not null</a:t>
            </a:r>
          </a:p>
        </p:txBody>
      </p:sp>
    </p:spTree>
    <p:extLst>
      <p:ext uri="{BB962C8B-B14F-4D97-AF65-F5344CB8AC3E}">
        <p14:creationId xmlns:p14="http://schemas.microsoft.com/office/powerpoint/2010/main" val="4886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>
            <a:normAutofit/>
          </a:bodyPr>
          <a:lstStyle/>
          <a:p>
            <a:r>
              <a:rPr lang="en-US" sz="4800" dirty="0"/>
              <a:t>Asserts Junit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1"/>
            <a:ext cx="10233800" cy="529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Assert methods are static and have overloaded versions that take a message to be displayed during the running of the tests. In JUnit 4 the optional String message is the first argument while in JUnit 5 is last.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 err="1"/>
              <a:t>assertThrows</a:t>
            </a:r>
            <a:r>
              <a:rPr lang="en-US" sz="2400" dirty="0"/>
              <a:t> ( </a:t>
            </a:r>
            <a:r>
              <a:rPr lang="en-CA" sz="2400" dirty="0"/>
              <a:t>Class&lt;T&gt; </a:t>
            </a:r>
            <a:r>
              <a:rPr lang="en-CA" sz="2400" dirty="0" err="1"/>
              <a:t>expectedType</a:t>
            </a:r>
            <a:r>
              <a:rPr lang="en-CA" sz="2400" dirty="0"/>
              <a:t>, Executable executable)</a:t>
            </a:r>
            <a:endParaRPr lang="en-US" sz="2400" dirty="0"/>
          </a:p>
          <a:p>
            <a:pPr lvl="1"/>
            <a:r>
              <a:rPr lang="en-US" sz="2000" dirty="0"/>
              <a:t>Expect an exception. Executable is a function interface to execute the test code</a:t>
            </a:r>
          </a:p>
          <a:p>
            <a:r>
              <a:rPr lang="en-CA" sz="2400" dirty="0" err="1"/>
              <a:t>assertArrayEquals</a:t>
            </a:r>
            <a:r>
              <a:rPr lang="en-CA" sz="2400" dirty="0"/>
              <a:t>( Object[] expected, Object[] actual)</a:t>
            </a:r>
          </a:p>
          <a:p>
            <a:pPr lvl="1"/>
            <a:r>
              <a:rPr lang="en-CA" sz="2000" dirty="0"/>
              <a:t>Compare two arrays, overloaded versions can take primitive types as well.</a:t>
            </a:r>
            <a:endParaRPr lang="en-US" sz="2000" dirty="0"/>
          </a:p>
          <a:p>
            <a:r>
              <a:rPr lang="en-CA" sz="2400" dirty="0" err="1"/>
              <a:t>assertIterableEquals</a:t>
            </a:r>
            <a:r>
              <a:rPr lang="en-CA" sz="2400" dirty="0"/>
              <a:t>(</a:t>
            </a:r>
            <a:r>
              <a:rPr lang="en-CA" sz="2400" dirty="0" err="1"/>
              <a:t>Iterable</a:t>
            </a:r>
            <a:r>
              <a:rPr lang="en-CA" sz="2400" dirty="0"/>
              <a:t>&lt;?&gt; expected, </a:t>
            </a:r>
            <a:r>
              <a:rPr lang="en-CA" sz="2400" dirty="0" err="1"/>
              <a:t>Iterable</a:t>
            </a:r>
            <a:r>
              <a:rPr lang="en-CA" sz="2400" dirty="0"/>
              <a:t>&lt;?&gt; actual)</a:t>
            </a:r>
          </a:p>
          <a:p>
            <a:pPr lvl="1"/>
            <a:r>
              <a:rPr lang="en-CA" sz="2000" dirty="0"/>
              <a:t>Compare two </a:t>
            </a:r>
            <a:r>
              <a:rPr lang="en-CA" sz="2000" dirty="0" err="1"/>
              <a:t>Iterable</a:t>
            </a:r>
            <a:r>
              <a:rPr lang="en-CA" sz="2000" dirty="0"/>
              <a:t> collections.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19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>
            <a:normAutofit/>
          </a:bodyPr>
          <a:lstStyle/>
          <a:p>
            <a:r>
              <a:rPr lang="en-US" sz="4800" dirty="0"/>
              <a:t>Comparing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1"/>
            <a:ext cx="10233800" cy="52938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When comparing numbers with decimal points it is better to use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assertEquals</a:t>
            </a:r>
            <a:r>
              <a:rPr lang="en-US" sz="2000" b="1" dirty="0"/>
              <a:t>( double expected, double actual, double delta)</a:t>
            </a:r>
            <a:endParaRPr lang="en-US" sz="1600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dirty="0"/>
              <a:t>This function takes an extra argument “delta” which is the acceptable difference between excepted and actual. Bellow is how the code in JUnit might look like.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b="1" dirty="0"/>
              <a:t>if( </a:t>
            </a:r>
            <a:r>
              <a:rPr lang="en-US" sz="1600" b="1" dirty="0" err="1"/>
              <a:t>Math.abs</a:t>
            </a:r>
            <a:r>
              <a:rPr lang="en-US" sz="1600" b="1" dirty="0"/>
              <a:t>(expected-actual)&lt;=delta)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b="1" dirty="0"/>
              <a:t>		return true;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dirty="0"/>
              <a:t>Example: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dirty="0"/>
              <a:t>	//true if the two numbers are at max 0.10 away from each other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dirty="0"/>
              <a:t>	</a:t>
            </a:r>
            <a:r>
              <a:rPr lang="en-US" sz="1600" b="1" dirty="0" err="1"/>
              <a:t>assertEquals</a:t>
            </a:r>
            <a:r>
              <a:rPr lang="en-US" sz="1600" b="1" dirty="0"/>
              <a:t>( 10.10, 10.20, 0.10); </a:t>
            </a:r>
            <a:r>
              <a:rPr lang="en-US" sz="1600" dirty="0"/>
              <a:t>//true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dirty="0"/>
              <a:t>	</a:t>
            </a:r>
            <a:r>
              <a:rPr lang="en-US" sz="1600" b="1" dirty="0" err="1"/>
              <a:t>assertEquals</a:t>
            </a:r>
            <a:r>
              <a:rPr lang="en-US" sz="1600" b="1" dirty="0"/>
              <a:t>( 10.10, 10.20, 0.11); </a:t>
            </a:r>
            <a:r>
              <a:rPr lang="en-US" sz="1600" dirty="0"/>
              <a:t>//false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3557</TotalTime>
  <Words>1308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Depth</vt:lpstr>
      <vt:lpstr>Junit 4 Testing</vt:lpstr>
      <vt:lpstr>Right click -&gt; New/Junit Test Case</vt:lpstr>
      <vt:lpstr>Fill in the required details</vt:lpstr>
      <vt:lpstr>Fill in the required details</vt:lpstr>
      <vt:lpstr>Need to adjust test file</vt:lpstr>
      <vt:lpstr>Brief explanation of some Annotations</vt:lpstr>
      <vt:lpstr>Asserts Junit 4 and 5</vt:lpstr>
      <vt:lpstr>Asserts Junit 5</vt:lpstr>
      <vt:lpstr>Comparing Decimal Numbers</vt:lpstr>
      <vt:lpstr>Handling Exceptions Junit 4</vt:lpstr>
      <vt:lpstr>Handling Exceptions Junit 5</vt:lpstr>
      <vt:lpstr>Why Use Junit</vt:lpstr>
      <vt:lpstr>When should tests be written?</vt:lpstr>
      <vt:lpstr>Do I have to write a test for everything</vt:lpstr>
      <vt:lpstr>How often should I run my tests?</vt:lpstr>
      <vt:lpstr>Why not just use System.out.println</vt:lpstr>
      <vt:lpstr>Why not just use a debugger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Testing</dc:title>
  <dc:creator>emamis@algonquincollege.com</dc:creator>
  <cp:keywords>Junit4, Junit</cp:keywords>
  <cp:lastModifiedBy>Shariar Emami</cp:lastModifiedBy>
  <cp:revision>51</cp:revision>
  <dcterms:created xsi:type="dcterms:W3CDTF">2017-01-16T04:17:33Z</dcterms:created>
  <dcterms:modified xsi:type="dcterms:W3CDTF">2018-09-07T03:01:18Z</dcterms:modified>
</cp:coreProperties>
</file>