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8" r:id="rId3"/>
    <p:sldId id="259" r:id="rId4"/>
    <p:sldId id="261" r:id="rId5"/>
    <p:sldId id="266" r:id="rId6"/>
    <p:sldId id="264"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4" autoAdjust="0"/>
    <p:restoredTop sz="88015" autoAdjust="0"/>
  </p:normalViewPr>
  <p:slideViewPr>
    <p:cSldViewPr snapToGrid="0">
      <p:cViewPr varScale="1">
        <p:scale>
          <a:sx n="76" d="100"/>
          <a:sy n="76" d="100"/>
        </p:scale>
        <p:origin x="946" y="5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EBE21F-F7B2-4A6F-A2D9-BAC8C48EAB2B}" type="datetimeFigureOut">
              <a:rPr kumimoji="1" lang="ja-JP" altLang="en-US" smtClean="0"/>
              <a:t>2023/1/14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02C154-D5DA-4122-BF08-DA67FA821AC1}" type="slidenum">
              <a:rPr kumimoji="1" lang="ja-JP" altLang="en-US" smtClean="0"/>
              <a:t>‹#›</a:t>
            </a:fld>
            <a:endParaRPr kumimoji="1" lang="ja-JP" altLang="en-US"/>
          </a:p>
        </p:txBody>
      </p:sp>
    </p:spTree>
    <p:extLst>
      <p:ext uri="{BB962C8B-B14F-4D97-AF65-F5344CB8AC3E}">
        <p14:creationId xmlns:p14="http://schemas.microsoft.com/office/powerpoint/2010/main" val="294577966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これから、</a:t>
            </a:r>
            <a:r>
              <a:rPr kumimoji="1" lang="en-US" altLang="ja-JP" dirty="0"/>
              <a:t>J</a:t>
            </a:r>
            <a:r>
              <a:rPr kumimoji="1" lang="ja-JP" altLang="en-US" dirty="0"/>
              <a:t>チームの発表を始めます。発表者は「学年 専攻 自分の名前」です。よろしくお願いします。</a:t>
            </a:r>
          </a:p>
        </p:txBody>
      </p:sp>
      <p:sp>
        <p:nvSpPr>
          <p:cNvPr id="4" name="スライド番号プレースホルダー 3"/>
          <p:cNvSpPr>
            <a:spLocks noGrp="1"/>
          </p:cNvSpPr>
          <p:nvPr>
            <p:ph type="sldNum" sz="quarter" idx="5"/>
          </p:nvPr>
        </p:nvSpPr>
        <p:spPr/>
        <p:txBody>
          <a:bodyPr/>
          <a:lstStyle/>
          <a:p>
            <a:fld id="{F202C154-D5DA-4122-BF08-DA67FA821AC1}" type="slidenum">
              <a:rPr kumimoji="1" lang="ja-JP" altLang="en-US" smtClean="0"/>
              <a:t>1</a:t>
            </a:fld>
            <a:endParaRPr kumimoji="1" lang="ja-JP" altLang="en-US"/>
          </a:p>
        </p:txBody>
      </p:sp>
    </p:spTree>
    <p:extLst>
      <p:ext uri="{BB962C8B-B14F-4D97-AF65-F5344CB8AC3E}">
        <p14:creationId xmlns:p14="http://schemas.microsoft.com/office/powerpoint/2010/main" val="4120184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まず、ゲームは完成しませんでした。それをふまえてこれから、どのようなゲームを作ろうとしたのか説明していこうと思います。</a:t>
            </a:r>
          </a:p>
        </p:txBody>
      </p:sp>
      <p:sp>
        <p:nvSpPr>
          <p:cNvPr id="4" name="スライド番号プレースホルダー 3"/>
          <p:cNvSpPr>
            <a:spLocks noGrp="1"/>
          </p:cNvSpPr>
          <p:nvPr>
            <p:ph type="sldNum" sz="quarter" idx="5"/>
          </p:nvPr>
        </p:nvSpPr>
        <p:spPr/>
        <p:txBody>
          <a:bodyPr/>
          <a:lstStyle/>
          <a:p>
            <a:fld id="{F202C154-D5DA-4122-BF08-DA67FA821AC1}" type="slidenum">
              <a:rPr kumimoji="1" lang="ja-JP" altLang="en-US" smtClean="0"/>
              <a:t>2</a:t>
            </a:fld>
            <a:endParaRPr kumimoji="1" lang="ja-JP" altLang="en-US"/>
          </a:p>
        </p:txBody>
      </p:sp>
    </p:spTree>
    <p:extLst>
      <p:ext uri="{BB962C8B-B14F-4D97-AF65-F5344CB8AC3E}">
        <p14:creationId xmlns:p14="http://schemas.microsoft.com/office/powerpoint/2010/main" val="3502735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作ろうとしたゲームはテーマの「光と闇」を見て、⑨</a:t>
            </a:r>
            <a:r>
              <a:rPr lang="ja-JP" altLang="en-US" sz="1200" b="0" dirty="0"/>
              <a:t>「光」熱費を払うために「闇」金に手を染めるというものです。（光熱費高すぎないと感じますが）ゲームとしては</a:t>
            </a:r>
            <a:r>
              <a:rPr kumimoji="1" lang="ja-JP" altLang="en-US" dirty="0"/>
              <a:t>⑨</a:t>
            </a:r>
            <a:r>
              <a:rPr lang="en-US" altLang="ja-JP" sz="1200" b="0" dirty="0"/>
              <a:t>2D</a:t>
            </a:r>
            <a:r>
              <a:rPr lang="ja-JP" altLang="en-US" sz="1200" b="0" dirty="0"/>
              <a:t>アクションゲームで</a:t>
            </a:r>
            <a:r>
              <a:rPr kumimoji="1" lang="ja-JP" altLang="en-US" dirty="0"/>
              <a:t>⑨</a:t>
            </a:r>
            <a:r>
              <a:rPr lang="ja-JP" altLang="en-US" sz="1200" b="0" dirty="0"/>
              <a:t>ライフが所持金になっているというものです。</a:t>
            </a:r>
            <a:r>
              <a:rPr kumimoji="1" lang="ja-JP" altLang="en-US" dirty="0"/>
              <a:t>⑨</a:t>
            </a:r>
            <a:r>
              <a:rPr lang="ja-JP" altLang="en-US" sz="1200" b="0" dirty="0"/>
              <a:t>しかし、ライフの所持金が０になってもゲームオーバーではありません。プレイヤーキャラがどこからか勝手に借り入れて借金が増えながらライフが回復します。借金が増えるだけで</a:t>
            </a:r>
            <a:r>
              <a:rPr kumimoji="1" lang="ja-JP" altLang="en-US" dirty="0"/>
              <a:t>ライフがなくならないなら簡単すぎないかそんなことはありません。</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b="0" dirty="0"/>
          </a:p>
          <a:p>
            <a:endParaRPr kumimoji="1" lang="ja-JP" altLang="en-US" dirty="0"/>
          </a:p>
        </p:txBody>
      </p:sp>
      <p:sp>
        <p:nvSpPr>
          <p:cNvPr id="4" name="スライド番号プレースホルダー 3"/>
          <p:cNvSpPr>
            <a:spLocks noGrp="1"/>
          </p:cNvSpPr>
          <p:nvPr>
            <p:ph type="sldNum" sz="quarter" idx="5"/>
          </p:nvPr>
        </p:nvSpPr>
        <p:spPr/>
        <p:txBody>
          <a:bodyPr/>
          <a:lstStyle/>
          <a:p>
            <a:fld id="{F202C154-D5DA-4122-BF08-DA67FA821AC1}" type="slidenum">
              <a:rPr kumimoji="1" lang="ja-JP" altLang="en-US" smtClean="0"/>
              <a:t>3</a:t>
            </a:fld>
            <a:endParaRPr kumimoji="1" lang="ja-JP" altLang="en-US"/>
          </a:p>
        </p:txBody>
      </p:sp>
    </p:spTree>
    <p:extLst>
      <p:ext uri="{BB962C8B-B14F-4D97-AF65-F5344CB8AC3E}">
        <p14:creationId xmlns:p14="http://schemas.microsoft.com/office/powerpoint/2010/main" val="4280237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ゲームのクリア条件は借金返済を目指すことです。⑨マップに散らばるアイテムを集めながら売り払いながら借金を返済していきます。⑨アイテムには所持している最中にだけ特殊効果があります。（例：</a:t>
            </a:r>
            <a:r>
              <a:rPr kumimoji="1" lang="ja-JP" altLang="en-US" b="1" dirty="0"/>
              <a:t>東海道新幹線</a:t>
            </a:r>
            <a:r>
              <a:rPr kumimoji="1" lang="en-US" altLang="ja-JP" b="1" dirty="0"/>
              <a:t>700</a:t>
            </a:r>
            <a:r>
              <a:rPr kumimoji="1" lang="ja-JP" altLang="en-US" b="1" dirty="0"/>
              <a:t>系ひかり</a:t>
            </a:r>
            <a:r>
              <a:rPr kumimoji="1" lang="ja-JP" altLang="en-US" dirty="0"/>
              <a:t>→ダッシュができるようになる）⑨しかし、アイテムはどれか一つしか持つことができません。⑨また、一定金額以上の借金を抱えるとプレイヤーキャラの心が折れて本当のゲームオーバーになって</a:t>
            </a:r>
            <a:r>
              <a:rPr kumimoji="1" lang="ja-JP" altLang="en-US" dirty="0" err="1"/>
              <a:t>い</a:t>
            </a:r>
            <a:r>
              <a:rPr kumimoji="1" lang="ja-JP" altLang="en-US" dirty="0"/>
              <a:t>しまいます。⑨もちろん、借金ですから利子という時間制限もついています。</a:t>
            </a:r>
          </a:p>
        </p:txBody>
      </p:sp>
      <p:sp>
        <p:nvSpPr>
          <p:cNvPr id="4" name="スライド番号プレースホルダー 3"/>
          <p:cNvSpPr>
            <a:spLocks noGrp="1"/>
          </p:cNvSpPr>
          <p:nvPr>
            <p:ph type="sldNum" sz="quarter" idx="5"/>
          </p:nvPr>
        </p:nvSpPr>
        <p:spPr/>
        <p:txBody>
          <a:bodyPr/>
          <a:lstStyle/>
          <a:p>
            <a:fld id="{F202C154-D5DA-4122-BF08-DA67FA821AC1}" type="slidenum">
              <a:rPr kumimoji="1" lang="ja-JP" altLang="en-US" smtClean="0"/>
              <a:t>4</a:t>
            </a:fld>
            <a:endParaRPr kumimoji="1" lang="ja-JP" altLang="en-US"/>
          </a:p>
        </p:txBody>
      </p:sp>
    </p:spTree>
    <p:extLst>
      <p:ext uri="{BB962C8B-B14F-4D97-AF65-F5344CB8AC3E}">
        <p14:creationId xmlns:p14="http://schemas.microsoft.com/office/powerpoint/2010/main" val="33667096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まで、説明を聞いていただければわかる通り、光と闇の要素が少ないと感じるともいます。なので、このゲームの「光と闇」の要素を説明していきます。⑨このゲームは暗闇のマップを散策していきます。先ほど説明した、⑨アイテムを持つことで周囲の様子がわかるようにはなりますが⑨そのアイテムを売り払ってしまうと周囲が見えなくなります。⑨その暗さはプレイヤー自身も見えなくなるほどです。そのため、プレイヤーに</a:t>
            </a:r>
            <a:r>
              <a:rPr kumimoji="1" lang="ja-JP" altLang="en-US" sz="1200" b="0" i="0" kern="1200" dirty="0">
                <a:solidFill>
                  <a:schemeClr val="tx1"/>
                </a:solidFill>
                <a:effectLst/>
                <a:latin typeface="+mn-lt"/>
                <a:ea typeface="+mn-ea"/>
                <a:cs typeface="+mn-cs"/>
              </a:rPr>
              <a:t>クリアのために色々と使い道のあるアイテムを手放さなければならないジレンマを持たせています。</a:t>
            </a:r>
            <a:r>
              <a:rPr kumimoji="1" lang="ja-JP" altLang="en-US" dirty="0"/>
              <a:t>⑨</a:t>
            </a:r>
            <a:r>
              <a:rPr kumimoji="1" lang="ja-JP" altLang="en-US" sz="1200" b="0" i="0" kern="1200" dirty="0">
                <a:solidFill>
                  <a:schemeClr val="tx1"/>
                </a:solidFill>
                <a:effectLst/>
                <a:latin typeface="+mn-lt"/>
                <a:ea typeface="+mn-ea"/>
                <a:cs typeface="+mn-cs"/>
              </a:rPr>
              <a:t>ここまでのゲームの</a:t>
            </a:r>
            <a:r>
              <a:rPr kumimoji="1" lang="ja-JP" altLang="en-US" dirty="0"/>
              <a:t>イメージとしてはマリオの暗闇の中を進むステージです。</a:t>
            </a:r>
          </a:p>
        </p:txBody>
      </p:sp>
      <p:sp>
        <p:nvSpPr>
          <p:cNvPr id="4" name="スライド番号プレースホルダー 3"/>
          <p:cNvSpPr>
            <a:spLocks noGrp="1"/>
          </p:cNvSpPr>
          <p:nvPr>
            <p:ph type="sldNum" sz="quarter" idx="5"/>
          </p:nvPr>
        </p:nvSpPr>
        <p:spPr/>
        <p:txBody>
          <a:bodyPr/>
          <a:lstStyle/>
          <a:p>
            <a:fld id="{F202C154-D5DA-4122-BF08-DA67FA821AC1}" type="slidenum">
              <a:rPr kumimoji="1" lang="ja-JP" altLang="en-US" smtClean="0"/>
              <a:t>5</a:t>
            </a:fld>
            <a:endParaRPr kumimoji="1" lang="ja-JP" altLang="en-US"/>
          </a:p>
        </p:txBody>
      </p:sp>
    </p:spTree>
    <p:extLst>
      <p:ext uri="{BB962C8B-B14F-4D97-AF65-F5344CB8AC3E}">
        <p14:creationId xmlns:p14="http://schemas.microsoft.com/office/powerpoint/2010/main" val="3798653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ご清聴ありがとうございました。</a:t>
            </a:r>
          </a:p>
        </p:txBody>
      </p:sp>
      <p:sp>
        <p:nvSpPr>
          <p:cNvPr id="4" name="スライド番号プレースホルダー 3"/>
          <p:cNvSpPr>
            <a:spLocks noGrp="1"/>
          </p:cNvSpPr>
          <p:nvPr>
            <p:ph type="sldNum" sz="quarter" idx="5"/>
          </p:nvPr>
        </p:nvSpPr>
        <p:spPr/>
        <p:txBody>
          <a:bodyPr/>
          <a:lstStyle/>
          <a:p>
            <a:fld id="{F202C154-D5DA-4122-BF08-DA67FA821AC1}" type="slidenum">
              <a:rPr kumimoji="1" lang="ja-JP" altLang="en-US" smtClean="0"/>
              <a:t>6</a:t>
            </a:fld>
            <a:endParaRPr kumimoji="1" lang="ja-JP" altLang="en-US"/>
          </a:p>
        </p:txBody>
      </p:sp>
    </p:spTree>
    <p:extLst>
      <p:ext uri="{BB962C8B-B14F-4D97-AF65-F5344CB8AC3E}">
        <p14:creationId xmlns:p14="http://schemas.microsoft.com/office/powerpoint/2010/main" val="3551661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AAD441B5-2FD0-4AED-9DC8-DE6F7A043578}" type="datetimeFigureOut">
              <a:rPr kumimoji="1" lang="ja-JP" altLang="en-US" smtClean="0"/>
              <a:t>2023/1/14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B34F729-3125-49E7-8795-A744749B784B}" type="slidenum">
              <a:rPr kumimoji="1" lang="ja-JP" altLang="en-US" smtClean="0"/>
              <a:t>‹#›</a:t>
            </a:fld>
            <a:endParaRPr kumimoji="1" lang="ja-JP" altLang="en-US"/>
          </a:p>
        </p:txBody>
      </p:sp>
    </p:spTree>
    <p:extLst>
      <p:ext uri="{BB962C8B-B14F-4D97-AF65-F5344CB8AC3E}">
        <p14:creationId xmlns:p14="http://schemas.microsoft.com/office/powerpoint/2010/main" val="2873665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AD441B5-2FD0-4AED-9DC8-DE6F7A043578}" type="datetimeFigureOut">
              <a:rPr kumimoji="1" lang="ja-JP" altLang="en-US" smtClean="0"/>
              <a:t>2023/1/14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B34F729-3125-49E7-8795-A744749B784B}" type="slidenum">
              <a:rPr kumimoji="1" lang="ja-JP" altLang="en-US" smtClean="0"/>
              <a:t>‹#›</a:t>
            </a:fld>
            <a:endParaRPr kumimoji="1" lang="ja-JP" altLang="en-US"/>
          </a:p>
        </p:txBody>
      </p:sp>
    </p:spTree>
    <p:extLst>
      <p:ext uri="{BB962C8B-B14F-4D97-AF65-F5344CB8AC3E}">
        <p14:creationId xmlns:p14="http://schemas.microsoft.com/office/powerpoint/2010/main" val="171563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AD441B5-2FD0-4AED-9DC8-DE6F7A043578}" type="datetimeFigureOut">
              <a:rPr kumimoji="1" lang="ja-JP" altLang="en-US" smtClean="0"/>
              <a:t>2023/1/14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B34F729-3125-49E7-8795-A744749B784B}" type="slidenum">
              <a:rPr kumimoji="1" lang="ja-JP" altLang="en-US" smtClean="0"/>
              <a:t>‹#›</a:t>
            </a:fld>
            <a:endParaRPr kumimoji="1" lang="ja-JP" altLang="en-US"/>
          </a:p>
        </p:txBody>
      </p:sp>
    </p:spTree>
    <p:extLst>
      <p:ext uri="{BB962C8B-B14F-4D97-AF65-F5344CB8AC3E}">
        <p14:creationId xmlns:p14="http://schemas.microsoft.com/office/powerpoint/2010/main" val="31396645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ja-JP" altLang="en-US"/>
              <a:t>マスター テキストの書式設定</a:t>
            </a:r>
          </a:p>
        </p:txBody>
      </p:sp>
      <p:sp>
        <p:nvSpPr>
          <p:cNvPr id="4" name="Date Placeholder 3"/>
          <p:cNvSpPr>
            <a:spLocks noGrp="1"/>
          </p:cNvSpPr>
          <p:nvPr>
            <p:ph type="dt" sz="half" idx="10"/>
          </p:nvPr>
        </p:nvSpPr>
        <p:spPr/>
        <p:txBody>
          <a:bodyPr/>
          <a:lstStyle/>
          <a:p>
            <a:fld id="{AAD441B5-2FD0-4AED-9DC8-DE6F7A043578}" type="datetimeFigureOut">
              <a:rPr kumimoji="1" lang="ja-JP" altLang="en-US" smtClean="0"/>
              <a:t>2023/1/14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B34F729-3125-49E7-8795-A744749B784B}" type="slidenum">
              <a:rPr kumimoji="1" lang="ja-JP" altLang="en-US" smtClean="0"/>
              <a:t>‹#›</a:t>
            </a:fld>
            <a:endParaRPr kumimoji="1" lang="ja-JP" altLang="en-US"/>
          </a:p>
        </p:txBody>
      </p:sp>
    </p:spTree>
    <p:extLst>
      <p:ext uri="{BB962C8B-B14F-4D97-AF65-F5344CB8AC3E}">
        <p14:creationId xmlns:p14="http://schemas.microsoft.com/office/powerpoint/2010/main" val="1230327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ja-JP" altLang="en-US"/>
              <a:t>マスター テキストの書式設定</a:t>
            </a:r>
          </a:p>
        </p:txBody>
      </p:sp>
      <p:sp>
        <p:nvSpPr>
          <p:cNvPr id="4" name="Date Placeholder 3"/>
          <p:cNvSpPr>
            <a:spLocks noGrp="1"/>
          </p:cNvSpPr>
          <p:nvPr>
            <p:ph type="dt" sz="half" idx="10"/>
          </p:nvPr>
        </p:nvSpPr>
        <p:spPr/>
        <p:txBody>
          <a:bodyPr/>
          <a:lstStyle/>
          <a:p>
            <a:fld id="{AAD441B5-2FD0-4AED-9DC8-DE6F7A043578}" type="datetimeFigureOut">
              <a:rPr kumimoji="1" lang="ja-JP" altLang="en-US" smtClean="0"/>
              <a:t>2023/1/14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B34F729-3125-49E7-8795-A744749B784B}" type="slidenum">
              <a:rPr kumimoji="1" lang="ja-JP" altLang="en-US" smtClean="0"/>
              <a:t>‹#›</a:t>
            </a:fld>
            <a:endParaRPr kumimoji="1" lang="ja-JP" altLang="en-US"/>
          </a:p>
        </p:txBody>
      </p:sp>
    </p:spTree>
    <p:extLst>
      <p:ext uri="{BB962C8B-B14F-4D97-AF65-F5344CB8AC3E}">
        <p14:creationId xmlns:p14="http://schemas.microsoft.com/office/powerpoint/2010/main" val="35381383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AD441B5-2FD0-4AED-9DC8-DE6F7A043578}" type="datetimeFigureOut">
              <a:rPr kumimoji="1" lang="ja-JP" altLang="en-US" smtClean="0"/>
              <a:t>2023/1/14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B34F729-3125-49E7-8795-A744749B784B}" type="slidenum">
              <a:rPr kumimoji="1" lang="ja-JP" altLang="en-US" smtClean="0"/>
              <a:t>‹#›</a:t>
            </a:fld>
            <a:endParaRPr kumimoji="1" lang="ja-JP" altLang="en-US"/>
          </a:p>
        </p:txBody>
      </p:sp>
    </p:spTree>
    <p:extLst>
      <p:ext uri="{BB962C8B-B14F-4D97-AF65-F5344CB8AC3E}">
        <p14:creationId xmlns:p14="http://schemas.microsoft.com/office/powerpoint/2010/main" val="18835226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ja-JP" altLang="en-US"/>
              <a:t>マスター タイトルの書式設定</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AD441B5-2FD0-4AED-9DC8-DE6F7A043578}" type="datetimeFigureOut">
              <a:rPr kumimoji="1" lang="ja-JP" altLang="en-US" smtClean="0"/>
              <a:t>2023/1/14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B34F729-3125-49E7-8795-A744749B784B}" type="slidenum">
              <a:rPr kumimoji="1" lang="ja-JP" altLang="en-US" smtClean="0"/>
              <a:t>‹#›</a:t>
            </a:fld>
            <a:endParaRPr kumimoji="1" lang="ja-JP" altLang="en-US"/>
          </a:p>
        </p:txBody>
      </p:sp>
    </p:spTree>
    <p:extLst>
      <p:ext uri="{BB962C8B-B14F-4D97-AF65-F5344CB8AC3E}">
        <p14:creationId xmlns:p14="http://schemas.microsoft.com/office/powerpoint/2010/main" val="2561819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AD441B5-2FD0-4AED-9DC8-DE6F7A043578}" type="datetimeFigureOut">
              <a:rPr kumimoji="1" lang="ja-JP" altLang="en-US" smtClean="0"/>
              <a:t>2023/1/14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B34F729-3125-49E7-8795-A744749B784B}" type="slidenum">
              <a:rPr kumimoji="1" lang="ja-JP" altLang="en-US" smtClean="0"/>
              <a:t>‹#›</a:t>
            </a:fld>
            <a:endParaRPr kumimoji="1" lang="ja-JP" altLang="en-US"/>
          </a:p>
        </p:txBody>
      </p:sp>
    </p:spTree>
    <p:extLst>
      <p:ext uri="{BB962C8B-B14F-4D97-AF65-F5344CB8AC3E}">
        <p14:creationId xmlns:p14="http://schemas.microsoft.com/office/powerpoint/2010/main" val="26220883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AD441B5-2FD0-4AED-9DC8-DE6F7A043578}" type="datetimeFigureOut">
              <a:rPr kumimoji="1" lang="ja-JP" altLang="en-US" smtClean="0"/>
              <a:t>2023/1/14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B34F729-3125-49E7-8795-A744749B784B}" type="slidenum">
              <a:rPr kumimoji="1" lang="ja-JP" altLang="en-US" smtClean="0"/>
              <a:t>‹#›</a:t>
            </a:fld>
            <a:endParaRPr kumimoji="1" lang="ja-JP" altLang="en-US"/>
          </a:p>
        </p:txBody>
      </p:sp>
    </p:spTree>
    <p:extLst>
      <p:ext uri="{BB962C8B-B14F-4D97-AF65-F5344CB8AC3E}">
        <p14:creationId xmlns:p14="http://schemas.microsoft.com/office/powerpoint/2010/main" val="1386290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AD441B5-2FD0-4AED-9DC8-DE6F7A043578}" type="datetimeFigureOut">
              <a:rPr kumimoji="1" lang="ja-JP" altLang="en-US" smtClean="0"/>
              <a:t>2023/1/14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B34F729-3125-49E7-8795-A744749B784B}" type="slidenum">
              <a:rPr kumimoji="1" lang="ja-JP" altLang="en-US" smtClean="0"/>
              <a:t>‹#›</a:t>
            </a:fld>
            <a:endParaRPr kumimoji="1" lang="ja-JP" altLang="en-US"/>
          </a:p>
        </p:txBody>
      </p:sp>
    </p:spTree>
    <p:extLst>
      <p:ext uri="{BB962C8B-B14F-4D97-AF65-F5344CB8AC3E}">
        <p14:creationId xmlns:p14="http://schemas.microsoft.com/office/powerpoint/2010/main" val="3646368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AD441B5-2FD0-4AED-9DC8-DE6F7A043578}" type="datetimeFigureOut">
              <a:rPr kumimoji="1" lang="ja-JP" altLang="en-US" smtClean="0"/>
              <a:t>2023/1/14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B34F729-3125-49E7-8795-A744749B784B}" type="slidenum">
              <a:rPr kumimoji="1" lang="ja-JP" altLang="en-US" smtClean="0"/>
              <a:t>‹#›</a:t>
            </a:fld>
            <a:endParaRPr kumimoji="1" lang="ja-JP" altLang="en-US"/>
          </a:p>
        </p:txBody>
      </p:sp>
    </p:spTree>
    <p:extLst>
      <p:ext uri="{BB962C8B-B14F-4D97-AF65-F5344CB8AC3E}">
        <p14:creationId xmlns:p14="http://schemas.microsoft.com/office/powerpoint/2010/main" val="2796097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AD441B5-2FD0-4AED-9DC8-DE6F7A043578}" type="datetimeFigureOut">
              <a:rPr kumimoji="1" lang="ja-JP" altLang="en-US" smtClean="0"/>
              <a:t>2023/1/14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B34F729-3125-49E7-8795-A744749B784B}" type="slidenum">
              <a:rPr kumimoji="1" lang="ja-JP" altLang="en-US" smtClean="0"/>
              <a:t>‹#›</a:t>
            </a:fld>
            <a:endParaRPr kumimoji="1" lang="ja-JP" altLang="en-US"/>
          </a:p>
        </p:txBody>
      </p:sp>
    </p:spTree>
    <p:extLst>
      <p:ext uri="{BB962C8B-B14F-4D97-AF65-F5344CB8AC3E}">
        <p14:creationId xmlns:p14="http://schemas.microsoft.com/office/powerpoint/2010/main" val="3792988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AAD441B5-2FD0-4AED-9DC8-DE6F7A043578}" type="datetimeFigureOut">
              <a:rPr kumimoji="1" lang="ja-JP" altLang="en-US" smtClean="0"/>
              <a:t>2023/1/14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B34F729-3125-49E7-8795-A744749B784B}" type="slidenum">
              <a:rPr kumimoji="1" lang="ja-JP" altLang="en-US" smtClean="0"/>
              <a:t>‹#›</a:t>
            </a:fld>
            <a:endParaRPr kumimoji="1" lang="ja-JP" altLang="en-US"/>
          </a:p>
        </p:txBody>
      </p:sp>
    </p:spTree>
    <p:extLst>
      <p:ext uri="{BB962C8B-B14F-4D97-AF65-F5344CB8AC3E}">
        <p14:creationId xmlns:p14="http://schemas.microsoft.com/office/powerpoint/2010/main" val="2421268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AAD441B5-2FD0-4AED-9DC8-DE6F7A043578}" type="datetimeFigureOut">
              <a:rPr kumimoji="1" lang="ja-JP" altLang="en-US" smtClean="0"/>
              <a:t>2023/1/14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B34F729-3125-49E7-8795-A744749B784B}" type="slidenum">
              <a:rPr kumimoji="1" lang="ja-JP" altLang="en-US" smtClean="0"/>
              <a:t>‹#›</a:t>
            </a:fld>
            <a:endParaRPr kumimoji="1" lang="ja-JP" altLang="en-US"/>
          </a:p>
        </p:txBody>
      </p:sp>
    </p:spTree>
    <p:extLst>
      <p:ext uri="{BB962C8B-B14F-4D97-AF65-F5344CB8AC3E}">
        <p14:creationId xmlns:p14="http://schemas.microsoft.com/office/powerpoint/2010/main" val="3755204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D441B5-2FD0-4AED-9DC8-DE6F7A043578}" type="datetimeFigureOut">
              <a:rPr kumimoji="1" lang="ja-JP" altLang="en-US" smtClean="0"/>
              <a:t>2023/1/14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B34F729-3125-49E7-8795-A744749B784B}" type="slidenum">
              <a:rPr kumimoji="1" lang="ja-JP" altLang="en-US" smtClean="0"/>
              <a:t>‹#›</a:t>
            </a:fld>
            <a:endParaRPr kumimoji="1" lang="ja-JP" altLang="en-US"/>
          </a:p>
        </p:txBody>
      </p:sp>
    </p:spTree>
    <p:extLst>
      <p:ext uri="{BB962C8B-B14F-4D97-AF65-F5344CB8AC3E}">
        <p14:creationId xmlns:p14="http://schemas.microsoft.com/office/powerpoint/2010/main" val="4188900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AD441B5-2FD0-4AED-9DC8-DE6F7A043578}" type="datetimeFigureOut">
              <a:rPr kumimoji="1" lang="ja-JP" altLang="en-US" smtClean="0"/>
              <a:t>2023/1/14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B34F729-3125-49E7-8795-A744749B784B}" type="slidenum">
              <a:rPr kumimoji="1" lang="ja-JP" altLang="en-US" smtClean="0"/>
              <a:t>‹#›</a:t>
            </a:fld>
            <a:endParaRPr kumimoji="1" lang="ja-JP" altLang="en-US"/>
          </a:p>
        </p:txBody>
      </p:sp>
    </p:spTree>
    <p:extLst>
      <p:ext uri="{BB962C8B-B14F-4D97-AF65-F5344CB8AC3E}">
        <p14:creationId xmlns:p14="http://schemas.microsoft.com/office/powerpoint/2010/main" val="2088067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ja-JP" altLang="en-US"/>
              <a:t>マスター タイトルの書式設定</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6399212" y="5883275"/>
            <a:ext cx="914400" cy="365125"/>
          </a:xfrm>
        </p:spPr>
        <p:txBody>
          <a:bodyPr/>
          <a:lstStyle/>
          <a:p>
            <a:fld id="{AAD441B5-2FD0-4AED-9DC8-DE6F7A043578}" type="datetimeFigureOut">
              <a:rPr kumimoji="1" lang="ja-JP" altLang="en-US" smtClean="0"/>
              <a:t>2023/1/14</a:t>
            </a:fld>
            <a:endParaRPr kumimoji="1" lang="ja-JP" altLang="en-US"/>
          </a:p>
        </p:txBody>
      </p:sp>
      <p:sp>
        <p:nvSpPr>
          <p:cNvPr id="6" name="Footer Placeholder 5"/>
          <p:cNvSpPr>
            <a:spLocks noGrp="1"/>
          </p:cNvSpPr>
          <p:nvPr>
            <p:ph type="ftr" sz="quarter" idx="11"/>
          </p:nvPr>
        </p:nvSpPr>
        <p:spPr>
          <a:xfrm>
            <a:off x="1141412" y="5883275"/>
            <a:ext cx="5105400" cy="365125"/>
          </a:xfrm>
        </p:spPr>
        <p:txBody>
          <a:bodyPr/>
          <a:lstStyle/>
          <a:p>
            <a:endParaRPr kumimoji="1" lang="ja-JP" altLang="en-US"/>
          </a:p>
        </p:txBody>
      </p:sp>
      <p:sp>
        <p:nvSpPr>
          <p:cNvPr id="7" name="Slide Number Placeholder 6"/>
          <p:cNvSpPr>
            <a:spLocks noGrp="1"/>
          </p:cNvSpPr>
          <p:nvPr>
            <p:ph type="sldNum" sz="quarter" idx="12"/>
          </p:nvPr>
        </p:nvSpPr>
        <p:spPr>
          <a:xfrm>
            <a:off x="10742612" y="5883275"/>
            <a:ext cx="322567" cy="365125"/>
          </a:xfrm>
        </p:spPr>
        <p:txBody>
          <a:bodyPr/>
          <a:lstStyle/>
          <a:p>
            <a:fld id="{6B34F729-3125-49E7-8795-A744749B784B}" type="slidenum">
              <a:rPr kumimoji="1" lang="ja-JP" altLang="en-US" smtClean="0"/>
              <a:t>‹#›</a:t>
            </a:fld>
            <a:endParaRPr kumimoji="1" lang="ja-JP" altLang="en-US"/>
          </a:p>
        </p:txBody>
      </p:sp>
    </p:spTree>
    <p:extLst>
      <p:ext uri="{BB962C8B-B14F-4D97-AF65-F5344CB8AC3E}">
        <p14:creationId xmlns:p14="http://schemas.microsoft.com/office/powerpoint/2010/main" val="3167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AAD441B5-2FD0-4AED-9DC8-DE6F7A043578}" type="datetimeFigureOut">
              <a:rPr kumimoji="1" lang="ja-JP" altLang="en-US" smtClean="0"/>
              <a:t>2023/1/14</a:t>
            </a:fld>
            <a:endParaRPr kumimoji="1" lang="ja-JP" alt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kumimoji="1" lang="ja-JP" alt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6B34F729-3125-49E7-8795-A744749B784B}" type="slidenum">
              <a:rPr kumimoji="1" lang="ja-JP" altLang="en-US" smtClean="0"/>
              <a:t>‹#›</a:t>
            </a:fld>
            <a:endParaRPr kumimoji="1" lang="ja-JP" altLang="en-US"/>
          </a:p>
        </p:txBody>
      </p:sp>
    </p:spTree>
    <p:extLst>
      <p:ext uri="{BB962C8B-B14F-4D97-AF65-F5344CB8AC3E}">
        <p14:creationId xmlns:p14="http://schemas.microsoft.com/office/powerpoint/2010/main" val="150372677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kumimoji="1"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kumimoji="1"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kumimoji="1"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kumimoji="1"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kumimoji="1"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kumimoji="1"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kumimoji="1"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kumimoji="1"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kumimoji="1"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kumimoji="1"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4724B5-02A3-4111-B24B-A73C874F4967}"/>
              </a:ext>
            </a:extLst>
          </p:cNvPr>
          <p:cNvSpPr>
            <a:spLocks noGrp="1"/>
          </p:cNvSpPr>
          <p:nvPr>
            <p:ph type="ctrTitle"/>
          </p:nvPr>
        </p:nvSpPr>
        <p:spPr/>
        <p:txBody>
          <a:bodyPr>
            <a:normAutofit/>
          </a:bodyPr>
          <a:lstStyle/>
          <a:p>
            <a:r>
              <a:rPr kumimoji="1" lang="ja-JP" altLang="en-US" sz="7200" dirty="0"/>
              <a:t>光熱費と闇金</a:t>
            </a:r>
          </a:p>
        </p:txBody>
      </p:sp>
      <p:sp>
        <p:nvSpPr>
          <p:cNvPr id="3" name="字幕 2">
            <a:extLst>
              <a:ext uri="{FF2B5EF4-FFF2-40B4-BE49-F238E27FC236}">
                <a16:creationId xmlns:a16="http://schemas.microsoft.com/office/drawing/2014/main" id="{D48B1237-DFF1-461D-98F5-8C518FFD61C6}"/>
              </a:ext>
            </a:extLst>
          </p:cNvPr>
          <p:cNvSpPr>
            <a:spLocks noGrp="1"/>
          </p:cNvSpPr>
          <p:nvPr>
            <p:ph type="subTitle" idx="1"/>
          </p:nvPr>
        </p:nvSpPr>
        <p:spPr/>
        <p:txBody>
          <a:bodyPr>
            <a:normAutofit/>
          </a:bodyPr>
          <a:lstStyle/>
          <a:p>
            <a:r>
              <a:rPr kumimoji="1" lang="ja-JP" altLang="en-US" sz="3200" dirty="0"/>
              <a:t>テーマ「光と闇」</a:t>
            </a:r>
          </a:p>
        </p:txBody>
      </p:sp>
    </p:spTree>
    <p:extLst>
      <p:ext uri="{BB962C8B-B14F-4D97-AF65-F5344CB8AC3E}">
        <p14:creationId xmlns:p14="http://schemas.microsoft.com/office/powerpoint/2010/main" val="1629679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69ACA8-5BAE-4480-AF54-B92E70156D58}"/>
              </a:ext>
            </a:extLst>
          </p:cNvPr>
          <p:cNvSpPr>
            <a:spLocks noGrp="1"/>
          </p:cNvSpPr>
          <p:nvPr>
            <p:ph type="title"/>
          </p:nvPr>
        </p:nvSpPr>
        <p:spPr>
          <a:xfrm>
            <a:off x="532660" y="2980080"/>
            <a:ext cx="11126680" cy="897840"/>
          </a:xfrm>
        </p:spPr>
        <p:txBody>
          <a:bodyPr>
            <a:noAutofit/>
          </a:bodyPr>
          <a:lstStyle/>
          <a:p>
            <a:pPr algn="ctr"/>
            <a:r>
              <a:rPr kumimoji="1" lang="ja-JP" altLang="en-US" sz="8000" b="1" dirty="0"/>
              <a:t>完成しませんでした。</a:t>
            </a:r>
          </a:p>
        </p:txBody>
      </p:sp>
    </p:spTree>
    <p:extLst>
      <p:ext uri="{BB962C8B-B14F-4D97-AF65-F5344CB8AC3E}">
        <p14:creationId xmlns:p14="http://schemas.microsoft.com/office/powerpoint/2010/main" val="3390995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57E729-22BF-406B-BC3F-18466858A231}"/>
              </a:ext>
            </a:extLst>
          </p:cNvPr>
          <p:cNvSpPr>
            <a:spLocks noGrp="1"/>
          </p:cNvSpPr>
          <p:nvPr>
            <p:ph type="title"/>
          </p:nvPr>
        </p:nvSpPr>
        <p:spPr>
          <a:xfrm>
            <a:off x="1141413" y="609600"/>
            <a:ext cx="9905998" cy="1307977"/>
          </a:xfrm>
        </p:spPr>
        <p:txBody>
          <a:bodyPr>
            <a:normAutofit/>
          </a:bodyPr>
          <a:lstStyle/>
          <a:p>
            <a:pPr algn="ctr"/>
            <a:r>
              <a:rPr kumimoji="1" lang="ja-JP" altLang="en-US" sz="4400" dirty="0"/>
              <a:t>作ろうとしたゲーム</a:t>
            </a:r>
          </a:p>
        </p:txBody>
      </p:sp>
      <p:sp>
        <p:nvSpPr>
          <p:cNvPr id="3" name="コンテンツ プレースホルダー 2">
            <a:extLst>
              <a:ext uri="{FF2B5EF4-FFF2-40B4-BE49-F238E27FC236}">
                <a16:creationId xmlns:a16="http://schemas.microsoft.com/office/drawing/2014/main" id="{85B3CE25-9980-4AB5-A0DF-6A7F2980EECB}"/>
              </a:ext>
            </a:extLst>
          </p:cNvPr>
          <p:cNvSpPr>
            <a:spLocks noGrp="1"/>
          </p:cNvSpPr>
          <p:nvPr>
            <p:ph idx="1"/>
          </p:nvPr>
        </p:nvSpPr>
        <p:spPr>
          <a:xfrm>
            <a:off x="1141413" y="1748901"/>
            <a:ext cx="9905998" cy="4705165"/>
          </a:xfrm>
        </p:spPr>
        <p:txBody>
          <a:bodyPr>
            <a:normAutofit/>
          </a:bodyPr>
          <a:lstStyle/>
          <a:p>
            <a:pPr marL="0" indent="0">
              <a:buNone/>
            </a:pPr>
            <a:r>
              <a:rPr lang="ja-JP" altLang="en-US" sz="3200" b="1" dirty="0"/>
              <a:t>「光」熱費を払うために「闇」金に手を染める</a:t>
            </a:r>
            <a:endParaRPr lang="en-US" altLang="ja-JP" sz="3200" b="1" dirty="0"/>
          </a:p>
          <a:p>
            <a:pPr marL="0" indent="0">
              <a:buNone/>
            </a:pPr>
            <a:endParaRPr lang="en-US" altLang="ja-JP" sz="3200" b="1" dirty="0"/>
          </a:p>
          <a:p>
            <a:pPr marL="0" indent="0">
              <a:buNone/>
            </a:pPr>
            <a:r>
              <a:rPr kumimoji="1" lang="ja-JP" altLang="en-US" sz="2800" dirty="0"/>
              <a:t>・</a:t>
            </a:r>
            <a:r>
              <a:rPr kumimoji="1" lang="en-US" altLang="ja-JP" sz="2800" dirty="0"/>
              <a:t>2D</a:t>
            </a:r>
            <a:r>
              <a:rPr kumimoji="1" lang="ja-JP" altLang="en-US" sz="2800" dirty="0"/>
              <a:t>アクションゲーム</a:t>
            </a:r>
            <a:endParaRPr kumimoji="1" lang="en-US" altLang="ja-JP" sz="2800" dirty="0"/>
          </a:p>
          <a:p>
            <a:pPr marL="0" indent="0">
              <a:buNone/>
            </a:pPr>
            <a:r>
              <a:rPr lang="ja-JP" altLang="en-US" sz="2800" dirty="0"/>
              <a:t>・ライフは所持金</a:t>
            </a:r>
            <a:endParaRPr lang="en-US" altLang="ja-JP" sz="2800" dirty="0"/>
          </a:p>
          <a:p>
            <a:pPr marL="0" indent="0">
              <a:buNone/>
            </a:pPr>
            <a:r>
              <a:rPr kumimoji="1" lang="ja-JP" altLang="en-US" sz="2800" dirty="0"/>
              <a:t>・所持金がなくなっても</a:t>
            </a:r>
            <a:r>
              <a:rPr kumimoji="1" lang="en-US" altLang="ja-JP" sz="2800" dirty="0" err="1"/>
              <a:t>GameOver</a:t>
            </a:r>
            <a:r>
              <a:rPr kumimoji="1" lang="ja-JP" altLang="en-US" sz="2800" dirty="0"/>
              <a:t>ではない</a:t>
            </a:r>
            <a:endParaRPr kumimoji="1" lang="en-US" altLang="ja-JP" sz="2800" dirty="0"/>
          </a:p>
          <a:p>
            <a:pPr marL="0" indent="0">
              <a:buNone/>
            </a:pPr>
            <a:r>
              <a:rPr lang="ja-JP" altLang="en-US" sz="2800" dirty="0"/>
              <a:t>　でも、新たに借り入れて借金が増える！</a:t>
            </a:r>
            <a:endParaRPr kumimoji="1" lang="ja-JP" altLang="en-US" sz="2800" dirty="0"/>
          </a:p>
        </p:txBody>
      </p:sp>
      <p:pic>
        <p:nvPicPr>
          <p:cNvPr id="5" name="図 4">
            <a:extLst>
              <a:ext uri="{FF2B5EF4-FFF2-40B4-BE49-F238E27FC236}">
                <a16:creationId xmlns:a16="http://schemas.microsoft.com/office/drawing/2014/main" id="{CE9E4F5E-1C8C-4847-B2A4-9C6D3B4D80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0245" y="3429000"/>
            <a:ext cx="2600325" cy="3014870"/>
          </a:xfrm>
          <a:prstGeom prst="rect">
            <a:avLst/>
          </a:prstGeom>
        </p:spPr>
      </p:pic>
    </p:spTree>
    <p:extLst>
      <p:ext uri="{BB962C8B-B14F-4D97-AF65-F5344CB8AC3E}">
        <p14:creationId xmlns:p14="http://schemas.microsoft.com/office/powerpoint/2010/main" val="3385484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1000"/>
                                        <p:tgtEl>
                                          <p:spTgt spid="3">
                                            <p:txEl>
                                              <p:pRg st="5" end="5"/>
                                            </p:txEl>
                                          </p:spTgt>
                                        </p:tgtEl>
                                      </p:cBhvr>
                                    </p:animEffect>
                                    <p:anim calcmode="lin" valueType="num">
                                      <p:cBhvr>
                                        <p:cTn id="3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36" fill="hold">
                            <p:stCondLst>
                              <p:cond delay="1000"/>
                            </p:stCondLst>
                            <p:childTnLst>
                              <p:par>
                                <p:cTn id="37" presetID="2" presetClass="entr" presetSubtype="2" fill="hold" nodeType="after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500" fill="hold"/>
                                        <p:tgtEl>
                                          <p:spTgt spid="5"/>
                                        </p:tgtEl>
                                        <p:attrNameLst>
                                          <p:attrName>ppt_x</p:attrName>
                                        </p:attrNameLst>
                                      </p:cBhvr>
                                      <p:tavLst>
                                        <p:tav tm="0">
                                          <p:val>
                                            <p:strVal val="1+#ppt_w/2"/>
                                          </p:val>
                                        </p:tav>
                                        <p:tav tm="100000">
                                          <p:val>
                                            <p:strVal val="#ppt_x"/>
                                          </p:val>
                                        </p:tav>
                                      </p:tavLst>
                                    </p:anim>
                                    <p:anim calcmode="lin" valueType="num">
                                      <p:cBhvr additive="base">
                                        <p:cTn id="40"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57E729-22BF-406B-BC3F-18466858A231}"/>
              </a:ext>
            </a:extLst>
          </p:cNvPr>
          <p:cNvSpPr>
            <a:spLocks noGrp="1"/>
          </p:cNvSpPr>
          <p:nvPr>
            <p:ph type="title"/>
          </p:nvPr>
        </p:nvSpPr>
        <p:spPr>
          <a:xfrm>
            <a:off x="1141413" y="609600"/>
            <a:ext cx="9905998" cy="1331118"/>
          </a:xfrm>
        </p:spPr>
        <p:txBody>
          <a:bodyPr>
            <a:normAutofit/>
          </a:bodyPr>
          <a:lstStyle/>
          <a:p>
            <a:pPr algn="ctr"/>
            <a:r>
              <a:rPr kumimoji="1" lang="ja-JP" altLang="en-US" sz="4400" dirty="0"/>
              <a:t>ゲームのクリア条件</a:t>
            </a:r>
          </a:p>
        </p:txBody>
      </p:sp>
      <p:sp>
        <p:nvSpPr>
          <p:cNvPr id="3" name="コンテンツ プレースホルダー 2">
            <a:extLst>
              <a:ext uri="{FF2B5EF4-FFF2-40B4-BE49-F238E27FC236}">
                <a16:creationId xmlns:a16="http://schemas.microsoft.com/office/drawing/2014/main" id="{85B3CE25-9980-4AB5-A0DF-6A7F2980EECB}"/>
              </a:ext>
            </a:extLst>
          </p:cNvPr>
          <p:cNvSpPr>
            <a:spLocks noGrp="1"/>
          </p:cNvSpPr>
          <p:nvPr>
            <p:ph idx="1"/>
          </p:nvPr>
        </p:nvSpPr>
        <p:spPr>
          <a:xfrm>
            <a:off x="865480" y="1795483"/>
            <a:ext cx="10457864" cy="4175464"/>
          </a:xfrm>
        </p:spPr>
        <p:txBody>
          <a:bodyPr>
            <a:noAutofit/>
          </a:bodyPr>
          <a:lstStyle/>
          <a:p>
            <a:pPr marL="0" indent="0">
              <a:buNone/>
            </a:pPr>
            <a:r>
              <a:rPr kumimoji="1" lang="ja-JP" altLang="en-US" sz="3200" b="1" dirty="0"/>
              <a:t>マップに散らばるアイテムを集めて借金返済を目指す！</a:t>
            </a:r>
            <a:endParaRPr kumimoji="1" lang="en-US" altLang="ja-JP" sz="3200" b="1" dirty="0"/>
          </a:p>
          <a:p>
            <a:pPr marL="0" indent="0">
              <a:buNone/>
            </a:pPr>
            <a:endParaRPr kumimoji="1" lang="en-US" altLang="ja-JP" sz="2800" b="1" dirty="0"/>
          </a:p>
          <a:p>
            <a:r>
              <a:rPr kumimoji="1" lang="ja-JP" altLang="en-US" sz="2800" dirty="0"/>
              <a:t>アイテムにそれぞれ効果があり所持していると特殊効果が使用可能になる</a:t>
            </a:r>
            <a:endParaRPr kumimoji="1" lang="en-US" altLang="ja-JP" sz="2800" dirty="0"/>
          </a:p>
          <a:p>
            <a:r>
              <a:rPr lang="ja-JP" altLang="en-US" sz="2800" dirty="0"/>
              <a:t>しかし、アイテムは常に一つしか持てない！</a:t>
            </a:r>
            <a:endParaRPr lang="en-US" altLang="ja-JP" sz="2800" dirty="0"/>
          </a:p>
          <a:p>
            <a:r>
              <a:rPr lang="ja-JP" altLang="en-US" sz="2800" dirty="0"/>
              <a:t>一定金額以上の借金を抱えると本当の</a:t>
            </a:r>
            <a:r>
              <a:rPr lang="en-US" altLang="ja-JP" sz="2800" dirty="0" err="1"/>
              <a:t>GameOver</a:t>
            </a:r>
            <a:r>
              <a:rPr lang="ja-JP" altLang="en-US" sz="2800" dirty="0"/>
              <a:t>！</a:t>
            </a:r>
            <a:endParaRPr lang="en-US" altLang="ja-JP" sz="2800" dirty="0"/>
          </a:p>
          <a:p>
            <a:r>
              <a:rPr lang="ja-JP" altLang="en-US" sz="2800" dirty="0"/>
              <a:t>もちろん！借金だから利子という時間制限付き</a:t>
            </a:r>
            <a:endParaRPr lang="en-US" altLang="ja-JP" sz="2800" dirty="0"/>
          </a:p>
        </p:txBody>
      </p:sp>
      <p:pic>
        <p:nvPicPr>
          <p:cNvPr id="8" name="図 7">
            <a:extLst>
              <a:ext uri="{FF2B5EF4-FFF2-40B4-BE49-F238E27FC236}">
                <a16:creationId xmlns:a16="http://schemas.microsoft.com/office/drawing/2014/main" id="{EF273875-DC37-40C7-8B0E-43BD7D5259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79097">
            <a:off x="396513" y="-148029"/>
            <a:ext cx="1121290" cy="1515257"/>
          </a:xfrm>
          <a:prstGeom prst="rect">
            <a:avLst/>
          </a:prstGeom>
        </p:spPr>
      </p:pic>
      <p:pic>
        <p:nvPicPr>
          <p:cNvPr id="10" name="図 9">
            <a:extLst>
              <a:ext uri="{FF2B5EF4-FFF2-40B4-BE49-F238E27FC236}">
                <a16:creationId xmlns:a16="http://schemas.microsoft.com/office/drawing/2014/main" id="{A971766B-CC4A-4317-B0DA-E52B7D9800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47063" y="338115"/>
            <a:ext cx="1457368" cy="1457368"/>
          </a:xfrm>
          <a:prstGeom prst="rect">
            <a:avLst/>
          </a:prstGeom>
        </p:spPr>
      </p:pic>
      <p:pic>
        <p:nvPicPr>
          <p:cNvPr id="12" name="図 11">
            <a:extLst>
              <a:ext uri="{FF2B5EF4-FFF2-40B4-BE49-F238E27FC236}">
                <a16:creationId xmlns:a16="http://schemas.microsoft.com/office/drawing/2014/main" id="{288D6E40-0B15-4196-B772-0DBCD7C649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81079" y="5242263"/>
            <a:ext cx="4628167" cy="1758703"/>
          </a:xfrm>
          <a:prstGeom prst="rect">
            <a:avLst/>
          </a:prstGeom>
        </p:spPr>
      </p:pic>
      <p:pic>
        <p:nvPicPr>
          <p:cNvPr id="14" name="図 13">
            <a:extLst>
              <a:ext uri="{FF2B5EF4-FFF2-40B4-BE49-F238E27FC236}">
                <a16:creationId xmlns:a16="http://schemas.microsoft.com/office/drawing/2014/main" id="{21096BEB-0CDA-4621-A011-68AFFC871F3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18962" y="3900152"/>
            <a:ext cx="2267423" cy="1891049"/>
          </a:xfrm>
          <a:prstGeom prst="rect">
            <a:avLst/>
          </a:prstGeom>
        </p:spPr>
      </p:pic>
    </p:spTree>
    <p:extLst>
      <p:ext uri="{BB962C8B-B14F-4D97-AF65-F5344CB8AC3E}">
        <p14:creationId xmlns:p14="http://schemas.microsoft.com/office/powerpoint/2010/main" val="3199618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2" presetClass="entr" presetSubtype="8" fill="hold" nodeType="afterEffect">
                                  <p:stCondLst>
                                    <p:cond delay="25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0-#ppt_w/2"/>
                                          </p:val>
                                        </p:tav>
                                        <p:tav tm="100000">
                                          <p:val>
                                            <p:strVal val="#ppt_x"/>
                                          </p:val>
                                        </p:tav>
                                      </p:tavLst>
                                    </p:anim>
                                    <p:anim calcmode="lin" valueType="num">
                                      <p:cBhvr additive="base">
                                        <p:cTn id="21" dur="500" fill="hold"/>
                                        <p:tgtEl>
                                          <p:spTgt spid="8"/>
                                        </p:tgtEl>
                                        <p:attrNameLst>
                                          <p:attrName>ppt_y</p:attrName>
                                        </p:attrNameLst>
                                      </p:cBhvr>
                                      <p:tavLst>
                                        <p:tav tm="0">
                                          <p:val>
                                            <p:strVal val="#ppt_y"/>
                                          </p:val>
                                        </p:tav>
                                        <p:tav tm="100000">
                                          <p:val>
                                            <p:strVal val="#ppt_y"/>
                                          </p:val>
                                        </p:tav>
                                      </p:tavLst>
                                    </p:anim>
                                  </p:childTnLst>
                                </p:cTn>
                              </p:par>
                              <p:par>
                                <p:cTn id="22" presetID="21" presetClass="entr" presetSubtype="1" fill="hold" nodeType="withEffect">
                                  <p:stCondLst>
                                    <p:cond delay="250"/>
                                  </p:stCondLst>
                                  <p:childTnLst>
                                    <p:set>
                                      <p:cBhvr>
                                        <p:cTn id="23" dur="1" fill="hold">
                                          <p:stCondLst>
                                            <p:cond delay="0"/>
                                          </p:stCondLst>
                                        </p:cTn>
                                        <p:tgtEl>
                                          <p:spTgt spid="10"/>
                                        </p:tgtEl>
                                        <p:attrNameLst>
                                          <p:attrName>style.visibility</p:attrName>
                                        </p:attrNameLst>
                                      </p:cBhvr>
                                      <p:to>
                                        <p:strVal val="visible"/>
                                      </p:to>
                                    </p:set>
                                    <p:animEffect transition="in" filter="wheel(1)">
                                      <p:cBhvr>
                                        <p:cTn id="24" dur="500"/>
                                        <p:tgtEl>
                                          <p:spTgt spid="10"/>
                                        </p:tgtEl>
                                      </p:cBhvr>
                                    </p:animEffect>
                                  </p:childTnLst>
                                </p:cTn>
                              </p:par>
                              <p:par>
                                <p:cTn id="25" presetID="2" presetClass="entr" presetSubtype="2" fill="hold" nodeType="withEffect">
                                  <p:stCondLst>
                                    <p:cond delay="25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250" fill="hold"/>
                                        <p:tgtEl>
                                          <p:spTgt spid="12"/>
                                        </p:tgtEl>
                                        <p:attrNameLst>
                                          <p:attrName>ppt_x</p:attrName>
                                        </p:attrNameLst>
                                      </p:cBhvr>
                                      <p:tavLst>
                                        <p:tav tm="0">
                                          <p:val>
                                            <p:strVal val="1+#ppt_w/2"/>
                                          </p:val>
                                        </p:tav>
                                        <p:tav tm="100000">
                                          <p:val>
                                            <p:strVal val="#ppt_x"/>
                                          </p:val>
                                        </p:tav>
                                      </p:tavLst>
                                    </p:anim>
                                    <p:anim calcmode="lin" valueType="num">
                                      <p:cBhvr additive="base">
                                        <p:cTn id="28" dur="250" fill="hold"/>
                                        <p:tgtEl>
                                          <p:spTgt spid="12"/>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25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400" fill="hold"/>
                                        <p:tgtEl>
                                          <p:spTgt spid="14"/>
                                        </p:tgtEl>
                                        <p:attrNameLst>
                                          <p:attrName>ppt_x</p:attrName>
                                        </p:attrNameLst>
                                      </p:cBhvr>
                                      <p:tavLst>
                                        <p:tav tm="0">
                                          <p:val>
                                            <p:strVal val="1+#ppt_w/2"/>
                                          </p:val>
                                        </p:tav>
                                        <p:tav tm="100000">
                                          <p:val>
                                            <p:strVal val="#ppt_x"/>
                                          </p:val>
                                        </p:tav>
                                      </p:tavLst>
                                    </p:anim>
                                    <p:anim calcmode="lin" valueType="num">
                                      <p:cBhvr additive="base">
                                        <p:cTn id="32" dur="4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fade">
                                      <p:cBhvr>
                                        <p:cTn id="37" dur="1000"/>
                                        <p:tgtEl>
                                          <p:spTgt spid="3">
                                            <p:txEl>
                                              <p:pRg st="3" end="3"/>
                                            </p:txEl>
                                          </p:spTgt>
                                        </p:tgtEl>
                                      </p:cBhvr>
                                    </p:animEffect>
                                    <p:anim calcmode="lin" valueType="num">
                                      <p:cBhvr>
                                        <p:cTn id="3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3">
                                            <p:txEl>
                                              <p:pRg st="4" end="4"/>
                                            </p:txEl>
                                          </p:spTgt>
                                        </p:tgtEl>
                                        <p:attrNameLst>
                                          <p:attrName>style.visibility</p:attrName>
                                        </p:attrNameLst>
                                      </p:cBhvr>
                                      <p:to>
                                        <p:strVal val="visible"/>
                                      </p:to>
                                    </p:set>
                                    <p:animEffect transition="in" filter="fade">
                                      <p:cBhvr>
                                        <p:cTn id="44" dur="1000"/>
                                        <p:tgtEl>
                                          <p:spTgt spid="3">
                                            <p:txEl>
                                              <p:pRg st="4" end="4"/>
                                            </p:txEl>
                                          </p:spTgt>
                                        </p:tgtEl>
                                      </p:cBhvr>
                                    </p:animEffect>
                                    <p:anim calcmode="lin" valueType="num">
                                      <p:cBhvr>
                                        <p:cTn id="4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3">
                                            <p:txEl>
                                              <p:pRg st="5" end="5"/>
                                            </p:txEl>
                                          </p:spTgt>
                                        </p:tgtEl>
                                        <p:attrNameLst>
                                          <p:attrName>style.visibility</p:attrName>
                                        </p:attrNameLst>
                                      </p:cBhvr>
                                      <p:to>
                                        <p:strVal val="visible"/>
                                      </p:to>
                                    </p:set>
                                    <p:animEffect transition="in" filter="fade">
                                      <p:cBhvr>
                                        <p:cTn id="51" dur="1000"/>
                                        <p:tgtEl>
                                          <p:spTgt spid="3">
                                            <p:txEl>
                                              <p:pRg st="5" end="5"/>
                                            </p:txEl>
                                          </p:spTgt>
                                        </p:tgtEl>
                                      </p:cBhvr>
                                    </p:animEffect>
                                    <p:anim calcmode="lin" valueType="num">
                                      <p:cBhvr>
                                        <p:cTn id="5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57E729-22BF-406B-BC3F-18466858A231}"/>
              </a:ext>
            </a:extLst>
          </p:cNvPr>
          <p:cNvSpPr>
            <a:spLocks noGrp="1"/>
          </p:cNvSpPr>
          <p:nvPr>
            <p:ph type="title"/>
          </p:nvPr>
        </p:nvSpPr>
        <p:spPr>
          <a:xfrm>
            <a:off x="1141413" y="609600"/>
            <a:ext cx="9905998" cy="1331118"/>
          </a:xfrm>
        </p:spPr>
        <p:txBody>
          <a:bodyPr>
            <a:normAutofit/>
          </a:bodyPr>
          <a:lstStyle/>
          <a:p>
            <a:pPr algn="ctr"/>
            <a:r>
              <a:rPr kumimoji="1" lang="ja-JP" altLang="en-US" sz="4400" dirty="0"/>
              <a:t>ゲームの「光と闇」要素</a:t>
            </a:r>
          </a:p>
        </p:txBody>
      </p:sp>
      <p:sp>
        <p:nvSpPr>
          <p:cNvPr id="3" name="コンテンツ プレースホルダー 2">
            <a:extLst>
              <a:ext uri="{FF2B5EF4-FFF2-40B4-BE49-F238E27FC236}">
                <a16:creationId xmlns:a16="http://schemas.microsoft.com/office/drawing/2014/main" id="{85B3CE25-9980-4AB5-A0DF-6A7F2980EECB}"/>
              </a:ext>
            </a:extLst>
          </p:cNvPr>
          <p:cNvSpPr>
            <a:spLocks noGrp="1"/>
          </p:cNvSpPr>
          <p:nvPr>
            <p:ph idx="1"/>
          </p:nvPr>
        </p:nvSpPr>
        <p:spPr>
          <a:xfrm>
            <a:off x="967748" y="2899612"/>
            <a:ext cx="10253327" cy="3958388"/>
          </a:xfrm>
        </p:spPr>
        <p:txBody>
          <a:bodyPr>
            <a:noAutofit/>
          </a:bodyPr>
          <a:lstStyle/>
          <a:p>
            <a:pPr marL="0" indent="0" algn="ctr">
              <a:buNone/>
            </a:pPr>
            <a:r>
              <a:rPr lang="ja-JP" altLang="en-US" sz="3200" b="1" dirty="0">
                <a:effectLst>
                  <a:glow rad="38100">
                    <a:schemeClr val="bg1">
                      <a:lumMod val="50000"/>
                      <a:lumOff val="50000"/>
                      <a:alpha val="20000"/>
                    </a:schemeClr>
                  </a:glow>
                </a:effectLst>
              </a:rPr>
              <a:t>このゲームは暗闇の中を散策する</a:t>
            </a:r>
            <a:endParaRPr lang="en-US" altLang="ja-JP" sz="2800" b="1" dirty="0"/>
          </a:p>
          <a:p>
            <a:endParaRPr lang="en-US" altLang="ja-JP" sz="2800" dirty="0"/>
          </a:p>
          <a:p>
            <a:r>
              <a:rPr lang="ja-JP" altLang="en-US" sz="2800" dirty="0"/>
              <a:t>アイテムなどの光る物を持てば</a:t>
            </a:r>
            <a:endParaRPr lang="en-US" altLang="ja-JP" sz="2800" dirty="0"/>
          </a:p>
          <a:p>
            <a:pPr marL="0" indent="0">
              <a:buNone/>
            </a:pPr>
            <a:r>
              <a:rPr lang="ja-JP" altLang="en-US" sz="2800" dirty="0"/>
              <a:t>　周りが見える</a:t>
            </a:r>
            <a:endParaRPr lang="en-US" altLang="ja-JP" sz="2800" dirty="0"/>
          </a:p>
          <a:p>
            <a:r>
              <a:rPr lang="ja-JP" altLang="en-US" sz="2800" dirty="0"/>
              <a:t>アイテムを手放すと周囲が</a:t>
            </a:r>
            <a:endParaRPr lang="en-US" altLang="ja-JP" sz="2800" dirty="0"/>
          </a:p>
          <a:p>
            <a:pPr marL="0" indent="0">
              <a:buNone/>
            </a:pPr>
            <a:r>
              <a:rPr lang="ja-JP" altLang="en-US" sz="2800" dirty="0"/>
              <a:t>　見えなくなる</a:t>
            </a:r>
            <a:endParaRPr lang="en-US" altLang="ja-JP" sz="2800" dirty="0"/>
          </a:p>
          <a:p>
            <a:r>
              <a:rPr lang="ja-JP" altLang="en-US" sz="2800" dirty="0"/>
              <a:t>光がなければプレイヤーすら</a:t>
            </a:r>
            <a:endParaRPr lang="en-US" altLang="ja-JP" sz="2800" dirty="0"/>
          </a:p>
          <a:p>
            <a:pPr marL="0" indent="0">
              <a:buNone/>
            </a:pPr>
            <a:r>
              <a:rPr lang="ja-JP" altLang="en-US" sz="2800" dirty="0"/>
              <a:t>　見えない</a:t>
            </a:r>
            <a:endParaRPr lang="en-US" altLang="ja-JP" sz="2800" dirty="0"/>
          </a:p>
          <a:p>
            <a:endParaRPr lang="en-US" altLang="ja-JP" sz="2800" dirty="0"/>
          </a:p>
          <a:p>
            <a:endParaRPr lang="en-US" altLang="ja-JP" sz="2800" dirty="0"/>
          </a:p>
        </p:txBody>
      </p:sp>
      <p:pic>
        <p:nvPicPr>
          <p:cNvPr id="7" name="図 6">
            <a:extLst>
              <a:ext uri="{FF2B5EF4-FFF2-40B4-BE49-F238E27FC236}">
                <a16:creationId xmlns:a16="http://schemas.microsoft.com/office/drawing/2014/main" id="{35E508E6-BEFF-42A7-9731-74BA1E30CF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5337" y="3583512"/>
            <a:ext cx="5502442" cy="305791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607457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1000"/>
                                        <p:tgtEl>
                                          <p:spTgt spid="3">
                                            <p:txEl>
                                              <p:pRg st="4" end="4"/>
                                            </p:txEl>
                                          </p:spTgt>
                                        </p:tgtEl>
                                      </p:cBhvr>
                                    </p:animEffect>
                                    <p:anim calcmode="lin" valueType="num">
                                      <p:cBhvr>
                                        <p:cTn id="2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1000"/>
                                        <p:tgtEl>
                                          <p:spTgt spid="3">
                                            <p:txEl>
                                              <p:pRg st="5" end="5"/>
                                            </p:txEl>
                                          </p:spTgt>
                                        </p:tgtEl>
                                      </p:cBhvr>
                                    </p:animEffect>
                                    <p:anim calcmode="lin" valueType="num">
                                      <p:cBhvr>
                                        <p:cTn id="3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1000"/>
                                        <p:tgtEl>
                                          <p:spTgt spid="3">
                                            <p:txEl>
                                              <p:pRg st="6" end="6"/>
                                            </p:txEl>
                                          </p:spTgt>
                                        </p:tgtEl>
                                      </p:cBhvr>
                                    </p:animEffect>
                                    <p:anim calcmode="lin" valueType="num">
                                      <p:cBhvr>
                                        <p:cTn id="3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fade">
                                      <p:cBhvr>
                                        <p:cTn id="43" dur="1000"/>
                                        <p:tgtEl>
                                          <p:spTgt spid="3">
                                            <p:txEl>
                                              <p:pRg st="7" end="7"/>
                                            </p:txEl>
                                          </p:spTgt>
                                        </p:tgtEl>
                                      </p:cBhvr>
                                    </p:animEffect>
                                    <p:anim calcmode="lin" valueType="num">
                                      <p:cBhvr>
                                        <p:cTn id="4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6" presetClass="entr" presetSubtype="32" fill="hold" nodeType="click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circle(out)">
                                      <p:cBhvr>
                                        <p:cTn id="50"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F7E52B-ADBB-4B57-BF41-BF215C2460F3}"/>
              </a:ext>
            </a:extLst>
          </p:cNvPr>
          <p:cNvSpPr>
            <a:spLocks noGrp="1"/>
          </p:cNvSpPr>
          <p:nvPr>
            <p:ph type="ctrTitle"/>
          </p:nvPr>
        </p:nvSpPr>
        <p:spPr>
          <a:xfrm>
            <a:off x="543339" y="2832100"/>
            <a:ext cx="11105322" cy="1193800"/>
          </a:xfrm>
        </p:spPr>
        <p:txBody>
          <a:bodyPr/>
          <a:lstStyle/>
          <a:p>
            <a:r>
              <a:rPr kumimoji="1" lang="ja-JP" altLang="en-US" dirty="0"/>
              <a:t>ご清聴ありがとうございました</a:t>
            </a:r>
          </a:p>
        </p:txBody>
      </p:sp>
    </p:spTree>
    <p:extLst>
      <p:ext uri="{BB962C8B-B14F-4D97-AF65-F5344CB8AC3E}">
        <p14:creationId xmlns:p14="http://schemas.microsoft.com/office/powerpoint/2010/main" val="40952810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メッシュ">
  <a:themeElements>
    <a:clrScheme name="メッシュ">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メッシュ">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メッシュ">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TM03457485[[fn=メッシュ]]</Template>
  <TotalTime>199</TotalTime>
  <Words>601</Words>
  <Application>Microsoft Office PowerPoint</Application>
  <PresentationFormat>ワイド画面</PresentationFormat>
  <Paragraphs>39</Paragraphs>
  <Slides>6</Slides>
  <Notes>6</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6</vt:i4>
      </vt:variant>
    </vt:vector>
  </HeadingPairs>
  <TitlesOfParts>
    <vt:vector size="11" baseType="lpstr">
      <vt:lpstr>ＭＳ ゴシック</vt:lpstr>
      <vt:lpstr>游ゴシック</vt:lpstr>
      <vt:lpstr>Arial</vt:lpstr>
      <vt:lpstr>Century Gothic</vt:lpstr>
      <vt:lpstr>メッシュ</vt:lpstr>
      <vt:lpstr>光熱費と闇金</vt:lpstr>
      <vt:lpstr>完成しませんでした。</vt:lpstr>
      <vt:lpstr>作ろうとしたゲーム</vt:lpstr>
      <vt:lpstr>ゲームのクリア条件</vt:lpstr>
      <vt:lpstr>ゲームの「光と闇」要素</vt:lpstr>
      <vt:lpstr>ご清聴ありがとうございました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student</dc:creator>
  <cp:lastModifiedBy>student</cp:lastModifiedBy>
  <cp:revision>22</cp:revision>
  <dcterms:created xsi:type="dcterms:W3CDTF">2023-01-14T00:21:10Z</dcterms:created>
  <dcterms:modified xsi:type="dcterms:W3CDTF">2023-01-14T07:55:16Z</dcterms:modified>
</cp:coreProperties>
</file>