
<file path=[Content_Types].xml><?xml version="1.0" encoding="utf-8"?>
<Types xmlns="http://schemas.openxmlformats.org/package/2006/content-types">
  <Default Extension="jpeg" ContentType="image/jpeg"/>
  <Default Extension="vml" ContentType="application/vnd.openxmlformats-officedocument.vmlDrawing"/>
  <Default Extension="docx" ContentType="application/vnd.openxmlformats-officedocument.wordprocessingml.document"/>
  <Default Extension="xlsx" ContentType="application/vnd.openxmlformats-officedocument.spreadsheetml.sheet"/>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3"/>
  </p:sldMasterIdLst>
  <p:notesMasterIdLst>
    <p:notesMasterId r:id="rId31"/>
  </p:notesMasterIdLst>
  <p:sldIdLst>
    <p:sldId id="289" r:id="rId4"/>
    <p:sldId id="271" r:id="rId5"/>
    <p:sldId id="290" r:id="rId6"/>
    <p:sldId id="291" r:id="rId7"/>
    <p:sldId id="278" r:id="rId8"/>
    <p:sldId id="272" r:id="rId9"/>
    <p:sldId id="293" r:id="rId10"/>
    <p:sldId id="294" r:id="rId11"/>
    <p:sldId id="320" r:id="rId12"/>
    <p:sldId id="280" r:id="rId13"/>
    <p:sldId id="279" r:id="rId14"/>
    <p:sldId id="296" r:id="rId15"/>
    <p:sldId id="269" r:id="rId16"/>
    <p:sldId id="319" r:id="rId17"/>
    <p:sldId id="324" r:id="rId18"/>
    <p:sldId id="325" r:id="rId19"/>
    <p:sldId id="326" r:id="rId20"/>
    <p:sldId id="327" r:id="rId21"/>
    <p:sldId id="328" r:id="rId22"/>
    <p:sldId id="329" r:id="rId23"/>
    <p:sldId id="330" r:id="rId24"/>
    <p:sldId id="331" r:id="rId25"/>
    <p:sldId id="332" r:id="rId26"/>
    <p:sldId id="333" r:id="rId27"/>
    <p:sldId id="281" r:id="rId28"/>
    <p:sldId id="273" r:id="rId29"/>
    <p:sldId id="288" r:id="rId30"/>
    <p:sldId id="317" r:id="rId32"/>
    <p:sldId id="283" r:id="rId33"/>
    <p:sldId id="262" r:id="rId34"/>
    <p:sldId id="261" r:id="rId35"/>
    <p:sldId id="264" r:id="rId36"/>
    <p:sldId id="263" r:id="rId37"/>
    <p:sldId id="26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a:srgbClr val="1B76C3"/>
    <a:srgbClr val="94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4660"/>
  </p:normalViewPr>
  <p:slideViewPr>
    <p:cSldViewPr snapToGrid="0">
      <p:cViewPr varScale="1">
        <p:scale>
          <a:sx n="109" d="100"/>
          <a:sy n="109" d="100"/>
        </p:scale>
        <p:origin x="21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notesMaster" Target="notesMasters/notesMaster1.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11B541-9979-4F93-B0C9-0B1B87681446}" type="doc">
      <dgm:prSet loTypeId="urn:microsoft.com/office/officeart/2008/layout/VerticalCurvedList#1" loCatId="list" qsTypeId="urn:microsoft.com/office/officeart/2005/8/quickstyle/simple1#1" qsCatId="simple" csTypeId="urn:microsoft.com/office/officeart/2005/8/colors/accent1_2#1" csCatId="accent1" phldr="1"/>
      <dgm:spPr/>
      <dgm:t>
        <a:bodyPr/>
        <a:lstStyle/>
        <a:p>
          <a:endParaRPr lang="zh-CN" altLang="en-US"/>
        </a:p>
      </dgm:t>
    </dgm:pt>
    <dgm:pt modelId="{0FB7699E-88DD-45B1-A261-5DD982E1BEE7}">
      <dgm:prSet phldrT="[Text]" custT="1"/>
      <dgm:spPr>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dgm:spPr>
      <dgm:t>
        <a:bodyPr anchor="ctr"/>
        <a:lstStyle/>
        <a:p>
          <a:pPr algn="l"/>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遵循开源协议，无版权等法律纠纷</a:t>
          </a:r>
        </a:p>
      </dgm:t>
    </dgm:pt>
    <dgm:pt modelId="{A62AC2CA-523C-459D-B204-417F15FD0C5A}" cxnId="{86CD4450-0E0D-45BB-84CC-8FC998AA3BA8}" type="parTrans">
      <dgm:prSet/>
      <dgm:spPr/>
      <dgm:t>
        <a:bodyPr/>
        <a:lstStyle/>
        <a:p>
          <a:endParaRPr lang="zh-CN" altLang="en-US" sz="2000">
            <a:solidFill>
              <a:schemeClr val="tx1">
                <a:lumMod val="75000"/>
                <a:lumOff val="25000"/>
              </a:schemeClr>
            </a:solidFill>
          </a:endParaRPr>
        </a:p>
      </dgm:t>
    </dgm:pt>
    <dgm:pt modelId="{D2BA99C2-F933-4A22-A280-ED169C05076F}" cxnId="{86CD4450-0E0D-45BB-84CC-8FC998AA3BA8}" type="sibTrans">
      <dgm:prSet/>
      <dgm:spPr/>
      <dgm:t>
        <a:bodyPr/>
        <a:lstStyle/>
        <a:p>
          <a:endParaRPr lang="zh-CN" altLang="en-US" sz="2000">
            <a:solidFill>
              <a:schemeClr val="tx1">
                <a:lumMod val="75000"/>
                <a:lumOff val="25000"/>
              </a:schemeClr>
            </a:solidFill>
          </a:endParaRPr>
        </a:p>
      </dgm:t>
    </dgm:pt>
    <dgm:pt modelId="{A61F2BB3-C231-4AB1-8B45-BA23918D38BD}">
      <dgm:prSet custT="1"/>
      <dgm:spPr>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dgm:spPr>
      <dgm:t>
        <a:bodyPr anchor="ctr"/>
        <a:lstStyle/>
        <a:p>
          <a:pPr algn="l"/>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易扩展性，易集成，互联网项目采用多</a:t>
          </a:r>
          <a:endPar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8EF63D7E-E395-43AC-9FF4-40E65AE75292}" cxnId="{61EC0688-8B02-4220-AF2C-285C16B6D338}" type="parTrans">
      <dgm:prSet/>
      <dgm:spPr/>
      <dgm:t>
        <a:bodyPr/>
        <a:lstStyle/>
        <a:p>
          <a:endParaRPr lang="zh-CN" altLang="en-US" sz="2000">
            <a:solidFill>
              <a:schemeClr val="tx1">
                <a:lumMod val="75000"/>
                <a:lumOff val="25000"/>
              </a:schemeClr>
            </a:solidFill>
          </a:endParaRPr>
        </a:p>
      </dgm:t>
    </dgm:pt>
    <dgm:pt modelId="{F7DF055D-BC8D-4E0C-9721-6DEE79EF5CB2}" cxnId="{61EC0688-8B02-4220-AF2C-285C16B6D338}" type="sibTrans">
      <dgm:prSet/>
      <dgm:spPr/>
      <dgm:t>
        <a:bodyPr/>
        <a:lstStyle/>
        <a:p>
          <a:endParaRPr lang="zh-CN" altLang="en-US" sz="2000">
            <a:solidFill>
              <a:schemeClr val="tx1">
                <a:lumMod val="75000"/>
                <a:lumOff val="25000"/>
              </a:schemeClr>
            </a:solidFill>
          </a:endParaRPr>
        </a:p>
      </dgm:t>
    </dgm:pt>
    <dgm:pt modelId="{844861FC-699D-429E-9FCE-347E7DCA5F02}">
      <dgm:prSet custT="1"/>
      <dgm:spPr>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dgm:spPr>
      <dgm:t>
        <a:bodyPr anchor="ctr"/>
        <a:lstStyle/>
        <a:p>
          <a:pPr algn="l"/>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简单、高效，性能优秀</a:t>
          </a:r>
          <a:endPar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2AEAFDC0-9962-462B-A531-B245B1818E20}" cxnId="{E9193E57-7088-47C6-997E-0699F9EA6512}" type="parTrans">
      <dgm:prSet/>
      <dgm:spPr/>
      <dgm:t>
        <a:bodyPr/>
        <a:lstStyle/>
        <a:p>
          <a:endParaRPr lang="zh-CN" altLang="en-US" sz="2000">
            <a:solidFill>
              <a:schemeClr val="tx1">
                <a:lumMod val="75000"/>
                <a:lumOff val="25000"/>
              </a:schemeClr>
            </a:solidFill>
          </a:endParaRPr>
        </a:p>
      </dgm:t>
    </dgm:pt>
    <dgm:pt modelId="{8C80BE08-8D37-4579-86CD-C58E82E32CCC}" cxnId="{E9193E57-7088-47C6-997E-0699F9EA6512}" type="sibTrans">
      <dgm:prSet/>
      <dgm:spPr/>
      <dgm:t>
        <a:bodyPr/>
        <a:lstStyle/>
        <a:p>
          <a:endParaRPr lang="zh-CN" altLang="en-US" sz="2000">
            <a:solidFill>
              <a:schemeClr val="tx1">
                <a:lumMod val="75000"/>
                <a:lumOff val="25000"/>
              </a:schemeClr>
            </a:solidFill>
          </a:endParaRPr>
        </a:p>
      </dgm:t>
    </dgm:pt>
    <dgm:pt modelId="{0F0D7DA7-4E30-4027-8137-17382E1C036F}">
      <dgm:prSet custT="1"/>
      <dgm:spPr>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dgm:spPr>
      <dgm:t>
        <a:bodyPr anchor="ctr"/>
        <a:lstStyle/>
        <a:p>
          <a:pPr algn="l"/>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易掌握、易使用，开发效率高</a:t>
          </a:r>
          <a:endPar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2AF0E217-1B6B-4AFF-8362-D44AEFFEC42D}" cxnId="{ACE6A59D-38DB-419D-B11B-5415D02D515E}" type="parTrans">
      <dgm:prSet/>
      <dgm:spPr/>
      <dgm:t>
        <a:bodyPr/>
        <a:lstStyle/>
        <a:p>
          <a:endParaRPr lang="zh-CN" altLang="en-US" sz="2000">
            <a:solidFill>
              <a:schemeClr val="tx1">
                <a:lumMod val="75000"/>
                <a:lumOff val="25000"/>
              </a:schemeClr>
            </a:solidFill>
          </a:endParaRPr>
        </a:p>
      </dgm:t>
    </dgm:pt>
    <dgm:pt modelId="{30802E94-29B8-4320-9E27-3FD619C59540}" cxnId="{ACE6A59D-38DB-419D-B11B-5415D02D515E}" type="sibTrans">
      <dgm:prSet/>
      <dgm:spPr/>
      <dgm:t>
        <a:bodyPr/>
        <a:lstStyle/>
        <a:p>
          <a:endParaRPr lang="zh-CN" altLang="en-US" sz="2000">
            <a:solidFill>
              <a:schemeClr val="tx1">
                <a:lumMod val="75000"/>
                <a:lumOff val="25000"/>
              </a:schemeClr>
            </a:solidFill>
          </a:endParaRPr>
        </a:p>
      </dgm:t>
    </dgm:pt>
    <dgm:pt modelId="{83DC10D7-2A30-4B6F-A811-60265328D0AF}">
      <dgm:prSet custT="1"/>
      <dgm:spPr>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dgm:spPr>
      <dgm:t>
        <a:bodyPr anchor="ctr"/>
        <a:lstStyle/>
        <a:p>
          <a:pPr algn="l"/>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使用广泛，开发及维护成本低</a:t>
          </a:r>
          <a:endPar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90AA7374-90F5-407F-B8EC-485427342D0D}" cxnId="{142A8326-FE0B-46AB-922B-0F23315E4E79}" type="parTrans">
      <dgm:prSet/>
      <dgm:spPr/>
      <dgm:t>
        <a:bodyPr/>
        <a:lstStyle/>
        <a:p>
          <a:endParaRPr lang="zh-CN" altLang="en-US" sz="2000">
            <a:solidFill>
              <a:schemeClr val="tx1">
                <a:lumMod val="75000"/>
                <a:lumOff val="25000"/>
              </a:schemeClr>
            </a:solidFill>
          </a:endParaRPr>
        </a:p>
      </dgm:t>
    </dgm:pt>
    <dgm:pt modelId="{6711D02A-A590-421E-98A8-77A146B2C0FE}" cxnId="{142A8326-FE0B-46AB-922B-0F23315E4E79}" type="sibTrans">
      <dgm:prSet/>
      <dgm:spPr/>
      <dgm:t>
        <a:bodyPr/>
        <a:lstStyle/>
        <a:p>
          <a:endParaRPr lang="zh-CN" altLang="en-US" sz="2000">
            <a:solidFill>
              <a:schemeClr val="tx1">
                <a:lumMod val="75000"/>
                <a:lumOff val="25000"/>
              </a:schemeClr>
            </a:solidFill>
          </a:endParaRPr>
        </a:p>
      </dgm:t>
    </dgm:pt>
    <dgm:pt modelId="{7195F02B-C9CF-4C77-9AA1-A4E4D4DCA89F}" type="pres">
      <dgm:prSet presAssocID="{3211B541-9979-4F93-B0C9-0B1B87681446}" presName="Name0" presStyleCnt="0">
        <dgm:presLayoutVars>
          <dgm:chMax val="7"/>
          <dgm:chPref val="7"/>
          <dgm:dir/>
        </dgm:presLayoutVars>
      </dgm:prSet>
      <dgm:spPr/>
      <dgm:t>
        <a:bodyPr/>
        <a:lstStyle/>
        <a:p>
          <a:endParaRPr lang="zh-CN" altLang="en-US"/>
        </a:p>
      </dgm:t>
    </dgm:pt>
    <dgm:pt modelId="{C8CEEA77-4A13-422A-B2AD-3F8A6E0BBCEE}" type="pres">
      <dgm:prSet presAssocID="{3211B541-9979-4F93-B0C9-0B1B87681446}" presName="Name1" presStyleCnt="0"/>
      <dgm:spPr/>
    </dgm:pt>
    <dgm:pt modelId="{D2D9746E-18CC-4D7A-B291-6A3400A7CD74}" type="pres">
      <dgm:prSet presAssocID="{3211B541-9979-4F93-B0C9-0B1B87681446}" presName="cycle" presStyleCnt="0"/>
      <dgm:spPr/>
    </dgm:pt>
    <dgm:pt modelId="{BCF71BD9-F3FB-46BD-9645-4DC2BD3C817C}" type="pres">
      <dgm:prSet presAssocID="{3211B541-9979-4F93-B0C9-0B1B87681446}" presName="srcNode" presStyleLbl="node1" presStyleIdx="0" presStyleCnt="5"/>
      <dgm:spPr/>
    </dgm:pt>
    <dgm:pt modelId="{834C83AD-BB49-4A0B-BBF9-A52AAC801592}" type="pres">
      <dgm:prSet presAssocID="{3211B541-9979-4F93-B0C9-0B1B87681446}" presName="conn" presStyleLbl="parChTrans1D2" presStyleIdx="0" presStyleCnt="1"/>
      <dgm:spPr/>
      <dgm:t>
        <a:bodyPr/>
        <a:lstStyle/>
        <a:p>
          <a:endParaRPr lang="zh-CN" altLang="en-US"/>
        </a:p>
      </dgm:t>
    </dgm:pt>
    <dgm:pt modelId="{145E734F-322D-4CB7-82E4-F45E8DA5A5E4}" type="pres">
      <dgm:prSet presAssocID="{3211B541-9979-4F93-B0C9-0B1B87681446}" presName="extraNode" presStyleLbl="node1" presStyleIdx="0" presStyleCnt="5"/>
      <dgm:spPr/>
    </dgm:pt>
    <dgm:pt modelId="{12B74429-91A5-4904-92B8-5A6789A5CC7F}" type="pres">
      <dgm:prSet presAssocID="{3211B541-9979-4F93-B0C9-0B1B87681446}" presName="dstNode" presStyleLbl="node1" presStyleIdx="0" presStyleCnt="5"/>
      <dgm:spPr/>
    </dgm:pt>
    <dgm:pt modelId="{8F4224D2-790C-4DD4-9221-AC78F9B4E169}" type="pres">
      <dgm:prSet presAssocID="{0FB7699E-88DD-45B1-A261-5DD982E1BEE7}" presName="text_1" presStyleLbl="node1" presStyleIdx="0" presStyleCnt="5" custScaleY="113116">
        <dgm:presLayoutVars>
          <dgm:bulletEnabled val="1"/>
        </dgm:presLayoutVars>
      </dgm:prSet>
      <dgm:spPr/>
      <dgm:t>
        <a:bodyPr/>
        <a:lstStyle/>
        <a:p>
          <a:endParaRPr lang="zh-CN" altLang="en-US"/>
        </a:p>
      </dgm:t>
    </dgm:pt>
    <dgm:pt modelId="{601C67EB-5DEF-40A7-A2B4-9FAE83C6B469}" type="pres">
      <dgm:prSet presAssocID="{0FB7699E-88DD-45B1-A261-5DD982E1BEE7}" presName="accent_1" presStyleCnt="0"/>
      <dgm:spPr/>
    </dgm:pt>
    <dgm:pt modelId="{873F45CF-460C-4C04-BA60-8B1FCB29AB34}" type="pres">
      <dgm:prSet presAssocID="{0FB7699E-88DD-45B1-A261-5DD982E1BEE7}" presName="accentRepeatNode" presStyleLbl="solidFgAcc1" presStyleIdx="0" presStyleCnt="5"/>
      <dgm:spPr>
        <a:ln>
          <a:solidFill>
            <a:schemeClr val="tx1"/>
          </a:solidFill>
        </a:ln>
      </dgm:spPr>
    </dgm:pt>
    <dgm:pt modelId="{7B33E6EE-F6E8-4889-B191-2CB40430AA0E}" type="pres">
      <dgm:prSet presAssocID="{A61F2BB3-C231-4AB1-8B45-BA23918D38BD}" presName="text_2" presStyleLbl="node1" presStyleIdx="1" presStyleCnt="5" custScaleY="113116">
        <dgm:presLayoutVars>
          <dgm:bulletEnabled val="1"/>
        </dgm:presLayoutVars>
      </dgm:prSet>
      <dgm:spPr/>
      <dgm:t>
        <a:bodyPr/>
        <a:lstStyle/>
        <a:p>
          <a:endParaRPr lang="zh-CN" altLang="en-US"/>
        </a:p>
      </dgm:t>
    </dgm:pt>
    <dgm:pt modelId="{B1CCA731-FEC7-467B-A494-A74CA9D76B70}" type="pres">
      <dgm:prSet presAssocID="{A61F2BB3-C231-4AB1-8B45-BA23918D38BD}" presName="accent_2" presStyleCnt="0"/>
      <dgm:spPr/>
    </dgm:pt>
    <dgm:pt modelId="{F27837DE-0EF4-4AF4-9D1B-FC35C65AF411}" type="pres">
      <dgm:prSet presAssocID="{A61F2BB3-C231-4AB1-8B45-BA23918D38BD}" presName="accentRepeatNode" presStyleLbl="solidFgAcc1" presStyleIdx="1" presStyleCnt="5"/>
      <dgm:spPr>
        <a:ln>
          <a:solidFill>
            <a:schemeClr val="tx1"/>
          </a:solidFill>
        </a:ln>
      </dgm:spPr>
    </dgm:pt>
    <dgm:pt modelId="{F39B2703-754C-4A3B-B447-6EC81CD9C5C1}" type="pres">
      <dgm:prSet presAssocID="{844861FC-699D-429E-9FCE-347E7DCA5F02}" presName="text_3" presStyleLbl="node1" presStyleIdx="2" presStyleCnt="5" custScaleY="113116">
        <dgm:presLayoutVars>
          <dgm:bulletEnabled val="1"/>
        </dgm:presLayoutVars>
      </dgm:prSet>
      <dgm:spPr/>
      <dgm:t>
        <a:bodyPr/>
        <a:lstStyle/>
        <a:p>
          <a:endParaRPr lang="zh-CN" altLang="en-US"/>
        </a:p>
      </dgm:t>
    </dgm:pt>
    <dgm:pt modelId="{2D59B6FE-FF17-4945-BBF6-2C7C230476FF}" type="pres">
      <dgm:prSet presAssocID="{844861FC-699D-429E-9FCE-347E7DCA5F02}" presName="accent_3" presStyleCnt="0"/>
      <dgm:spPr/>
    </dgm:pt>
    <dgm:pt modelId="{854E7579-AE3A-4A89-8463-CBA090142465}" type="pres">
      <dgm:prSet presAssocID="{844861FC-699D-429E-9FCE-347E7DCA5F02}" presName="accentRepeatNode" presStyleLbl="solidFgAcc1" presStyleIdx="2" presStyleCnt="5"/>
      <dgm:spPr>
        <a:ln>
          <a:solidFill>
            <a:schemeClr val="tx1"/>
          </a:solidFill>
        </a:ln>
      </dgm:spPr>
    </dgm:pt>
    <dgm:pt modelId="{FD201B51-D81D-42A5-B30A-F96EEFF36735}" type="pres">
      <dgm:prSet presAssocID="{0F0D7DA7-4E30-4027-8137-17382E1C036F}" presName="text_4" presStyleLbl="node1" presStyleIdx="3" presStyleCnt="5" custScaleY="113116">
        <dgm:presLayoutVars>
          <dgm:bulletEnabled val="1"/>
        </dgm:presLayoutVars>
      </dgm:prSet>
      <dgm:spPr/>
      <dgm:t>
        <a:bodyPr/>
        <a:lstStyle/>
        <a:p>
          <a:endParaRPr lang="zh-CN" altLang="en-US"/>
        </a:p>
      </dgm:t>
    </dgm:pt>
    <dgm:pt modelId="{100D2662-A590-4F39-8D2E-0E909ED5A496}" type="pres">
      <dgm:prSet presAssocID="{0F0D7DA7-4E30-4027-8137-17382E1C036F}" presName="accent_4" presStyleCnt="0"/>
      <dgm:spPr/>
    </dgm:pt>
    <dgm:pt modelId="{2AF98F80-88EE-4189-AC9A-8F48296DC473}" type="pres">
      <dgm:prSet presAssocID="{0F0D7DA7-4E30-4027-8137-17382E1C036F}" presName="accentRepeatNode" presStyleLbl="solidFgAcc1" presStyleIdx="3" presStyleCnt="5"/>
      <dgm:spPr>
        <a:ln>
          <a:solidFill>
            <a:schemeClr val="tx1"/>
          </a:solidFill>
        </a:ln>
      </dgm:spPr>
    </dgm:pt>
    <dgm:pt modelId="{D6B40C62-0DF0-4940-9A44-85FF96503DC2}" type="pres">
      <dgm:prSet presAssocID="{83DC10D7-2A30-4B6F-A811-60265328D0AF}" presName="text_5" presStyleLbl="node1" presStyleIdx="4" presStyleCnt="5" custScaleY="113116">
        <dgm:presLayoutVars>
          <dgm:bulletEnabled val="1"/>
        </dgm:presLayoutVars>
      </dgm:prSet>
      <dgm:spPr/>
      <dgm:t>
        <a:bodyPr/>
        <a:lstStyle/>
        <a:p>
          <a:endParaRPr lang="zh-CN" altLang="en-US"/>
        </a:p>
      </dgm:t>
    </dgm:pt>
    <dgm:pt modelId="{D2253C7B-2455-4C8A-98C1-F5F7584499B1}" type="pres">
      <dgm:prSet presAssocID="{83DC10D7-2A30-4B6F-A811-60265328D0AF}" presName="accent_5" presStyleCnt="0"/>
      <dgm:spPr/>
    </dgm:pt>
    <dgm:pt modelId="{7CADF244-5D5C-47DE-BE31-7F1D0B8C6658}" type="pres">
      <dgm:prSet presAssocID="{83DC10D7-2A30-4B6F-A811-60265328D0AF}" presName="accentRepeatNode" presStyleLbl="solidFgAcc1" presStyleIdx="4" presStyleCnt="5"/>
      <dgm:spPr>
        <a:ln>
          <a:solidFill>
            <a:schemeClr val="tx1"/>
          </a:solidFill>
        </a:ln>
      </dgm:spPr>
    </dgm:pt>
  </dgm:ptLst>
  <dgm:cxnLst>
    <dgm:cxn modelId="{E7A87550-4DC9-4E89-948E-0EB01EF155C1}" type="presOf" srcId="{0F0D7DA7-4E30-4027-8137-17382E1C036F}" destId="{FD201B51-D81D-42A5-B30A-F96EEFF36735}" srcOrd="0" destOrd="0" presId="urn:microsoft.com/office/officeart/2008/layout/VerticalCurvedList#1"/>
    <dgm:cxn modelId="{E9193E57-7088-47C6-997E-0699F9EA6512}" srcId="{3211B541-9979-4F93-B0C9-0B1B87681446}" destId="{844861FC-699D-429E-9FCE-347E7DCA5F02}" srcOrd="2" destOrd="0" parTransId="{2AEAFDC0-9962-462B-A531-B245B1818E20}" sibTransId="{8C80BE08-8D37-4579-86CD-C58E82E32CCC}"/>
    <dgm:cxn modelId="{14A288B6-9090-40B1-B3F2-B24775F58236}" type="presOf" srcId="{844861FC-699D-429E-9FCE-347E7DCA5F02}" destId="{F39B2703-754C-4A3B-B447-6EC81CD9C5C1}" srcOrd="0" destOrd="0" presId="urn:microsoft.com/office/officeart/2008/layout/VerticalCurvedList#1"/>
    <dgm:cxn modelId="{ACE6A59D-38DB-419D-B11B-5415D02D515E}" srcId="{3211B541-9979-4F93-B0C9-0B1B87681446}" destId="{0F0D7DA7-4E30-4027-8137-17382E1C036F}" srcOrd="3" destOrd="0" parTransId="{2AF0E217-1B6B-4AFF-8362-D44AEFFEC42D}" sibTransId="{30802E94-29B8-4320-9E27-3FD619C59540}"/>
    <dgm:cxn modelId="{580B7B98-F049-4935-ADC9-06BDB61E44FC}" type="presOf" srcId="{83DC10D7-2A30-4B6F-A811-60265328D0AF}" destId="{D6B40C62-0DF0-4940-9A44-85FF96503DC2}" srcOrd="0" destOrd="0" presId="urn:microsoft.com/office/officeart/2008/layout/VerticalCurvedList#1"/>
    <dgm:cxn modelId="{CEE5E1AD-CFB2-4F05-B655-3ACF45F8D227}" type="presOf" srcId="{D2BA99C2-F933-4A22-A280-ED169C05076F}" destId="{834C83AD-BB49-4A0B-BBF9-A52AAC801592}" srcOrd="0" destOrd="0" presId="urn:microsoft.com/office/officeart/2008/layout/VerticalCurvedList#1"/>
    <dgm:cxn modelId="{BCC98888-DA0F-4CDC-9950-A93AF6DCCFB7}" type="presOf" srcId="{0FB7699E-88DD-45B1-A261-5DD982E1BEE7}" destId="{8F4224D2-790C-4DD4-9221-AC78F9B4E169}" srcOrd="0" destOrd="0" presId="urn:microsoft.com/office/officeart/2008/layout/VerticalCurvedList#1"/>
    <dgm:cxn modelId="{8AA3CAEB-F874-4E53-8DAD-8D2DAFBCEA30}" type="presOf" srcId="{3211B541-9979-4F93-B0C9-0B1B87681446}" destId="{7195F02B-C9CF-4C77-9AA1-A4E4D4DCA89F}" srcOrd="0" destOrd="0" presId="urn:microsoft.com/office/officeart/2008/layout/VerticalCurvedList#1"/>
    <dgm:cxn modelId="{61EC0688-8B02-4220-AF2C-285C16B6D338}" srcId="{3211B541-9979-4F93-B0C9-0B1B87681446}" destId="{A61F2BB3-C231-4AB1-8B45-BA23918D38BD}" srcOrd="1" destOrd="0" parTransId="{8EF63D7E-E395-43AC-9FF4-40E65AE75292}" sibTransId="{F7DF055D-BC8D-4E0C-9721-6DEE79EF5CB2}"/>
    <dgm:cxn modelId="{86CD4450-0E0D-45BB-84CC-8FC998AA3BA8}" srcId="{3211B541-9979-4F93-B0C9-0B1B87681446}" destId="{0FB7699E-88DD-45B1-A261-5DD982E1BEE7}" srcOrd="0" destOrd="0" parTransId="{A62AC2CA-523C-459D-B204-417F15FD0C5A}" sibTransId="{D2BA99C2-F933-4A22-A280-ED169C05076F}"/>
    <dgm:cxn modelId="{08C9AEA3-CB7B-4B10-AB75-E3A6A3409FD0}" type="presOf" srcId="{A61F2BB3-C231-4AB1-8B45-BA23918D38BD}" destId="{7B33E6EE-F6E8-4889-B191-2CB40430AA0E}" srcOrd="0" destOrd="0" presId="urn:microsoft.com/office/officeart/2008/layout/VerticalCurvedList#1"/>
    <dgm:cxn modelId="{142A8326-FE0B-46AB-922B-0F23315E4E79}" srcId="{3211B541-9979-4F93-B0C9-0B1B87681446}" destId="{83DC10D7-2A30-4B6F-A811-60265328D0AF}" srcOrd="4" destOrd="0" parTransId="{90AA7374-90F5-407F-B8EC-485427342D0D}" sibTransId="{6711D02A-A590-421E-98A8-77A146B2C0FE}"/>
    <dgm:cxn modelId="{6FE52892-D737-455B-82B0-42DF8816F023}" type="presParOf" srcId="{7195F02B-C9CF-4C77-9AA1-A4E4D4DCA89F}" destId="{C8CEEA77-4A13-422A-B2AD-3F8A6E0BBCEE}" srcOrd="0" destOrd="0" presId="urn:microsoft.com/office/officeart/2008/layout/VerticalCurvedList#1"/>
    <dgm:cxn modelId="{045D4214-FDBC-4350-8703-4E7E55249765}" type="presParOf" srcId="{C8CEEA77-4A13-422A-B2AD-3F8A6E0BBCEE}" destId="{D2D9746E-18CC-4D7A-B291-6A3400A7CD74}" srcOrd="0" destOrd="0" presId="urn:microsoft.com/office/officeart/2008/layout/VerticalCurvedList#1"/>
    <dgm:cxn modelId="{310CDAC6-25A2-4CCD-8CD8-D166FFB54CF4}" type="presParOf" srcId="{D2D9746E-18CC-4D7A-B291-6A3400A7CD74}" destId="{BCF71BD9-F3FB-46BD-9645-4DC2BD3C817C}" srcOrd="0" destOrd="0" presId="urn:microsoft.com/office/officeart/2008/layout/VerticalCurvedList#1"/>
    <dgm:cxn modelId="{966BE120-1754-49AA-BC6B-47C650B13F0D}" type="presParOf" srcId="{D2D9746E-18CC-4D7A-B291-6A3400A7CD74}" destId="{834C83AD-BB49-4A0B-BBF9-A52AAC801592}" srcOrd="1" destOrd="0" presId="urn:microsoft.com/office/officeart/2008/layout/VerticalCurvedList#1"/>
    <dgm:cxn modelId="{7F77EA01-23E5-4B1A-AADA-B3AE5FC1E851}" type="presParOf" srcId="{D2D9746E-18CC-4D7A-B291-6A3400A7CD74}" destId="{145E734F-322D-4CB7-82E4-F45E8DA5A5E4}" srcOrd="2" destOrd="0" presId="urn:microsoft.com/office/officeart/2008/layout/VerticalCurvedList#1"/>
    <dgm:cxn modelId="{DF596AE8-E9F6-4FAF-8266-922CA24EB36E}" type="presParOf" srcId="{D2D9746E-18CC-4D7A-B291-6A3400A7CD74}" destId="{12B74429-91A5-4904-92B8-5A6789A5CC7F}" srcOrd="3" destOrd="0" presId="urn:microsoft.com/office/officeart/2008/layout/VerticalCurvedList#1"/>
    <dgm:cxn modelId="{20F38CAF-7E63-432E-9D02-7F1871B013B1}" type="presParOf" srcId="{C8CEEA77-4A13-422A-B2AD-3F8A6E0BBCEE}" destId="{8F4224D2-790C-4DD4-9221-AC78F9B4E169}" srcOrd="1" destOrd="0" presId="urn:microsoft.com/office/officeart/2008/layout/VerticalCurvedList#1"/>
    <dgm:cxn modelId="{6F4E9620-F0C6-4CAD-B8F9-DFEEA7F96727}" type="presParOf" srcId="{C8CEEA77-4A13-422A-B2AD-3F8A6E0BBCEE}" destId="{601C67EB-5DEF-40A7-A2B4-9FAE83C6B469}" srcOrd="2" destOrd="0" presId="urn:microsoft.com/office/officeart/2008/layout/VerticalCurvedList#1"/>
    <dgm:cxn modelId="{5190F487-F8DE-403E-935C-286F5365736A}" type="presParOf" srcId="{601C67EB-5DEF-40A7-A2B4-9FAE83C6B469}" destId="{873F45CF-460C-4C04-BA60-8B1FCB29AB34}" srcOrd="0" destOrd="0" presId="urn:microsoft.com/office/officeart/2008/layout/VerticalCurvedList#1"/>
    <dgm:cxn modelId="{B3031DB6-A68D-4C3C-B10B-11E695AA1B88}" type="presParOf" srcId="{C8CEEA77-4A13-422A-B2AD-3F8A6E0BBCEE}" destId="{7B33E6EE-F6E8-4889-B191-2CB40430AA0E}" srcOrd="3" destOrd="0" presId="urn:microsoft.com/office/officeart/2008/layout/VerticalCurvedList#1"/>
    <dgm:cxn modelId="{095BEDC2-276D-411A-9A6A-2B618D5915A3}" type="presParOf" srcId="{C8CEEA77-4A13-422A-B2AD-3F8A6E0BBCEE}" destId="{B1CCA731-FEC7-467B-A494-A74CA9D76B70}" srcOrd="4" destOrd="0" presId="urn:microsoft.com/office/officeart/2008/layout/VerticalCurvedList#1"/>
    <dgm:cxn modelId="{810F38EB-9E51-42E2-9512-2655F25B21D9}" type="presParOf" srcId="{B1CCA731-FEC7-467B-A494-A74CA9D76B70}" destId="{F27837DE-0EF4-4AF4-9D1B-FC35C65AF411}" srcOrd="0" destOrd="0" presId="urn:microsoft.com/office/officeart/2008/layout/VerticalCurvedList#1"/>
    <dgm:cxn modelId="{154242F4-3199-47D2-9596-8F90DD3CC5AE}" type="presParOf" srcId="{C8CEEA77-4A13-422A-B2AD-3F8A6E0BBCEE}" destId="{F39B2703-754C-4A3B-B447-6EC81CD9C5C1}" srcOrd="5" destOrd="0" presId="urn:microsoft.com/office/officeart/2008/layout/VerticalCurvedList#1"/>
    <dgm:cxn modelId="{76C8475C-8D22-49D4-98F5-779EF7754D7F}" type="presParOf" srcId="{C8CEEA77-4A13-422A-B2AD-3F8A6E0BBCEE}" destId="{2D59B6FE-FF17-4945-BBF6-2C7C230476FF}" srcOrd="6" destOrd="0" presId="urn:microsoft.com/office/officeart/2008/layout/VerticalCurvedList#1"/>
    <dgm:cxn modelId="{02E7BD2B-7BDB-4C3E-B034-D0E5766CF985}" type="presParOf" srcId="{2D59B6FE-FF17-4945-BBF6-2C7C230476FF}" destId="{854E7579-AE3A-4A89-8463-CBA090142465}" srcOrd="0" destOrd="0" presId="urn:microsoft.com/office/officeart/2008/layout/VerticalCurvedList#1"/>
    <dgm:cxn modelId="{15D973E7-D9A9-4059-9785-06CB39C4FD86}" type="presParOf" srcId="{C8CEEA77-4A13-422A-B2AD-3F8A6E0BBCEE}" destId="{FD201B51-D81D-42A5-B30A-F96EEFF36735}" srcOrd="7" destOrd="0" presId="urn:microsoft.com/office/officeart/2008/layout/VerticalCurvedList#1"/>
    <dgm:cxn modelId="{E88D0B93-81E1-462D-B11F-773EFC04C452}" type="presParOf" srcId="{C8CEEA77-4A13-422A-B2AD-3F8A6E0BBCEE}" destId="{100D2662-A590-4F39-8D2E-0E909ED5A496}" srcOrd="8" destOrd="0" presId="urn:microsoft.com/office/officeart/2008/layout/VerticalCurvedList#1"/>
    <dgm:cxn modelId="{BB5D7DEC-1875-4669-AFD2-014FF071AE94}" type="presParOf" srcId="{100D2662-A590-4F39-8D2E-0E909ED5A496}" destId="{2AF98F80-88EE-4189-AC9A-8F48296DC473}" srcOrd="0" destOrd="0" presId="urn:microsoft.com/office/officeart/2008/layout/VerticalCurvedList#1"/>
    <dgm:cxn modelId="{4349AC0C-A054-462D-B9D6-ECE6952A5C92}" type="presParOf" srcId="{C8CEEA77-4A13-422A-B2AD-3F8A6E0BBCEE}" destId="{D6B40C62-0DF0-4940-9A44-85FF96503DC2}" srcOrd="9" destOrd="0" presId="urn:microsoft.com/office/officeart/2008/layout/VerticalCurvedList#1"/>
    <dgm:cxn modelId="{85401CD1-D22B-4BC2-850B-30AB0E61E754}" type="presParOf" srcId="{C8CEEA77-4A13-422A-B2AD-3F8A6E0BBCEE}" destId="{D2253C7B-2455-4C8A-98C1-F5F7584499B1}" srcOrd="10" destOrd="0" presId="urn:microsoft.com/office/officeart/2008/layout/VerticalCurvedList#1"/>
    <dgm:cxn modelId="{966E269D-4DF1-4427-BB6E-75E4C90CD347}" type="presParOf" srcId="{D2253C7B-2455-4C8A-98C1-F5F7584499B1}" destId="{7CADF244-5D5C-47DE-BE31-7F1D0B8C6658}" srcOrd="0" destOrd="0" presId="urn:microsoft.com/office/officeart/2008/layout/VerticalCurved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C83AD-BB49-4A0B-BBF9-A52AAC801592}">
      <dsp:nvSpPr>
        <dsp:cNvPr id="0" name=""/>
        <dsp:cNvSpPr/>
      </dsp:nvSpPr>
      <dsp:spPr>
        <a:xfrm>
          <a:off x="-3995220" y="505070"/>
          <a:ext cx="4761110" cy="4761110"/>
        </a:xfrm>
        <a:prstGeom prst="blockArc">
          <a:avLst>
            <a:gd name="adj1" fmla="val 18900000"/>
            <a:gd name="adj2" fmla="val 2700000"/>
            <a:gd name="adj3" fmla="val 45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4224D2-790C-4DD4-9221-AC78F9B4E169}">
      <dsp:nvSpPr>
        <dsp:cNvPr id="0" name=""/>
        <dsp:cNvSpPr/>
      </dsp:nvSpPr>
      <dsp:spPr>
        <a:xfrm>
          <a:off x="335605" y="1310247"/>
          <a:ext cx="2445137" cy="499914"/>
        </a:xfrm>
        <a:prstGeom prst="rect">
          <a:avLst/>
        </a:prstGeom>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7" tIns="35560" rIns="35560" bIns="35560" numCol="1" spcCol="1270" anchor="ctr" anchorCtr="0">
          <a:noAutofit/>
        </a:bodyPr>
        <a:lstStyle/>
        <a:p>
          <a:pPr lvl="0" algn="l" defTabSz="622300">
            <a:lnSpc>
              <a:spcPct val="90000"/>
            </a:lnSpc>
            <a:spcBef>
              <a:spcPct val="0"/>
            </a:spcBef>
            <a:spcAft>
              <a:spcPct val="35000"/>
            </a:spcAft>
          </a:pPr>
          <a:r>
            <a:rPr lang="zh-CN" altLang="en-US" sz="1400" b="0" kern="1200" dirty="0">
              <a:solidFill>
                <a:schemeClr val="tx1">
                  <a:lumMod val="75000"/>
                  <a:lumOff val="25000"/>
                </a:schemeClr>
              </a:solidFill>
              <a:latin typeface="微软雅黑" panose="020B0503020204020204" pitchFamily="34" charset="-122"/>
              <a:ea typeface="微软雅黑" panose="020B0503020204020204" pitchFamily="34" charset="-122"/>
            </a:rPr>
            <a:t>遵循开源协议，无版权等法律纠纷</a:t>
          </a:r>
        </a:p>
      </dsp:txBody>
      <dsp:txXfrm>
        <a:off x="335605" y="1310247"/>
        <a:ext cx="2445137" cy="499914"/>
      </dsp:txXfrm>
    </dsp:sp>
    <dsp:sp modelId="{873F45CF-460C-4C04-BA60-8B1FCB29AB34}">
      <dsp:nvSpPr>
        <dsp:cNvPr id="0" name=""/>
        <dsp:cNvSpPr/>
      </dsp:nvSpPr>
      <dsp:spPr>
        <a:xfrm>
          <a:off x="59387" y="1283986"/>
          <a:ext cx="552435" cy="552435"/>
        </a:xfrm>
        <a:prstGeom prst="ellipse">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7B33E6EE-F6E8-4889-B191-2CB40430AA0E}">
      <dsp:nvSpPr>
        <dsp:cNvPr id="0" name=""/>
        <dsp:cNvSpPr/>
      </dsp:nvSpPr>
      <dsp:spPr>
        <a:xfrm>
          <a:off x="652292" y="1972957"/>
          <a:ext cx="2128450" cy="499914"/>
        </a:xfrm>
        <a:prstGeom prst="rect">
          <a:avLst/>
        </a:prstGeom>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7" tIns="35560" rIns="35560" bIns="35560" numCol="1" spcCol="1270" anchor="ctr" anchorCtr="0">
          <a:noAutofit/>
        </a:bodyPr>
        <a:lstStyle/>
        <a:p>
          <a:pPr lvl="0" algn="l" defTabSz="622300">
            <a:lnSpc>
              <a:spcPct val="90000"/>
            </a:lnSpc>
            <a:spcBef>
              <a:spcPct val="0"/>
            </a:spcBef>
            <a:spcAft>
              <a:spcPct val="35000"/>
            </a:spcAft>
          </a:pPr>
          <a:r>
            <a:rPr lang="zh-CN" altLang="en-US" sz="1400" b="0" kern="1200" dirty="0">
              <a:solidFill>
                <a:schemeClr val="tx1">
                  <a:lumMod val="75000"/>
                  <a:lumOff val="25000"/>
                </a:schemeClr>
              </a:solidFill>
              <a:latin typeface="微软雅黑" panose="020B0503020204020204" pitchFamily="34" charset="-122"/>
              <a:ea typeface="微软雅黑" panose="020B0503020204020204" pitchFamily="34" charset="-122"/>
            </a:rPr>
            <a:t>易扩展性，易集成，互联网项目采用多</a:t>
          </a:r>
          <a:endParaRPr lang="en-US" altLang="zh-CN" sz="1400" b="0"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652292" y="1972957"/>
        <a:ext cx="2128450" cy="499914"/>
      </dsp:txXfrm>
    </dsp:sp>
    <dsp:sp modelId="{F27837DE-0EF4-4AF4-9D1B-FC35C65AF411}">
      <dsp:nvSpPr>
        <dsp:cNvPr id="0" name=""/>
        <dsp:cNvSpPr/>
      </dsp:nvSpPr>
      <dsp:spPr>
        <a:xfrm>
          <a:off x="376074" y="1946697"/>
          <a:ext cx="552435" cy="552435"/>
        </a:xfrm>
        <a:prstGeom prst="ellipse">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39B2703-754C-4A3B-B447-6EC81CD9C5C1}">
      <dsp:nvSpPr>
        <dsp:cNvPr id="0" name=""/>
        <dsp:cNvSpPr/>
      </dsp:nvSpPr>
      <dsp:spPr>
        <a:xfrm>
          <a:off x="749490" y="2635668"/>
          <a:ext cx="2031252" cy="499914"/>
        </a:xfrm>
        <a:prstGeom prst="rect">
          <a:avLst/>
        </a:prstGeom>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7" tIns="35560" rIns="35560" bIns="35560" numCol="1" spcCol="1270" anchor="ctr" anchorCtr="0">
          <a:noAutofit/>
        </a:bodyPr>
        <a:lstStyle/>
        <a:p>
          <a:pPr lvl="0" algn="l" defTabSz="622300">
            <a:lnSpc>
              <a:spcPct val="90000"/>
            </a:lnSpc>
            <a:spcBef>
              <a:spcPct val="0"/>
            </a:spcBef>
            <a:spcAft>
              <a:spcPct val="35000"/>
            </a:spcAft>
          </a:pPr>
          <a:r>
            <a:rPr lang="zh-CN" altLang="en-US" sz="1400" b="0" kern="1200" dirty="0">
              <a:solidFill>
                <a:schemeClr val="tx1">
                  <a:lumMod val="75000"/>
                  <a:lumOff val="25000"/>
                </a:schemeClr>
              </a:solidFill>
              <a:latin typeface="微软雅黑" panose="020B0503020204020204" pitchFamily="34" charset="-122"/>
              <a:ea typeface="微软雅黑" panose="020B0503020204020204" pitchFamily="34" charset="-122"/>
            </a:rPr>
            <a:t>简单、高效，性能优秀</a:t>
          </a:r>
          <a:endParaRPr lang="en-US" altLang="zh-CN" sz="1400" b="0"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749490" y="2635668"/>
        <a:ext cx="2031252" cy="499914"/>
      </dsp:txXfrm>
    </dsp:sp>
    <dsp:sp modelId="{854E7579-AE3A-4A89-8463-CBA090142465}">
      <dsp:nvSpPr>
        <dsp:cNvPr id="0" name=""/>
        <dsp:cNvSpPr/>
      </dsp:nvSpPr>
      <dsp:spPr>
        <a:xfrm>
          <a:off x="473272" y="2609408"/>
          <a:ext cx="552435" cy="552435"/>
        </a:xfrm>
        <a:prstGeom prst="ellipse">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D201B51-D81D-42A5-B30A-F96EEFF36735}">
      <dsp:nvSpPr>
        <dsp:cNvPr id="0" name=""/>
        <dsp:cNvSpPr/>
      </dsp:nvSpPr>
      <dsp:spPr>
        <a:xfrm>
          <a:off x="652292" y="3298379"/>
          <a:ext cx="2128450" cy="499914"/>
        </a:xfrm>
        <a:prstGeom prst="rect">
          <a:avLst/>
        </a:prstGeom>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7" tIns="35560" rIns="35560" bIns="35560" numCol="1" spcCol="1270" anchor="ctr" anchorCtr="0">
          <a:noAutofit/>
        </a:bodyPr>
        <a:lstStyle/>
        <a:p>
          <a:pPr lvl="0" algn="l" defTabSz="622300">
            <a:lnSpc>
              <a:spcPct val="90000"/>
            </a:lnSpc>
            <a:spcBef>
              <a:spcPct val="0"/>
            </a:spcBef>
            <a:spcAft>
              <a:spcPct val="35000"/>
            </a:spcAft>
          </a:pPr>
          <a:r>
            <a:rPr lang="zh-CN" altLang="en-US" sz="1400" b="0" kern="1200" dirty="0">
              <a:solidFill>
                <a:schemeClr val="tx1">
                  <a:lumMod val="75000"/>
                  <a:lumOff val="25000"/>
                </a:schemeClr>
              </a:solidFill>
              <a:latin typeface="微软雅黑" panose="020B0503020204020204" pitchFamily="34" charset="-122"/>
              <a:ea typeface="微软雅黑" panose="020B0503020204020204" pitchFamily="34" charset="-122"/>
            </a:rPr>
            <a:t>易掌握、易使用，开发效率高</a:t>
          </a:r>
          <a:endParaRPr lang="en-US" altLang="zh-CN" sz="1400" b="0"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652292" y="3298379"/>
        <a:ext cx="2128450" cy="499914"/>
      </dsp:txXfrm>
    </dsp:sp>
    <dsp:sp modelId="{2AF98F80-88EE-4189-AC9A-8F48296DC473}">
      <dsp:nvSpPr>
        <dsp:cNvPr id="0" name=""/>
        <dsp:cNvSpPr/>
      </dsp:nvSpPr>
      <dsp:spPr>
        <a:xfrm>
          <a:off x="376074" y="3272118"/>
          <a:ext cx="552435" cy="552435"/>
        </a:xfrm>
        <a:prstGeom prst="ellipse">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6B40C62-0DF0-4940-9A44-85FF96503DC2}">
      <dsp:nvSpPr>
        <dsp:cNvPr id="0" name=""/>
        <dsp:cNvSpPr/>
      </dsp:nvSpPr>
      <dsp:spPr>
        <a:xfrm>
          <a:off x="335605" y="3961090"/>
          <a:ext cx="2445137" cy="499914"/>
        </a:xfrm>
        <a:prstGeom prst="rect">
          <a:avLst/>
        </a:prstGeom>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7" tIns="35560" rIns="35560" bIns="35560" numCol="1" spcCol="1270" anchor="ctr" anchorCtr="0">
          <a:noAutofit/>
        </a:bodyPr>
        <a:lstStyle/>
        <a:p>
          <a:pPr lvl="0" algn="l" defTabSz="622300">
            <a:lnSpc>
              <a:spcPct val="90000"/>
            </a:lnSpc>
            <a:spcBef>
              <a:spcPct val="0"/>
            </a:spcBef>
            <a:spcAft>
              <a:spcPct val="35000"/>
            </a:spcAft>
          </a:pPr>
          <a:r>
            <a:rPr lang="zh-CN" altLang="en-US" sz="1400" b="0" kern="1200" dirty="0">
              <a:solidFill>
                <a:schemeClr val="tx1">
                  <a:lumMod val="75000"/>
                  <a:lumOff val="25000"/>
                </a:schemeClr>
              </a:solidFill>
              <a:latin typeface="微软雅黑" panose="020B0503020204020204" pitchFamily="34" charset="-122"/>
              <a:ea typeface="微软雅黑" panose="020B0503020204020204" pitchFamily="34" charset="-122"/>
            </a:rPr>
            <a:t>使用广泛，开发及维护成本低</a:t>
          </a:r>
          <a:endParaRPr lang="en-US" altLang="zh-CN" sz="1400" b="0"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335605" y="3961090"/>
        <a:ext cx="2445137" cy="499914"/>
      </dsp:txXfrm>
    </dsp:sp>
    <dsp:sp modelId="{7CADF244-5D5C-47DE-BE31-7F1D0B8C6658}">
      <dsp:nvSpPr>
        <dsp:cNvPr id="0" name=""/>
        <dsp:cNvSpPr/>
      </dsp:nvSpPr>
      <dsp:spPr>
        <a:xfrm>
          <a:off x="59387" y="3934829"/>
          <a:ext cx="552435" cy="552435"/>
        </a:xfrm>
        <a:prstGeom prst="ellipse">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4ADC5-FFC1-4B3E-BE65-16211B9BD7AD}"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1C637-7024-4A7E-9D14-7173D475FB4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8D31C637-7024-4A7E-9D14-7173D475FB4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8D31C637-7024-4A7E-9D14-7173D475FB4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8D31C637-7024-4A7E-9D14-7173D475FB4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7.png"/><Relationship Id="rId3" Type="http://schemas.openxmlformats.org/officeDocument/2006/relationships/oleObject" Target="../embeddings/oleObject1.bin"/><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62778" y="116632"/>
            <a:ext cx="11613223" cy="936104"/>
          </a:xfrm>
          <a:prstGeom prst="rect">
            <a:avLst/>
          </a:prstGeom>
        </p:spPr>
        <p:txBody>
          <a:bodyPr>
            <a:normAutofit/>
          </a:bodyPr>
          <a:lstStyle>
            <a:lvl1pPr algn="l" defTabSz="914400" rtl="0" eaLnBrk="0" fontAlgn="base" latinLnBrk="0" hangingPunct="0">
              <a:lnSpc>
                <a:spcPct val="90000"/>
              </a:lnSpc>
              <a:spcBef>
                <a:spcPct val="0"/>
              </a:spcBef>
              <a:spcAft>
                <a:spcPct val="0"/>
              </a:spcAft>
              <a:buNone/>
              <a:defRPr lang="zh-CN" altLang="en-US" sz="2800" b="1" kern="1200" dirty="0">
                <a:solidFill>
                  <a:schemeClr val="accent1">
                    <a:lumMod val="75000"/>
                  </a:schemeClr>
                </a:solidFill>
                <a:latin typeface="+mn-lt"/>
                <a:ea typeface="微软雅黑" panose="020B0503020204020204" pitchFamily="34" charset="-122"/>
                <a:cs typeface="+mj-cs"/>
              </a:defRPr>
            </a:lvl1pPr>
          </a:lstStyle>
          <a:p>
            <a:r>
              <a:rPr lang="en-US" altLang="zh-CN" dirty="0"/>
              <a:t>Click to edit Master title style</a:t>
            </a:r>
            <a:endParaRPr lang="zh-CN" altLang="en-US" dirty="0"/>
          </a:p>
        </p:txBody>
      </p:sp>
      <p:sp>
        <p:nvSpPr>
          <p:cNvPr id="5"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6"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7"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6"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7"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8"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9"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10"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11"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12"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13"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8"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9"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8"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9"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与标题">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3"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4"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email"/>
          <a:stretch>
            <a:fillRect/>
          </a:stretch>
        </p:blipFill>
        <p:spPr>
          <a:xfrm>
            <a:off x="0" y="-1931"/>
            <a:ext cx="12192000" cy="6859931"/>
          </a:xfrm>
          <a:prstGeom prst="rect">
            <a:avLst/>
          </a:prstGeom>
        </p:spPr>
      </p:pic>
      <p:pic>
        <p:nvPicPr>
          <p:cNvPr id="6" name="图片 5"/>
          <p:cNvPicPr>
            <a:picLocks noChangeAspect="1"/>
          </p:cNvPicPr>
          <p:nvPr userDrawn="1"/>
        </p:nvPicPr>
        <p:blipFill>
          <a:blip r:embed="rId3" cstate="email"/>
          <a:stretch>
            <a:fillRect/>
          </a:stretch>
        </p:blipFill>
        <p:spPr>
          <a:xfrm>
            <a:off x="9408368" y="6349092"/>
            <a:ext cx="1373635" cy="379329"/>
          </a:xfrm>
          <a:prstGeom prst="rect">
            <a:avLst/>
          </a:prstGeom>
        </p:spPr>
      </p:pic>
      <p:sp>
        <p:nvSpPr>
          <p:cNvPr id="8" name="矩形 7"/>
          <p:cNvSpPr/>
          <p:nvPr userDrawn="1"/>
        </p:nvSpPr>
        <p:spPr>
          <a:xfrm>
            <a:off x="0" y="3289535"/>
            <a:ext cx="12192000" cy="276999"/>
          </a:xfrm>
          <a:prstGeom prst="rect">
            <a:avLst/>
          </a:prstGeom>
          <a:solidFill>
            <a:schemeClr val="bg1">
              <a:alpha val="30000"/>
            </a:schemeClr>
          </a:solidFill>
        </p:spPr>
        <p:txBody>
          <a:bodyPr wrap="square" rtlCol="0" anchor="ctr">
            <a:spAutoFit/>
          </a:bodyPr>
          <a:lstStyle/>
          <a:p>
            <a:pPr algn="ctr"/>
            <a:endParaRPr lang="en-US" sz="1200" dirty="0">
              <a:latin typeface="微软雅黑" panose="020B0503020204020204" pitchFamily="34" charset="-122"/>
              <a:ea typeface="微软雅黑" panose="020B0503020204020204" pitchFamily="34" charset="-122"/>
            </a:endParaRPr>
          </a:p>
        </p:txBody>
      </p:sp>
      <p:sp>
        <p:nvSpPr>
          <p:cNvPr id="3" name="Line 14"/>
          <p:cNvSpPr>
            <a:spLocks noChangeShapeType="1"/>
          </p:cNvSpPr>
          <p:nvPr userDrawn="1"/>
        </p:nvSpPr>
        <p:spPr bwMode="auto">
          <a:xfrm flipV="1">
            <a:off x="10998200" y="6388100"/>
            <a:ext cx="0" cy="304800"/>
          </a:xfrm>
          <a:prstGeom prst="line">
            <a:avLst/>
          </a:prstGeom>
          <a:noFill/>
          <a:ln w="15875">
            <a:solidFill>
              <a:schemeClr val="bg1">
                <a:lumMod val="95000"/>
              </a:schemeClr>
            </a:solidFill>
            <a:round/>
          </a:ln>
        </p:spPr>
        <p:txBody>
          <a:bodyPr/>
          <a:lstStyle/>
          <a:p>
            <a:pPr eaLnBrk="1" hangingPunct="1">
              <a:defRPr/>
            </a:pPr>
            <a:endParaRPr lang="zh-CN" altLang="en-US" sz="2400"/>
          </a:p>
        </p:txBody>
      </p:sp>
      <p:pic>
        <p:nvPicPr>
          <p:cNvPr id="5" name="Picture 10" descr="R120_G137_B251-200"/>
          <p:cNvPicPr>
            <a:picLocks noChangeAspect="1" noChangeArrowheads="1"/>
          </p:cNvPicPr>
          <p:nvPr userDrawn="1"/>
        </p:nvPicPr>
        <p:blipFill>
          <a:blip r:embed="rId4" cstate="email"/>
          <a:srcRect/>
          <a:stretch>
            <a:fillRect/>
          </a:stretch>
        </p:blipFill>
        <p:spPr bwMode="auto">
          <a:xfrm>
            <a:off x="11089218" y="6381751"/>
            <a:ext cx="656167" cy="264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Line with Content no angle">
    <p:spTree>
      <p:nvGrpSpPr>
        <p:cNvPr id="1" name=""/>
        <p:cNvGrpSpPr/>
        <p:nvPr/>
      </p:nvGrpSpPr>
      <p:grpSpPr>
        <a:xfrm>
          <a:off x="0" y="0"/>
          <a:ext cx="0" cy="0"/>
          <a:chOff x="0" y="0"/>
          <a:chExt cx="0" cy="0"/>
        </a:xfrm>
      </p:grpSpPr>
      <p:pic>
        <p:nvPicPr>
          <p:cNvPr id="4" name="Picture 7" descr="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59068" y="6269567"/>
            <a:ext cx="573617" cy="35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8"/>
          <p:cNvSpPr>
            <a:spLocks noGrp="1"/>
          </p:cNvSpPr>
          <p:nvPr>
            <p:ph type="title"/>
          </p:nvPr>
        </p:nvSpPr>
        <p:spPr>
          <a:xfrm>
            <a:off x="313267" y="390144"/>
            <a:ext cx="11167533" cy="671989"/>
          </a:xfrm>
          <a:prstGeom prst="rect">
            <a:avLst/>
          </a:prstGeom>
        </p:spPr>
        <p:txBody>
          <a:bodyPr/>
          <a:lstStyle>
            <a:lvl1pPr marL="0" marR="0" indent="0" algn="l" defTabSz="1218565" rtl="0" eaLnBrk="1" fontAlgn="auto" latinLnBrk="0" hangingPunct="1">
              <a:lnSpc>
                <a:spcPts val="4135"/>
              </a:lnSpc>
              <a:spcBef>
                <a:spcPct val="0"/>
              </a:spcBef>
              <a:spcAft>
                <a:spcPts val="0"/>
              </a:spcAft>
              <a:buClrTx/>
              <a:buSzTx/>
              <a:buFontTx/>
              <a:buNone/>
              <a:defRPr sz="4100" baseline="0">
                <a:solidFill>
                  <a:srgbClr val="000000"/>
                </a:solidFill>
                <a:latin typeface="Futura Bk" pitchFamily="34" charset="0"/>
              </a:defRPr>
            </a:lvl1pPr>
          </a:lstStyle>
          <a:p>
            <a:r>
              <a:rPr lang="zh-CN" altLang="en-US"/>
              <a:t>单击此处编辑母版标题样式</a:t>
            </a:r>
            <a:endParaRPr lang="en-US" dirty="0"/>
          </a:p>
        </p:txBody>
      </p:sp>
      <p:sp>
        <p:nvSpPr>
          <p:cNvPr id="6" name="Text Placeholder 13"/>
          <p:cNvSpPr>
            <a:spLocks noGrp="1"/>
          </p:cNvSpPr>
          <p:nvPr>
            <p:ph type="body" sz="quarter" idx="10"/>
          </p:nvPr>
        </p:nvSpPr>
        <p:spPr>
          <a:xfrm>
            <a:off x="341376" y="1243584"/>
            <a:ext cx="10216896" cy="4888992"/>
          </a:xfrm>
          <a:prstGeom prst="rect">
            <a:avLst/>
          </a:prstGeom>
        </p:spPr>
        <p:txBody>
          <a:bodyPr>
            <a:normAutofit/>
          </a:bodyPr>
          <a:lstStyle>
            <a:lvl1pPr>
              <a:lnSpc>
                <a:spcPct val="110000"/>
              </a:lnSpc>
              <a:spcBef>
                <a:spcPts val="1335"/>
              </a:spcBef>
              <a:defRPr/>
            </a:lvl1pPr>
            <a:lvl2pPr marL="450850" indent="-141605">
              <a:lnSpc>
                <a:spcPct val="110000"/>
              </a:lnSpc>
              <a:spcBef>
                <a:spcPts val="665"/>
              </a:spcBef>
              <a:buSzPct val="80000"/>
              <a:buFont typeface="Arial" panose="020B0604020202020204" pitchFamily="34" charset="0"/>
              <a:buChar char="•"/>
              <a:defRPr sz="2100"/>
            </a:lvl2pPr>
            <a:lvl3pPr marL="763905" indent="-226695">
              <a:lnSpc>
                <a:spcPct val="110000"/>
              </a:lnSpc>
              <a:spcBef>
                <a:spcPts val="535"/>
              </a:spcBef>
              <a:buSzPct val="100000"/>
              <a:buFont typeface="Futura Bk" pitchFamily="34" charset="0"/>
              <a:buChar char="–"/>
              <a:defRPr sz="1600"/>
            </a:lvl3pPr>
            <a:lvl4pPr marL="1060450" indent="-150495">
              <a:lnSpc>
                <a:spcPct val="110000"/>
              </a:lnSpc>
              <a:spcBef>
                <a:spcPts val="535"/>
              </a:spcBef>
              <a:buSzPct val="80000"/>
              <a:buFont typeface="Arial" panose="020B0604020202020204" pitchFamily="34" charset="0"/>
              <a:buChar char="•"/>
              <a:defRPr sz="1600"/>
            </a:lvl4pPr>
            <a:lvl5pPr marL="1369695" indent="-222250" defTabSz="992505">
              <a:lnSpc>
                <a:spcPct val="110000"/>
              </a:lnSpc>
              <a:spcBef>
                <a:spcPts val="535"/>
              </a:spcBef>
              <a:buSzPct val="100000"/>
              <a:buFont typeface="Futura Bk" pitchFamily="34" charset="0"/>
              <a:buChar cha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标题和竖排文字">
    <p:spTree>
      <p:nvGrpSpPr>
        <p:cNvPr id="1" name=""/>
        <p:cNvGrpSpPr/>
        <p:nvPr/>
      </p:nvGrpSpPr>
      <p:grpSpPr>
        <a:xfrm>
          <a:off x="0" y="0"/>
          <a:ext cx="0" cy="0"/>
          <a:chOff x="0" y="0"/>
          <a:chExt cx="0" cy="0"/>
        </a:xfrm>
      </p:grpSpPr>
      <p:sp>
        <p:nvSpPr>
          <p:cNvPr id="3" name="Rectangle 9"/>
          <p:cNvSpPr>
            <a:spLocks noChangeArrowheads="1"/>
          </p:cNvSpPr>
          <p:nvPr/>
        </p:nvSpPr>
        <p:spPr bwMode="auto">
          <a:xfrm>
            <a:off x="11334752" y="6497638"/>
            <a:ext cx="857249" cy="336550"/>
          </a:xfrm>
          <a:prstGeom prst="rect">
            <a:avLst/>
          </a:prstGeom>
          <a:noFill/>
          <a:ln>
            <a:noFill/>
          </a:ln>
        </p:spPr>
        <p:txBody>
          <a:bodyPr anchor="ctr">
            <a:spAutoFit/>
          </a:bodyPr>
          <a:lstStyle/>
          <a:p>
            <a:pPr algn="ctr" eaLnBrk="0" hangingPunct="0">
              <a:spcBef>
                <a:spcPct val="50000"/>
              </a:spcBef>
              <a:buClr>
                <a:schemeClr val="accent2"/>
              </a:buClr>
              <a:buSzPct val="60000"/>
              <a:buFont typeface="Wingdings" panose="05000000000000000000" pitchFamily="2" charset="2"/>
              <a:buNone/>
              <a:defRPr/>
            </a:pPr>
            <a:fld id="{194D1E3A-F08A-4566-802A-64C12BEA436C}" type="slidenum">
              <a:rPr lang="de-DE" altLang="zh-CN" sz="1600">
                <a:ea typeface="微软雅黑" panose="020B0503020204020204" pitchFamily="34" charset="-122"/>
              </a:rPr>
            </a:fld>
            <a:endParaRPr lang="zh-CN" altLang="en-GB" sz="1600">
              <a:ea typeface="微软雅黑" panose="020B0503020204020204" pitchFamily="34" charset="-122"/>
            </a:endParaRPr>
          </a:p>
        </p:txBody>
      </p:sp>
      <p:sp>
        <p:nvSpPr>
          <p:cNvPr id="4" name="Rectangle 12"/>
          <p:cNvSpPr>
            <a:spLocks noChangeArrowheads="1"/>
          </p:cNvSpPr>
          <p:nvPr userDrawn="1"/>
        </p:nvSpPr>
        <p:spPr bwMode="auto">
          <a:xfrm>
            <a:off x="381000" y="1000126"/>
            <a:ext cx="10227733" cy="100013"/>
          </a:xfrm>
          <a:prstGeom prst="rect">
            <a:avLst/>
          </a:prstGeom>
          <a:gradFill rotWithShape="1">
            <a:gsLst>
              <a:gs pos="0">
                <a:srgbClr val="DE3500"/>
              </a:gs>
              <a:gs pos="100000">
                <a:schemeClr val="bg1"/>
              </a:gs>
            </a:gsLst>
            <a:lin ang="0" scaled="1"/>
          </a:gradFill>
          <a:ln>
            <a:noFill/>
          </a:ln>
        </p:spPr>
        <p:txBody>
          <a:bodyPr wrap="none" anchor="ctr"/>
          <a:lstStyle>
            <a:lvl1pPr eaLnBrk="0" hangingPunct="0">
              <a:defRPr>
                <a:solidFill>
                  <a:schemeClr val="tx1"/>
                </a:solidFill>
                <a:latin typeface="宋体" panose="02010600030101010101" pitchFamily="2" charset="-122"/>
                <a:ea typeface="宋体" panose="02010600030101010101" pitchFamily="2" charset="-122"/>
              </a:defRPr>
            </a:lvl1pPr>
            <a:lvl2pPr marL="742950" indent="-285750" eaLnBrk="0" hangingPunct="0">
              <a:defRPr>
                <a:solidFill>
                  <a:schemeClr val="tx1"/>
                </a:solidFill>
                <a:latin typeface="宋体" panose="02010600030101010101" pitchFamily="2" charset="-122"/>
                <a:ea typeface="宋体" panose="02010600030101010101" pitchFamily="2" charset="-122"/>
              </a:defRPr>
            </a:lvl2pPr>
            <a:lvl3pPr marL="1143000" indent="-228600" eaLnBrk="0" hangingPunct="0">
              <a:defRPr>
                <a:solidFill>
                  <a:schemeClr val="tx1"/>
                </a:solidFill>
                <a:latin typeface="宋体" panose="02010600030101010101" pitchFamily="2" charset="-122"/>
                <a:ea typeface="宋体" panose="02010600030101010101" pitchFamily="2" charset="-122"/>
              </a:defRPr>
            </a:lvl3pPr>
            <a:lvl4pPr marL="1600200" indent="-228600" eaLnBrk="0" hangingPunct="0">
              <a:defRPr>
                <a:solidFill>
                  <a:schemeClr val="tx1"/>
                </a:solidFill>
                <a:latin typeface="宋体" panose="02010600030101010101" pitchFamily="2" charset="-122"/>
                <a:ea typeface="宋体" panose="02010600030101010101" pitchFamily="2" charset="-122"/>
              </a:defRPr>
            </a:lvl4pPr>
            <a:lvl5pPr marL="2057400" indent="-228600" eaLnBrk="0" hangingPunct="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a:spcBef>
                <a:spcPts val="550"/>
              </a:spcBef>
              <a:buClr>
                <a:schemeClr val="accent2"/>
              </a:buClr>
              <a:buSzPct val="60000"/>
              <a:buFont typeface="Wingdings" panose="05000000000000000000" pitchFamily="2" charset="2"/>
              <a:buChar char="p"/>
              <a:defRPr/>
            </a:pPr>
            <a:endParaRPr lang="zh-CN" altLang="en-US" sz="1800"/>
          </a:p>
        </p:txBody>
      </p:sp>
      <p:sp>
        <p:nvSpPr>
          <p:cNvPr id="2" name="标题 1"/>
          <p:cNvSpPr>
            <a:spLocks noGrp="1"/>
          </p:cNvSpPr>
          <p:nvPr>
            <p:ph type="title"/>
          </p:nvPr>
        </p:nvSpPr>
        <p:spPr>
          <a:xfrm>
            <a:off x="404520" y="285952"/>
            <a:ext cx="8667811" cy="766785"/>
          </a:xfrm>
          <a:prstGeom prst="rect">
            <a:avLst/>
          </a:prstGeom>
        </p:spPr>
        <p:txBody>
          <a:bodyPr/>
          <a:lstStyle>
            <a:lvl1pPr algn="l">
              <a:defRPr sz="3200">
                <a:latin typeface="黑体" panose="02010609060101010101" pitchFamily="49" charset="-122"/>
                <a:ea typeface="黑体" panose="02010609060101010101" pitchFamily="49" charset="-122"/>
              </a:defRPr>
            </a:lvl1pPr>
          </a:lstStyle>
          <a:p>
            <a:r>
              <a:rPr lang="zh-CN" altLang="en-US" dirty="0"/>
              <a:t>单击此处编辑母版标题样式</a:t>
            </a:r>
            <a:endParaRPr lang="en-US" dirty="0"/>
          </a:p>
        </p:txBody>
      </p:sp>
      <p:sp>
        <p:nvSpPr>
          <p:cNvPr id="9" name="日期占位符 3"/>
          <p:cNvSpPr>
            <a:spLocks noGrp="1"/>
          </p:cNvSpPr>
          <p:nvPr>
            <p:ph type="dt" sz="half" idx="10"/>
          </p:nvPr>
        </p:nvSpPr>
        <p:spPr>
          <a:xfrm>
            <a:off x="5232400" y="6237289"/>
            <a:ext cx="3556000" cy="365125"/>
          </a:xfrm>
          <a:prstGeom prst="rect">
            <a:avLst/>
          </a:prstGeom>
        </p:spPr>
        <p:txBody>
          <a:bodyPr/>
          <a:lstStyle>
            <a:lvl1pPr eaLnBrk="0" hangingPunct="0">
              <a:defRPr/>
            </a:lvl1pPr>
          </a:lstStyle>
          <a:p>
            <a:pPr>
              <a:defRPr/>
            </a:pPr>
            <a:fld id="{02E5080C-37F4-4B99-9918-71CCB5C2C689}" type="datetime1">
              <a:rPr lang="en-US"/>
            </a:fld>
            <a:endParaRPr lang="en-US" dirty="0"/>
          </a:p>
        </p:txBody>
      </p:sp>
      <p:sp>
        <p:nvSpPr>
          <p:cNvPr id="10" name="页脚占位符 4"/>
          <p:cNvSpPr>
            <a:spLocks noGrp="1"/>
          </p:cNvSpPr>
          <p:nvPr>
            <p:ph type="ftr" sz="quarter" idx="11"/>
          </p:nvPr>
        </p:nvSpPr>
        <p:spPr>
          <a:xfrm>
            <a:off x="812801" y="6248401"/>
            <a:ext cx="4322233" cy="365125"/>
          </a:xfrm>
          <a:prstGeom prst="rect">
            <a:avLst/>
          </a:prstGeom>
        </p:spPr>
        <p:txBody>
          <a:bodyPr/>
          <a:lstStyle>
            <a:lvl1pPr eaLnBrk="0" hangingPunct="0">
              <a:defRPr/>
            </a:lvl1pPr>
          </a:lstStyle>
          <a:p>
            <a:pPr>
              <a:defRPr/>
            </a:pPr>
            <a:endParaRPr lang="en-US" altLang="zh-CN"/>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7797" b="20763"/>
          <a:stretch>
            <a:fillRect/>
          </a:stretch>
        </p:blipFill>
        <p:spPr>
          <a:xfrm>
            <a:off x="9227181" y="200012"/>
            <a:ext cx="1686044" cy="428565"/>
          </a:xfrm>
          <a:prstGeom prst="rect">
            <a:avLst/>
          </a:prstGeom>
        </p:spPr>
      </p:pic>
      <p:graphicFrame>
        <p:nvGraphicFramePr>
          <p:cNvPr id="11" name="Object 10"/>
          <p:cNvGraphicFramePr>
            <a:graphicFrameLocks noChangeAspect="1"/>
          </p:cNvGraphicFramePr>
          <p:nvPr userDrawn="1"/>
        </p:nvGraphicFramePr>
        <p:xfrm>
          <a:off x="10913225" y="238912"/>
          <a:ext cx="816659" cy="424034"/>
        </p:xfrm>
        <a:graphic>
          <a:graphicData uri="http://schemas.openxmlformats.org/presentationml/2006/ole">
            <mc:AlternateContent xmlns:mc="http://schemas.openxmlformats.org/markup-compatibility/2006">
              <mc:Choice xmlns:v="urn:schemas-microsoft-com:vml" Requires="v">
                <p:oleObj spid="_x0000_s4547" name="Picture" r:id="rId3" imgW="1746885" imgH="548005" progId="Word.Picture.8">
                  <p:embed/>
                </p:oleObj>
              </mc:Choice>
              <mc:Fallback>
                <p:oleObj name="Picture" r:id="rId3" imgW="1746885" imgH="548005"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13225" y="238912"/>
                        <a:ext cx="816659" cy="424034"/>
                      </a:xfrm>
                      <a:prstGeom prst="rect">
                        <a:avLst/>
                      </a:prstGeom>
                      <a:noFill/>
                    </p:spPr>
                  </p:pic>
                </p:oleObj>
              </mc:Fallback>
            </mc:AlternateContent>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62778" y="116632"/>
            <a:ext cx="11613223" cy="936104"/>
          </a:xfrm>
          <a:prstGeom prst="rect">
            <a:avLst/>
          </a:prstGeom>
        </p:spPr>
        <p:txBody>
          <a:bodyPr>
            <a:normAutofit/>
          </a:bodyPr>
          <a:lstStyle>
            <a:lvl1pPr algn="l" defTabSz="914400" rtl="0" eaLnBrk="0" fontAlgn="base" latinLnBrk="0" hangingPunct="0">
              <a:lnSpc>
                <a:spcPct val="90000"/>
              </a:lnSpc>
              <a:spcBef>
                <a:spcPct val="0"/>
              </a:spcBef>
              <a:spcAft>
                <a:spcPct val="0"/>
              </a:spcAft>
              <a:buNone/>
              <a:defRPr lang="zh-CN" altLang="en-US" sz="2800" b="1" kern="1200" dirty="0">
                <a:solidFill>
                  <a:schemeClr val="accent1">
                    <a:lumMod val="75000"/>
                  </a:schemeClr>
                </a:solidFill>
                <a:latin typeface="+mn-lt"/>
                <a:ea typeface="微软雅黑" panose="020B0503020204020204" pitchFamily="34" charset="-122"/>
                <a:cs typeface="+mj-cs"/>
              </a:defRPr>
            </a:lvl1pPr>
          </a:lstStyle>
          <a:p>
            <a:r>
              <a:rPr lang="en-US" altLang="zh-CN" dirty="0"/>
              <a:t>Click to edit Master title style</a:t>
            </a:r>
            <a:endParaRPr lang="zh-CN" altLang="en-US" dirty="0"/>
          </a:p>
        </p:txBody>
      </p:sp>
      <p:sp>
        <p:nvSpPr>
          <p:cNvPr id="5"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6"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7"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内容与标题">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817575" y="6435291"/>
            <a:ext cx="2743200" cy="365125"/>
          </a:xfrm>
          <a:prstGeom prst="rect">
            <a:avLst/>
          </a:prstGeom>
        </p:spPr>
        <p:txBody>
          <a:bodyPr vert="horz" lIns="91440" tIns="45720" rIns="91440" bIns="45720" rtlCol="0" anchor="ctr"/>
          <a:lstStyle>
            <a:lvl1pPr algn="l">
              <a:defRPr sz="1000">
                <a:solidFill>
                  <a:schemeClr val="tx1">
                    <a:tint val="75000"/>
                  </a:schemeClr>
                </a:solidFill>
                <a:latin typeface="微软雅黑" panose="020B0503020204020204" pitchFamily="34" charset="-122"/>
                <a:ea typeface="微软雅黑" panose="020B0503020204020204" pitchFamily="34" charset="-122"/>
              </a:defRPr>
            </a:lvl1pPr>
          </a:lstStyle>
          <a:p>
            <a:r>
              <a:rPr lang="en-US"/>
              <a:t>2017 恒大集团 Corporation</a:t>
            </a:r>
            <a:endParaRPr lang="en-US" dirty="0"/>
          </a:p>
        </p:txBody>
      </p:sp>
      <p:sp>
        <p:nvSpPr>
          <p:cNvPr id="3" name="Footer Placeholder 4"/>
          <p:cNvSpPr>
            <a:spLocks noGrp="1"/>
          </p:cNvSpPr>
          <p:nvPr>
            <p:ph type="ftr" sz="quarter" idx="3"/>
          </p:nvPr>
        </p:nvSpPr>
        <p:spPr>
          <a:xfrm>
            <a:off x="3761587" y="6538912"/>
            <a:ext cx="4114800" cy="365125"/>
          </a:xfrm>
          <a:prstGeom prst="rect">
            <a:avLst/>
          </a:prstGeom>
        </p:spPr>
        <p:txBody>
          <a:bodyPr/>
          <a:lstStyle>
            <a:lvl1pPr algn="ctr">
              <a:defRPr lang="zh-CN" altLang="en-US" sz="1000" kern="1200" dirty="0" smtClean="0">
                <a:solidFill>
                  <a:schemeClr val="tx1">
                    <a:tint val="75000"/>
                  </a:schemeClr>
                </a:solidFill>
                <a:latin typeface="微软雅黑" panose="020B0503020204020204" pitchFamily="34" charset="-122"/>
                <a:ea typeface="微软雅黑" panose="020B0503020204020204" pitchFamily="34" charset="-122"/>
                <a:cs typeface="+mn-cs"/>
              </a:defRPr>
            </a:lvl1pPr>
          </a:lstStyle>
          <a:p>
            <a:r>
              <a:rPr lang="zh-CN" altLang="en-US" dirty="0"/>
              <a:t>文件密级：保密</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内容与标题">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817575" y="6435291"/>
            <a:ext cx="2743200" cy="365125"/>
          </a:xfrm>
          <a:prstGeom prst="rect">
            <a:avLst/>
          </a:prstGeom>
        </p:spPr>
        <p:txBody>
          <a:bodyPr vert="horz" lIns="91440" tIns="45720" rIns="91440" bIns="45720" rtlCol="0" anchor="ctr"/>
          <a:lstStyle>
            <a:lvl1pPr algn="l">
              <a:defRPr sz="1000">
                <a:solidFill>
                  <a:schemeClr val="tx1">
                    <a:tint val="75000"/>
                  </a:schemeClr>
                </a:solidFill>
                <a:latin typeface="微软雅黑" panose="020B0503020204020204" pitchFamily="34" charset="-122"/>
                <a:ea typeface="微软雅黑" panose="020B0503020204020204" pitchFamily="34" charset="-122"/>
              </a:defRPr>
            </a:lvl1pPr>
          </a:lstStyle>
          <a:p>
            <a:r>
              <a:rPr lang="en-US"/>
              <a:t>2017 恒大集团 Corporation</a:t>
            </a:r>
            <a:endParaRPr lang="en-US" dirty="0"/>
          </a:p>
        </p:txBody>
      </p:sp>
      <p:sp>
        <p:nvSpPr>
          <p:cNvPr id="3" name="Footer Placeholder 4"/>
          <p:cNvSpPr>
            <a:spLocks noGrp="1"/>
          </p:cNvSpPr>
          <p:nvPr>
            <p:ph type="ftr" sz="quarter" idx="3"/>
          </p:nvPr>
        </p:nvSpPr>
        <p:spPr>
          <a:xfrm>
            <a:off x="3761587" y="6538912"/>
            <a:ext cx="4114800" cy="365125"/>
          </a:xfrm>
          <a:prstGeom prst="rect">
            <a:avLst/>
          </a:prstGeom>
        </p:spPr>
        <p:txBody>
          <a:bodyPr/>
          <a:lstStyle>
            <a:lvl1pPr algn="ctr">
              <a:defRPr lang="zh-CN" altLang="en-US" sz="1000" kern="1200" dirty="0" smtClean="0">
                <a:solidFill>
                  <a:schemeClr val="tx1">
                    <a:tint val="75000"/>
                  </a:schemeClr>
                </a:solidFill>
                <a:latin typeface="微软雅黑" panose="020B0503020204020204" pitchFamily="34" charset="-122"/>
                <a:ea typeface="微软雅黑" panose="020B0503020204020204" pitchFamily="34" charset="-122"/>
                <a:cs typeface="+mn-cs"/>
              </a:defRPr>
            </a:lvl1pPr>
          </a:lstStyle>
          <a:p>
            <a:r>
              <a:rPr lang="zh-CN" altLang="en-US" dirty="0"/>
              <a:t>文件密级：保密</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与标题">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2017 恒大集团 Corporation</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6" name="Slide Number Placeholder 5"/>
          <p:cNvSpPr>
            <a:spLocks noGrp="1"/>
          </p:cNvSpPr>
          <p:nvPr>
            <p:ph type="sldNum" sz="quarter" idx="12"/>
          </p:nvPr>
        </p:nvSpPr>
        <p:spPr/>
        <p:txBody>
          <a:bodyPr/>
          <a:lstStyle/>
          <a:p>
            <a:fld id="{9D23C3DD-82BD-4A66-9247-9CEA823BD3E0}"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2017 恒大集团 Corporation</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6" name="Slide Number Placeholder 5"/>
          <p:cNvSpPr>
            <a:spLocks noGrp="1"/>
          </p:cNvSpPr>
          <p:nvPr>
            <p:ph type="sldNum" sz="quarter" idx="12"/>
          </p:nvPr>
        </p:nvSpPr>
        <p:spPr/>
        <p:txBody>
          <a:bodyPr/>
          <a:lstStyle/>
          <a:p>
            <a:fld id="{9D23C3DD-82BD-4A66-9247-9CEA823BD3E0}"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2017 恒大集团 Corporation</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6" name="Slide Number Placeholder 5"/>
          <p:cNvSpPr>
            <a:spLocks noGrp="1"/>
          </p:cNvSpPr>
          <p:nvPr>
            <p:ph type="sldNum" sz="quarter" idx="12"/>
          </p:nvPr>
        </p:nvSpPr>
        <p:spPr/>
        <p:txBody>
          <a:bodyPr/>
          <a:lstStyle/>
          <a:p>
            <a:fld id="{9D23C3DD-82BD-4A66-9247-9CEA823BD3E0}"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2017 恒大集团 Corporation</a:t>
            </a:r>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7" name="Slide Number Placeholder 6"/>
          <p:cNvSpPr>
            <a:spLocks noGrp="1"/>
          </p:cNvSpPr>
          <p:nvPr>
            <p:ph type="sldNum" sz="quarter" idx="12"/>
          </p:nvPr>
        </p:nvSpPr>
        <p:spPr/>
        <p:txBody>
          <a:bodyPr/>
          <a:lstStyle/>
          <a:p>
            <a:fld id="{9D23C3DD-82BD-4A66-9247-9CEA823BD3E0}"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r>
              <a:rPr lang="en-US"/>
              <a:t>2017 恒大集团 Corporation</a:t>
            </a:r>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9" name="Slide Number Placeholder 8"/>
          <p:cNvSpPr>
            <a:spLocks noGrp="1"/>
          </p:cNvSpPr>
          <p:nvPr>
            <p:ph type="sldNum" sz="quarter" idx="12"/>
          </p:nvPr>
        </p:nvSpPr>
        <p:spPr/>
        <p:txBody>
          <a:bodyPr/>
          <a:lstStyle/>
          <a:p>
            <a:fld id="{9D23C3DD-82BD-4A66-9247-9CEA823BD3E0}"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r>
              <a:rPr lang="en-US"/>
              <a:t>2017 恒大集团 Corporation</a:t>
            </a:r>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5" name="Slide Number Placeholder 4"/>
          <p:cNvSpPr>
            <a:spLocks noGrp="1"/>
          </p:cNvSpPr>
          <p:nvPr>
            <p:ph type="sldNum" sz="quarter" idx="12"/>
          </p:nvPr>
        </p:nvSpPr>
        <p:spPr/>
        <p:txBody>
          <a:bodyPr/>
          <a:lstStyle/>
          <a:p>
            <a:fld id="{9D23C3DD-82BD-4A66-9247-9CEA823BD3E0}"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r>
              <a:rPr lang="en-US"/>
              <a:t>2017 恒大集团 Corporation</a:t>
            </a:r>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4" name="Slide Number Placeholder 3"/>
          <p:cNvSpPr>
            <a:spLocks noGrp="1"/>
          </p:cNvSpPr>
          <p:nvPr>
            <p:ph type="sldNum" sz="quarter" idx="12"/>
          </p:nvPr>
        </p:nvSpPr>
        <p:spPr/>
        <p:txBody>
          <a:bodyPr/>
          <a:lstStyle/>
          <a:p>
            <a:fld id="{9D23C3DD-82BD-4A66-9247-9CEA823BD3E0}"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2017 恒大集团 Corporation</a:t>
            </a:r>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7" name="Slide Number Placeholder 6"/>
          <p:cNvSpPr>
            <a:spLocks noGrp="1"/>
          </p:cNvSpPr>
          <p:nvPr>
            <p:ph type="sldNum" sz="quarter" idx="12"/>
          </p:nvPr>
        </p:nvSpPr>
        <p:spPr/>
        <p:txBody>
          <a:bodyPr/>
          <a:lstStyle/>
          <a:p>
            <a:fld id="{9D23C3DD-82BD-4A66-9247-9CEA823BD3E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内容与标题">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
        <p:nvSpPr>
          <p:cNvPr id="2" name="Title 1"/>
          <p:cNvSpPr txBox="1"/>
          <p:nvPr userDrawn="1"/>
        </p:nvSpPr>
        <p:spPr>
          <a:xfrm>
            <a:off x="514225" y="169040"/>
            <a:ext cx="8709917" cy="720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eaLnBrk="0" fontAlgn="base" hangingPunct="0">
              <a:spcAft>
                <a:spcPct val="0"/>
              </a:spcAft>
            </a:pPr>
            <a:endParaRPr lang="en-US" altLang="en-US" b="1" dirty="0">
              <a:solidFill>
                <a:schemeClr val="accent1">
                  <a:lumMod val="75000"/>
                </a:schemeClr>
              </a:solidFill>
              <a:latin typeface="+mn-lt"/>
              <a:ea typeface="微软雅黑" panose="020B0503020204020204" pitchFamily="34" charset="-122"/>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2017 恒大集团 Corporation</a:t>
            </a:r>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7" name="Slide Number Placeholder 6"/>
          <p:cNvSpPr>
            <a:spLocks noGrp="1"/>
          </p:cNvSpPr>
          <p:nvPr>
            <p:ph type="sldNum" sz="quarter" idx="12"/>
          </p:nvPr>
        </p:nvSpPr>
        <p:spPr/>
        <p:txBody>
          <a:bodyPr/>
          <a:lstStyle/>
          <a:p>
            <a:fld id="{9D23C3DD-82BD-4A66-9247-9CEA823BD3E0}"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2017 恒大集团 Corporation</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6" name="Slide Number Placeholder 5"/>
          <p:cNvSpPr>
            <a:spLocks noGrp="1"/>
          </p:cNvSpPr>
          <p:nvPr>
            <p:ph type="sldNum" sz="quarter" idx="12"/>
          </p:nvPr>
        </p:nvSpPr>
        <p:spPr/>
        <p:txBody>
          <a:bodyPr/>
          <a:lstStyle/>
          <a:p>
            <a:fld id="{9D23C3DD-82BD-4A66-9247-9CEA823BD3E0}"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2017 恒大集团 Corporation</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6" name="Slide Number Placeholder 5"/>
          <p:cNvSpPr>
            <a:spLocks noGrp="1"/>
          </p:cNvSpPr>
          <p:nvPr>
            <p:ph type="sldNum" sz="quarter" idx="12"/>
          </p:nvPr>
        </p:nvSpPr>
        <p:spPr/>
        <p:txBody>
          <a:bodyPr/>
          <a:lstStyle/>
          <a:p>
            <a:fld id="{9D23C3DD-82BD-4A66-9247-9CEA823BD3E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9568" y="1280691"/>
            <a:ext cx="6199278" cy="955819"/>
          </a:xfrm>
        </p:spPr>
        <p:txBody>
          <a:bodyPr anchor="b">
            <a:normAutofit/>
          </a:bodyPr>
          <a:lstStyle>
            <a:lvl1pPr algn="ctr">
              <a:defRPr sz="4000"/>
            </a:lvl1pPr>
          </a:lstStyle>
          <a:p>
            <a:r>
              <a:rPr lang="en-US" dirty="0"/>
              <a:t>Click to edit Master title style</a:t>
            </a:r>
            <a:endParaRPr lang="en-US" dirty="0"/>
          </a:p>
        </p:txBody>
      </p:sp>
      <p:sp>
        <p:nvSpPr>
          <p:cNvPr id="3" name="Subtitle 2"/>
          <p:cNvSpPr>
            <a:spLocks noGrp="1"/>
          </p:cNvSpPr>
          <p:nvPr>
            <p:ph type="subTitle" idx="1"/>
          </p:nvPr>
        </p:nvSpPr>
        <p:spPr>
          <a:xfrm>
            <a:off x="838200" y="2462645"/>
            <a:ext cx="10515600" cy="346017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r>
              <a:rPr lang="en-US"/>
              <a:t>2017 恒大集团 Corporation</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dirty="0"/>
          </a:p>
        </p:txBody>
      </p:sp>
      <p:sp>
        <p:nvSpPr>
          <p:cNvPr id="6" name="Slide Number Placeholder 5"/>
          <p:cNvSpPr>
            <a:spLocks noGrp="1"/>
          </p:cNvSpPr>
          <p:nvPr>
            <p:ph type="sldNum" sz="quarter" idx="12"/>
          </p:nvPr>
        </p:nvSpPr>
        <p:spPr/>
        <p:txBody>
          <a:bodyPr/>
          <a:lstStyle/>
          <a:p>
            <a:fld id="{913FA113-069B-4627-BBF8-571DA775429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5"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6"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7"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8"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9"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9"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10"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r>
              <a:rPr lang="en-US"/>
              <a:t>2017 恒大集团 Corporation</a:t>
            </a:r>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9" name="Slide Number Placeholder 8"/>
          <p:cNvSpPr>
            <a:spLocks noGrp="1"/>
          </p:cNvSpPr>
          <p:nvPr>
            <p:ph type="sldNum" sz="quarter" idx="12"/>
          </p:nvPr>
        </p:nvSpPr>
        <p:spPr/>
        <p:txBody>
          <a:bodyPr/>
          <a:lstStyle/>
          <a:p>
            <a:fld id="{913FA113-069B-4627-BBF8-571DA775429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7"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8"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vmlDrawing" Target="../drawings/vmlDrawing2.vml"/><Relationship Id="rId24" Type="http://schemas.openxmlformats.org/officeDocument/2006/relationships/image" Target="../media/image7.png"/><Relationship Id="rId23" Type="http://schemas.openxmlformats.org/officeDocument/2006/relationships/oleObject" Target="../embeddings/oleObject2.bin"/><Relationship Id="rId22" Type="http://schemas.openxmlformats.org/officeDocument/2006/relationships/image" Target="../media/image6.jpeg"/><Relationship Id="rId21" Type="http://schemas.openxmlformats.org/officeDocument/2006/relationships/image" Target="../media/image8.png"/><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32.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1"/>
          <a:stretch>
            <a:fillRect/>
          </a:stretch>
        </p:blipFill>
        <p:spPr>
          <a:xfrm>
            <a:off x="0" y="0"/>
            <a:ext cx="12192000" cy="6893284"/>
          </a:xfrm>
          <a:prstGeom prst="rect">
            <a:avLst/>
          </a:prstGeom>
        </p:spPr>
      </p:pic>
      <p:sp>
        <p:nvSpPr>
          <p:cNvPr id="2" name="Title Placeholder 1"/>
          <p:cNvSpPr>
            <a:spLocks noGrp="1"/>
          </p:cNvSpPr>
          <p:nvPr>
            <p:ph type="title"/>
          </p:nvPr>
        </p:nvSpPr>
        <p:spPr>
          <a:xfrm>
            <a:off x="452005" y="1317349"/>
            <a:ext cx="6354040" cy="83357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17575" y="2330308"/>
            <a:ext cx="10622973" cy="393192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17575" y="6435291"/>
            <a:ext cx="2743200" cy="365125"/>
          </a:xfrm>
          <a:prstGeom prst="rect">
            <a:avLst/>
          </a:prstGeom>
        </p:spPr>
        <p:txBody>
          <a:bodyPr vert="horz" lIns="91440" tIns="45720" rIns="91440" bIns="45720" rtlCol="0" anchor="ctr"/>
          <a:lstStyle>
            <a:lvl1pPr algn="l">
              <a:defRPr sz="1000">
                <a:solidFill>
                  <a:schemeClr val="tx1">
                    <a:tint val="75000"/>
                  </a:schemeClr>
                </a:solidFill>
                <a:latin typeface="微软雅黑" panose="020B0503020204020204" pitchFamily="34" charset="-122"/>
                <a:ea typeface="微软雅黑" panose="020B0503020204020204" pitchFamily="34" charset="-122"/>
              </a:defRPr>
            </a:lvl1pPr>
          </a:lstStyle>
          <a:p>
            <a:r>
              <a:rPr lang="en-US"/>
              <a:t>2017 恒大集团 Corporation</a:t>
            </a:r>
            <a:endParaRPr lang="en-US" dirty="0"/>
          </a:p>
        </p:txBody>
      </p:sp>
      <p:sp>
        <p:nvSpPr>
          <p:cNvPr id="6" name="Slide Number Placeholder 5"/>
          <p:cNvSpPr>
            <a:spLocks noGrp="1"/>
          </p:cNvSpPr>
          <p:nvPr>
            <p:ph type="sldNum" sz="quarter" idx="4"/>
          </p:nvPr>
        </p:nvSpPr>
        <p:spPr>
          <a:xfrm>
            <a:off x="8894774"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FA113-069B-4627-BBF8-571DA775429A}" type="slidenum">
              <a:rPr lang="en-US" smtClean="0"/>
            </a:fld>
            <a:endParaRPr lang="en-US"/>
          </a:p>
        </p:txBody>
      </p:sp>
      <p:cxnSp>
        <p:nvCxnSpPr>
          <p:cNvPr id="7" name="Straight Connector 11"/>
          <p:cNvCxnSpPr/>
          <p:nvPr userDrawn="1"/>
        </p:nvCxnSpPr>
        <p:spPr>
          <a:xfrm>
            <a:off x="116504" y="820053"/>
            <a:ext cx="11958991" cy="0"/>
          </a:xfrm>
          <a:prstGeom prst="line">
            <a:avLst/>
          </a:prstGeom>
          <a:ln w="19050">
            <a:solidFill>
              <a:schemeClr val="bg1">
                <a:lumMod val="6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rotWithShape="1">
          <a:blip r:embed="rId22" cstate="print">
            <a:extLst>
              <a:ext uri="{28A0092B-C50C-407E-A947-70E740481C1C}">
                <a14:useLocalDpi xmlns:a14="http://schemas.microsoft.com/office/drawing/2010/main" val="0"/>
              </a:ext>
            </a:extLst>
          </a:blip>
          <a:srcRect t="17797" b="20763"/>
          <a:stretch>
            <a:fillRect/>
          </a:stretch>
        </p:blipFill>
        <p:spPr>
          <a:xfrm>
            <a:off x="9227181" y="200012"/>
            <a:ext cx="1686044" cy="428565"/>
          </a:xfrm>
          <a:prstGeom prst="rect">
            <a:avLst/>
          </a:prstGeom>
        </p:spPr>
      </p:pic>
      <p:graphicFrame>
        <p:nvGraphicFramePr>
          <p:cNvPr id="10" name="Object 9"/>
          <p:cNvGraphicFramePr>
            <a:graphicFrameLocks noChangeAspect="1"/>
          </p:cNvGraphicFramePr>
          <p:nvPr userDrawn="1"/>
        </p:nvGraphicFramePr>
        <p:xfrm>
          <a:off x="10913225" y="238912"/>
          <a:ext cx="816659" cy="424034"/>
        </p:xfrm>
        <a:graphic>
          <a:graphicData uri="http://schemas.openxmlformats.org/presentationml/2006/ole">
            <mc:AlternateContent xmlns:mc="http://schemas.openxmlformats.org/markup-compatibility/2006">
              <mc:Choice xmlns:v="urn:schemas-microsoft-com:vml" Requires="v">
                <p:oleObj spid="_x0000_s2522" name="Picture" r:id="rId23" imgW="1746885" imgH="548005" progId="Word.Picture.8">
                  <p:embed/>
                </p:oleObj>
              </mc:Choice>
              <mc:Fallback>
                <p:oleObj name="Picture" r:id="rId23" imgW="1746885" imgH="548005" progId="Word.Picture.8">
                  <p:embed/>
                  <p:pic>
                    <p:nvPicPr>
                      <p:cNvPr id="0" name="Object 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913225" y="238912"/>
                        <a:ext cx="816659" cy="424034"/>
                      </a:xfrm>
                      <a:prstGeom prst="rect">
                        <a:avLst/>
                      </a:prstGeom>
                      <a:noFill/>
                    </p:spPr>
                  </p:pic>
                </p:oleObj>
              </mc:Fallback>
            </mc:AlternateContent>
          </a:graphicData>
        </a:graphic>
      </p:graphicFrame>
      <p:sp>
        <p:nvSpPr>
          <p:cNvPr id="11" name="Footer Placeholder 4"/>
          <p:cNvSpPr>
            <a:spLocks noGrp="1"/>
          </p:cNvSpPr>
          <p:nvPr>
            <p:ph type="ftr" sz="quarter" idx="3"/>
          </p:nvPr>
        </p:nvSpPr>
        <p:spPr>
          <a:xfrm>
            <a:off x="3761587" y="6538912"/>
            <a:ext cx="4114800" cy="365125"/>
          </a:xfrm>
          <a:prstGeom prst="rect">
            <a:avLst/>
          </a:prstGeom>
        </p:spPr>
        <p:txBody>
          <a:bodyPr/>
          <a:lstStyle>
            <a:lvl1pPr algn="ctr">
              <a:defRPr lang="zh-CN" altLang="en-US" sz="1000" kern="1200" dirty="0" smtClean="0">
                <a:solidFill>
                  <a:schemeClr val="tx1">
                    <a:tint val="75000"/>
                  </a:schemeClr>
                </a:solidFill>
                <a:latin typeface="微软雅黑" panose="020B0503020204020204" pitchFamily="34" charset="-122"/>
                <a:ea typeface="微软雅黑" panose="020B0503020204020204" pitchFamily="34" charset="-122"/>
                <a:cs typeface="+mn-cs"/>
              </a:defRPr>
            </a:lvl1pPr>
          </a:lstStyle>
          <a:p>
            <a:r>
              <a:rPr lang="zh-CN" altLang="en-US" dirty="0"/>
              <a:t>文件密级：保密</a:t>
            </a:r>
            <a:endParaRPr lang="zh-CN" altLang="en-US" dirty="0"/>
          </a:p>
        </p:txBody>
      </p:sp>
      <p:cxnSp>
        <p:nvCxnSpPr>
          <p:cNvPr id="12" name="Straight Connector 11"/>
          <p:cNvCxnSpPr/>
          <p:nvPr userDrawn="1"/>
        </p:nvCxnSpPr>
        <p:spPr>
          <a:xfrm>
            <a:off x="10844401" y="190180"/>
            <a:ext cx="0" cy="47276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3C3DD-82BD-4A66-9247-9CEA823BD3E0}" type="slidenum">
              <a:rPr lang="en-US" smtClean="0"/>
            </a:fld>
            <a:endParaRPr lang="en-US"/>
          </a:p>
        </p:txBody>
      </p:sp>
      <p:sp>
        <p:nvSpPr>
          <p:cNvPr id="7" name="Date Placeholder 3"/>
          <p:cNvSpPr>
            <a:spLocks noGrp="1"/>
          </p:cNvSpPr>
          <p:nvPr>
            <p:ph type="dt" sz="half" idx="2"/>
          </p:nvPr>
        </p:nvSpPr>
        <p:spPr>
          <a:xfrm>
            <a:off x="817575" y="6435291"/>
            <a:ext cx="2743200" cy="365125"/>
          </a:xfrm>
          <a:prstGeom prst="rect">
            <a:avLst/>
          </a:prstGeom>
        </p:spPr>
        <p:txBody>
          <a:bodyPr vert="horz" lIns="91440" tIns="45720" rIns="91440" bIns="45720" rtlCol="0" anchor="ctr"/>
          <a:lstStyle>
            <a:lvl1pPr algn="l">
              <a:defRPr sz="1000">
                <a:solidFill>
                  <a:schemeClr val="tx1">
                    <a:tint val="75000"/>
                  </a:schemeClr>
                </a:solidFill>
                <a:latin typeface="微软雅黑" panose="020B0503020204020204" pitchFamily="34" charset="-122"/>
                <a:ea typeface="微软雅黑" panose="020B0503020204020204" pitchFamily="34" charset="-122"/>
              </a:defRPr>
            </a:lvl1pPr>
          </a:lstStyle>
          <a:p>
            <a:r>
              <a:rPr lang="en-US"/>
              <a:t>2017 恒大集团 Corporation</a:t>
            </a:r>
            <a:endParaRPr lang="en-US" dirty="0"/>
          </a:p>
        </p:txBody>
      </p:sp>
      <p:sp>
        <p:nvSpPr>
          <p:cNvPr id="8" name="Footer Placeholder 4"/>
          <p:cNvSpPr>
            <a:spLocks noGrp="1"/>
          </p:cNvSpPr>
          <p:nvPr>
            <p:ph type="ftr" sz="quarter" idx="3"/>
          </p:nvPr>
        </p:nvSpPr>
        <p:spPr>
          <a:xfrm>
            <a:off x="3761587" y="6538912"/>
            <a:ext cx="4114800" cy="365125"/>
          </a:xfrm>
          <a:prstGeom prst="rect">
            <a:avLst/>
          </a:prstGeom>
        </p:spPr>
        <p:txBody>
          <a:bodyPr/>
          <a:lstStyle>
            <a:lvl1pPr algn="ctr">
              <a:defRPr lang="zh-CN" altLang="en-US" sz="1000" kern="1200" dirty="0" smtClean="0">
                <a:solidFill>
                  <a:schemeClr val="tx1">
                    <a:tint val="75000"/>
                  </a:schemeClr>
                </a:solidFill>
                <a:latin typeface="微软雅黑" panose="020B0503020204020204" pitchFamily="34" charset="-122"/>
                <a:ea typeface="微软雅黑" panose="020B0503020204020204" pitchFamily="34" charset="-122"/>
                <a:cs typeface="+mn-cs"/>
              </a:defRPr>
            </a:lvl1pPr>
          </a:lstStyle>
          <a:p>
            <a:r>
              <a:rPr lang="zh-CN" altLang="en-US" dirty="0"/>
              <a:t>文件密级：保密</a:t>
            </a:r>
            <a:endParaRPr lang="zh-CN" alt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18.xml"/><Relationship Id="rId6" Type="http://schemas.openxmlformats.org/officeDocument/2006/relationships/image" Target="../media/image21.wmf"/><Relationship Id="rId5" Type="http://schemas.openxmlformats.org/officeDocument/2006/relationships/package" Target="../embeddings/Document2.docx"/><Relationship Id="rId4" Type="http://schemas.openxmlformats.org/officeDocument/2006/relationships/image" Target="../media/image20.wmf"/><Relationship Id="rId3" Type="http://schemas.openxmlformats.org/officeDocument/2006/relationships/package" Target="../embeddings/Document1.docx"/><Relationship Id="rId2" Type="http://schemas.openxmlformats.org/officeDocument/2006/relationships/image" Target="../media/image19.wmf"/><Relationship Id="rId1" Type="http://schemas.openxmlformats.org/officeDocument/2006/relationships/package" Target="../embeddings/Workbook1.xlsx"/></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25.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26.e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image" Target="../media/image28.png"/><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1.png"/><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18.xml"/><Relationship Id="rId7" Type="http://schemas.openxmlformats.org/officeDocument/2006/relationships/image" Target="../media/image12.wmf"/><Relationship Id="rId6" Type="http://schemas.openxmlformats.org/officeDocument/2006/relationships/oleObject" Target="../embeddings/oleObject5.bin"/><Relationship Id="rId5" Type="http://schemas.openxmlformats.org/officeDocument/2006/relationships/image" Target="../media/image11.wmf"/><Relationship Id="rId4" Type="http://schemas.openxmlformats.org/officeDocument/2006/relationships/oleObject" Target="../embeddings/oleObject4.bin"/><Relationship Id="rId3" Type="http://schemas.openxmlformats.org/officeDocument/2006/relationships/image" Target="../media/image10.wmf"/><Relationship Id="rId2" Type="http://schemas.openxmlformats.org/officeDocument/2006/relationships/oleObject" Target="../embeddings/oleObject3.bin"/><Relationship Id="rId1" Type="http://schemas.openxmlformats.org/officeDocument/2006/relationships/hyperlink" Target="http://192.168.0.237:8081/nexus/#welcome" TargetMode="Externa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52"/>
          <p:cNvSpPr txBox="1">
            <a:spLocks noChangeArrowheads="1"/>
          </p:cNvSpPr>
          <p:nvPr/>
        </p:nvSpPr>
        <p:spPr bwMode="auto">
          <a:xfrm>
            <a:off x="455557" y="1604797"/>
            <a:ext cx="11328400" cy="2432685"/>
          </a:xfrm>
          <a:prstGeom prst="rect">
            <a:avLst/>
          </a:prstGeom>
          <a:noFill/>
          <a:ln>
            <a:noFill/>
          </a:ln>
          <a:effectLst>
            <a:outerShdw blurRad="50800" dist="50800" dir="3000000" sx="99000" sy="99000" algn="ctr" rotWithShape="0">
              <a:srgbClr val="000000">
                <a:alpha val="48000"/>
              </a:srgbClr>
            </a:outerShdw>
          </a:effec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150000"/>
              </a:lnSpc>
              <a:defRPr/>
            </a:pPr>
            <a:r>
              <a:rPr lang="zh-CN" altLang="en-US" sz="4800" b="1" dirty="0">
                <a:latin typeface="微软雅黑" panose="020B0503020204020204" pitchFamily="34" charset="-122"/>
                <a:ea typeface="微软雅黑" panose="020B0503020204020204" pitchFamily="34" charset="-122"/>
              </a:rPr>
              <a:t>恒大智慧小区项目</a:t>
            </a:r>
            <a:endParaRPr lang="en-US" altLang="zh-CN" sz="4800" b="1" dirty="0">
              <a:latin typeface="微软雅黑" panose="020B0503020204020204" pitchFamily="34" charset="-122"/>
              <a:ea typeface="微软雅黑" panose="020B0503020204020204" pitchFamily="34" charset="-122"/>
            </a:endParaRPr>
          </a:p>
          <a:p>
            <a:pPr algn="ctr">
              <a:lnSpc>
                <a:spcPct val="150000"/>
              </a:lnSpc>
              <a:defRPr/>
            </a:pPr>
            <a:r>
              <a:rPr lang="zh-CN" altLang="en-US" sz="3735" dirty="0">
                <a:latin typeface="微软雅黑" panose="020B0503020204020204" pitchFamily="34" charset="-122"/>
                <a:ea typeface="微软雅黑" panose="020B0503020204020204" pitchFamily="34" charset="-122"/>
              </a:rPr>
              <a:t>后端开发规范手册</a:t>
            </a:r>
            <a:endParaRPr lang="zh-CN" altLang="en-US" sz="3735" dirty="0">
              <a:latin typeface="微软雅黑" panose="020B0503020204020204" pitchFamily="34" charset="-122"/>
              <a:ea typeface="微软雅黑" panose="020B0503020204020204" pitchFamily="34" charset="-122"/>
            </a:endParaRPr>
          </a:p>
          <a:p>
            <a:pPr algn="ctr">
              <a:lnSpc>
                <a:spcPct val="150000"/>
              </a:lnSpc>
              <a:defRPr/>
            </a:pPr>
            <a:r>
              <a:rPr lang="zh-CN" altLang="en-US" sz="2000" dirty="0">
                <a:latin typeface="微软雅黑" panose="020B0503020204020204" pitchFamily="34" charset="-122"/>
                <a:ea typeface="微软雅黑" panose="020B0503020204020204" pitchFamily="34" charset="-122"/>
              </a:rPr>
              <a:t>公共框架组</a:t>
            </a:r>
            <a:endParaRPr lang="zh-CN" altLang="en-US" sz="2000" dirty="0">
              <a:latin typeface="微软雅黑" panose="020B0503020204020204" pitchFamily="34" charset="-122"/>
              <a:ea typeface="微软雅黑" panose="020B0503020204020204" pitchFamily="34" charset="-122"/>
            </a:endParaRPr>
          </a:p>
        </p:txBody>
      </p:sp>
      <p:sp>
        <p:nvSpPr>
          <p:cNvPr id="3" name="CasellaDiTesto 52"/>
          <p:cNvSpPr txBox="1">
            <a:spLocks noChangeArrowheads="1"/>
          </p:cNvSpPr>
          <p:nvPr/>
        </p:nvSpPr>
        <p:spPr bwMode="auto">
          <a:xfrm>
            <a:off x="431800" y="4320117"/>
            <a:ext cx="11328400" cy="369332"/>
          </a:xfrm>
          <a:prstGeom prst="rect">
            <a:avLst/>
          </a:prstGeom>
          <a:noFill/>
          <a:ln>
            <a:noFill/>
          </a:ln>
          <a:effectLst>
            <a:outerShdw blurRad="50800" dist="50800" dir="3000000" algn="ctr" rotWithShape="0">
              <a:srgbClr val="000000">
                <a:alpha val="50000"/>
              </a:srgbClr>
            </a:outerShdw>
          </a:effec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defRPr/>
            </a:pPr>
            <a:r>
              <a:rPr lang="zh-CN" altLang="en-US" sz="24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2017/12/01</a:t>
            </a:r>
            <a:r>
              <a:rPr lang="zh-CN" altLang="en-US" sz="24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4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endParaRPr lang="zh-CN" altLang="en-US" dirty="0">
              <a:latin typeface="微软雅黑" panose="020B0503020204020204" pitchFamily="34" charset="-122"/>
              <a:ea typeface="微软雅黑" panose="020B0503020204020204" pitchFamily="34" charset="-122"/>
            </a:endParaRPr>
          </a:p>
        </p:txBody>
      </p:sp>
      <p:sp>
        <p:nvSpPr>
          <p:cNvPr id="3" name="Rectangle 4"/>
          <p:cNvSpPr>
            <a:spLocks noChangeArrowheads="1"/>
          </p:cNvSpPr>
          <p:nvPr/>
        </p:nvSpPr>
        <p:spPr bwMode="auto">
          <a:xfrm>
            <a:off x="495432" y="1384751"/>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Rectangle 5"/>
          <p:cNvSpPr>
            <a:spLocks noChangeArrowheads="1"/>
          </p:cNvSpPr>
          <p:nvPr/>
        </p:nvSpPr>
        <p:spPr bwMode="gray">
          <a:xfrm>
            <a:off x="1501623" y="1384751"/>
            <a:ext cx="6147209" cy="518680"/>
          </a:xfrm>
          <a:prstGeom prst="rect">
            <a:avLst/>
          </a:prstGeom>
          <a:solidFill>
            <a:srgbClr val="BDD7EE"/>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技术架构概述</a:t>
            </a:r>
            <a:endParaRPr lang="en-US" altLang="zh-CN"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
          <p:cNvSpPr>
            <a:spLocks noChangeArrowheads="1"/>
          </p:cNvSpPr>
          <p:nvPr/>
        </p:nvSpPr>
        <p:spPr bwMode="auto">
          <a:xfrm>
            <a:off x="495432" y="2536524"/>
            <a:ext cx="886812" cy="518680"/>
          </a:xfrm>
          <a:prstGeom prst="rect">
            <a:avLst/>
          </a:prstGeom>
          <a:solidFill>
            <a:srgbClr val="1B76C3"/>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Rectangle 5"/>
          <p:cNvSpPr>
            <a:spLocks noChangeArrowheads="1"/>
          </p:cNvSpPr>
          <p:nvPr/>
        </p:nvSpPr>
        <p:spPr bwMode="gray">
          <a:xfrm>
            <a:off x="1500988" y="2536524"/>
            <a:ext cx="6147209" cy="518680"/>
          </a:xfrm>
          <a:prstGeom prst="rect">
            <a:avLst/>
          </a:prstGeom>
          <a:solidFill>
            <a:srgbClr val="1B76C3"/>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开发规范介绍</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7"/>
          <p:cNvSpPr>
            <a:spLocks noChangeArrowheads="1"/>
          </p:cNvSpPr>
          <p:nvPr/>
        </p:nvSpPr>
        <p:spPr bwMode="auto">
          <a:xfrm>
            <a:off x="495432" y="3127290"/>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endPar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Rectangle 5"/>
          <p:cNvSpPr>
            <a:spLocks noChangeArrowheads="1"/>
          </p:cNvSpPr>
          <p:nvPr/>
        </p:nvSpPr>
        <p:spPr bwMode="gray">
          <a:xfrm>
            <a:off x="1501623" y="3127290"/>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rPr>
              <a:t>服务管理介绍</a:t>
            </a:r>
            <a:endParaRPr lang="zh-CN" altLang="en-US" b="1" kern="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Rectangle 7"/>
          <p:cNvSpPr>
            <a:spLocks noChangeArrowheads="1"/>
          </p:cNvSpPr>
          <p:nvPr/>
        </p:nvSpPr>
        <p:spPr bwMode="auto">
          <a:xfrm>
            <a:off x="495432" y="3710435"/>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endPar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Rectangle 5"/>
          <p:cNvSpPr>
            <a:spLocks noChangeArrowheads="1"/>
          </p:cNvSpPr>
          <p:nvPr/>
        </p:nvSpPr>
        <p:spPr bwMode="gray">
          <a:xfrm>
            <a:off x="1500988" y="3710435"/>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Demo</a:t>
            </a:r>
            <a:r>
              <a:rPr lang="zh-CN" altLang="en-US"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示例</a:t>
            </a:r>
            <a:endPar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7"/>
          <p:cNvSpPr>
            <a:spLocks noChangeArrowheads="1"/>
          </p:cNvSpPr>
          <p:nvPr/>
        </p:nvSpPr>
        <p:spPr bwMode="auto">
          <a:xfrm>
            <a:off x="495432" y="1956693"/>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Rectangle 5"/>
          <p:cNvSpPr>
            <a:spLocks noChangeArrowheads="1"/>
          </p:cNvSpPr>
          <p:nvPr/>
        </p:nvSpPr>
        <p:spPr bwMode="gray">
          <a:xfrm>
            <a:off x="1501623" y="1956693"/>
            <a:ext cx="6147209" cy="518680"/>
          </a:xfrm>
          <a:prstGeom prst="rect">
            <a:avLst/>
          </a:prstGeom>
          <a:solidFill>
            <a:srgbClr val="BDD7EE"/>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开发环境搭建</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AutoShape 10"/>
          <p:cNvSpPr>
            <a:spLocks noChangeArrowheads="1"/>
          </p:cNvSpPr>
          <p:nvPr/>
        </p:nvSpPr>
        <p:spPr bwMode="gray">
          <a:xfrm rot="5400000">
            <a:off x="409948" y="2621777"/>
            <a:ext cx="249844" cy="334687"/>
          </a:xfrm>
          <a:prstGeom prst="triangle">
            <a:avLst>
              <a:gd name="adj" fmla="val 50000"/>
            </a:avLst>
          </a:prstGeom>
          <a:solidFill>
            <a:srgbClr val="1B76C3"/>
          </a:solidFill>
          <a:ln w="57150">
            <a:solidFill>
              <a:srgbClr val="FFFFFF"/>
            </a:solidFill>
            <a:miter lim="800000"/>
          </a:ln>
        </p:spPr>
        <p:txBody>
          <a:bodyPr rot="10800000" vert="eaVert" wrap="none" lIns="0" tIns="46800" rIns="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defRPr/>
            </a:pPr>
            <a:endParaRPr lang="zh-CN" altLang="en-US" b="1" kern="0">
              <a:solidFill>
                <a:srgbClr val="000000"/>
              </a:solidFill>
              <a:latin typeface="微软雅黑" panose="020B0503020204020204" pitchFamily="34" charset="-122"/>
              <a:ea typeface="微软雅黑" panose="020B0503020204020204" pitchFamily="34" charset="-122"/>
              <a:cs typeface="华文楷体" panose="02010600040101010101" charset="-122"/>
            </a:endParaRPr>
          </a:p>
        </p:txBody>
      </p:sp>
      <p:pic>
        <p:nvPicPr>
          <p:cNvPr id="20" name="Picture 2" descr="PPT_title_art copy"/>
          <p:cNvPicPr>
            <a:picLocks noChangeAspect="1" noChangeArrowheads="1"/>
          </p:cNvPicPr>
          <p:nvPr/>
        </p:nvPicPr>
        <p:blipFill>
          <a:blip r:embed="rId1"/>
          <a:srcRect/>
          <a:stretch>
            <a:fillRect/>
          </a:stretch>
        </p:blipFill>
        <p:spPr bwMode="auto">
          <a:xfrm>
            <a:off x="7648833" y="1384751"/>
            <a:ext cx="4311330" cy="46486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开发框架 </a:t>
            </a:r>
            <a:r>
              <a:rPr lang="en-US" altLang="zh-CN" dirty="0">
                <a:latin typeface="微软雅黑" panose="020B0503020204020204" pitchFamily="34" charset="-122"/>
                <a:ea typeface="微软雅黑" panose="020B0503020204020204" pitchFamily="34" charset="-122"/>
              </a:rPr>
              <a:t>- POM</a:t>
            </a:r>
            <a:r>
              <a:rPr lang="zh-CN" altLang="en-US" dirty="0">
                <a:latin typeface="微软雅黑" panose="020B0503020204020204" pitchFamily="34" charset="-122"/>
                <a:ea typeface="微软雅黑" panose="020B0503020204020204" pitchFamily="34" charset="-122"/>
              </a:rPr>
              <a:t>结构介绍</a:t>
            </a:r>
            <a:endParaRPr lang="zh-CN" altLang="en-US" dirty="0">
              <a:latin typeface="微软雅黑" panose="020B0503020204020204" pitchFamily="34" charset="-122"/>
              <a:ea typeface="微软雅黑" panose="020B0503020204020204" pitchFamily="34" charset="-122"/>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2617" y="1149927"/>
            <a:ext cx="10418619" cy="5555673"/>
          </a:xfrm>
          <a:prstGeom prst="rect">
            <a:avLst/>
          </a:prstGeom>
        </p:spPr>
      </p:pic>
      <p:sp>
        <p:nvSpPr>
          <p:cNvPr id="3" name="Rectangle 2"/>
          <p:cNvSpPr/>
          <p:nvPr/>
        </p:nvSpPr>
        <p:spPr>
          <a:xfrm>
            <a:off x="3657600" y="5967046"/>
            <a:ext cx="2614246" cy="211016"/>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demo-</a:t>
            </a:r>
            <a:r>
              <a:rPr lang="en-US" altLang="zh-CN" dirty="0" err="1">
                <a:solidFill>
                  <a:schemeClr val="tx1"/>
                </a:solidFill>
              </a:rPr>
              <a:t>dao</a:t>
            </a:r>
            <a:endParaRPr lang="zh-CN" altLang="en-US" dirty="0">
              <a:solidFill>
                <a:schemeClr val="tx1"/>
              </a:solidFill>
            </a:endParaRPr>
          </a:p>
        </p:txBody>
      </p:sp>
      <p:sp>
        <p:nvSpPr>
          <p:cNvPr id="5" name="Rectangle 4"/>
          <p:cNvSpPr/>
          <p:nvPr/>
        </p:nvSpPr>
        <p:spPr>
          <a:xfrm>
            <a:off x="3657600" y="6324600"/>
            <a:ext cx="2614246" cy="211016"/>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demo-service</a:t>
            </a:r>
            <a:endParaRPr lang="zh-CN" alt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应用开发</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编程规范</a:t>
            </a:r>
            <a:endParaRPr lang="zh-CN" altLang="en-US" dirty="0"/>
          </a:p>
        </p:txBody>
      </p:sp>
      <p:sp>
        <p:nvSpPr>
          <p:cNvPr id="5" name="Rectangle 3"/>
          <p:cNvSpPr/>
          <p:nvPr/>
        </p:nvSpPr>
        <p:spPr>
          <a:xfrm>
            <a:off x="868045" y="3004092"/>
            <a:ext cx="10004593" cy="2861310"/>
          </a:xfrm>
          <a:prstGeom prst="rect">
            <a:avLst/>
          </a:prstGeom>
        </p:spPr>
        <p:txBody>
          <a:bodyPr wrap="square">
            <a:spAutoFit/>
          </a:bodyPr>
          <a:lstStyle/>
          <a:p>
            <a:pPr marL="285750" indent="-285750">
              <a:buFont typeface="Wingdings" panose="05000000000000000000" pitchFamily="2" charset="2"/>
              <a:buChar char="ü"/>
            </a:pPr>
            <a:endParaRPr lang="en-US" altLang="zh-CN" dirty="0"/>
          </a:p>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开发规范详细信息，请参考</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zh-CN" altLang="en-US" dirty="0">
              <a:latin typeface="微软雅黑" panose="020B0503020204020204" pitchFamily="34" charset="-122"/>
              <a:ea typeface="微软雅黑" panose="020B0503020204020204" pitchFamily="34" charset="-122"/>
            </a:endParaRPr>
          </a:p>
          <a:p>
            <a:endParaRPr lang="en-US" altLang="zh-CN" dirty="0"/>
          </a:p>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各系统名称编码，请参考</a:t>
            </a:r>
            <a:endParaRPr lang="zh-CN" altLang="en-US" dirty="0">
              <a:latin typeface="微软雅黑" panose="020B0503020204020204" pitchFamily="34" charset="-122"/>
              <a:ea typeface="微软雅黑" panose="020B0503020204020204" pitchFamily="34" charset="-122"/>
            </a:endParaRPr>
          </a:p>
          <a:p>
            <a:endParaRPr lang="en-US" altLang="zh-CN" dirty="0"/>
          </a:p>
          <a:p>
            <a:pPr marL="285750" indent="-285750">
              <a:buFont typeface="Wingdings" panose="05000000000000000000" pitchFamily="2" charset="2"/>
              <a:buChar char="ü"/>
            </a:pPr>
            <a:endParaRPr lang="zh-CN" altLang="en-US" dirty="0"/>
          </a:p>
          <a:p>
            <a:pPr marL="285750" indent="-285750">
              <a:buFont typeface="Wingdings" panose="05000000000000000000" pitchFamily="2" charset="2"/>
              <a:buChar char="ü"/>
            </a:pPr>
            <a:endParaRPr lang="zh-CN" altLang="en-US" dirty="0"/>
          </a:p>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系统程序日志规范，请参考</a:t>
            </a:r>
            <a:r>
              <a:rPr lang="zh-CN" altLang="zh-CN" dirty="0"/>
              <a:t>     </a:t>
            </a:r>
            <a:endParaRPr lang="zh-CN" altLang="zh-CN" dirty="0"/>
          </a:p>
        </p:txBody>
      </p:sp>
      <p:graphicFrame>
        <p:nvGraphicFramePr>
          <p:cNvPr id="4" name="对象 3">
            <a:hlinkClick r:id="" action="ppaction://ole?verb=0"/>
          </p:cNvPr>
          <p:cNvGraphicFramePr>
            <a:graphicFrameLocks noChangeAspect="1"/>
          </p:cNvGraphicFramePr>
          <p:nvPr/>
        </p:nvGraphicFramePr>
        <p:xfrm>
          <a:off x="3952791" y="4068193"/>
          <a:ext cx="2048510" cy="1000125"/>
        </p:xfrm>
        <a:graphic>
          <a:graphicData uri="http://schemas.openxmlformats.org/presentationml/2006/ole">
            <mc:AlternateContent xmlns:mc="http://schemas.openxmlformats.org/markup-compatibility/2006">
              <mc:Choice xmlns:v="urn:schemas-microsoft-com:vml" Requires="v">
                <p:oleObj spid="_x0000_s1613" name="" showAsIcon="1" r:id="rId1" imgW="971550" imgH="952500" progId="Excel.Sheet.12">
                  <p:embed/>
                </p:oleObj>
              </mc:Choice>
              <mc:Fallback>
                <p:oleObj name="" showAsIcon="1" r:id="rId1" imgW="971550" imgH="952500" progId="Excel.Sheet.12">
                  <p:embed/>
                  <p:pic>
                    <p:nvPicPr>
                      <p:cNvPr id="0" name="图片 1025"/>
                      <p:cNvPicPr/>
                      <p:nvPr/>
                    </p:nvPicPr>
                    <p:blipFill>
                      <a:blip r:embed="rId2"/>
                      <a:stretch>
                        <a:fillRect/>
                      </a:stretch>
                    </p:blipFill>
                    <p:spPr>
                      <a:xfrm>
                        <a:off x="3952791" y="4068193"/>
                        <a:ext cx="2048510" cy="1000125"/>
                      </a:xfrm>
                      <a:prstGeom prst="rect">
                        <a:avLst/>
                      </a:prstGeom>
                    </p:spPr>
                  </p:pic>
                </p:oleObj>
              </mc:Fallback>
            </mc:AlternateContent>
          </a:graphicData>
        </a:graphic>
      </p:graphicFrame>
      <p:sp>
        <p:nvSpPr>
          <p:cNvPr id="6" name="文本框 5"/>
          <p:cNvSpPr txBox="1"/>
          <p:nvPr/>
        </p:nvSpPr>
        <p:spPr>
          <a:xfrm>
            <a:off x="868045" y="1097915"/>
            <a:ext cx="10086340" cy="133794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sym typeface="+mn-ea"/>
              </a:rPr>
              <a:t>项目名：</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应用的英文名称，采用字母小写，后续单词用“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”连接</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sym typeface="+mn-ea"/>
              </a:rPr>
              <a:t>包名：</a:t>
            </a:r>
            <a:r>
              <a:rPr lang="en-US" altLang="zh-CN" dirty="0" err="1">
                <a:latin typeface="微软雅黑" panose="020B0503020204020204" pitchFamily="34" charset="-122"/>
                <a:ea typeface="微软雅黑" panose="020B0503020204020204" pitchFamily="34" charset="-122"/>
                <a:sym typeface="+mn-ea"/>
              </a:rPr>
              <a:t>com.eg.egsc</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平台类型</a:t>
            </a:r>
            <a:r>
              <a:rPr lang="en-US" altLang="zh-CN" dirty="0">
                <a:latin typeface="微软雅黑" panose="020B0503020204020204" pitchFamily="34" charset="-122"/>
                <a:ea typeface="微软雅黑" panose="020B0503020204020204" pitchFamily="34" charset="-122"/>
                <a:sym typeface="+mn-ea"/>
              </a:rPr>
              <a:t>.</a:t>
            </a:r>
            <a:r>
              <a:rPr lang="zh-CN" altLang="zh-CN" dirty="0">
                <a:latin typeface="微软雅黑" panose="020B0503020204020204" pitchFamily="34" charset="-122"/>
                <a:ea typeface="微软雅黑" panose="020B0503020204020204" pitchFamily="34" charset="-122"/>
                <a:sym typeface="+mn-ea"/>
              </a:rPr>
              <a:t>应用缩写</a:t>
            </a:r>
            <a:r>
              <a:rPr lang="en-US" altLang="zh-CN" dirty="0">
                <a:latin typeface="微软雅黑" panose="020B0503020204020204" pitchFamily="34" charset="-122"/>
                <a:ea typeface="微软雅黑" panose="020B0503020204020204" pitchFamily="34" charset="-122"/>
                <a:sym typeface="+mn-ea"/>
              </a:rPr>
              <a:t>.</a:t>
            </a:r>
            <a:r>
              <a:rPr lang="zh-CN" altLang="zh-CN" dirty="0">
                <a:latin typeface="微软雅黑" panose="020B0503020204020204" pitchFamily="34" charset="-122"/>
                <a:ea typeface="微软雅黑" panose="020B0503020204020204" pitchFamily="34" charset="-122"/>
                <a:sym typeface="+mn-ea"/>
              </a:rPr>
              <a:t>模块英文名称</a:t>
            </a:r>
            <a:r>
              <a:rPr lang="en-US" altLang="zh-CN" dirty="0">
                <a:latin typeface="微软雅黑" panose="020B0503020204020204" pitchFamily="34" charset="-122"/>
                <a:ea typeface="微软雅黑" panose="020B0503020204020204" pitchFamily="34" charset="-122"/>
                <a:sym typeface="+mn-ea"/>
              </a:rPr>
              <a:t>.</a:t>
            </a:r>
            <a:r>
              <a:rPr lang="zh-CN" altLang="zh-CN" dirty="0">
                <a:latin typeface="微软雅黑" panose="020B0503020204020204" pitchFamily="34" charset="-122"/>
                <a:ea typeface="微软雅黑" panose="020B0503020204020204" pitchFamily="34" charset="-122"/>
                <a:sym typeface="+mn-ea"/>
              </a:rPr>
              <a:t>层</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sym typeface="+mn-ea"/>
              </a:rPr>
              <a:t>类名：</a:t>
            </a:r>
            <a:r>
              <a:rPr lang="zh-CN" altLang="zh-CN" dirty="0">
                <a:latin typeface="微软雅黑" panose="020B0503020204020204" pitchFamily="34" charset="-122"/>
                <a:ea typeface="微软雅黑" panose="020B0503020204020204" pitchFamily="34" charset="-122"/>
                <a:sym typeface="+mn-ea"/>
              </a:rPr>
              <a:t>首字母大写驼峰命名（</a:t>
            </a:r>
            <a:r>
              <a:rPr lang="en-US" altLang="zh-CN" dirty="0" err="1">
                <a:latin typeface="微软雅黑" panose="020B0503020204020204" pitchFamily="34" charset="-122"/>
                <a:ea typeface="微软雅黑" panose="020B0503020204020204" pitchFamily="34" charset="-122"/>
                <a:sym typeface="+mn-ea"/>
              </a:rPr>
              <a:t>UpperCamelCase</a:t>
            </a:r>
            <a:r>
              <a:rPr lang="zh-CN" altLang="zh-CN" dirty="0">
                <a:latin typeface="微软雅黑" panose="020B0503020204020204" pitchFamily="34" charset="-122"/>
                <a:ea typeface="微软雅黑" panose="020B0503020204020204" pitchFamily="34" charset="-122"/>
                <a:sym typeface="+mn-ea"/>
              </a:rPr>
              <a:t>）</a:t>
            </a:r>
            <a:endParaRPr lang="zh-CN" altLang="en-US"/>
          </a:p>
        </p:txBody>
      </p:sp>
      <p:graphicFrame>
        <p:nvGraphicFramePr>
          <p:cNvPr id="7" name="对象 6"/>
          <p:cNvGraphicFramePr>
            <a:graphicFrameLocks noChangeAspect="1"/>
          </p:cNvGraphicFramePr>
          <p:nvPr/>
        </p:nvGraphicFramePr>
        <p:xfrm>
          <a:off x="3753315" y="3057079"/>
          <a:ext cx="2447462" cy="1141642"/>
        </p:xfrm>
        <a:graphic>
          <a:graphicData uri="http://schemas.openxmlformats.org/presentationml/2006/ole">
            <mc:AlternateContent xmlns:mc="http://schemas.openxmlformats.org/markup-compatibility/2006">
              <mc:Choice xmlns:v="urn:schemas-microsoft-com:vml" Requires="v">
                <p:oleObj spid="_x0000_s1614" name="文档" showAsIcon="1" r:id="rId3" imgW="914400" imgH="828675" progId="Word.Document.12">
                  <p:embed/>
                </p:oleObj>
              </mc:Choice>
              <mc:Fallback>
                <p:oleObj name="文档" showAsIcon="1" r:id="rId3" imgW="914400" imgH="828675" progId="Word.Document.12">
                  <p:embed/>
                  <p:pic>
                    <p:nvPicPr>
                      <p:cNvPr id="0" name="图片 1435"/>
                      <p:cNvPicPr/>
                      <p:nvPr/>
                    </p:nvPicPr>
                    <p:blipFill>
                      <a:blip r:embed="rId4"/>
                      <a:stretch>
                        <a:fillRect/>
                      </a:stretch>
                    </p:blipFill>
                    <p:spPr>
                      <a:xfrm>
                        <a:off x="3753315" y="3057079"/>
                        <a:ext cx="2447462" cy="1141642"/>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4361815" y="5309870"/>
          <a:ext cx="1325880" cy="909955"/>
        </p:xfrm>
        <a:graphic>
          <a:graphicData uri="http://schemas.openxmlformats.org/presentationml/2006/ole">
            <mc:AlternateContent xmlns:mc="http://schemas.openxmlformats.org/markup-compatibility/2006">
              <mc:Choice xmlns:v="urn:schemas-microsoft-com:vml" Requires="v">
                <p:oleObj spid="_x0000_s1615" name="" showAsIcon="1" r:id="rId5" imgW="971550" imgH="666750" progId="Word.Document.12">
                  <p:embed/>
                </p:oleObj>
              </mc:Choice>
              <mc:Fallback>
                <p:oleObj name="" showAsIcon="1" r:id="rId5" imgW="971550" imgH="666750" progId="Word.Document.12">
                  <p:embed/>
                  <p:pic>
                    <p:nvPicPr>
                      <p:cNvPr id="0" name="图片 1025"/>
                      <p:cNvPicPr/>
                      <p:nvPr/>
                    </p:nvPicPr>
                    <p:blipFill>
                      <a:blip r:embed="rId6"/>
                      <a:stretch>
                        <a:fillRect/>
                      </a:stretch>
                    </p:blipFill>
                    <p:spPr>
                      <a:xfrm>
                        <a:off x="4361815" y="5309870"/>
                        <a:ext cx="1325880" cy="90995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应用开发</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前后端</a:t>
            </a:r>
            <a:r>
              <a:rPr lang="en-US" altLang="zh-CN" dirty="0">
                <a:latin typeface="微软雅黑" panose="020B0503020204020204" pitchFamily="34" charset="-122"/>
                <a:ea typeface="微软雅黑" panose="020B0503020204020204" pitchFamily="34" charset="-122"/>
              </a:rPr>
              <a:t>HTTP</a:t>
            </a:r>
            <a:r>
              <a:rPr lang="zh-CN" altLang="en-US" dirty="0">
                <a:latin typeface="微软雅黑" panose="020B0503020204020204" pitchFamily="34" charset="-122"/>
                <a:ea typeface="微软雅黑" panose="020B0503020204020204" pitchFamily="34" charset="-122"/>
              </a:rPr>
              <a:t>请求规范</a:t>
            </a:r>
            <a:endParaRPr lang="zh-CN" altLang="en-US" dirty="0">
              <a:latin typeface="微软雅黑" panose="020B0503020204020204" pitchFamily="34" charset="-122"/>
              <a:ea typeface="微软雅黑" panose="020B0503020204020204" pitchFamily="34" charset="-122"/>
            </a:endParaRPr>
          </a:p>
        </p:txBody>
      </p:sp>
      <p:sp>
        <p:nvSpPr>
          <p:cNvPr id="3" name="Rectangle 2"/>
          <p:cNvSpPr/>
          <p:nvPr/>
        </p:nvSpPr>
        <p:spPr>
          <a:xfrm>
            <a:off x="512601" y="961978"/>
            <a:ext cx="11156950" cy="1588770"/>
          </a:xfrm>
          <a:prstGeom prst="rect">
            <a:avLst/>
          </a:prstGeom>
        </p:spPr>
        <p:txBody>
          <a:bodyPr wrap="square">
            <a:spAutoFit/>
          </a:bodyPr>
          <a:lstStyle/>
          <a:p>
            <a:pPr marL="285750" indent="-285750">
              <a:lnSpc>
                <a:spcPct val="150000"/>
              </a:lnSpc>
              <a:spcBef>
                <a:spcPts val="400"/>
              </a:spcBef>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方法使用要求，服务器端接口只采用</a:t>
            </a: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协议的两个方法：</a:t>
            </a:r>
            <a:r>
              <a:rPr lang="en-US" altLang="zh-CN" sz="1600" dirty="0">
                <a:latin typeface="微软雅黑" panose="020B0503020204020204" pitchFamily="34" charset="-122"/>
                <a:ea typeface="微软雅黑" panose="020B0503020204020204" pitchFamily="34" charset="-122"/>
              </a:rPr>
              <a:t>POST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GET</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fontAlgn="auto">
              <a:lnSpc>
                <a:spcPct val="100000"/>
              </a:lnSpc>
              <a:spcBef>
                <a:spcPts val="400"/>
              </a:spcBef>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    GET</a:t>
            </a:r>
            <a:r>
              <a:rPr lang="zh-CN" altLang="en-US" sz="1200" dirty="0">
                <a:latin typeface="微软雅黑" panose="020B0503020204020204" pitchFamily="34" charset="-122"/>
                <a:ea typeface="微软雅黑" panose="020B0503020204020204" pitchFamily="34" charset="-122"/>
              </a:rPr>
              <a:t>方法：客户端向服务器端获取数据</a:t>
            </a:r>
            <a:endParaRPr lang="zh-CN" altLang="en-US" sz="1200" dirty="0">
              <a:latin typeface="微软雅黑" panose="020B0503020204020204" pitchFamily="34" charset="-122"/>
              <a:ea typeface="微软雅黑" panose="020B0503020204020204" pitchFamily="34" charset="-122"/>
            </a:endParaRPr>
          </a:p>
          <a:p>
            <a:pPr fontAlgn="auto">
              <a:lnSpc>
                <a:spcPct val="100000"/>
              </a:lnSpc>
              <a:spcBef>
                <a:spcPts val="400"/>
              </a:spcBef>
            </a:pPr>
            <a:r>
              <a:rPr lang="en-US" altLang="zh-CN" sz="1200" dirty="0">
                <a:latin typeface="微软雅黑" panose="020B0503020204020204" pitchFamily="34" charset="-122"/>
                <a:ea typeface="微软雅黑" panose="020B0503020204020204" pitchFamily="34" charset="-122"/>
              </a:rPr>
              <a:t>      2.    POST</a:t>
            </a:r>
            <a:r>
              <a:rPr lang="zh-CN" altLang="en-US" sz="1200" dirty="0">
                <a:latin typeface="微软雅黑" panose="020B0503020204020204" pitchFamily="34" charset="-122"/>
                <a:ea typeface="微软雅黑" panose="020B0503020204020204" pitchFamily="34" charset="-122"/>
              </a:rPr>
              <a:t>方法：客户端向服务器端提交数据</a:t>
            </a:r>
            <a:endParaRPr lang="zh-CN" altLang="en-US" sz="1200" dirty="0">
              <a:latin typeface="微软雅黑" panose="020B0503020204020204" pitchFamily="34" charset="-122"/>
              <a:ea typeface="微软雅黑" panose="020B0503020204020204" pitchFamily="34" charset="-122"/>
            </a:endParaRPr>
          </a:p>
          <a:p>
            <a:pPr fontAlgn="auto">
              <a:lnSpc>
                <a:spcPct val="100000"/>
              </a:lnSpc>
              <a:spcBef>
                <a:spcPts val="400"/>
              </a:spcBef>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3.    </a:t>
            </a:r>
            <a:r>
              <a:rPr lang="zh-CN" altLang="en-US" sz="1200" dirty="0">
                <a:latin typeface="微软雅黑" panose="020B0503020204020204" pitchFamily="34" charset="-122"/>
                <a:ea typeface="微软雅黑" panose="020B0503020204020204" pitchFamily="34" charset="-122"/>
              </a:rPr>
              <a:t>这两个方法与服务器端的数据交换均是双向，必须是既有请求，又有响应</a:t>
            </a: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前后端</a:t>
            </a: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请求</a:t>
            </a:r>
            <a:r>
              <a:rPr lang="en-US" altLang="zh-CN" sz="1600" dirty="0">
                <a:latin typeface="微软雅黑" panose="020B0503020204020204" pitchFamily="34" charset="-122"/>
                <a:ea typeface="微软雅黑" panose="020B0503020204020204" pitchFamily="34" charset="-122"/>
              </a:rPr>
              <a:t>URL</a:t>
            </a:r>
            <a:r>
              <a:rPr lang="zh-CN" altLang="en-US" sz="1600" dirty="0">
                <a:latin typeface="微软雅黑" panose="020B0503020204020204" pitchFamily="34" charset="-122"/>
                <a:ea typeface="微软雅黑" panose="020B0503020204020204" pitchFamily="34" charset="-122"/>
              </a:rPr>
              <a:t>规范：</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应用上下文名称</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模块英文名称</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操作类型</a:t>
            </a:r>
            <a:endParaRPr lang="en-US"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791855" y="2461832"/>
            <a:ext cx="9408906" cy="4605020"/>
          </a:xfrm>
          <a:prstGeom prst="rect">
            <a:avLst/>
          </a:prstGeom>
        </p:spPr>
        <p:txBody>
          <a:bodyPr wrap="square">
            <a:spAutoFit/>
          </a:bodyPr>
          <a:lstStyle/>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获取单个对象请求</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get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get</a:t>
            </a:r>
            <a:r>
              <a:rPr lang="zh-CN" altLang="en-US" sz="1200" dirty="0">
                <a:latin typeface="微软雅黑" panose="020B0503020204020204" pitchFamily="34" charset="-122"/>
                <a:ea typeface="微软雅黑" panose="020B0503020204020204" pitchFamily="34" charset="-122"/>
              </a:rPr>
              <a:t>                                                                                                                            例如：</a:t>
            </a:r>
            <a:r>
              <a:rPr lang="en-US" altLang="zh-CN" sz="1200" dirty="0">
                <a:latin typeface="微软雅黑" panose="020B0503020204020204" pitchFamily="34" charset="-122"/>
                <a:ea typeface="微软雅黑" panose="020B0503020204020204" pitchFamily="34" charset="-122"/>
              </a:rPr>
              <a:t>http://localhost:8080/</a:t>
            </a:r>
            <a:r>
              <a:rPr lang="zh-CN" altLang="en-US" sz="1200" dirty="0">
                <a:latin typeface="微软雅黑" panose="020B0503020204020204" pitchFamily="34" charset="-122"/>
                <a:ea typeface="微软雅黑" panose="020B0503020204020204" pitchFamily="34" charset="-122"/>
              </a:rPr>
              <a:t>scp-usermgmtcomponent</a:t>
            </a:r>
            <a:r>
              <a:rPr lang="en-US" altLang="zh-CN" sz="1200" dirty="0">
                <a:latin typeface="微软雅黑" panose="020B0503020204020204" pitchFamily="34" charset="-122"/>
                <a:ea typeface="微软雅黑" panose="020B0503020204020204" pitchFamily="34" charset="-122"/>
              </a:rPr>
              <a:t>/user/</a:t>
            </a:r>
            <a:r>
              <a:rPr lang="en-US" altLang="zh-CN" sz="1200" dirty="0" err="1">
                <a:latin typeface="微软雅黑" panose="020B0503020204020204" pitchFamily="34" charset="-122"/>
                <a:ea typeface="微软雅黑" panose="020B0503020204020204" pitchFamily="34" charset="-122"/>
              </a:rPr>
              <a:t>get?userId</a:t>
            </a:r>
            <a:r>
              <a:rPr lang="en-US" altLang="zh-CN" sz="1200" dirty="0">
                <a:latin typeface="微软雅黑" panose="020B0503020204020204" pitchFamily="34" charset="-122"/>
                <a:ea typeface="微软雅黑" panose="020B0503020204020204" pitchFamily="34" charset="-122"/>
              </a:rPr>
              <a:t>=0001</a:t>
            </a:r>
            <a:endParaRPr lang="en-US" altLang="zh-CN" sz="1200" dirty="0">
              <a:latin typeface="微软雅黑" panose="020B0503020204020204" pitchFamily="34" charset="-122"/>
              <a:ea typeface="微软雅黑" panose="020B0503020204020204" pitchFamily="34" charset="-122"/>
            </a:endParaRP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获取多个对象请求的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list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get</a:t>
            </a:r>
            <a:r>
              <a:rPr lang="zh-CN" altLang="en-US" sz="1200" dirty="0">
                <a:latin typeface="微软雅黑" panose="020B0503020204020204" pitchFamily="34" charset="-122"/>
                <a:ea typeface="微软雅黑" panose="020B0503020204020204" pitchFamily="34" charset="-122"/>
              </a:rPr>
              <a:t>                                                                                                                                   例如：</a:t>
            </a:r>
            <a:r>
              <a:rPr lang="en-US" altLang="zh-CN" sz="1200" dirty="0">
                <a:latin typeface="微软雅黑" panose="020B0503020204020204" pitchFamily="34" charset="-122"/>
                <a:ea typeface="微软雅黑" panose="020B0503020204020204" pitchFamily="34" charset="-122"/>
              </a:rPr>
              <a:t>http://localhost:8080/scp-usermgmtcomponent/user/list?userIds=</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["123","456"];  </a:t>
            </a:r>
            <a:endParaRPr lang="en-US" altLang="zh-CN" sz="1200" dirty="0">
              <a:latin typeface="微软雅黑" panose="020B0503020204020204" pitchFamily="34" charset="-122"/>
              <a:ea typeface="微软雅黑" panose="020B0503020204020204" pitchFamily="34" charset="-122"/>
            </a:endParaRP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获取统计值请求的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count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get                                                                                                                               </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http://localhost:8080/scp-usermgmtcomponent/user/count?username="dusername"</a:t>
            </a:r>
            <a:endParaRPr lang="en-US" altLang="zh-CN" sz="1200" dirty="0">
              <a:latin typeface="微软雅黑" panose="020B0503020204020204" pitchFamily="34" charset="-122"/>
              <a:ea typeface="微软雅黑" panose="020B0503020204020204" pitchFamily="34" charset="-122"/>
            </a:endParaRP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添加对象请求的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insert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                                                                                                                 </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http://localhost:8080/scp-usermgmtcomponent/user/insert</a:t>
            </a:r>
            <a:endParaRPr lang="en-US" altLang="zh-CN" sz="1200" dirty="0">
              <a:latin typeface="微软雅黑" panose="020B0503020204020204" pitchFamily="34" charset="-122"/>
              <a:ea typeface="微软雅黑" panose="020B0503020204020204" pitchFamily="34" charset="-122"/>
            </a:endParaRP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删除对象请求的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的操作类型用</a:t>
            </a:r>
            <a:r>
              <a:rPr lang="en-US" altLang="zh-CN" sz="1200" dirty="0">
                <a:latin typeface="微软雅黑" panose="020B0503020204020204" pitchFamily="34" charset="-122"/>
                <a:ea typeface="微软雅黑" panose="020B0503020204020204" pitchFamily="34" charset="-122"/>
              </a:rPr>
              <a:t>delete</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a:t>
            </a:r>
            <a:r>
              <a:rPr lang="zh-CN" altLang="en-US" sz="1200" dirty="0">
                <a:latin typeface="微软雅黑" panose="020B0503020204020204" pitchFamily="34" charset="-122"/>
                <a:ea typeface="微软雅黑" panose="020B0503020204020204" pitchFamily="34" charset="-122"/>
              </a:rPr>
              <a:t>                                                                                                               例如：</a:t>
            </a:r>
            <a:r>
              <a:rPr lang="en-US" altLang="zh-CN" sz="1200" dirty="0">
                <a:latin typeface="微软雅黑" panose="020B0503020204020204" pitchFamily="34" charset="-122"/>
                <a:ea typeface="微软雅黑" panose="020B0503020204020204" pitchFamily="34" charset="-122"/>
              </a:rPr>
              <a:t>http://localhost:8080/scp-usermgmtcomponent/user/delete	</a:t>
            </a:r>
            <a:endParaRPr lang="en-US" altLang="zh-CN" sz="1200" dirty="0">
              <a:latin typeface="微软雅黑" panose="020B0503020204020204" pitchFamily="34" charset="-122"/>
              <a:ea typeface="微软雅黑" panose="020B0503020204020204" pitchFamily="34" charset="-122"/>
            </a:endParaRP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修改对象请求的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的操作类型用</a:t>
            </a:r>
            <a:r>
              <a:rPr lang="en-US" altLang="zh-CN" sz="1200" dirty="0">
                <a:latin typeface="微软雅黑" panose="020B0503020204020204" pitchFamily="34" charset="-122"/>
                <a:ea typeface="微软雅黑" panose="020B0503020204020204" pitchFamily="34" charset="-122"/>
              </a:rPr>
              <a:t>update</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                                                                                                            </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http://localhost:8080/scp-usermgmtcomponent/user/update</a:t>
            </a:r>
            <a:endParaRPr lang="en-US" altLang="zh-CN" sz="1200" dirty="0">
              <a:latin typeface="微软雅黑" panose="020B0503020204020204" pitchFamily="34" charset="-122"/>
              <a:ea typeface="微软雅黑" panose="020B0503020204020204" pitchFamily="34" charset="-122"/>
            </a:endParaRP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sym typeface="+mn-ea"/>
              </a:rPr>
              <a:t>批量操作对象请求的</a:t>
            </a:r>
            <a:r>
              <a:rPr lang="en-US" altLang="zh-CN" sz="1200" dirty="0">
                <a:latin typeface="微软雅黑" panose="020B0503020204020204" pitchFamily="34" charset="-122"/>
                <a:ea typeface="微软雅黑" panose="020B0503020204020204" pitchFamily="34" charset="-122"/>
                <a:sym typeface="+mn-ea"/>
              </a:rPr>
              <a:t>URL</a:t>
            </a:r>
            <a:r>
              <a:rPr lang="zh-CN" altLang="en-US" sz="1200" dirty="0">
                <a:latin typeface="微软雅黑" panose="020B0503020204020204" pitchFamily="34" charset="-122"/>
                <a:ea typeface="微软雅黑" panose="020B0503020204020204" pitchFamily="34" charset="-122"/>
                <a:sym typeface="+mn-ea"/>
              </a:rPr>
              <a:t>的操作类型用batch</a:t>
            </a:r>
            <a:r>
              <a:rPr lang="en-US" altLang="zh-CN" sz="1200" dirty="0">
                <a:latin typeface="微软雅黑" panose="020B0503020204020204" pitchFamily="34" charset="-122"/>
                <a:ea typeface="微软雅黑" panose="020B0503020204020204" pitchFamily="34" charset="-122"/>
                <a:sym typeface="+mn-ea"/>
              </a:rPr>
              <a:t>&lt;Method&gt;User</a:t>
            </a:r>
            <a:r>
              <a:rPr lang="zh-CN" altLang="en-US" sz="1200" dirty="0">
                <a:latin typeface="微软雅黑" panose="020B0503020204020204" pitchFamily="34" charset="-122"/>
                <a:ea typeface="微软雅黑" panose="020B0503020204020204" pitchFamily="34" charset="-122"/>
                <a:sym typeface="+mn-ea"/>
              </a:rPr>
              <a:t>做前缀，</a:t>
            </a:r>
            <a:r>
              <a:rPr lang="en-US" altLang="zh-CN" sz="1200" dirty="0">
                <a:latin typeface="微软雅黑" panose="020B0503020204020204" pitchFamily="34" charset="-122"/>
                <a:ea typeface="微软雅黑" panose="020B0503020204020204" pitchFamily="34" charset="-122"/>
                <a:sym typeface="+mn-ea"/>
              </a:rPr>
              <a:t>Methed</a:t>
            </a:r>
            <a:r>
              <a:rPr lang="zh-CN" altLang="en-US" sz="1200" dirty="0">
                <a:latin typeface="微软雅黑" panose="020B0503020204020204" pitchFamily="34" charset="-122"/>
                <a:ea typeface="微软雅黑" panose="020B0503020204020204" pitchFamily="34" charset="-122"/>
                <a:sym typeface="+mn-ea"/>
              </a:rPr>
              <a:t>包括：</a:t>
            </a:r>
            <a:r>
              <a:rPr lang="en-US" altLang="zh-CN" sz="1200" dirty="0">
                <a:latin typeface="微软雅黑" panose="020B0503020204020204" pitchFamily="34" charset="-122"/>
                <a:ea typeface="微软雅黑" panose="020B0503020204020204" pitchFamily="34" charset="-122"/>
                <a:sym typeface="+mn-ea"/>
              </a:rPr>
              <a:t>insert,delete,update,</a:t>
            </a:r>
            <a:r>
              <a:rPr lang="zh-CN" altLang="en-US" sz="1200" dirty="0">
                <a:latin typeface="微软雅黑" panose="020B0503020204020204" pitchFamily="34" charset="-122"/>
                <a:ea typeface="微软雅黑" panose="020B0503020204020204" pitchFamily="34" charset="-122"/>
                <a:sym typeface="+mn-ea"/>
              </a:rPr>
              <a:t>请求方式：</a:t>
            </a:r>
            <a:r>
              <a:rPr lang="en-US" altLang="zh-CN" sz="1200" dirty="0">
                <a:latin typeface="微软雅黑" panose="020B0503020204020204" pitchFamily="34" charset="-122"/>
                <a:ea typeface="微软雅黑" panose="020B0503020204020204" pitchFamily="34" charset="-122"/>
                <a:sym typeface="+mn-ea"/>
              </a:rPr>
              <a:t>post                                                                                                            </a:t>
            </a:r>
            <a:r>
              <a:rPr lang="zh-CN" altLang="en-US" sz="1200" dirty="0">
                <a:latin typeface="微软雅黑" panose="020B0503020204020204" pitchFamily="34" charset="-122"/>
                <a:ea typeface="微软雅黑" panose="020B0503020204020204" pitchFamily="34" charset="-122"/>
                <a:sym typeface="+mn-ea"/>
              </a:rPr>
              <a:t>例如：</a:t>
            </a:r>
            <a:r>
              <a:rPr lang="en-US" altLang="zh-CN" sz="1200" dirty="0">
                <a:latin typeface="微软雅黑" panose="020B0503020204020204" pitchFamily="34" charset="-122"/>
                <a:ea typeface="微软雅黑" panose="020B0503020204020204" pitchFamily="34" charset="-122"/>
                <a:sym typeface="+mn-ea"/>
              </a:rPr>
              <a:t>http://localhost:8080/scp-usermgmtcomponent/user/</a:t>
            </a:r>
            <a:r>
              <a:rPr lang="zh-CN" altLang="en-US" sz="1200" dirty="0">
                <a:latin typeface="微软雅黑" panose="020B0503020204020204" pitchFamily="34" charset="-122"/>
                <a:ea typeface="微软雅黑" panose="020B0503020204020204" pitchFamily="34" charset="-122"/>
                <a:sym typeface="+mn-ea"/>
              </a:rPr>
              <a:t>batch</a:t>
            </a:r>
            <a:r>
              <a:rPr lang="en-US" altLang="zh-CN" sz="1200" dirty="0">
                <a:latin typeface="微软雅黑" panose="020B0503020204020204" pitchFamily="34" charset="-122"/>
                <a:ea typeface="微软雅黑" panose="020B0503020204020204" pitchFamily="34" charset="-122"/>
                <a:sym typeface="+mn-ea"/>
              </a:rPr>
              <a:t>&lt;Method&gt;</a:t>
            </a:r>
            <a:endParaRPr lang="zh-CN" altLang="en-US" sz="12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应用开发</a:t>
            </a:r>
            <a:r>
              <a:rPr lang="en-US" altLang="zh-CN" dirty="0">
                <a:latin typeface="微软雅黑" panose="020B0503020204020204" pitchFamily="34" charset="-122"/>
                <a:ea typeface="微软雅黑" panose="020B0503020204020204" pitchFamily="34" charset="-122"/>
              </a:rPr>
              <a:t> – </a:t>
            </a:r>
            <a:r>
              <a:rPr lang="en-US" altLang="zh-CN" dirty="0"/>
              <a:t>MQ</a:t>
            </a:r>
            <a:r>
              <a:rPr lang="zh-CN" altLang="en-US" dirty="0"/>
              <a:t>使用规范</a:t>
            </a:r>
            <a:endParaRPr lang="zh-CN" altLang="en-US" dirty="0">
              <a:latin typeface="微软雅黑" panose="020B0503020204020204" pitchFamily="34" charset="-122"/>
              <a:ea typeface="微软雅黑" panose="020B0503020204020204" pitchFamily="34" charset="-122"/>
            </a:endParaRPr>
          </a:p>
        </p:txBody>
      </p:sp>
      <p:sp>
        <p:nvSpPr>
          <p:cNvPr id="6" name="Rectangle 2"/>
          <p:cNvSpPr/>
          <p:nvPr/>
        </p:nvSpPr>
        <p:spPr>
          <a:xfrm>
            <a:off x="512601" y="1102313"/>
            <a:ext cx="11156950" cy="5375831"/>
          </a:xfrm>
          <a:prstGeom prst="rect">
            <a:avLst/>
          </a:prstGeom>
        </p:spPr>
        <p:txBody>
          <a:bodyPr wrap="square">
            <a:spAutoFit/>
          </a:bodyPr>
          <a:lstStyle/>
          <a:p>
            <a:pPr>
              <a:lnSpc>
                <a:spcPct val="150000"/>
              </a:lnSpc>
              <a:spcBef>
                <a:spcPts val="400"/>
              </a:spcBef>
            </a:pPr>
            <a:r>
              <a:rPr lang="zh-CN" altLang="en-US" sz="1600" dirty="0">
                <a:latin typeface="微软雅黑" panose="020B0503020204020204" pitchFamily="34" charset="-122"/>
                <a:ea typeface="微软雅黑" panose="020B0503020204020204" pitchFamily="34" charset="-122"/>
              </a:rPr>
              <a:t>消息中间件使用</a:t>
            </a:r>
            <a:r>
              <a:rPr lang="en-US" altLang="zh-CN" sz="1600" dirty="0">
                <a:latin typeface="微软雅黑" panose="020B0503020204020204" pitchFamily="34" charset="-122"/>
                <a:ea typeface="微软雅黑" panose="020B0503020204020204" pitchFamily="34" charset="-122"/>
              </a:rPr>
              <a:t>RabbitMQ</a:t>
            </a:r>
            <a:r>
              <a:rPr lang="zh-CN" altLang="en-US" sz="1600" dirty="0">
                <a:latin typeface="微软雅黑" panose="020B0503020204020204" pitchFamily="34" charset="-122"/>
                <a:ea typeface="微软雅黑" panose="020B0503020204020204" pitchFamily="34" charset="-122"/>
              </a:rPr>
              <a:t>，在使用中应遵循以下规范：</a:t>
            </a:r>
            <a:endParaRPr lang="zh-CN" altLang="en-US" sz="12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zh-CN" sz="1600" b="1" dirty="0">
                <a:latin typeface="微软雅黑" panose="020B0503020204020204" pitchFamily="34" charset="-122"/>
                <a:ea typeface="微软雅黑" panose="020B0503020204020204" pitchFamily="34" charset="-122"/>
              </a:rPr>
              <a:t>命名规范</a:t>
            </a:r>
            <a:endParaRPr lang="en-US" altLang="zh-CN" sz="1600" b="1" dirty="0">
              <a:latin typeface="微软雅黑" panose="020B0503020204020204" pitchFamily="34" charset="-122"/>
              <a:ea typeface="微软雅黑" panose="020B0503020204020204" pitchFamily="34" charset="-122"/>
            </a:endParaRPr>
          </a:p>
          <a:p>
            <a:pPr lvl="1">
              <a:lnSpc>
                <a:spcPct val="150000"/>
              </a:lnSpc>
              <a:spcBef>
                <a:spcPts val="400"/>
              </a:spcBef>
            </a:pPr>
            <a:r>
              <a:rPr lang="en-US" altLang="zh-CN" sz="1600" dirty="0">
                <a:latin typeface="微软雅黑" panose="020B0503020204020204" pitchFamily="34" charset="-122"/>
                <a:ea typeface="微软雅黑" panose="020B0503020204020204" pitchFamily="34" charset="-122"/>
              </a:rPr>
              <a:t>Queue</a:t>
            </a:r>
            <a:r>
              <a:rPr lang="zh-CN" altLang="zh-CN" sz="1600" dirty="0">
                <a:latin typeface="微软雅黑" panose="020B0503020204020204" pitchFamily="34" charset="-122"/>
                <a:ea typeface="微软雅黑" panose="020B0503020204020204" pitchFamily="34" charset="-122"/>
              </a:rPr>
              <a:t>名称格式：</a:t>
            </a:r>
            <a:r>
              <a:rPr lang="en-US" altLang="zh-CN" sz="1600" dirty="0">
                <a:latin typeface="微软雅黑" panose="020B0503020204020204" pitchFamily="34" charset="-122"/>
                <a:ea typeface="微软雅黑" panose="020B0503020204020204" pitchFamily="34" charset="-122"/>
              </a:rPr>
              <a:t>EGSC_</a:t>
            </a:r>
            <a:r>
              <a:rPr lang="zh-CN" altLang="zh-CN" sz="1600" dirty="0">
                <a:latin typeface="微软雅黑" panose="020B0503020204020204" pitchFamily="34" charset="-122"/>
                <a:ea typeface="微软雅黑" panose="020B0503020204020204" pitchFamily="34" charset="-122"/>
              </a:rPr>
              <a:t>平台名称</a:t>
            </a:r>
            <a:r>
              <a:rPr lang="en-US" altLang="zh-CN" sz="1600" dirty="0">
                <a:latin typeface="微软雅黑" panose="020B0503020204020204" pitchFamily="34" charset="-122"/>
                <a:ea typeface="微软雅黑" panose="020B0503020204020204" pitchFamily="34" charset="-122"/>
              </a:rPr>
              <a:t>_</a:t>
            </a:r>
            <a:r>
              <a:rPr lang="zh-CN" altLang="zh-CN" sz="1600" dirty="0">
                <a:latin typeface="微软雅黑" panose="020B0503020204020204" pitchFamily="34" charset="-122"/>
                <a:ea typeface="微软雅黑" panose="020B0503020204020204" pitchFamily="34" charset="-122"/>
              </a:rPr>
              <a:t>应用与组件名称</a:t>
            </a:r>
            <a:r>
              <a:rPr lang="en-US" altLang="zh-CN" sz="1600" dirty="0">
                <a:latin typeface="微软雅黑" panose="020B0503020204020204" pitchFamily="34" charset="-122"/>
                <a:ea typeface="微软雅黑" panose="020B0503020204020204" pitchFamily="34" charset="-122"/>
              </a:rPr>
              <a:t>_</a:t>
            </a:r>
            <a:r>
              <a:rPr lang="zh-CN" altLang="zh-CN" sz="1600" dirty="0">
                <a:latin typeface="微软雅黑" panose="020B0503020204020204" pitchFamily="34" charset="-122"/>
                <a:ea typeface="微软雅黑" panose="020B0503020204020204" pitchFamily="34" charset="-122"/>
              </a:rPr>
              <a:t>消息简称</a:t>
            </a:r>
            <a:r>
              <a:rPr lang="en-US" altLang="zh-CN" sz="1600" dirty="0">
                <a:latin typeface="微软雅黑" panose="020B0503020204020204" pitchFamily="34" charset="-122"/>
                <a:ea typeface="微软雅黑" panose="020B0503020204020204" pitchFamily="34" charset="-122"/>
              </a:rPr>
              <a:t>_</a:t>
            </a:r>
            <a:r>
              <a:rPr lang="zh-CN" altLang="zh-CN" sz="1600" dirty="0">
                <a:latin typeface="微软雅黑" panose="020B0503020204020204" pitchFamily="34" charset="-122"/>
                <a:ea typeface="微软雅黑" panose="020B0503020204020204" pitchFamily="34" charset="-122"/>
              </a:rPr>
              <a:t>消息类型，</a:t>
            </a:r>
            <a:r>
              <a:rPr lang="en-US" altLang="zh-CN" sz="1600" dirty="0">
                <a:latin typeface="微软雅黑" panose="020B0503020204020204" pitchFamily="34" charset="-122"/>
                <a:ea typeface="微软雅黑" panose="020B0503020204020204" pitchFamily="34" charset="-122"/>
              </a:rPr>
              <a:t>Queue</a:t>
            </a:r>
            <a:r>
              <a:rPr lang="zh-CN" altLang="zh-CN" sz="1600" dirty="0">
                <a:latin typeface="微软雅黑" panose="020B0503020204020204" pitchFamily="34" charset="-122"/>
                <a:ea typeface="微软雅黑" panose="020B0503020204020204" pitchFamily="34" charset="-122"/>
              </a:rPr>
              <a:t>名称全部为大写英文字母。</a:t>
            </a:r>
            <a:endParaRPr lang="en-US" altLang="zh-CN" sz="1600"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a:p>
            <a:pPr lvl="1"/>
            <a:r>
              <a:rPr lang="en-US" altLang="zh-CN" sz="1400" dirty="0">
                <a:solidFill>
                  <a:srgbClr val="FF0000"/>
                </a:solidFill>
                <a:latin typeface="微软雅黑" panose="020B0503020204020204" pitchFamily="34" charset="-122"/>
                <a:ea typeface="微软雅黑" panose="020B0503020204020204" pitchFamily="34" charset="-122"/>
              </a:rPr>
              <a:t>EGSC</a:t>
            </a:r>
            <a:r>
              <a:rPr lang="zh-CN" altLang="zh-CN" sz="1400" dirty="0">
                <a:latin typeface="微软雅黑" panose="020B0503020204020204" pitchFamily="34" charset="-122"/>
                <a:ea typeface="微软雅黑" panose="020B0503020204020204" pitchFamily="34" charset="-122"/>
              </a:rPr>
              <a:t>：固定格式</a:t>
            </a:r>
            <a:endParaRPr lang="zh-CN" altLang="zh-CN" sz="1400" dirty="0">
              <a:latin typeface="微软雅黑" panose="020B0503020204020204" pitchFamily="34" charset="-122"/>
              <a:ea typeface="微软雅黑" panose="020B0503020204020204" pitchFamily="34" charset="-122"/>
            </a:endParaRPr>
          </a:p>
          <a:p>
            <a:pPr lvl="1"/>
            <a:r>
              <a:rPr lang="zh-CN" altLang="zh-CN" sz="1400" dirty="0">
                <a:solidFill>
                  <a:srgbClr val="FF0000"/>
                </a:solidFill>
                <a:latin typeface="微软雅黑" panose="020B0503020204020204" pitchFamily="34" charset="-122"/>
                <a:ea typeface="微软雅黑" panose="020B0503020204020204" pitchFamily="34" charset="-122"/>
              </a:rPr>
              <a:t>平台名称</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SCP</a:t>
            </a:r>
            <a:r>
              <a:rPr lang="zh-CN" altLang="zh-CN" sz="1400" dirty="0">
                <a:latin typeface="微软雅黑" panose="020B0503020204020204" pitchFamily="34" charset="-122"/>
                <a:ea typeface="微软雅黑" panose="020B0503020204020204" pitchFamily="34" charset="-122"/>
              </a:rPr>
              <a:t>（智慧小区），</a:t>
            </a:r>
            <a:r>
              <a:rPr lang="en-US" altLang="zh-CN" sz="1400" dirty="0">
                <a:latin typeface="微软雅黑" panose="020B0503020204020204" pitchFamily="34" charset="-122"/>
                <a:ea typeface="微软雅黑" panose="020B0503020204020204" pitchFamily="34" charset="-122"/>
              </a:rPr>
              <a:t>EGC</a:t>
            </a:r>
            <a:r>
              <a:rPr lang="zh-CN" altLang="zh-CN" sz="1400" dirty="0">
                <a:latin typeface="微软雅黑" panose="020B0503020204020204" pitchFamily="34" charset="-122"/>
                <a:ea typeface="微软雅黑" panose="020B0503020204020204" pitchFamily="34" charset="-122"/>
              </a:rPr>
              <a:t>（云平台）</a:t>
            </a:r>
            <a:endParaRPr lang="zh-CN" altLang="zh-CN" sz="1400" dirty="0">
              <a:latin typeface="微软雅黑" panose="020B0503020204020204" pitchFamily="34" charset="-122"/>
              <a:ea typeface="微软雅黑" panose="020B0503020204020204" pitchFamily="34" charset="-122"/>
            </a:endParaRPr>
          </a:p>
          <a:p>
            <a:pPr lvl="1"/>
            <a:r>
              <a:rPr lang="zh-CN" altLang="zh-CN" sz="1400" dirty="0">
                <a:solidFill>
                  <a:srgbClr val="FF0000"/>
                </a:solidFill>
                <a:latin typeface="微软雅黑" panose="020B0503020204020204" pitchFamily="34" charset="-122"/>
                <a:ea typeface="微软雅黑" panose="020B0503020204020204" pitchFamily="34" charset="-122"/>
              </a:rPr>
              <a:t>应用与组件名称</a:t>
            </a:r>
            <a:r>
              <a:rPr lang="zh-CN" altLang="zh-CN" sz="1400" dirty="0">
                <a:latin typeface="微软雅黑" panose="020B0503020204020204" pitchFamily="34" charset="-122"/>
                <a:ea typeface="微软雅黑" panose="020B0503020204020204" pitchFamily="34" charset="-122"/>
              </a:rPr>
              <a:t>：</a:t>
            </a:r>
            <a:r>
              <a:rPr lang="zh-CN" altLang="zh-CN" sz="1400" dirty="0" smtClean="0">
                <a:latin typeface="微软雅黑" panose="020B0503020204020204" pitchFamily="34" charset="-122"/>
                <a:ea typeface="微软雅黑" panose="020B0503020204020204" pitchFamily="34" charset="-122"/>
              </a:rPr>
              <a:t>参考</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智慧小区平台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应用与组件命名清单</a:t>
            </a:r>
            <a:r>
              <a:rPr lang="en-US" altLang="zh-CN" sz="1400" dirty="0">
                <a:latin typeface="微软雅黑" panose="020B0503020204020204" pitchFamily="34" charset="-122"/>
                <a:ea typeface="微软雅黑" panose="020B0503020204020204" pitchFamily="34" charset="-122"/>
              </a:rPr>
              <a:t>-20180108-v2.0.xlsx》</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智慧云平台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应用与组件命名清单</a:t>
            </a:r>
            <a:r>
              <a:rPr lang="en-US" altLang="zh-CN" sz="1400" dirty="0">
                <a:latin typeface="微软雅黑" panose="020B0503020204020204" pitchFamily="34" charset="-122"/>
                <a:ea typeface="微软雅黑" panose="020B0503020204020204" pitchFamily="34" charset="-122"/>
              </a:rPr>
              <a:t>-20180108-v2.0.xlsx》</a:t>
            </a:r>
            <a:r>
              <a:rPr lang="zh-CN" altLang="zh-CN" sz="1400" dirty="0" smtClean="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使用“英文名称”列并改为全部字母大写。</a:t>
            </a:r>
            <a:endParaRPr lang="zh-CN" altLang="zh-CN" sz="1400" dirty="0">
              <a:latin typeface="微软雅黑" panose="020B0503020204020204" pitchFamily="34" charset="-122"/>
              <a:ea typeface="微软雅黑" panose="020B0503020204020204" pitchFamily="34" charset="-122"/>
            </a:endParaRPr>
          </a:p>
          <a:p>
            <a:pPr lvl="1"/>
            <a:r>
              <a:rPr lang="zh-CN" altLang="zh-CN" sz="1400" dirty="0">
                <a:solidFill>
                  <a:srgbClr val="FF0000"/>
                </a:solidFill>
                <a:latin typeface="微软雅黑" panose="020B0503020204020204" pitchFamily="34" charset="-122"/>
                <a:ea typeface="微软雅黑" panose="020B0503020204020204" pitchFamily="34" charset="-122"/>
              </a:rPr>
              <a:t>消息简称</a:t>
            </a:r>
            <a:r>
              <a:rPr lang="zh-CN" altLang="zh-CN" sz="1400" dirty="0">
                <a:latin typeface="微软雅黑" panose="020B0503020204020204" pitchFamily="34" charset="-122"/>
                <a:ea typeface="微软雅黑" panose="020B0503020204020204" pitchFamily="34" charset="-122"/>
              </a:rPr>
              <a:t>：</a:t>
            </a:r>
            <a:r>
              <a:rPr lang="zh-CN" altLang="zh-CN" sz="1400" dirty="0" smtClean="0">
                <a:latin typeface="微软雅黑" panose="020B0503020204020204" pitchFamily="34" charset="-122"/>
                <a:ea typeface="微软雅黑" panose="020B0503020204020204" pitchFamily="34" charset="-122"/>
              </a:rPr>
              <a:t>自定义</a:t>
            </a:r>
            <a:r>
              <a:rPr lang="zh-CN" altLang="en-US" sz="1400" dirty="0" smtClean="0">
                <a:latin typeface="微软雅黑" panose="020B0503020204020204" pitchFamily="34" charset="-122"/>
                <a:ea typeface="微软雅黑" panose="020B0503020204020204" pitchFamily="34" charset="-122"/>
              </a:rPr>
              <a:t>，分为</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种情况。</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、后端服务间使用的消息：</a:t>
            </a:r>
            <a:r>
              <a:rPr lang="en-US" altLang="zh-CN" sz="1400" dirty="0" smtClean="0">
                <a:latin typeface="微软雅黑" panose="020B0503020204020204" pitchFamily="34" charset="-122"/>
                <a:ea typeface="微软雅黑" panose="020B0503020204020204" pitchFamily="34" charset="-122"/>
              </a:rPr>
              <a:t>XXX</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、前端通过</a:t>
            </a:r>
            <a:r>
              <a:rPr lang="en-US" altLang="zh-CN" sz="1400" dirty="0" smtClean="0">
                <a:latin typeface="微软雅黑" panose="020B0503020204020204" pitchFamily="34" charset="-122"/>
                <a:ea typeface="微软雅黑" panose="020B0503020204020204" pitchFamily="34" charset="-122"/>
              </a:rPr>
              <a:t>socket</a:t>
            </a:r>
            <a:r>
              <a:rPr lang="zh-CN" altLang="en-US" sz="1400" dirty="0" smtClean="0">
                <a:latin typeface="微软雅黑" panose="020B0503020204020204" pitchFamily="34" charset="-122"/>
                <a:ea typeface="微软雅黑" panose="020B0503020204020204" pitchFamily="34" charset="-122"/>
              </a:rPr>
              <a:t>监听消息：</a:t>
            </a:r>
            <a:r>
              <a:rPr lang="en-US" altLang="zh-CN" sz="1400" dirty="0" smtClean="0">
                <a:latin typeface="微软雅黑" panose="020B0503020204020204" pitchFamily="34" charset="-122"/>
                <a:ea typeface="微软雅黑" panose="020B0503020204020204" pitchFamily="34" charset="-122"/>
              </a:rPr>
              <a:t>WS_XXX</a:t>
            </a:r>
            <a:endParaRPr lang="zh-CN" altLang="zh-CN" sz="1400" dirty="0">
              <a:latin typeface="微软雅黑" panose="020B0503020204020204" pitchFamily="34" charset="-122"/>
              <a:ea typeface="微软雅黑" panose="020B0503020204020204" pitchFamily="34" charset="-122"/>
            </a:endParaRPr>
          </a:p>
          <a:p>
            <a:pPr lvl="1"/>
            <a:r>
              <a:rPr lang="zh-CN" altLang="zh-CN" sz="1400" dirty="0">
                <a:solidFill>
                  <a:srgbClr val="FF0000"/>
                </a:solidFill>
                <a:latin typeface="微软雅黑" panose="020B0503020204020204" pitchFamily="34" charset="-122"/>
                <a:ea typeface="微软雅黑" panose="020B0503020204020204" pitchFamily="34" charset="-122"/>
              </a:rPr>
              <a:t>消息类型</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TOPIC</a:t>
            </a:r>
            <a:r>
              <a:rPr lang="zh-CN" altLang="zh-CN" sz="1400" dirty="0">
                <a:latin typeface="微软雅黑" panose="020B0503020204020204" pitchFamily="34" charset="-122"/>
                <a:ea typeface="微软雅黑" panose="020B0503020204020204" pitchFamily="34" charset="-122"/>
              </a:rPr>
              <a:t>（主题），</a:t>
            </a:r>
            <a:r>
              <a:rPr lang="en-US" altLang="zh-CN" sz="1400" dirty="0">
                <a:latin typeface="微软雅黑" panose="020B0503020204020204" pitchFamily="34" charset="-122"/>
                <a:ea typeface="微软雅黑" panose="020B0503020204020204" pitchFamily="34" charset="-122"/>
              </a:rPr>
              <a:t>QUEUE</a:t>
            </a:r>
            <a:r>
              <a:rPr lang="zh-CN" altLang="zh-CN" sz="1400" dirty="0">
                <a:latin typeface="微软雅黑" panose="020B0503020204020204" pitchFamily="34" charset="-122"/>
                <a:ea typeface="微软雅黑" panose="020B0503020204020204" pitchFamily="34" charset="-122"/>
              </a:rPr>
              <a:t>（消息）</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zh-CN" sz="1600" b="1" dirty="0" smtClean="0">
                <a:latin typeface="微软雅黑" panose="020B0503020204020204" pitchFamily="34" charset="-122"/>
                <a:ea typeface="微软雅黑" panose="020B0503020204020204" pitchFamily="34" charset="-122"/>
              </a:rPr>
              <a:t>示例</a:t>
            </a:r>
            <a:endParaRPr lang="en-US" altLang="zh-CN" sz="1600" b="1" dirty="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后端服务间的消息：</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EGSC_SCP_CASSSO_XXX_TOPIC</a:t>
            </a:r>
            <a:endParaRPr lang="zh-CN" altLang="zh-CN" sz="1600" dirty="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EGSC_EGC_CASSSO_XXX_QUEUE</a:t>
            </a:r>
            <a:endParaRPr lang="en-US" altLang="zh-CN"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前端</a:t>
            </a:r>
            <a:r>
              <a:rPr lang="en-US" altLang="zh-CN" sz="1600" dirty="0" smtClean="0">
                <a:latin typeface="微软雅黑" panose="020B0503020204020204" pitchFamily="34" charset="-122"/>
                <a:ea typeface="微软雅黑" panose="020B0503020204020204" pitchFamily="34" charset="-122"/>
              </a:rPr>
              <a:t>socket</a:t>
            </a:r>
            <a:r>
              <a:rPr lang="zh-CN" altLang="en-US" sz="1600" dirty="0" smtClean="0">
                <a:latin typeface="微软雅黑" panose="020B0503020204020204" pitchFamily="34" charset="-122"/>
                <a:ea typeface="微软雅黑" panose="020B0503020204020204" pitchFamily="34" charset="-122"/>
              </a:rPr>
              <a:t>监听的消息：</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EGSC_SCP_CASSSO_WS_XXX_TOPIC</a:t>
            </a:r>
            <a:endParaRPr lang="zh-CN" altLang="zh-CN" sz="1600" dirty="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EGSC_EGC_CASSSO_</a:t>
            </a:r>
            <a:r>
              <a:rPr lang="en-US" altLang="zh-CN" sz="1600" dirty="0">
                <a:latin typeface="微软雅黑" panose="020B0503020204020204" pitchFamily="34" charset="-122"/>
                <a:ea typeface="微软雅黑" panose="020B0503020204020204" pitchFamily="34" charset="-122"/>
              </a:rPr>
              <a:t>WS_</a:t>
            </a:r>
            <a:r>
              <a:rPr lang="en-US" altLang="zh-CN" sz="1600" dirty="0" smtClean="0">
                <a:latin typeface="微软雅黑" panose="020B0503020204020204" pitchFamily="34" charset="-122"/>
                <a:ea typeface="微软雅黑" panose="020B0503020204020204" pitchFamily="34" charset="-122"/>
              </a:rPr>
              <a:t>XXX_QUEUE</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zh-CN" sz="1600" b="1" dirty="0">
                <a:latin typeface="微软雅黑" panose="020B0503020204020204" pitchFamily="34" charset="-122"/>
                <a:ea typeface="微软雅黑" panose="020B0503020204020204" pitchFamily="34" charset="-122"/>
              </a:rPr>
              <a:t>使用规范</a:t>
            </a:r>
            <a:endParaRPr lang="en-US" altLang="zh-CN" sz="1600" b="1" dirty="0">
              <a:latin typeface="微软雅黑" panose="020B0503020204020204" pitchFamily="34" charset="-122"/>
              <a:ea typeface="微软雅黑" panose="020B0503020204020204" pitchFamily="34" charset="-122"/>
            </a:endParaRPr>
          </a:p>
          <a:p>
            <a:pPr lvl="1"/>
            <a:r>
              <a:rPr lang="zh-CN" altLang="zh-CN" sz="1600" dirty="0"/>
              <a:t>所有</a:t>
            </a:r>
            <a:r>
              <a:rPr lang="en-US" altLang="zh-CN" sz="1600" dirty="0" smtClean="0"/>
              <a:t>Queue</a:t>
            </a:r>
            <a:r>
              <a:rPr lang="zh-CN" altLang="zh-CN" sz="1600" dirty="0" smtClean="0"/>
              <a:t>由</a:t>
            </a:r>
            <a:r>
              <a:rPr lang="zh-CN" altLang="en-US" sz="1600" dirty="0" smtClean="0"/>
              <a:t>各项目组按照上述命名规范自行定义。</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应用开发</a:t>
            </a:r>
            <a:r>
              <a:rPr lang="en-US" altLang="zh-CN" dirty="0">
                <a:latin typeface="微软雅黑" panose="020B0503020204020204" pitchFamily="34" charset="-122"/>
                <a:ea typeface="微软雅黑" panose="020B0503020204020204" pitchFamily="34" charset="-122"/>
              </a:rPr>
              <a:t> – </a:t>
            </a:r>
            <a:r>
              <a:rPr lang="zh-CN" altLang="en-US" dirty="0" smtClean="0"/>
              <a:t>异常</a:t>
            </a:r>
            <a:r>
              <a:rPr lang="zh-CN" altLang="en-US" dirty="0"/>
              <a:t>处理</a:t>
            </a:r>
            <a:r>
              <a:rPr lang="zh-CN" altLang="en-US" dirty="0" smtClean="0"/>
              <a:t>规范</a:t>
            </a:r>
            <a:endParaRPr lang="zh-CN" altLang="en-US" dirty="0">
              <a:latin typeface="微软雅黑" panose="020B0503020204020204" pitchFamily="34" charset="-122"/>
              <a:ea typeface="微软雅黑" panose="020B0503020204020204" pitchFamily="34" charset="-122"/>
            </a:endParaRPr>
          </a:p>
        </p:txBody>
      </p:sp>
      <p:sp>
        <p:nvSpPr>
          <p:cNvPr id="6" name="Rectangle 2"/>
          <p:cNvSpPr/>
          <p:nvPr/>
        </p:nvSpPr>
        <p:spPr>
          <a:xfrm>
            <a:off x="512601" y="1102313"/>
            <a:ext cx="11156950" cy="4760278"/>
          </a:xfrm>
          <a:prstGeom prst="rect">
            <a:avLst/>
          </a:prstGeom>
        </p:spPr>
        <p:txBody>
          <a:bodyPr wrap="square">
            <a:spAutoFit/>
          </a:bodyPr>
          <a:lstStyle/>
          <a:p>
            <a:pPr>
              <a:spcBef>
                <a:spcPts val="400"/>
              </a:spcBef>
              <a:spcAft>
                <a:spcPts val="600"/>
              </a:spcAft>
            </a:pPr>
            <a:r>
              <a:rPr lang="zh-CN" altLang="en-US" sz="1600" b="1" dirty="0" smtClean="0">
                <a:latin typeface="微软雅黑" panose="020B0503020204020204" pitchFamily="34" charset="-122"/>
                <a:ea typeface="微软雅黑" panose="020B0503020204020204" pitchFamily="34" charset="-122"/>
              </a:rPr>
              <a:t>异常处理机制说明：</a:t>
            </a:r>
            <a:endParaRPr lang="en-US" altLang="zh-CN" sz="1600" b="1" dirty="0" smtClean="0">
              <a:latin typeface="微软雅黑" panose="020B0503020204020204" pitchFamily="34" charset="-122"/>
              <a:ea typeface="微软雅黑" panose="020B0503020204020204" pitchFamily="34" charset="-122"/>
            </a:endParaRPr>
          </a:p>
          <a:p>
            <a:pPr>
              <a:spcBef>
                <a:spcPts val="400"/>
              </a:spcBef>
            </a:pPr>
            <a:r>
              <a:rPr lang="zh-CN" altLang="en-US" sz="1400" dirty="0">
                <a:latin typeface="微软雅黑" panose="020B0503020204020204" pitchFamily="34" charset="-122"/>
                <a:ea typeface="微软雅黑" panose="020B0503020204020204" pitchFamily="34" charset="-122"/>
              </a:rPr>
              <a:t>创建系统自己的异常类：参照</a:t>
            </a:r>
            <a:r>
              <a:rPr lang="en-US" altLang="zh-CN" sz="1400" dirty="0" err="1">
                <a:latin typeface="微软雅黑" panose="020B0503020204020204" pitchFamily="34" charset="-122"/>
                <a:ea typeface="微软雅黑" panose="020B0503020204020204" pitchFamily="34" charset="-122"/>
              </a:rPr>
              <a:t>DemoException</a:t>
            </a:r>
            <a:r>
              <a:rPr lang="zh-CN" altLang="en-US" sz="1400" dirty="0">
                <a:latin typeface="微软雅黑" panose="020B0503020204020204" pitchFamily="34" charset="-122"/>
                <a:ea typeface="微软雅黑" panose="020B0503020204020204" pitchFamily="34" charset="-122"/>
              </a:rPr>
              <a:t>，异常需要继承自框架的</a:t>
            </a:r>
            <a:r>
              <a:rPr lang="en-US" altLang="zh-CN" sz="1400" dirty="0" err="1">
                <a:latin typeface="微软雅黑" panose="020B0503020204020204" pitchFamily="34" charset="-122"/>
                <a:ea typeface="微软雅黑" panose="020B0503020204020204" pitchFamily="34" charset="-122"/>
              </a:rPr>
              <a:t>CommonException</a:t>
            </a:r>
            <a:endParaRPr lang="en-US" altLang="zh-CN" sz="1400" dirty="0">
              <a:latin typeface="微软雅黑" panose="020B0503020204020204" pitchFamily="34" charset="-122"/>
              <a:ea typeface="微软雅黑" panose="020B0503020204020204" pitchFamily="34" charset="-122"/>
            </a:endParaRPr>
          </a:p>
          <a:p>
            <a:pPr>
              <a:spcBef>
                <a:spcPts val="400"/>
              </a:spcBef>
              <a:spcAft>
                <a:spcPts val="600"/>
              </a:spcAft>
            </a:pPr>
            <a:r>
              <a:rPr lang="zh-CN" altLang="en-US" sz="1400" dirty="0" smtClean="0">
                <a:latin typeface="微软雅黑" panose="020B0503020204020204" pitchFamily="34" charset="-122"/>
                <a:ea typeface="微软雅黑" panose="020B0503020204020204" pitchFamily="34" charset="-122"/>
              </a:rPr>
              <a:t>在</a:t>
            </a:r>
            <a:r>
              <a:rPr lang="zh-CN" altLang="en-US" sz="1400" dirty="0">
                <a:latin typeface="微软雅黑" panose="020B0503020204020204" pitchFamily="34" charset="-122"/>
                <a:ea typeface="微软雅黑" panose="020B0503020204020204" pitchFamily="34" charset="-122"/>
              </a:rPr>
              <a:t>合适的地方抛出自定义业务异常，框架统一处理。参照 </a:t>
            </a:r>
            <a:r>
              <a:rPr lang="en-US" altLang="zh-CN" sz="1400" dirty="0" smtClean="0">
                <a:latin typeface="微软雅黑" panose="020B0503020204020204" pitchFamily="34" charset="-122"/>
                <a:ea typeface="微软雅黑" panose="020B0503020204020204" pitchFamily="34" charset="-122"/>
              </a:rPr>
              <a:t>Demo</a:t>
            </a:r>
            <a:r>
              <a:rPr lang="zh-CN" altLang="en-US" sz="1400" dirty="0" smtClean="0">
                <a:latin typeface="微软雅黑" panose="020B0503020204020204" pitchFamily="34" charset="-122"/>
                <a:ea typeface="微软雅黑" panose="020B0503020204020204" pitchFamily="34" charset="-122"/>
              </a:rPr>
              <a:t>中的</a:t>
            </a:r>
            <a:r>
              <a:rPr lang="en-US" altLang="zh-CN" sz="1400" dirty="0" err="1" smtClean="0">
                <a:latin typeface="微软雅黑" panose="020B0503020204020204" pitchFamily="34" charset="-122"/>
                <a:ea typeface="微软雅黑" panose="020B0503020204020204" pitchFamily="34" charset="-122"/>
              </a:rPr>
              <a:t>DemoUserController.getUser</a:t>
            </a:r>
            <a:r>
              <a:rPr lang="zh-CN" altLang="en-US" sz="1400" dirty="0" smtClean="0">
                <a:latin typeface="微软雅黑" panose="020B0503020204020204" pitchFamily="34" charset="-122"/>
                <a:ea typeface="微软雅黑" panose="020B0503020204020204" pitchFamily="34" charset="-122"/>
              </a:rPr>
              <a:t>方法，写法如下：</a:t>
            </a:r>
            <a:endParaRPr lang="en-US" altLang="zh-CN" sz="1400" dirty="0" smtClean="0">
              <a:latin typeface="微软雅黑" panose="020B0503020204020204" pitchFamily="34" charset="-122"/>
              <a:ea typeface="微软雅黑" panose="020B0503020204020204" pitchFamily="34" charset="-122"/>
            </a:endParaRPr>
          </a:p>
          <a:p>
            <a:pPr>
              <a:spcBef>
                <a:spcPts val="400"/>
              </a:spcBef>
            </a:pPr>
            <a:r>
              <a:rPr lang="en-US" altLang="zh-CN" sz="1200" i="1" dirty="0" smtClean="0">
                <a:solidFill>
                  <a:srgbClr val="0070C0"/>
                </a:solidFill>
                <a:latin typeface="微软雅黑" panose="020B0503020204020204" pitchFamily="34" charset="-122"/>
                <a:ea typeface="微软雅黑" panose="020B0503020204020204" pitchFamily="34" charset="-122"/>
              </a:rPr>
              <a:t>if (!</a:t>
            </a:r>
            <a:r>
              <a:rPr lang="en-US" altLang="zh-CN" sz="1200" i="1" dirty="0" err="1" smtClean="0">
                <a:solidFill>
                  <a:srgbClr val="0070C0"/>
                </a:solidFill>
                <a:latin typeface="微软雅黑" panose="020B0503020204020204" pitchFamily="34" charset="-122"/>
                <a:ea typeface="微软雅黑" panose="020B0503020204020204" pitchFamily="34" charset="-122"/>
              </a:rPr>
              <a:t>isValid</a:t>
            </a:r>
            <a:r>
              <a:rPr lang="en-US" altLang="zh-CN" sz="1200" i="1" dirty="0" smtClean="0">
                <a:solidFill>
                  <a:srgbClr val="0070C0"/>
                </a:solidFill>
                <a:latin typeface="微软雅黑" panose="020B0503020204020204" pitchFamily="34" charset="-122"/>
                <a:ea typeface="微软雅黑" panose="020B0503020204020204" pitchFamily="34" charset="-122"/>
              </a:rPr>
              <a:t>(id)) {      </a:t>
            </a:r>
            <a:endParaRPr lang="en-US" altLang="zh-CN" sz="1200" i="1" dirty="0" smtClean="0">
              <a:solidFill>
                <a:srgbClr val="0070C0"/>
              </a:solidFill>
              <a:latin typeface="微软雅黑" panose="020B0503020204020204" pitchFamily="34" charset="-122"/>
              <a:ea typeface="微软雅黑" panose="020B0503020204020204" pitchFamily="34" charset="-122"/>
            </a:endParaRPr>
          </a:p>
          <a:p>
            <a:pPr>
              <a:spcBef>
                <a:spcPts val="400"/>
              </a:spcBef>
            </a:pPr>
            <a:r>
              <a:rPr lang="zh-CN" altLang="en-US" sz="1200" i="1" dirty="0" smtClean="0">
                <a:solidFill>
                  <a:srgbClr val="0070C0"/>
                </a:solidFill>
                <a:latin typeface="微软雅黑" panose="020B0503020204020204" pitchFamily="34" charset="-122"/>
                <a:ea typeface="微软雅黑" panose="020B0503020204020204" pitchFamily="34" charset="-122"/>
              </a:rPr>
              <a:t>     </a:t>
            </a:r>
            <a:r>
              <a:rPr lang="en-US" altLang="zh-CN" sz="1200" i="1" dirty="0" smtClean="0">
                <a:solidFill>
                  <a:srgbClr val="0070C0"/>
                </a:solidFill>
                <a:latin typeface="微软雅黑" panose="020B0503020204020204" pitchFamily="34" charset="-122"/>
                <a:ea typeface="微软雅黑" panose="020B0503020204020204" pitchFamily="34" charset="-122"/>
              </a:rPr>
              <a:t>throw new </a:t>
            </a:r>
            <a:r>
              <a:rPr lang="en-US" altLang="zh-CN" sz="1200" i="1" dirty="0" err="1" smtClean="0">
                <a:solidFill>
                  <a:srgbClr val="0070C0"/>
                </a:solidFill>
                <a:latin typeface="微软雅黑" panose="020B0503020204020204" pitchFamily="34" charset="-122"/>
                <a:ea typeface="微软雅黑" panose="020B0503020204020204" pitchFamily="34" charset="-122"/>
              </a:rPr>
              <a:t>DemoException</a:t>
            </a:r>
            <a:r>
              <a:rPr lang="en-US" altLang="zh-CN" sz="1200" i="1" dirty="0" smtClean="0">
                <a:solidFill>
                  <a:srgbClr val="0070C0"/>
                </a:solidFill>
                <a:latin typeface="微软雅黑" panose="020B0503020204020204" pitchFamily="34" charset="-122"/>
                <a:ea typeface="微软雅黑" panose="020B0503020204020204" pitchFamily="34" charset="-122"/>
              </a:rPr>
              <a:t>(</a:t>
            </a:r>
            <a:r>
              <a:rPr lang="en-US" altLang="zh-CN" sz="1200" i="1" dirty="0" err="1" smtClean="0">
                <a:solidFill>
                  <a:srgbClr val="0070C0"/>
                </a:solidFill>
                <a:latin typeface="微软雅黑" panose="020B0503020204020204" pitchFamily="34" charset="-122"/>
                <a:ea typeface="微软雅黑" panose="020B0503020204020204" pitchFamily="34" charset="-122"/>
              </a:rPr>
              <a:t>ErrorCodeConstant.DEMO_USERMGNT_USER_ID_NOTBLANK</a:t>
            </a:r>
            <a:r>
              <a:rPr lang="en-US" altLang="zh-CN" sz="1200" i="1" dirty="0" smtClean="0">
                <a:solidFill>
                  <a:srgbClr val="0070C0"/>
                </a:solidFill>
                <a:latin typeface="微软雅黑" panose="020B0503020204020204" pitchFamily="34" charset="-122"/>
                <a:ea typeface="微软雅黑" panose="020B0503020204020204" pitchFamily="34" charset="-122"/>
              </a:rPr>
              <a:t>);</a:t>
            </a:r>
            <a:endParaRPr lang="en-US" altLang="zh-CN" sz="1200" i="1" dirty="0" smtClean="0">
              <a:solidFill>
                <a:srgbClr val="0070C0"/>
              </a:solidFill>
              <a:latin typeface="微软雅黑" panose="020B0503020204020204" pitchFamily="34" charset="-122"/>
              <a:ea typeface="微软雅黑" panose="020B0503020204020204" pitchFamily="34" charset="-122"/>
            </a:endParaRPr>
          </a:p>
          <a:p>
            <a:pPr>
              <a:spcBef>
                <a:spcPts val="400"/>
              </a:spcBef>
            </a:pPr>
            <a:r>
              <a:rPr lang="en-US" altLang="zh-CN" sz="1200" i="1" dirty="0" smtClean="0">
                <a:solidFill>
                  <a:srgbClr val="0070C0"/>
                </a:solidFill>
                <a:latin typeface="微软雅黑" panose="020B0503020204020204" pitchFamily="34" charset="-122"/>
                <a:ea typeface="微软雅黑" panose="020B0503020204020204" pitchFamily="34" charset="-122"/>
              </a:rPr>
              <a:t>}</a:t>
            </a:r>
            <a:endParaRPr lang="en-US" altLang="zh-CN" sz="1200" i="1" dirty="0" smtClean="0">
              <a:solidFill>
                <a:srgbClr val="0070C0"/>
              </a:solidFill>
              <a:latin typeface="微软雅黑" panose="020B0503020204020204" pitchFamily="34" charset="-122"/>
              <a:ea typeface="微软雅黑" panose="020B0503020204020204" pitchFamily="34" charset="-122"/>
            </a:endParaRPr>
          </a:p>
          <a:p>
            <a:pPr>
              <a:spcBef>
                <a:spcPts val="400"/>
              </a:spcBef>
            </a:pPr>
            <a:r>
              <a:rPr lang="zh-CN" altLang="en-US" sz="1400" dirty="0" smtClean="0">
                <a:latin typeface="微软雅黑" panose="020B0503020204020204" pitchFamily="34" charset="-122"/>
                <a:ea typeface="微软雅黑" panose="020B0503020204020204" pitchFamily="34" charset="-122"/>
              </a:rPr>
              <a:t>其中</a:t>
            </a:r>
            <a:r>
              <a:rPr lang="en-US" altLang="zh-CN" sz="1400" dirty="0" err="1">
                <a:latin typeface="微软雅黑" panose="020B0503020204020204" pitchFamily="34" charset="-122"/>
                <a:ea typeface="微软雅黑" panose="020B0503020204020204" pitchFamily="34" charset="-122"/>
              </a:rPr>
              <a:t>ErrorCodeConstant.DEMO_USERMGNT_USER_ID_NOTBLANK</a:t>
            </a:r>
            <a:r>
              <a:rPr lang="zh-CN" altLang="en-US" sz="1400" dirty="0" smtClean="0">
                <a:latin typeface="微软雅黑" panose="020B0503020204020204" pitchFamily="34" charset="-122"/>
                <a:ea typeface="微软雅黑" panose="020B0503020204020204" pitchFamily="34" charset="-122"/>
              </a:rPr>
              <a:t>定义在属性文件</a:t>
            </a:r>
            <a:r>
              <a:rPr lang="en-US" altLang="zh-CN" sz="1400" dirty="0" smtClean="0">
                <a:latin typeface="微软雅黑" panose="020B0503020204020204" pitchFamily="34" charset="-122"/>
                <a:ea typeface="微软雅黑" panose="020B0503020204020204" pitchFamily="34" charset="-122"/>
              </a:rPr>
              <a:t>demo-service\</a:t>
            </a:r>
            <a:r>
              <a:rPr lang="en-US" altLang="zh-CN" sz="1400" dirty="0" err="1" smtClean="0">
                <a:latin typeface="微软雅黑" panose="020B0503020204020204" pitchFamily="34" charset="-122"/>
                <a:ea typeface="微软雅黑" panose="020B0503020204020204" pitchFamily="34" charset="-122"/>
              </a:rPr>
              <a:t>src</a:t>
            </a:r>
            <a:r>
              <a:rPr lang="en-US" altLang="zh-CN" sz="1400" dirty="0" smtClean="0">
                <a:latin typeface="微软雅黑" panose="020B0503020204020204" pitchFamily="34" charset="-122"/>
                <a:ea typeface="微软雅黑" panose="020B0503020204020204" pitchFamily="34" charset="-122"/>
              </a:rPr>
              <a:t>\main\resources\messages\</a:t>
            </a:r>
            <a:r>
              <a:rPr lang="en-US" altLang="zh-CN" sz="1400" dirty="0" err="1" smtClean="0">
                <a:latin typeface="微软雅黑" panose="020B0503020204020204" pitchFamily="34" charset="-122"/>
                <a:ea typeface="微软雅黑" panose="020B0503020204020204" pitchFamily="34" charset="-122"/>
              </a:rPr>
              <a:t>exception.properties</a:t>
            </a:r>
            <a:r>
              <a:rPr lang="zh-CN" altLang="en-US" sz="1400" dirty="0" smtClean="0">
                <a:latin typeface="微软雅黑" panose="020B0503020204020204" pitchFamily="34" charset="-122"/>
                <a:ea typeface="微软雅黑" panose="020B0503020204020204" pitchFamily="34" charset="-122"/>
              </a:rPr>
              <a:t>中，以支持国际化。</a:t>
            </a:r>
            <a:endParaRPr lang="en-US" altLang="zh-CN" sz="1400" dirty="0" smtClean="0">
              <a:latin typeface="微软雅黑" panose="020B0503020204020204" pitchFamily="34" charset="-122"/>
              <a:ea typeface="微软雅黑" panose="020B0503020204020204" pitchFamily="34" charset="-122"/>
            </a:endParaRPr>
          </a:p>
          <a:p>
            <a:pPr>
              <a:lnSpc>
                <a:spcPct val="150000"/>
              </a:lnSpc>
              <a:spcBef>
                <a:spcPts val="400"/>
              </a:spcBef>
            </a:pPr>
            <a:r>
              <a:rPr lang="zh-CN" altLang="en-US" sz="1600" b="1" dirty="0" smtClean="0">
                <a:latin typeface="微软雅黑" panose="020B0503020204020204" pitchFamily="34" charset="-122"/>
                <a:ea typeface="微软雅黑" panose="020B0503020204020204" pitchFamily="34" charset="-122"/>
              </a:rPr>
              <a:t>异常</a:t>
            </a:r>
            <a:r>
              <a:rPr lang="zh-CN" altLang="en-US" sz="1600" b="1" dirty="0">
                <a:latin typeface="微软雅黑" panose="020B0503020204020204" pitchFamily="34" charset="-122"/>
                <a:ea typeface="微软雅黑" panose="020B0503020204020204" pitchFamily="34" charset="-122"/>
              </a:rPr>
              <a:t>码</a:t>
            </a:r>
            <a:r>
              <a:rPr lang="zh-CN" altLang="en-US" sz="1600" b="1" dirty="0" smtClean="0">
                <a:latin typeface="微软雅黑" panose="020B0503020204020204" pitchFamily="34" charset="-122"/>
                <a:ea typeface="微软雅黑" panose="020B0503020204020204" pitchFamily="34" charset="-122"/>
              </a:rPr>
              <a:t>定义规范</a:t>
            </a:r>
            <a:r>
              <a:rPr lang="zh-CN" altLang="en-US" sz="1600" b="1" dirty="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命名规范</a:t>
            </a:r>
            <a:endParaRPr lang="en-US" altLang="zh-CN" sz="1400" b="1" dirty="0">
              <a:latin typeface="微软雅黑" panose="020B0503020204020204" pitchFamily="34" charset="-122"/>
              <a:ea typeface="微软雅黑" panose="020B0503020204020204" pitchFamily="34" charset="-122"/>
            </a:endParaRPr>
          </a:p>
          <a:p>
            <a:pPr lvl="1">
              <a:spcBef>
                <a:spcPts val="400"/>
              </a:spcBef>
            </a:pPr>
            <a:r>
              <a:rPr lang="zh-CN" altLang="en-US" sz="1400" dirty="0" smtClean="0">
                <a:latin typeface="微软雅黑" panose="020B0503020204020204" pitchFamily="34" charset="-122"/>
                <a:ea typeface="微软雅黑" panose="020B0503020204020204" pitchFamily="34" charset="-122"/>
              </a:rPr>
              <a:t>国际化异常码定义格式：应用</a:t>
            </a:r>
            <a:r>
              <a:rPr lang="zh-CN" altLang="en-US" sz="1400" dirty="0">
                <a:latin typeface="微软雅黑" panose="020B0503020204020204" pitchFamily="34" charset="-122"/>
                <a:ea typeface="微软雅黑" panose="020B0503020204020204" pitchFamily="34" charset="-122"/>
              </a:rPr>
              <a:t>与组件</a:t>
            </a:r>
            <a:r>
              <a:rPr lang="zh-CN" altLang="en-US" sz="1400" dirty="0" smtClean="0">
                <a:latin typeface="微软雅黑" panose="020B0503020204020204" pitchFamily="34" charset="-122"/>
                <a:ea typeface="微软雅黑" panose="020B0503020204020204" pitchFamily="34" charset="-122"/>
              </a:rPr>
              <a:t>简称</a:t>
            </a:r>
            <a:r>
              <a:rPr lang="en-US" altLang="zh-CN"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自定义描述（可多个</a:t>
            </a:r>
            <a:r>
              <a:rPr lang="zh-CN" altLang="en-US" sz="1400" dirty="0" smtClean="0">
                <a:latin typeface="微软雅黑" panose="020B0503020204020204" pitchFamily="34" charset="-122"/>
                <a:ea typeface="微软雅黑" panose="020B0503020204020204" pitchFamily="34" charset="-122"/>
              </a:rPr>
              <a:t>单词</a:t>
            </a:r>
            <a:r>
              <a:rPr lang="zh-CN" altLang="en-US"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小写）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应用与组件简称（大写）</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位数字异常代码</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具体</a:t>
            </a:r>
            <a:r>
              <a:rPr lang="zh-CN" altLang="en-US" sz="1400" dirty="0" smtClean="0">
                <a:latin typeface="微软雅黑" panose="020B0503020204020204" pitchFamily="34" charset="-122"/>
                <a:ea typeface="微软雅黑" panose="020B0503020204020204" pitchFamily="34" charset="-122"/>
              </a:rPr>
              <a:t>错误信息</a:t>
            </a:r>
            <a:r>
              <a:rPr lang="zh-CN" altLang="zh-CN" sz="14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lvl="1"/>
            <a:r>
              <a:rPr lang="zh-CN" altLang="en-US" sz="1400" dirty="0">
                <a:solidFill>
                  <a:srgbClr val="FF0000"/>
                </a:solidFill>
                <a:latin typeface="微软雅黑" panose="020B0503020204020204" pitchFamily="34" charset="-122"/>
                <a:ea typeface="微软雅黑" panose="020B0503020204020204" pitchFamily="34" charset="-122"/>
              </a:rPr>
              <a:t>应用与组件简称：</a:t>
            </a:r>
            <a:r>
              <a:rPr lang="zh-CN" altLang="en-US" sz="1400" dirty="0">
                <a:latin typeface="微软雅黑" panose="020B0503020204020204" pitchFamily="34" charset="-122"/>
                <a:ea typeface="微软雅黑" panose="020B0503020204020204" pitchFamily="34" charset="-122"/>
              </a:rPr>
              <a:t>参考</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智慧小区平台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应用与组件命名清单</a:t>
            </a:r>
            <a:r>
              <a:rPr lang="en-US" altLang="zh-CN" sz="1400" dirty="0">
                <a:latin typeface="微软雅黑" panose="020B0503020204020204" pitchFamily="34" charset="-122"/>
                <a:ea typeface="微软雅黑" panose="020B0503020204020204" pitchFamily="34" charset="-122"/>
              </a:rPr>
              <a:t>-20180108-v2.0.xlsx》</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智慧云平台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应用与组件命名清单</a:t>
            </a:r>
            <a:r>
              <a:rPr lang="en-US" altLang="zh-CN" sz="1400" dirty="0">
                <a:latin typeface="微软雅黑" panose="020B0503020204020204" pitchFamily="34" charset="-122"/>
                <a:ea typeface="微软雅黑" panose="020B0503020204020204" pitchFamily="34" charset="-122"/>
              </a:rPr>
              <a:t>-20180108-v2.0.xlsx》</a:t>
            </a:r>
            <a:r>
              <a:rPr lang="zh-CN" altLang="en-US" sz="1400" dirty="0">
                <a:latin typeface="微软雅黑" panose="020B0503020204020204" pitchFamily="34" charset="-122"/>
                <a:ea typeface="微软雅黑" panose="020B0503020204020204" pitchFamily="34" charset="-122"/>
              </a:rPr>
              <a:t>的“系统简称”列</a:t>
            </a:r>
            <a:endParaRPr lang="zh-CN" altLang="zh-CN" sz="1400" dirty="0">
              <a:latin typeface="微软雅黑" panose="020B0503020204020204" pitchFamily="34" charset="-122"/>
              <a:ea typeface="微软雅黑" panose="020B0503020204020204" pitchFamily="34" charset="-122"/>
            </a:endParaRPr>
          </a:p>
          <a:p>
            <a:pPr marL="285750" indent="-285750">
              <a:lnSpc>
                <a:spcPct val="150000"/>
              </a:lnSpc>
              <a:spcBef>
                <a:spcPts val="400"/>
              </a:spcBef>
              <a:spcAft>
                <a:spcPts val="600"/>
              </a:spcAft>
              <a:buFont typeface="Arial" panose="020B0604020202020204" pitchFamily="34" charset="0"/>
              <a:buChar char="•"/>
            </a:pPr>
            <a:r>
              <a:rPr lang="zh-CN" altLang="zh-CN" sz="1400" b="1" dirty="0" smtClean="0">
                <a:latin typeface="微软雅黑" panose="020B0503020204020204" pitchFamily="34" charset="-122"/>
                <a:ea typeface="微软雅黑" panose="020B0503020204020204" pitchFamily="34" charset="-122"/>
              </a:rPr>
              <a:t>示例</a:t>
            </a:r>
            <a:endParaRPr lang="en-US" altLang="zh-CN" sz="1400" b="1" dirty="0">
              <a:latin typeface="微软雅黑" panose="020B0503020204020204" pitchFamily="34" charset="-122"/>
              <a:ea typeface="微软雅黑" panose="020B0503020204020204" pitchFamily="34" charset="-122"/>
            </a:endParaRPr>
          </a:p>
          <a:p>
            <a:pPr lvl="1"/>
            <a:r>
              <a:rPr lang="en-US" altLang="zh-CN" sz="1400" dirty="0" err="1" smtClean="0">
                <a:latin typeface="微软雅黑" panose="020B0503020204020204" pitchFamily="34" charset="-122"/>
                <a:ea typeface="微软雅黑" panose="020B0503020204020204" pitchFamily="34" charset="-122"/>
              </a:rPr>
              <a:t>demo.usermgnt.userisblank</a:t>
            </a:r>
            <a:r>
              <a:rPr lang="en-US" altLang="zh-CN" sz="1400" dirty="0" smtClean="0">
                <a:latin typeface="微软雅黑" panose="020B0503020204020204" pitchFamily="34" charset="-122"/>
                <a:ea typeface="微软雅黑" panose="020B0503020204020204" pitchFamily="34" charset="-122"/>
              </a:rPr>
              <a:t>=DEMO212</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用户名不能为</a:t>
            </a:r>
            <a:r>
              <a:rPr lang="zh-CN" altLang="en-US" sz="1400" dirty="0" smtClean="0">
                <a:latin typeface="微软雅黑" panose="020B0503020204020204" pitchFamily="34" charset="-122"/>
                <a:ea typeface="微软雅黑" panose="020B0503020204020204" pitchFamily="34" charset="-122"/>
              </a:rPr>
              <a:t>空</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err="1">
                <a:latin typeface="微软雅黑" panose="020B0503020204020204" pitchFamily="34" charset="-122"/>
                <a:ea typeface="微软雅黑" panose="020B0503020204020204" pitchFamily="34" charset="-122"/>
              </a:rPr>
              <a:t>demo.usermgnt.filed.notblank</a:t>
            </a:r>
            <a:r>
              <a:rPr lang="en-US" altLang="zh-CN" sz="1400" dirty="0">
                <a:latin typeface="微软雅黑" panose="020B0503020204020204" pitchFamily="34" charset="-122"/>
                <a:ea typeface="微软雅黑" panose="020B0503020204020204" pitchFamily="34" charset="-122"/>
              </a:rPr>
              <a:t>=00002:{0}</a:t>
            </a:r>
            <a:r>
              <a:rPr lang="zh-CN" altLang="en-US" sz="1400" dirty="0">
                <a:latin typeface="微软雅黑" panose="020B0503020204020204" pitchFamily="34" charset="-122"/>
                <a:ea typeface="微软雅黑" panose="020B0503020204020204" pitchFamily="34" charset="-122"/>
              </a:rPr>
              <a:t>不能为空 </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支持多个可配置参考，具体参考</a:t>
            </a:r>
            <a:r>
              <a:rPr lang="en-US" altLang="zh-CN" sz="1400" dirty="0">
                <a:latin typeface="微软雅黑" panose="020B0503020204020204" pitchFamily="34" charset="-122"/>
                <a:ea typeface="微软雅黑" panose="020B0503020204020204" pitchFamily="34" charset="-122"/>
              </a:rPr>
              <a:t>Demo</a:t>
            </a:r>
            <a:r>
              <a:rPr lang="zh-CN" altLang="en-US" sz="1400" dirty="0">
                <a:latin typeface="微软雅黑" panose="020B0503020204020204" pitchFamily="34" charset="-122"/>
                <a:ea typeface="微软雅黑" panose="020B0503020204020204" pitchFamily="34" charset="-122"/>
              </a:rPr>
              <a:t>的</a:t>
            </a:r>
            <a:r>
              <a:rPr lang="en-US" altLang="zh-CN" sz="1400" dirty="0" err="1">
                <a:latin typeface="微软雅黑" panose="020B0503020204020204" pitchFamily="34" charset="-122"/>
                <a:ea typeface="微软雅黑" panose="020B0503020204020204" pitchFamily="34" charset="-122"/>
              </a:rPr>
              <a:t>DemoUserController.getUser</a:t>
            </a:r>
            <a:r>
              <a:rPr lang="zh-CN" altLang="en-US" sz="1400" dirty="0">
                <a:latin typeface="微软雅黑" panose="020B0503020204020204" pitchFamily="34" charset="-122"/>
                <a:ea typeface="微软雅黑" panose="020B0503020204020204" pitchFamily="34" charset="-122"/>
              </a:rPr>
              <a:t>方法</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应用开发</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Redis</a:t>
            </a:r>
            <a:r>
              <a:rPr lang="zh-CN" altLang="en-US" dirty="0"/>
              <a:t>使用规范</a:t>
            </a:r>
            <a:endParaRPr lang="zh-CN" altLang="en-US" dirty="0">
              <a:latin typeface="微软雅黑" panose="020B0503020204020204" pitchFamily="34" charset="-122"/>
              <a:ea typeface="微软雅黑" panose="020B0503020204020204" pitchFamily="34" charset="-122"/>
            </a:endParaRPr>
          </a:p>
        </p:txBody>
      </p:sp>
      <p:sp>
        <p:nvSpPr>
          <p:cNvPr id="6" name="Rectangle 2"/>
          <p:cNvSpPr/>
          <p:nvPr/>
        </p:nvSpPr>
        <p:spPr>
          <a:xfrm>
            <a:off x="512601" y="1102313"/>
            <a:ext cx="11156950" cy="5221942"/>
          </a:xfrm>
          <a:prstGeom prst="rect">
            <a:avLst/>
          </a:prstGeom>
        </p:spPr>
        <p:txBody>
          <a:bodyPr wrap="square">
            <a:spAutoFit/>
          </a:bodyPr>
          <a:lstStyle/>
          <a:p>
            <a:pPr>
              <a:lnSpc>
                <a:spcPct val="150000"/>
              </a:lnSpc>
              <a:spcBef>
                <a:spcPts val="400"/>
              </a:spcBef>
            </a:pPr>
            <a:r>
              <a:rPr lang="zh-CN" altLang="en-US" sz="1600" dirty="0">
                <a:latin typeface="微软雅黑" panose="020B0503020204020204" pitchFamily="34" charset="-122"/>
                <a:ea typeface="微软雅黑" panose="020B0503020204020204" pitchFamily="34" charset="-122"/>
              </a:rPr>
              <a:t>缓存中间件使用</a:t>
            </a:r>
            <a:r>
              <a:rPr lang="en-US" altLang="zh-CN" sz="1600" dirty="0" err="1">
                <a:latin typeface="微软雅黑" panose="020B0503020204020204" pitchFamily="34" charset="-122"/>
                <a:ea typeface="微软雅黑" panose="020B0503020204020204" pitchFamily="34" charset="-122"/>
              </a:rPr>
              <a:t>Redis</a:t>
            </a:r>
            <a:r>
              <a:rPr lang="zh-CN" altLang="en-US" sz="1600" dirty="0">
                <a:latin typeface="微软雅黑" panose="020B0503020204020204" pitchFamily="34" charset="-122"/>
                <a:ea typeface="微软雅黑" panose="020B0503020204020204" pitchFamily="34" charset="-122"/>
              </a:rPr>
              <a:t>，在使用</a:t>
            </a:r>
            <a:r>
              <a:rPr lang="zh-CN" altLang="en-US" sz="1600" dirty="0" smtClean="0">
                <a:latin typeface="微软雅黑" panose="020B0503020204020204" pitchFamily="34" charset="-122"/>
                <a:ea typeface="微软雅黑" panose="020B0503020204020204" pitchFamily="34" charset="-122"/>
              </a:rPr>
              <a:t>中</a:t>
            </a:r>
            <a:r>
              <a:rPr lang="en-US" altLang="zh-CN" sz="1600" dirty="0" smtClean="0">
                <a:latin typeface="微软雅黑" panose="020B0503020204020204" pitchFamily="34" charset="-122"/>
                <a:ea typeface="微软雅黑" panose="020B0503020204020204" pitchFamily="34" charset="-122"/>
              </a:rPr>
              <a:t>key</a:t>
            </a:r>
            <a:r>
              <a:rPr lang="zh-CN" altLang="en-US" sz="1600" dirty="0" smtClean="0">
                <a:latin typeface="微软雅黑" panose="020B0503020204020204" pitchFamily="34" charset="-122"/>
                <a:ea typeface="微软雅黑" panose="020B0503020204020204" pitchFamily="34" charset="-122"/>
              </a:rPr>
              <a:t>的命名应</a:t>
            </a:r>
            <a:r>
              <a:rPr lang="zh-CN" altLang="en-US" sz="1600" dirty="0">
                <a:latin typeface="微软雅黑" panose="020B0503020204020204" pitchFamily="34" charset="-122"/>
                <a:ea typeface="微软雅黑" panose="020B0503020204020204" pitchFamily="34" charset="-122"/>
              </a:rPr>
              <a:t>遵循以下</a:t>
            </a:r>
            <a:r>
              <a:rPr lang="zh-CN" altLang="en-US" sz="1600" dirty="0" smtClean="0">
                <a:latin typeface="微软雅黑" panose="020B0503020204020204" pitchFamily="34" charset="-122"/>
                <a:ea typeface="微软雅黑" panose="020B0503020204020204" pitchFamily="34" charset="-122"/>
              </a:rPr>
              <a:t>规范，</a:t>
            </a:r>
            <a:r>
              <a:rPr lang="zh-CN" altLang="en-US" sz="1600" dirty="0">
                <a:latin typeface="微软雅黑" panose="020B0503020204020204" pitchFamily="34" charset="-122"/>
                <a:ea typeface="微软雅黑" panose="020B0503020204020204" pitchFamily="34" charset="-122"/>
              </a:rPr>
              <a:t>以“设备管理”为</a:t>
            </a:r>
            <a:r>
              <a:rPr lang="zh-CN" altLang="en-US" sz="1600" dirty="0" smtClean="0">
                <a:latin typeface="微软雅黑" panose="020B0503020204020204" pitchFamily="34" charset="-122"/>
                <a:ea typeface="微软雅黑" panose="020B0503020204020204" pitchFamily="34" charset="-122"/>
              </a:rPr>
              <a:t>例，设备管理简称为“</a:t>
            </a:r>
            <a:r>
              <a:rPr lang="en-US" altLang="zh-CN" sz="1600" dirty="0" smtClean="0">
                <a:latin typeface="微软雅黑" panose="020B0503020204020204" pitchFamily="34" charset="-122"/>
                <a:ea typeface="微软雅黑" panose="020B0503020204020204" pitchFamily="34" charset="-122"/>
              </a:rPr>
              <a:t>DM</a:t>
            </a:r>
            <a:r>
              <a:rPr lang="zh-CN" altLang="en-US" sz="16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en-US" altLang="zh-CN" sz="1600" b="1" dirty="0" smtClean="0">
                <a:latin typeface="微软雅黑" panose="020B0503020204020204" pitchFamily="34" charset="-122"/>
                <a:ea typeface="微软雅黑" panose="020B0503020204020204" pitchFamily="34" charset="-122"/>
              </a:rPr>
              <a:t>Key</a:t>
            </a:r>
            <a:r>
              <a:rPr lang="zh-CN" altLang="zh-CN" sz="1600" b="1" dirty="0" smtClean="0">
                <a:latin typeface="微软雅黑" panose="020B0503020204020204" pitchFamily="34" charset="-122"/>
                <a:ea typeface="微软雅黑" panose="020B0503020204020204" pitchFamily="34" charset="-122"/>
              </a:rPr>
              <a:t>命名规范</a:t>
            </a:r>
            <a:endParaRPr lang="en-US" altLang="zh-CN" sz="1600" b="1" dirty="0">
              <a:latin typeface="微软雅黑" panose="020B0503020204020204" pitchFamily="34" charset="-122"/>
              <a:ea typeface="微软雅黑" panose="020B0503020204020204" pitchFamily="34" charset="-122"/>
            </a:endParaRPr>
          </a:p>
          <a:p>
            <a:pPr lvl="1">
              <a:lnSpc>
                <a:spcPct val="150000"/>
              </a:lnSpc>
              <a:spcBef>
                <a:spcPts val="400"/>
              </a:spcBef>
            </a:pPr>
            <a:r>
              <a:rPr lang="zh-CN" altLang="en-US" sz="1600" dirty="0">
                <a:latin typeface="微软雅黑" panose="020B0503020204020204" pitchFamily="34" charset="-122"/>
                <a:ea typeface="微软雅黑" panose="020B0503020204020204" pitchFamily="34" charset="-122"/>
              </a:rPr>
              <a:t>应用与组件</a:t>
            </a:r>
            <a:r>
              <a:rPr lang="zh-CN" altLang="en-US" sz="1600" dirty="0" smtClean="0">
                <a:latin typeface="微软雅黑" panose="020B0503020204020204" pitchFamily="34" charset="-122"/>
                <a:ea typeface="微软雅黑" panose="020B0503020204020204" pitchFamily="34" charset="-122"/>
              </a:rPr>
              <a:t>简称</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自定义描述</a:t>
            </a:r>
            <a:endParaRPr lang="en-US" altLang="zh-CN" sz="1600" dirty="0" smtClean="0">
              <a:latin typeface="微软雅黑" panose="020B0503020204020204" pitchFamily="34" charset="-122"/>
              <a:ea typeface="微软雅黑" panose="020B0503020204020204" pitchFamily="34" charset="-122"/>
            </a:endParaRPr>
          </a:p>
          <a:p>
            <a:pPr lvl="1"/>
            <a:endParaRPr lang="en-US" altLang="zh-CN" sz="1400" dirty="0" smtClean="0">
              <a:solidFill>
                <a:srgbClr val="FF0000"/>
              </a:solidFill>
              <a:latin typeface="微软雅黑" panose="020B0503020204020204" pitchFamily="34" charset="-122"/>
              <a:ea typeface="微软雅黑" panose="020B0503020204020204" pitchFamily="34" charset="-122"/>
            </a:endParaRPr>
          </a:p>
          <a:p>
            <a:pPr lvl="1"/>
            <a:r>
              <a:rPr lang="zh-CN" altLang="zh-CN" sz="1400" dirty="0" smtClean="0">
                <a:solidFill>
                  <a:srgbClr val="FF0000"/>
                </a:solidFill>
                <a:latin typeface="微软雅黑" panose="020B0503020204020204" pitchFamily="34" charset="-122"/>
                <a:ea typeface="微软雅黑" panose="020B0503020204020204" pitchFamily="34" charset="-122"/>
              </a:rPr>
              <a:t>应用</a:t>
            </a:r>
            <a:r>
              <a:rPr lang="zh-CN" altLang="zh-CN" sz="1400" dirty="0">
                <a:solidFill>
                  <a:srgbClr val="FF0000"/>
                </a:solidFill>
                <a:latin typeface="微软雅黑" panose="020B0503020204020204" pitchFamily="34" charset="-122"/>
                <a:ea typeface="微软雅黑" panose="020B0503020204020204" pitchFamily="34" charset="-122"/>
              </a:rPr>
              <a:t>与组件</a:t>
            </a:r>
            <a:r>
              <a:rPr lang="zh-CN" altLang="en-US" sz="1400" dirty="0" smtClean="0">
                <a:solidFill>
                  <a:srgbClr val="FF0000"/>
                </a:solidFill>
              </a:rPr>
              <a:t>简称说明</a:t>
            </a:r>
            <a:r>
              <a:rPr lang="zh-CN" altLang="zh-CN"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参考</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智慧小区平台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应用与组件命名清单</a:t>
            </a:r>
            <a:r>
              <a:rPr lang="en-US" altLang="zh-CN" sz="1400" dirty="0">
                <a:latin typeface="微软雅黑" panose="020B0503020204020204" pitchFamily="34" charset="-122"/>
                <a:ea typeface="微软雅黑" panose="020B0503020204020204" pitchFamily="34" charset="-122"/>
              </a:rPr>
              <a:t>-20180108-v2.0.xlsx》</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智慧云平台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应用与组件命名清单</a:t>
            </a:r>
            <a:r>
              <a:rPr lang="en-US" altLang="zh-CN" sz="1400" dirty="0">
                <a:latin typeface="微软雅黑" panose="020B0503020204020204" pitchFamily="34" charset="-122"/>
                <a:ea typeface="微软雅黑" panose="020B0503020204020204" pitchFamily="34" charset="-122"/>
              </a:rPr>
              <a:t>-20180108-v2.0.xlsx》</a:t>
            </a:r>
            <a:r>
              <a:rPr lang="zh-CN" altLang="en-US" sz="1400" dirty="0">
                <a:latin typeface="微软雅黑" panose="020B0503020204020204" pitchFamily="34" charset="-122"/>
                <a:ea typeface="微软雅黑" panose="020B0503020204020204" pitchFamily="34" charset="-122"/>
              </a:rPr>
              <a:t>的“系统简称”</a:t>
            </a:r>
            <a:r>
              <a:rPr lang="zh-CN" altLang="en-US" sz="1400" dirty="0" smtClean="0">
                <a:latin typeface="微软雅黑" panose="020B0503020204020204" pitchFamily="34" charset="-122"/>
                <a:ea typeface="微软雅黑" panose="020B0503020204020204" pitchFamily="34" charset="-122"/>
              </a:rPr>
              <a:t>列</a:t>
            </a:r>
            <a:endParaRPr lang="en-US" altLang="zh-CN" sz="1400" dirty="0" smtClean="0">
              <a:latin typeface="微软雅黑" panose="020B0503020204020204" pitchFamily="34" charset="-122"/>
              <a:ea typeface="微软雅黑" panose="020B0503020204020204" pitchFamily="34" charset="-122"/>
            </a:endParaRPr>
          </a:p>
          <a:p>
            <a:pPr lvl="1"/>
            <a:r>
              <a:rPr lang="zh-CN" altLang="en-US" sz="1400" dirty="0" smtClean="0">
                <a:solidFill>
                  <a:srgbClr val="FF0000"/>
                </a:solidFill>
              </a:rPr>
              <a:t>自定义描述说明</a:t>
            </a:r>
            <a:r>
              <a:rPr lang="zh-CN"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个或多个单词，多个单词用“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分割，</a:t>
            </a:r>
            <a:r>
              <a:rPr lang="zh-CN" altLang="en-US" sz="1400" dirty="0" smtClean="0">
                <a:latin typeface="微软雅黑" panose="020B0503020204020204" pitchFamily="34" charset="-122"/>
                <a:ea typeface="微软雅黑" panose="020B0503020204020204" pitchFamily="34" charset="-122"/>
              </a:rPr>
              <a:t>全部为大写字母</a:t>
            </a:r>
            <a:endParaRPr lang="zh-CN" altLang="zh-CN" sz="14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zh-CN" sz="1600" b="1" dirty="0" smtClean="0">
                <a:latin typeface="微软雅黑" panose="020B0503020204020204" pitchFamily="34" charset="-122"/>
                <a:ea typeface="微软雅黑" panose="020B0503020204020204" pitchFamily="34" charset="-122"/>
              </a:rPr>
              <a:t>示例</a:t>
            </a:r>
            <a:endParaRPr lang="en-US" altLang="zh-CN" sz="1600" b="1" dirty="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DM:XXX</a:t>
            </a:r>
            <a:endParaRPr lang="en-US" altLang="zh-CN" sz="1600" dirty="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DM:A.XXX</a:t>
            </a:r>
            <a:endParaRPr lang="en-US" altLang="zh-CN" sz="1600" dirty="0" smtClean="0">
              <a:latin typeface="微软雅黑" panose="020B0503020204020204" pitchFamily="34" charset="-122"/>
              <a:ea typeface="微软雅黑" panose="020B0503020204020204" pitchFamily="34" charset="-122"/>
            </a:endParaRPr>
          </a:p>
          <a:p>
            <a:pPr lvl="1"/>
            <a:r>
              <a:rPr lang="zh-CN" altLang="en-US" sz="1600" dirty="0"/>
              <a:t>使用公共框架提供的</a:t>
            </a:r>
            <a:r>
              <a:rPr lang="en-US" altLang="zh-CN" sz="1600" dirty="0"/>
              <a:t>RedisUtils.java</a:t>
            </a:r>
            <a:r>
              <a:rPr lang="zh-CN" altLang="en-US" sz="1600" dirty="0"/>
              <a:t>工具类，已自动在传入的</a:t>
            </a:r>
            <a:r>
              <a:rPr lang="en-US" altLang="zh-CN" sz="1600" dirty="0"/>
              <a:t>key</a:t>
            </a:r>
            <a:r>
              <a:rPr lang="zh-CN" altLang="en-US" sz="1600" dirty="0"/>
              <a:t>前加上“</a:t>
            </a:r>
            <a:r>
              <a:rPr lang="zh-CN" altLang="en-US" sz="1600" dirty="0">
                <a:solidFill>
                  <a:srgbClr val="FF0000"/>
                </a:solidFill>
              </a:rPr>
              <a:t>应用与组件简称</a:t>
            </a:r>
            <a:r>
              <a:rPr lang="en-US" altLang="zh-CN" sz="1600" dirty="0">
                <a:solidFill>
                  <a:srgbClr val="FF0000"/>
                </a:solidFill>
              </a:rPr>
              <a:t>:</a:t>
            </a:r>
            <a:r>
              <a:rPr lang="zh-CN" altLang="en-US" sz="1600" dirty="0"/>
              <a:t>”，如“</a:t>
            </a:r>
            <a:r>
              <a:rPr lang="en-US" altLang="zh-CN" sz="1600" dirty="0"/>
              <a:t>DM:</a:t>
            </a:r>
            <a:r>
              <a:rPr lang="zh-CN" altLang="en-US" sz="1600" dirty="0"/>
              <a:t>”，因此各项目组在开发时</a:t>
            </a:r>
            <a:r>
              <a:rPr lang="zh-CN" altLang="en-US" sz="1600" dirty="0" smtClean="0"/>
              <a:t>，在调用</a:t>
            </a:r>
            <a:r>
              <a:rPr lang="en-US" altLang="zh-CN" sz="1600" dirty="0"/>
              <a:t>RedisUtils.java</a:t>
            </a:r>
            <a:r>
              <a:rPr lang="zh-CN" altLang="en-US" sz="1600" dirty="0"/>
              <a:t>工具类的</a:t>
            </a:r>
            <a:r>
              <a:rPr lang="zh-CN" altLang="en-US" sz="1600" dirty="0" smtClean="0"/>
              <a:t>接口时只需要传入</a:t>
            </a:r>
            <a:r>
              <a:rPr lang="zh-CN" altLang="en-US" sz="1600" dirty="0"/>
              <a:t>“自定义描述”，即“</a:t>
            </a:r>
            <a:r>
              <a:rPr lang="en-US" altLang="zh-CN" sz="1600" dirty="0"/>
              <a:t>XXX</a:t>
            </a:r>
            <a:r>
              <a:rPr lang="zh-CN" altLang="en-US" sz="1600" dirty="0" smtClean="0"/>
              <a:t>”或“</a:t>
            </a:r>
            <a:r>
              <a:rPr lang="en-US" altLang="zh-CN" sz="1600" dirty="0"/>
              <a:t>A.XXX</a:t>
            </a:r>
            <a:r>
              <a:rPr lang="zh-CN" altLang="en-US" sz="1600" dirty="0"/>
              <a:t>”。框架会自动拼装成“</a:t>
            </a:r>
            <a:r>
              <a:rPr lang="en-US" altLang="zh-CN" sz="1600" dirty="0"/>
              <a:t>DM:XXX</a:t>
            </a:r>
            <a:r>
              <a:rPr lang="zh-CN" altLang="en-US" sz="1600" dirty="0"/>
              <a:t>”或“</a:t>
            </a:r>
            <a:r>
              <a:rPr lang="en-US" altLang="zh-CN" sz="1600" dirty="0"/>
              <a:t>DM:A.XXX</a:t>
            </a:r>
            <a:r>
              <a:rPr lang="zh-CN" altLang="en-US" sz="1600" dirty="0"/>
              <a:t>”</a:t>
            </a:r>
            <a:endParaRPr lang="en-US" altLang="zh-CN" sz="1600" dirty="0"/>
          </a:p>
          <a:p>
            <a:pPr marL="285750" indent="-285750">
              <a:lnSpc>
                <a:spcPct val="150000"/>
              </a:lnSpc>
              <a:spcBef>
                <a:spcPts val="400"/>
              </a:spcBef>
              <a:buFont typeface="Arial" panose="020B0604020202020204" pitchFamily="34" charset="0"/>
              <a:buChar char="•"/>
            </a:pPr>
            <a:r>
              <a:rPr lang="zh-CN" altLang="zh-CN" sz="1600" b="1" dirty="0" smtClean="0">
                <a:latin typeface="微软雅黑" panose="020B0503020204020204" pitchFamily="34" charset="-122"/>
                <a:ea typeface="微软雅黑" panose="020B0503020204020204" pitchFamily="34" charset="-122"/>
              </a:rPr>
              <a:t>使用规范</a:t>
            </a:r>
            <a:endParaRPr lang="en-US" altLang="zh-CN" sz="1600" b="1" dirty="0" smtClean="0">
              <a:latin typeface="微软雅黑" panose="020B0503020204020204" pitchFamily="34" charset="-122"/>
              <a:ea typeface="微软雅黑" panose="020B0503020204020204" pitchFamily="34" charset="-122"/>
            </a:endParaRPr>
          </a:p>
          <a:p>
            <a:pPr lvl="1"/>
            <a:r>
              <a:rPr lang="en-US" altLang="zh-CN" sz="1600" dirty="0" smtClean="0"/>
              <a:t>1</a:t>
            </a:r>
            <a:r>
              <a:rPr lang="zh-CN" altLang="en-US" sz="1600" dirty="0" smtClean="0"/>
              <a:t>、在</a:t>
            </a:r>
            <a:r>
              <a:rPr lang="en-US" altLang="zh-CN" sz="1600" dirty="0"/>
              <a:t>application-</a:t>
            </a:r>
            <a:r>
              <a:rPr lang="en-US" altLang="zh-CN" sz="1600" dirty="0" err="1"/>
              <a:t>extcfg</a:t>
            </a:r>
            <a:r>
              <a:rPr lang="en-US" altLang="zh-CN" sz="1600" dirty="0"/>
              <a:t>-</a:t>
            </a:r>
            <a:r>
              <a:rPr lang="en-US" altLang="zh-CN" sz="1600" dirty="0" err="1"/>
              <a:t>dev.properties</a:t>
            </a:r>
            <a:r>
              <a:rPr lang="zh-CN" altLang="en-US" sz="1600" dirty="0"/>
              <a:t>中配置“应用与组件简称”</a:t>
            </a:r>
            <a:r>
              <a:rPr lang="zh-CN" altLang="en-US" sz="1600" dirty="0" smtClean="0"/>
              <a:t>，设备管理配置为：</a:t>
            </a:r>
            <a:r>
              <a:rPr lang="en-US" altLang="zh-CN" sz="1600" dirty="0" smtClean="0"/>
              <a:t> </a:t>
            </a:r>
            <a:r>
              <a:rPr lang="en-US" altLang="zh-CN" sz="1600" dirty="0" err="1"/>
              <a:t>egsc.config.appshortname</a:t>
            </a:r>
            <a:r>
              <a:rPr lang="en-US" altLang="zh-CN" sz="1600" dirty="0"/>
              <a:t>=DM</a:t>
            </a:r>
            <a:r>
              <a:rPr lang="zh-CN" altLang="en-US" sz="1600" dirty="0"/>
              <a:t>，简称为</a:t>
            </a:r>
            <a:r>
              <a:rPr lang="zh-CN" altLang="en-US" sz="1600" dirty="0" smtClean="0"/>
              <a:t>大写字母。</a:t>
            </a:r>
            <a:endParaRPr lang="en-US" altLang="zh-CN" sz="1600" dirty="0"/>
          </a:p>
          <a:p>
            <a:pPr lvl="1"/>
            <a:r>
              <a:rPr lang="en-US" altLang="zh-CN" sz="1600" dirty="0"/>
              <a:t>2</a:t>
            </a:r>
            <a:r>
              <a:rPr lang="zh-CN" altLang="en-US" sz="1600" dirty="0"/>
              <a:t>、</a:t>
            </a:r>
            <a:r>
              <a:rPr lang="zh-CN" altLang="zh-CN" sz="1600" dirty="0"/>
              <a:t>所有</a:t>
            </a:r>
            <a:r>
              <a:rPr lang="en-US" altLang="zh-CN" sz="1600" dirty="0" err="1"/>
              <a:t>Redis</a:t>
            </a:r>
            <a:r>
              <a:rPr lang="zh-CN" altLang="en-US" sz="1600" dirty="0"/>
              <a:t>的</a:t>
            </a:r>
            <a:r>
              <a:rPr lang="en-US" altLang="zh-CN" sz="1600" dirty="0"/>
              <a:t>key</a:t>
            </a:r>
            <a:r>
              <a:rPr lang="zh-CN" altLang="zh-CN" sz="1600" dirty="0"/>
              <a:t>由</a:t>
            </a:r>
            <a:r>
              <a:rPr lang="zh-CN" altLang="en-US" sz="1600" dirty="0"/>
              <a:t>各项目组按照上述命名规范自行定义。</a:t>
            </a:r>
            <a:endParaRPr lang="en-US" altLang="zh-CN" sz="1600" dirty="0"/>
          </a:p>
          <a:p>
            <a:pPr lvl="1"/>
            <a:endParaRPr lang="en-US" altLang="zh-CN" sz="16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集成接口规范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场景规范</a:t>
            </a:r>
            <a:endParaRPr lang="zh-CN" altLang="en-US" dirty="0">
              <a:latin typeface="微软雅黑" panose="020B0503020204020204" pitchFamily="34" charset="-122"/>
              <a:ea typeface="微软雅黑" panose="020B0503020204020204" pitchFamily="34" charset="-122"/>
            </a:endParaRPr>
          </a:p>
        </p:txBody>
      </p:sp>
      <p:sp>
        <p:nvSpPr>
          <p:cNvPr id="11" name="Rectangle 35"/>
          <p:cNvSpPr>
            <a:spLocks noChangeArrowheads="1"/>
          </p:cNvSpPr>
          <p:nvPr/>
        </p:nvSpPr>
        <p:spPr bwMode="auto">
          <a:xfrm>
            <a:off x="916556" y="2330550"/>
            <a:ext cx="2443332" cy="278537"/>
          </a:xfrm>
          <a:prstGeom prst="rect">
            <a:avLst/>
          </a:prstGeom>
          <a:solidFill>
            <a:srgbClr val="000080"/>
          </a:solidFill>
          <a:ln w="9525">
            <a:noFill/>
            <a:miter lim="800000"/>
          </a:ln>
          <a:effectLst>
            <a:outerShdw blurRad="50800" dist="38100" dir="2700000" algn="tl" rotWithShape="0">
              <a:prstClr val="black">
                <a:alpha val="40000"/>
              </a:prstClr>
            </a:outerShdw>
          </a:effectLst>
        </p:spPr>
        <p:txBody>
          <a:bodyPr lIns="36000" tIns="36000" rIns="36000" bIns="36000" anchor="ctr" anchorCtr="0"/>
          <a:lstStyle/>
          <a:p>
            <a:pPr eaLnBrk="0" hangingPunct="0"/>
            <a:endParaRPr lang="zh-CN" altLang="en-US" sz="1200" b="1">
              <a:latin typeface="微软雅黑" panose="020B0503020204020204" pitchFamily="34" charset="-122"/>
              <a:ea typeface="微软雅黑" panose="020B0503020204020204" pitchFamily="34" charset="-122"/>
            </a:endParaRPr>
          </a:p>
        </p:txBody>
      </p:sp>
      <p:sp>
        <p:nvSpPr>
          <p:cNvPr id="12" name="Rectangle 37"/>
          <p:cNvSpPr>
            <a:spLocks noChangeArrowheads="1"/>
          </p:cNvSpPr>
          <p:nvPr/>
        </p:nvSpPr>
        <p:spPr bwMode="auto">
          <a:xfrm>
            <a:off x="1848042" y="2361213"/>
            <a:ext cx="688256" cy="257369"/>
          </a:xfrm>
          <a:prstGeom prst="rect">
            <a:avLst/>
          </a:prstGeom>
          <a:noFill/>
          <a:ln w="9525">
            <a:noFill/>
            <a:miter lim="800000"/>
          </a:ln>
        </p:spPr>
        <p:txBody>
          <a:bodyPr wrap="none" lIns="36000" tIns="36000" rIns="36000" bIns="36000" anchor="ctr" anchorCtr="0">
            <a:spAutoFit/>
          </a:bodyPr>
          <a:lstStyle/>
          <a:p>
            <a:pPr algn="ctr">
              <a:buFont typeface="宋体" panose="02010600030101010101" pitchFamily="2" charset="-122"/>
              <a:buNone/>
            </a:pPr>
            <a:r>
              <a:rPr lang="zh-CN" altLang="en-US" sz="12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集成模式</a:t>
            </a:r>
            <a:endParaRPr lang="zh-CN" altLang="en-US" sz="1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468"/>
          <p:cNvSpPr>
            <a:spLocks noChangeArrowheads="1"/>
          </p:cNvSpPr>
          <p:nvPr/>
        </p:nvSpPr>
        <p:spPr bwMode="auto">
          <a:xfrm>
            <a:off x="3593804" y="2334449"/>
            <a:ext cx="4180663" cy="271463"/>
          </a:xfrm>
          <a:prstGeom prst="rect">
            <a:avLst/>
          </a:prstGeom>
          <a:solidFill>
            <a:srgbClr val="000080"/>
          </a:solidFill>
          <a:ln w="9525">
            <a:noFill/>
            <a:miter lim="800000"/>
          </a:ln>
          <a:effectLst>
            <a:outerShdw blurRad="50800" dist="38100" dir="2700000" algn="tl" rotWithShape="0">
              <a:prstClr val="black">
                <a:alpha val="40000"/>
              </a:prstClr>
            </a:outerShdw>
          </a:effectLst>
        </p:spPr>
        <p:txBody>
          <a:bodyPr lIns="36000" tIns="36000" rIns="36000" bIns="36000" anchor="ctr" anchorCtr="0"/>
          <a:lstStyle/>
          <a:p>
            <a:pPr eaLnBrk="0" hangingPunct="0"/>
            <a:endParaRPr lang="zh-CN" altLang="en-US" sz="1200" b="1">
              <a:latin typeface="微软雅黑" panose="020B0503020204020204" pitchFamily="34" charset="-122"/>
              <a:ea typeface="微软雅黑" panose="020B0503020204020204" pitchFamily="34" charset="-122"/>
            </a:endParaRPr>
          </a:p>
        </p:txBody>
      </p:sp>
      <p:sp>
        <p:nvSpPr>
          <p:cNvPr id="14" name="Rectangle 470"/>
          <p:cNvSpPr>
            <a:spLocks noChangeArrowheads="1"/>
          </p:cNvSpPr>
          <p:nvPr/>
        </p:nvSpPr>
        <p:spPr bwMode="auto">
          <a:xfrm>
            <a:off x="5173412" y="2361213"/>
            <a:ext cx="688256" cy="257369"/>
          </a:xfrm>
          <a:prstGeom prst="rect">
            <a:avLst/>
          </a:prstGeom>
          <a:noFill/>
          <a:ln w="9525">
            <a:noFill/>
            <a:miter lim="800000"/>
          </a:ln>
        </p:spPr>
        <p:txBody>
          <a:bodyPr wrap="none" lIns="36000" tIns="36000" rIns="36000" bIns="36000" anchor="ctr" anchorCtr="0">
            <a:spAutoFit/>
          </a:bodyPr>
          <a:lstStyle/>
          <a:p>
            <a:pPr algn="ctr">
              <a:buFont typeface="宋体" panose="02010600030101010101" pitchFamily="2" charset="-122"/>
              <a:buNone/>
            </a:pPr>
            <a:r>
              <a:rPr lang="zh-CN" altLang="en-US" sz="12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适合场景</a:t>
            </a:r>
            <a:endParaRPr lang="zh-CN" altLang="en-US" sz="1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Rectangle 482"/>
          <p:cNvSpPr>
            <a:spLocks noChangeArrowheads="1"/>
          </p:cNvSpPr>
          <p:nvPr/>
        </p:nvSpPr>
        <p:spPr bwMode="auto">
          <a:xfrm>
            <a:off x="8117355" y="2361213"/>
            <a:ext cx="688256" cy="257369"/>
          </a:xfrm>
          <a:prstGeom prst="rect">
            <a:avLst/>
          </a:prstGeom>
          <a:noFill/>
          <a:ln w="9525">
            <a:noFill/>
            <a:miter lim="800000"/>
          </a:ln>
        </p:spPr>
        <p:txBody>
          <a:bodyPr wrap="none" lIns="36000" tIns="36000" rIns="36000" bIns="36000" anchor="ctr" anchorCtr="0">
            <a:spAutoFit/>
          </a:bodyPr>
          <a:lstStyle/>
          <a:p>
            <a:pPr algn="ctr">
              <a:buFont typeface="宋体" panose="02010600030101010101" pitchFamily="2" charset="-122"/>
              <a:buNone/>
            </a:pPr>
            <a:r>
              <a:rPr lang="zh-CN" altLang="en-US" sz="12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功能需求</a:t>
            </a:r>
            <a:endParaRPr lang="zh-CN" altLang="en-US" sz="1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TextBox 16"/>
          <p:cNvSpPr txBox="1"/>
          <p:nvPr/>
        </p:nvSpPr>
        <p:spPr>
          <a:xfrm>
            <a:off x="900158" y="1311614"/>
            <a:ext cx="8352928" cy="523220"/>
          </a:xfrm>
          <a:prstGeom prst="rect">
            <a:avLst/>
          </a:prstGeom>
          <a:noFill/>
        </p:spPr>
        <p:txBody>
          <a:bodyPr wrap="square" rtlCol="0">
            <a:spAutoFit/>
          </a:bodyPr>
          <a:lstStyle/>
          <a:p>
            <a:pPr marL="177800" indent="-17780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应用集成模式支撑应用系统之间数据交互的功能性以及非功能性要求，根据对各系统集成接口需求的梳理总结出三大类典型的应用集成模式，适合不同的集成场景及功能需求。</a:t>
            </a:r>
            <a:endParaRPr lang="zh-CN" altLang="en-US" sz="1400" dirty="0">
              <a:latin typeface="微软雅黑" panose="020B0503020204020204" pitchFamily="34" charset="-122"/>
              <a:ea typeface="微软雅黑" panose="020B0503020204020204" pitchFamily="34" charset="-122"/>
            </a:endParaRPr>
          </a:p>
        </p:txBody>
      </p:sp>
      <p:sp>
        <p:nvSpPr>
          <p:cNvPr id="21" name="Rectangle 502"/>
          <p:cNvSpPr>
            <a:spLocks noChangeArrowheads="1"/>
          </p:cNvSpPr>
          <p:nvPr/>
        </p:nvSpPr>
        <p:spPr bwMode="auto">
          <a:xfrm>
            <a:off x="4837815" y="2808506"/>
            <a:ext cx="1969410" cy="646331"/>
          </a:xfrm>
          <a:prstGeom prst="rect">
            <a:avLst/>
          </a:prstGeom>
          <a:noFill/>
          <a:ln w="9525">
            <a:noFill/>
            <a:miter lim="800000"/>
          </a:ln>
        </p:spPr>
        <p:txBody>
          <a:bodyPr wrap="square" lIns="0" tIns="0" rIns="0" bIns="0">
            <a:spAutoFit/>
          </a:bodyPr>
          <a:lstStyle/>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实时性要求较高</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请求和相应数据量较小</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有响应数据</a:t>
            </a: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Rectangle 502"/>
          <p:cNvSpPr>
            <a:spLocks noChangeArrowheads="1"/>
          </p:cNvSpPr>
          <p:nvPr/>
        </p:nvSpPr>
        <p:spPr bwMode="auto">
          <a:xfrm>
            <a:off x="1632304" y="2941784"/>
            <a:ext cx="923330" cy="276999"/>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zh-CN" altLang="en-US" dirty="0">
                <a:latin typeface="微软雅黑" panose="020B0503020204020204" pitchFamily="34" charset="-122"/>
                <a:ea typeface="微软雅黑" panose="020B0503020204020204" pitchFamily="34" charset="-122"/>
                <a:cs typeface="Arial" panose="020B0604020202020204" pitchFamily="34" charset="0"/>
              </a:rPr>
              <a:t>同步模式</a:t>
            </a:r>
            <a:endParaRPr lang="zh-CN"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Rectangle 502"/>
          <p:cNvSpPr>
            <a:spLocks noChangeArrowheads="1"/>
          </p:cNvSpPr>
          <p:nvPr/>
        </p:nvSpPr>
        <p:spPr bwMode="auto">
          <a:xfrm>
            <a:off x="4837815" y="3788979"/>
            <a:ext cx="1434346" cy="646331"/>
          </a:xfrm>
          <a:prstGeom prst="rect">
            <a:avLst/>
          </a:prstGeom>
          <a:noFill/>
          <a:ln w="9525">
            <a:noFill/>
            <a:miter lim="800000"/>
          </a:ln>
        </p:spPr>
        <p:txBody>
          <a:bodyPr wrap="square" lIns="0" tIns="0" rIns="0" bIns="0">
            <a:spAutoFit/>
          </a:bodyPr>
          <a:lstStyle/>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实时性要求不高</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请求频次较高</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buFont typeface="宋体" panose="02010600030101010101" pitchFamily="2" charset="-122"/>
              <a:buNone/>
            </a:pP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Rectangle 502"/>
          <p:cNvSpPr>
            <a:spLocks noChangeArrowheads="1"/>
          </p:cNvSpPr>
          <p:nvPr/>
        </p:nvSpPr>
        <p:spPr bwMode="auto">
          <a:xfrm>
            <a:off x="1635850" y="3899712"/>
            <a:ext cx="923330" cy="276999"/>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zh-CN" altLang="en-US" dirty="0">
                <a:latin typeface="微软雅黑" panose="020B0503020204020204" pitchFamily="34" charset="-122"/>
                <a:ea typeface="微软雅黑" panose="020B0503020204020204" pitchFamily="34" charset="-122"/>
                <a:cs typeface="Arial" panose="020B0604020202020204" pitchFamily="34" charset="0"/>
              </a:rPr>
              <a:t>异步模式</a:t>
            </a:r>
            <a:endParaRPr lang="zh-CN"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5" name="Rectangle 502"/>
          <p:cNvSpPr>
            <a:spLocks noChangeArrowheads="1"/>
          </p:cNvSpPr>
          <p:nvPr/>
        </p:nvSpPr>
        <p:spPr bwMode="auto">
          <a:xfrm>
            <a:off x="4834272" y="4775400"/>
            <a:ext cx="1969410" cy="646331"/>
          </a:xfrm>
          <a:prstGeom prst="rect">
            <a:avLst/>
          </a:prstGeom>
          <a:noFill/>
          <a:ln w="9525">
            <a:noFill/>
            <a:miter lim="800000"/>
          </a:ln>
        </p:spPr>
        <p:txBody>
          <a:bodyPr wrap="square" lIns="0" tIns="0" rIns="0" bIns="0">
            <a:spAutoFit/>
          </a:bodyPr>
          <a:lstStyle/>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实时性要求不高</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buFont typeface="宋体" panose="02010600030101010101" pitchFamily="2" charset="-122"/>
              <a:buNone/>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多个系统关心同一数据</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buFont typeface="宋体" panose="02010600030101010101" pitchFamily="2" charset="-122"/>
              <a:buNone/>
            </a:pP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6" name="Rectangle 502"/>
          <p:cNvSpPr>
            <a:spLocks noChangeArrowheads="1"/>
          </p:cNvSpPr>
          <p:nvPr/>
        </p:nvSpPr>
        <p:spPr bwMode="auto">
          <a:xfrm>
            <a:off x="1628761" y="4858911"/>
            <a:ext cx="923330" cy="276999"/>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zh-CN" altLang="en-US" dirty="0">
                <a:latin typeface="微软雅黑" panose="020B0503020204020204" pitchFamily="34" charset="-122"/>
                <a:ea typeface="微软雅黑" panose="020B0503020204020204" pitchFamily="34" charset="-122"/>
                <a:cs typeface="Arial" panose="020B0604020202020204" pitchFamily="34" charset="0"/>
              </a:rPr>
              <a:t>订阅模式</a:t>
            </a:r>
            <a:endParaRPr lang="zh-CN"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Rectangle 35"/>
          <p:cNvSpPr>
            <a:spLocks noChangeArrowheads="1"/>
          </p:cNvSpPr>
          <p:nvPr/>
        </p:nvSpPr>
        <p:spPr bwMode="auto">
          <a:xfrm>
            <a:off x="7958891" y="2361213"/>
            <a:ext cx="2443332" cy="278537"/>
          </a:xfrm>
          <a:prstGeom prst="rect">
            <a:avLst/>
          </a:prstGeom>
          <a:solidFill>
            <a:srgbClr val="000080"/>
          </a:solidFill>
          <a:ln w="9525">
            <a:noFill/>
            <a:miter lim="800000"/>
          </a:ln>
          <a:effectLst>
            <a:outerShdw blurRad="50800" dist="38100" dir="2700000" algn="tl" rotWithShape="0">
              <a:prstClr val="black">
                <a:alpha val="40000"/>
              </a:prstClr>
            </a:outerShdw>
          </a:effectLst>
        </p:spPr>
        <p:txBody>
          <a:bodyPr lIns="36000" tIns="36000" rIns="36000" bIns="36000" anchor="ctr" anchorCtr="0"/>
          <a:lstStyle/>
          <a:p>
            <a:pPr eaLnBrk="0" hangingPunct="0"/>
            <a:endParaRPr lang="zh-CN" altLang="en-US" sz="1200" b="1">
              <a:latin typeface="微软雅黑" panose="020B0503020204020204" pitchFamily="34" charset="-122"/>
              <a:ea typeface="微软雅黑" panose="020B0503020204020204" pitchFamily="34" charset="-122"/>
            </a:endParaRPr>
          </a:p>
        </p:txBody>
      </p:sp>
      <p:sp>
        <p:nvSpPr>
          <p:cNvPr id="28" name="Rectangle 37"/>
          <p:cNvSpPr>
            <a:spLocks noChangeArrowheads="1"/>
          </p:cNvSpPr>
          <p:nvPr/>
        </p:nvSpPr>
        <p:spPr bwMode="auto">
          <a:xfrm>
            <a:off x="8890378" y="2391876"/>
            <a:ext cx="688257" cy="257369"/>
          </a:xfrm>
          <a:prstGeom prst="rect">
            <a:avLst/>
          </a:prstGeom>
          <a:noFill/>
          <a:ln w="9525">
            <a:noFill/>
            <a:miter lim="800000"/>
          </a:ln>
        </p:spPr>
        <p:txBody>
          <a:bodyPr wrap="none" lIns="36000" tIns="36000" rIns="36000" bIns="36000" anchor="ctr" anchorCtr="0">
            <a:spAutoFit/>
          </a:bodyPr>
          <a:lstStyle/>
          <a:p>
            <a:pPr algn="ctr">
              <a:buFont typeface="宋体" panose="02010600030101010101" pitchFamily="2" charset="-122"/>
              <a:buNone/>
            </a:pPr>
            <a:r>
              <a:rPr lang="zh-CN" altLang="en-US" sz="12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实现方式</a:t>
            </a:r>
            <a:endParaRPr lang="zh-CN" altLang="en-US" sz="1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Rectangle 502"/>
          <p:cNvSpPr>
            <a:spLocks noChangeArrowheads="1"/>
          </p:cNvSpPr>
          <p:nvPr/>
        </p:nvSpPr>
        <p:spPr bwMode="auto">
          <a:xfrm>
            <a:off x="8472617" y="2935871"/>
            <a:ext cx="1790747" cy="307777"/>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Restful Service</a:t>
            </a:r>
            <a:endParaRPr lang="zh-CN"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Rectangle 502"/>
          <p:cNvSpPr>
            <a:spLocks noChangeArrowheads="1"/>
          </p:cNvSpPr>
          <p:nvPr/>
        </p:nvSpPr>
        <p:spPr bwMode="auto">
          <a:xfrm>
            <a:off x="8975902" y="3832839"/>
            <a:ext cx="458459" cy="307777"/>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MQ</a:t>
            </a:r>
            <a:endParaRPr lang="zh-CN"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Rectangle 502"/>
          <p:cNvSpPr>
            <a:spLocks noChangeArrowheads="1"/>
          </p:cNvSpPr>
          <p:nvPr/>
        </p:nvSpPr>
        <p:spPr bwMode="auto">
          <a:xfrm>
            <a:off x="8968813" y="4840806"/>
            <a:ext cx="458459" cy="307777"/>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MQ</a:t>
            </a:r>
            <a:endParaRPr lang="zh-CN"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6" name="Straight Connector 35"/>
          <p:cNvCxnSpPr/>
          <p:nvPr/>
        </p:nvCxnSpPr>
        <p:spPr>
          <a:xfrm>
            <a:off x="916556" y="3576757"/>
            <a:ext cx="9485667"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10460" y="4521637"/>
            <a:ext cx="9485667"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6556" y="5527477"/>
            <a:ext cx="9485667"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集成接口规范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应用与组件关系图</a:t>
            </a:r>
            <a:endParaRPr lang="zh-CN" altLang="en-US" dirty="0">
              <a:latin typeface="微软雅黑" panose="020B0503020204020204" pitchFamily="34" charset="-122"/>
              <a:ea typeface="微软雅黑" panose="020B0503020204020204" pitchFamily="34" charset="-122"/>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60380" y="1271588"/>
            <a:ext cx="8184240" cy="5300460"/>
          </a:xfrm>
          <a:prstGeom prst="rect">
            <a:avLst/>
          </a:prstGeom>
        </p:spPr>
      </p:pic>
      <p:sp>
        <p:nvSpPr>
          <p:cNvPr id="3" name="Rectangle 2"/>
          <p:cNvSpPr/>
          <p:nvPr/>
        </p:nvSpPr>
        <p:spPr>
          <a:xfrm>
            <a:off x="1137138" y="4853354"/>
            <a:ext cx="2321170" cy="171869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TextBox 3"/>
          <p:cNvSpPr txBox="1"/>
          <p:nvPr/>
        </p:nvSpPr>
        <p:spPr>
          <a:xfrm>
            <a:off x="1184031" y="4853355"/>
            <a:ext cx="537968" cy="369332"/>
          </a:xfrm>
          <a:prstGeom prst="rect">
            <a:avLst/>
          </a:prstGeom>
          <a:noFill/>
        </p:spPr>
        <p:txBody>
          <a:bodyPr wrap="none" rtlCol="0">
            <a:spAutoFit/>
          </a:bodyPr>
          <a:lstStyle/>
          <a:p>
            <a:r>
              <a:rPr lang="en-US" altLang="zh-CN" dirty="0"/>
              <a:t>war</a:t>
            </a:r>
            <a:endParaRPr lang="zh-CN" altLang="en-US" dirty="0"/>
          </a:p>
        </p:txBody>
      </p:sp>
      <p:sp>
        <p:nvSpPr>
          <p:cNvPr id="6" name="TextBox 5"/>
          <p:cNvSpPr txBox="1"/>
          <p:nvPr/>
        </p:nvSpPr>
        <p:spPr>
          <a:xfrm>
            <a:off x="2766647" y="3646270"/>
            <a:ext cx="726831" cy="261610"/>
          </a:xfrm>
          <a:prstGeom prst="rect">
            <a:avLst/>
          </a:prstGeom>
          <a:noFill/>
        </p:spPr>
        <p:txBody>
          <a:bodyPr wrap="square" rtlCol="0">
            <a:spAutoFit/>
          </a:bodyPr>
          <a:lstStyle/>
          <a:p>
            <a:r>
              <a:rPr lang="en-US" altLang="zh-CN" sz="1100" dirty="0"/>
              <a:t>/MQ</a:t>
            </a:r>
            <a:endParaRPr lang="zh-CN" altLang="en-US" sz="1100" dirty="0"/>
          </a:p>
        </p:txBody>
      </p:sp>
      <p:sp>
        <p:nvSpPr>
          <p:cNvPr id="7" name="Rectangle 6"/>
          <p:cNvSpPr/>
          <p:nvPr/>
        </p:nvSpPr>
        <p:spPr>
          <a:xfrm>
            <a:off x="1721999" y="3165231"/>
            <a:ext cx="2064555" cy="10433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sym typeface="+mn-ea"/>
              </a:rPr>
              <a:t>集成接口规范 </a:t>
            </a:r>
            <a:r>
              <a:rPr lang="en-US" altLang="zh-CN" dirty="0">
                <a:latin typeface="微软雅黑" panose="020B0503020204020204" pitchFamily="34" charset="-122"/>
                <a:ea typeface="微软雅黑" panose="020B0503020204020204" pitchFamily="34" charset="-122"/>
              </a:rPr>
              <a:t> – API</a:t>
            </a:r>
            <a:r>
              <a:rPr lang="zh-CN" altLang="en-US" dirty="0">
                <a:latin typeface="微软雅黑" panose="020B0503020204020204" pitchFamily="34" charset="-122"/>
                <a:ea typeface="微软雅黑" panose="020B0503020204020204" pitchFamily="34" charset="-122"/>
              </a:rPr>
              <a:t>请求规范</a:t>
            </a:r>
            <a:endParaRPr lang="zh-CN" altLang="en-US" dirty="0">
              <a:latin typeface="微软雅黑" panose="020B0503020204020204" pitchFamily="34" charset="-122"/>
              <a:ea typeface="微软雅黑" panose="020B0503020204020204" pitchFamily="34" charset="-122"/>
            </a:endParaRPr>
          </a:p>
        </p:txBody>
      </p:sp>
      <p:sp>
        <p:nvSpPr>
          <p:cNvPr id="3" name="Rectangle 2"/>
          <p:cNvSpPr/>
          <p:nvPr/>
        </p:nvSpPr>
        <p:spPr>
          <a:xfrm>
            <a:off x="512601" y="1102313"/>
            <a:ext cx="11156950" cy="1537970"/>
          </a:xfrm>
          <a:prstGeom prst="rect">
            <a:avLst/>
          </a:prstGeom>
        </p:spPr>
        <p:txBody>
          <a:bodyPr wrap="square">
            <a:spAutoFit/>
          </a:bodyPr>
          <a:lstStyle/>
          <a:p>
            <a:pPr marL="285750" indent="-285750">
              <a:lnSpc>
                <a:spcPct val="150000"/>
              </a:lnSpc>
              <a:spcBef>
                <a:spcPts val="400"/>
              </a:spcBef>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方法使用要求，服务器端接口只采用</a:t>
            </a: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协议的方法：</a:t>
            </a:r>
            <a:r>
              <a:rPr lang="en-US" altLang="zh-CN" sz="1600" dirty="0">
                <a:latin typeface="微软雅黑" panose="020B0503020204020204" pitchFamily="34" charset="-122"/>
                <a:ea typeface="微软雅黑" panose="020B0503020204020204" pitchFamily="34" charset="-122"/>
              </a:rPr>
              <a:t>POST</a:t>
            </a:r>
            <a:r>
              <a:rPr lang="zh-CN" altLang="en-US" sz="16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50000"/>
              </a:lnSpc>
              <a:spcBef>
                <a:spcPts val="400"/>
              </a:spcBef>
            </a:pPr>
            <a:r>
              <a:rPr lang="en-US" altLang="zh-CN" sz="1200" dirty="0">
                <a:latin typeface="微软雅黑" panose="020B0503020204020204" pitchFamily="34" charset="-122"/>
                <a:ea typeface="微软雅黑" panose="020B0503020204020204" pitchFamily="34" charset="-122"/>
              </a:rPr>
              <a:t>      1.    POST</a:t>
            </a:r>
            <a:r>
              <a:rPr lang="zh-CN" altLang="en-US" sz="1200" dirty="0">
                <a:latin typeface="微软雅黑" panose="020B0503020204020204" pitchFamily="34" charset="-122"/>
                <a:ea typeface="微软雅黑" panose="020B0503020204020204" pitchFamily="34" charset="-122"/>
              </a:rPr>
              <a:t>方法：客户端向服务器端提交数据</a:t>
            </a:r>
            <a:endParaRPr lang="zh-CN" altLang="en-US" sz="1200" dirty="0">
              <a:latin typeface="微软雅黑" panose="020B0503020204020204" pitchFamily="34" charset="-122"/>
              <a:ea typeface="微软雅黑" panose="020B0503020204020204" pitchFamily="34" charset="-122"/>
            </a:endParaRPr>
          </a:p>
          <a:p>
            <a:pPr>
              <a:lnSpc>
                <a:spcPct val="150000"/>
              </a:lnSpc>
              <a:spcBef>
                <a:spcPts val="400"/>
              </a:spcBef>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    </a:t>
            </a:r>
            <a:r>
              <a:rPr lang="zh-CN" altLang="en-US" sz="1200" dirty="0">
                <a:latin typeface="微软雅黑" panose="020B0503020204020204" pitchFamily="34" charset="-122"/>
                <a:ea typeface="微软雅黑" panose="020B0503020204020204" pitchFamily="34" charset="-122"/>
              </a:rPr>
              <a:t>这两个方法与服务器端的数据交换均是双向，必须是既有请求，又有响应</a:t>
            </a: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sym typeface="+mn-ea"/>
              </a:rPr>
              <a:t>集成接口规范 </a:t>
            </a:r>
            <a:r>
              <a:rPr lang="en-US" altLang="zh-CN" sz="1600" dirty="0">
                <a:latin typeface="微软雅黑" panose="020B0503020204020204" pitchFamily="34" charset="-122"/>
                <a:ea typeface="微软雅黑" panose="020B0503020204020204" pitchFamily="34" charset="-122"/>
                <a:sym typeface="+mn-ea"/>
              </a:rPr>
              <a:t> – API</a:t>
            </a:r>
            <a:r>
              <a:rPr lang="zh-CN" altLang="en-US" sz="1600" dirty="0">
                <a:latin typeface="微软雅黑" panose="020B0503020204020204" pitchFamily="34" charset="-122"/>
                <a:ea typeface="微软雅黑" panose="020B0503020204020204" pitchFamily="34" charset="-122"/>
              </a:rPr>
              <a:t>规范：</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应用上下文名称</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api</a:t>
            </a:r>
            <a:r>
              <a:rPr lang="en-US" altLang="zh-CN" sz="1600" dirty="0" smtClean="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模块英文名称</a:t>
            </a:r>
            <a:r>
              <a:rPr lang="en-US" altLang="zh-CN"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操作</a:t>
            </a:r>
            <a:r>
              <a:rPr lang="zh-CN" altLang="en-US" sz="1600" dirty="0">
                <a:latin typeface="微软雅黑" panose="020B0503020204020204" pitchFamily="34" charset="-122"/>
                <a:ea typeface="微软雅黑" panose="020B0503020204020204" pitchFamily="34" charset="-122"/>
              </a:rPr>
              <a:t>类型</a:t>
            </a:r>
            <a:endParaRPr lang="en-US"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770265" y="2515807"/>
            <a:ext cx="9408906" cy="4535472"/>
          </a:xfrm>
          <a:prstGeom prst="rect">
            <a:avLst/>
          </a:prstGeom>
        </p:spPr>
        <p:txBody>
          <a:bodyPr wrap="square">
            <a:spAutoFit/>
          </a:bodyPr>
          <a:lstStyle/>
          <a:p>
            <a:pPr marL="342900" indent="-342900">
              <a:lnSpc>
                <a:spcPct val="150000"/>
              </a:lnSpc>
              <a:spcBef>
                <a:spcPts val="400"/>
              </a:spcBef>
              <a:buFont typeface="+mj-lt"/>
              <a:buAutoNum type="arabicPeriod"/>
            </a:pPr>
            <a:r>
              <a:rPr lang="zh-CN" altLang="en-US" sz="1100" dirty="0">
                <a:latin typeface="微软雅黑" panose="020B0503020204020204" pitchFamily="34" charset="-122"/>
                <a:ea typeface="微软雅黑" panose="020B0503020204020204" pitchFamily="34" charset="-122"/>
              </a:rPr>
              <a:t>获取单个对象请求的</a:t>
            </a:r>
            <a:r>
              <a:rPr lang="en-US" altLang="zh-CN" sz="1100" dirty="0">
                <a:latin typeface="微软雅黑" panose="020B0503020204020204" pitchFamily="34" charset="-122"/>
                <a:ea typeface="微软雅黑" panose="020B0503020204020204" pitchFamily="34" charset="-122"/>
              </a:rPr>
              <a:t>URL</a:t>
            </a:r>
            <a:r>
              <a:rPr lang="zh-CN" altLang="en-US" sz="1100" dirty="0">
                <a:latin typeface="微软雅黑" panose="020B0503020204020204" pitchFamily="34" charset="-122"/>
                <a:ea typeface="微软雅黑" panose="020B0503020204020204" pitchFamily="34" charset="-122"/>
              </a:rPr>
              <a:t>操作类型用</a:t>
            </a:r>
            <a:r>
              <a:rPr lang="en-US" altLang="zh-CN" sz="1100" dirty="0">
                <a:latin typeface="微软雅黑" panose="020B0503020204020204" pitchFamily="34" charset="-122"/>
                <a:ea typeface="微软雅黑" panose="020B0503020204020204" pitchFamily="34" charset="-122"/>
              </a:rPr>
              <a:t>get</a:t>
            </a:r>
            <a:r>
              <a:rPr lang="zh-CN" altLang="en-US" sz="1100" dirty="0">
                <a:latin typeface="微软雅黑" panose="020B0503020204020204" pitchFamily="34" charset="-122"/>
                <a:ea typeface="微软雅黑" panose="020B0503020204020204" pitchFamily="34" charset="-122"/>
              </a:rPr>
              <a:t>做前缀，请求方式：</a:t>
            </a:r>
            <a:r>
              <a:rPr lang="en-US" altLang="zh-CN" sz="1100" dirty="0">
                <a:latin typeface="微软雅黑" panose="020B0503020204020204" pitchFamily="34" charset="-122"/>
                <a:ea typeface="微软雅黑" panose="020B0503020204020204" pitchFamily="34" charset="-122"/>
              </a:rPr>
              <a:t>post</a:t>
            </a:r>
            <a:r>
              <a:rPr lang="zh-CN" altLang="en-US" sz="1100" dirty="0">
                <a:latin typeface="微软雅黑" panose="020B0503020204020204" pitchFamily="34" charset="-122"/>
                <a:ea typeface="微软雅黑" panose="020B0503020204020204" pitchFamily="34" charset="-122"/>
              </a:rPr>
              <a:t>                                                                                                                            例如：</a:t>
            </a:r>
            <a:r>
              <a:rPr lang="en-US" altLang="zh-CN" sz="1100" dirty="0">
                <a:latin typeface="微软雅黑" panose="020B0503020204020204" pitchFamily="34" charset="-122"/>
                <a:ea typeface="微软雅黑" panose="020B0503020204020204" pitchFamily="34" charset="-122"/>
              </a:rPr>
              <a:t>http://localhost:8080/</a:t>
            </a:r>
            <a:r>
              <a:rPr lang="zh-CN" altLang="en-US" sz="1100" dirty="0">
                <a:latin typeface="微软雅黑" panose="020B0503020204020204" pitchFamily="34" charset="-122"/>
                <a:ea typeface="微软雅黑" panose="020B0503020204020204" pitchFamily="34" charset="-122"/>
              </a:rPr>
              <a:t>scp-usermgmtcomponent</a:t>
            </a:r>
            <a:r>
              <a:rPr lang="en-US" altLang="zh-CN" sz="1100" dirty="0" smtClean="0">
                <a:latin typeface="微软雅黑" panose="020B0503020204020204" pitchFamily="34" charset="-122"/>
                <a:ea typeface="微软雅黑" panose="020B0503020204020204" pitchFamily="34" charset="-122"/>
              </a:rPr>
              <a:t>/</a:t>
            </a:r>
            <a:r>
              <a:rPr lang="en-US" altLang="zh-CN" sz="1100" dirty="0" err="1" smtClean="0">
                <a:latin typeface="微软雅黑" panose="020B0503020204020204" pitchFamily="34" charset="-122"/>
                <a:ea typeface="微软雅黑" panose="020B0503020204020204" pitchFamily="34" charset="-122"/>
                <a:sym typeface="+mn-ea"/>
              </a:rPr>
              <a:t>api</a:t>
            </a:r>
            <a:r>
              <a:rPr lang="en-US" altLang="zh-CN" sz="1100" dirty="0" smtClean="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模块</a:t>
            </a:r>
            <a:r>
              <a:rPr lang="en-US" altLang="zh-CN" sz="1100" dirty="0" smtClean="0">
                <a:latin typeface="微软雅黑" panose="020B0503020204020204" pitchFamily="34" charset="-122"/>
                <a:ea typeface="微软雅黑" panose="020B0503020204020204" pitchFamily="34" charset="-122"/>
              </a:rPr>
              <a:t>/</a:t>
            </a:r>
            <a:r>
              <a:rPr lang="en-US" altLang="zh-CN" sz="1100" dirty="0" err="1" smtClean="0">
                <a:latin typeface="微软雅黑" panose="020B0503020204020204" pitchFamily="34" charset="-122"/>
                <a:ea typeface="微软雅黑" panose="020B0503020204020204" pitchFamily="34" charset="-122"/>
              </a:rPr>
              <a:t>getUser</a:t>
            </a:r>
            <a:endParaRPr lang="en-US" altLang="zh-CN" sz="11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r>
              <a:rPr lang="zh-CN" altLang="en-US" sz="1100" dirty="0">
                <a:latin typeface="微软雅黑" panose="020B0503020204020204" pitchFamily="34" charset="-122"/>
                <a:ea typeface="微软雅黑" panose="020B0503020204020204" pitchFamily="34" charset="-122"/>
              </a:rPr>
              <a:t>获取多个对象请求的</a:t>
            </a:r>
            <a:r>
              <a:rPr lang="en-US" altLang="zh-CN" sz="1100" dirty="0">
                <a:latin typeface="微软雅黑" panose="020B0503020204020204" pitchFamily="34" charset="-122"/>
                <a:ea typeface="微软雅黑" panose="020B0503020204020204" pitchFamily="34" charset="-122"/>
              </a:rPr>
              <a:t>URL</a:t>
            </a:r>
            <a:r>
              <a:rPr lang="zh-CN" altLang="en-US" sz="1100" dirty="0">
                <a:latin typeface="微软雅黑" panose="020B0503020204020204" pitchFamily="34" charset="-122"/>
                <a:ea typeface="微软雅黑" panose="020B0503020204020204" pitchFamily="34" charset="-122"/>
              </a:rPr>
              <a:t>操作类型用</a:t>
            </a:r>
            <a:r>
              <a:rPr lang="en-US" altLang="zh-CN" sz="1100" dirty="0">
                <a:latin typeface="微软雅黑" panose="020B0503020204020204" pitchFamily="34" charset="-122"/>
                <a:ea typeface="微软雅黑" panose="020B0503020204020204" pitchFamily="34" charset="-122"/>
              </a:rPr>
              <a:t>list</a:t>
            </a:r>
            <a:r>
              <a:rPr lang="zh-CN" altLang="en-US" sz="1100" dirty="0">
                <a:latin typeface="微软雅黑" panose="020B0503020204020204" pitchFamily="34" charset="-122"/>
                <a:ea typeface="微软雅黑" panose="020B0503020204020204" pitchFamily="34" charset="-122"/>
              </a:rPr>
              <a:t>做前缀，请求方式：</a:t>
            </a:r>
            <a:r>
              <a:rPr lang="en-US" altLang="zh-CN" sz="1100" dirty="0">
                <a:latin typeface="微软雅黑" panose="020B0503020204020204" pitchFamily="34" charset="-122"/>
                <a:ea typeface="微软雅黑" panose="020B0503020204020204" pitchFamily="34" charset="-122"/>
              </a:rPr>
              <a:t>post</a:t>
            </a:r>
            <a:r>
              <a:rPr lang="zh-CN" altLang="en-US" sz="1100" dirty="0">
                <a:latin typeface="微软雅黑" panose="020B0503020204020204" pitchFamily="34" charset="-122"/>
                <a:ea typeface="微软雅黑" panose="020B0503020204020204" pitchFamily="34" charset="-122"/>
              </a:rPr>
              <a:t>                                                                                                                                   例如：</a:t>
            </a:r>
            <a:r>
              <a:rPr lang="en-US" altLang="zh-CN" sz="1100" dirty="0">
                <a:latin typeface="微软雅黑" panose="020B0503020204020204" pitchFamily="34" charset="-122"/>
                <a:ea typeface="微软雅黑" panose="020B0503020204020204" pitchFamily="34" charset="-122"/>
              </a:rPr>
              <a:t>http://</a:t>
            </a:r>
            <a:r>
              <a:rPr lang="en-US" altLang="zh-CN" sz="1100" dirty="0" smtClean="0">
                <a:latin typeface="微软雅黑" panose="020B0503020204020204" pitchFamily="34" charset="-122"/>
                <a:ea typeface="微软雅黑" panose="020B0503020204020204" pitchFamily="34" charset="-122"/>
              </a:rPr>
              <a:t>localhost:8080/scp-usermgmtcomponent/api/</a:t>
            </a:r>
            <a:r>
              <a:rPr lang="zh-CN" altLang="en-US" sz="1100" dirty="0" smtClean="0">
                <a:latin typeface="微软雅黑" panose="020B0503020204020204" pitchFamily="34" charset="-122"/>
                <a:ea typeface="微软雅黑" panose="020B0503020204020204" pitchFamily="34" charset="-122"/>
              </a:rPr>
              <a:t>模块</a:t>
            </a:r>
            <a:r>
              <a:rPr lang="en-US" altLang="zh-CN" sz="1100" dirty="0" smtClean="0">
                <a:latin typeface="微软雅黑" panose="020B0503020204020204" pitchFamily="34" charset="-122"/>
                <a:ea typeface="微软雅黑" panose="020B0503020204020204" pitchFamily="34" charset="-122"/>
              </a:rPr>
              <a:t>/</a:t>
            </a:r>
            <a:r>
              <a:rPr lang="en-US" altLang="zh-CN" sz="1100" dirty="0" err="1" smtClean="0">
                <a:latin typeface="微软雅黑" panose="020B0503020204020204" pitchFamily="34" charset="-122"/>
                <a:ea typeface="微软雅黑" panose="020B0503020204020204" pitchFamily="34" charset="-122"/>
              </a:rPr>
              <a:t>listUsers</a:t>
            </a:r>
            <a:endParaRPr lang="en-US" altLang="zh-CN" sz="11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r>
              <a:rPr lang="zh-CN" altLang="en-US" sz="1100" dirty="0">
                <a:latin typeface="微软雅黑" panose="020B0503020204020204" pitchFamily="34" charset="-122"/>
                <a:ea typeface="微软雅黑" panose="020B0503020204020204" pitchFamily="34" charset="-122"/>
              </a:rPr>
              <a:t>获取统计值请求的</a:t>
            </a:r>
            <a:r>
              <a:rPr lang="en-US" altLang="zh-CN" sz="1100" dirty="0">
                <a:latin typeface="微软雅黑" panose="020B0503020204020204" pitchFamily="34" charset="-122"/>
                <a:ea typeface="微软雅黑" panose="020B0503020204020204" pitchFamily="34" charset="-122"/>
              </a:rPr>
              <a:t>URL</a:t>
            </a:r>
            <a:r>
              <a:rPr lang="zh-CN" altLang="en-US" sz="1100" dirty="0">
                <a:latin typeface="微软雅黑" panose="020B0503020204020204" pitchFamily="34" charset="-122"/>
                <a:ea typeface="微软雅黑" panose="020B0503020204020204" pitchFamily="34" charset="-122"/>
              </a:rPr>
              <a:t>操作类型用</a:t>
            </a:r>
            <a:r>
              <a:rPr lang="en-US" altLang="zh-CN" sz="1100" dirty="0">
                <a:latin typeface="微软雅黑" panose="020B0503020204020204" pitchFamily="34" charset="-122"/>
                <a:ea typeface="微软雅黑" panose="020B0503020204020204" pitchFamily="34" charset="-122"/>
              </a:rPr>
              <a:t>count</a:t>
            </a:r>
            <a:r>
              <a:rPr lang="zh-CN" altLang="en-US" sz="1100" dirty="0">
                <a:latin typeface="微软雅黑" panose="020B0503020204020204" pitchFamily="34" charset="-122"/>
                <a:ea typeface="微软雅黑" panose="020B0503020204020204" pitchFamily="34" charset="-122"/>
              </a:rPr>
              <a:t>做前缀，请求方式：</a:t>
            </a:r>
            <a:r>
              <a:rPr lang="en-US" altLang="zh-CN" sz="1100" dirty="0">
                <a:latin typeface="微软雅黑" panose="020B0503020204020204" pitchFamily="34" charset="-122"/>
                <a:ea typeface="微软雅黑" panose="020B0503020204020204" pitchFamily="34" charset="-122"/>
              </a:rPr>
              <a:t>post                                                                                                                               </a:t>
            </a:r>
            <a:r>
              <a:rPr lang="zh-CN" altLang="en-US" sz="1100" dirty="0">
                <a:latin typeface="微软雅黑" panose="020B0503020204020204" pitchFamily="34" charset="-122"/>
                <a:ea typeface="微软雅黑" panose="020B0503020204020204" pitchFamily="34" charset="-122"/>
              </a:rPr>
              <a:t>例如：</a:t>
            </a:r>
            <a:r>
              <a:rPr lang="en-US" altLang="zh-CN" sz="1100" dirty="0">
                <a:latin typeface="微软雅黑" panose="020B0503020204020204" pitchFamily="34" charset="-122"/>
                <a:ea typeface="微软雅黑" panose="020B0503020204020204" pitchFamily="34" charset="-122"/>
              </a:rPr>
              <a:t>http://</a:t>
            </a:r>
            <a:r>
              <a:rPr lang="en-US" altLang="zh-CN" sz="1100" dirty="0" smtClean="0">
                <a:latin typeface="微软雅黑" panose="020B0503020204020204" pitchFamily="34" charset="-122"/>
                <a:ea typeface="微软雅黑" panose="020B0503020204020204" pitchFamily="34" charset="-122"/>
              </a:rPr>
              <a:t>localhost:8080/scp-usermgmtcomponent/api/</a:t>
            </a:r>
            <a:r>
              <a:rPr lang="zh-CN" altLang="en-US" sz="1100" dirty="0" smtClean="0">
                <a:latin typeface="微软雅黑" panose="020B0503020204020204" pitchFamily="34" charset="-122"/>
                <a:ea typeface="微软雅黑" panose="020B0503020204020204" pitchFamily="34" charset="-122"/>
              </a:rPr>
              <a:t>模块</a:t>
            </a:r>
            <a:r>
              <a:rPr lang="en-US" altLang="zh-CN" sz="1100" dirty="0" smtClean="0">
                <a:latin typeface="微软雅黑" panose="020B0503020204020204" pitchFamily="34" charset="-122"/>
                <a:ea typeface="微软雅黑" panose="020B0503020204020204" pitchFamily="34" charset="-122"/>
              </a:rPr>
              <a:t>/</a:t>
            </a:r>
            <a:r>
              <a:rPr lang="en-US" altLang="zh-CN" sz="1100" dirty="0" err="1" smtClean="0">
                <a:latin typeface="微软雅黑" panose="020B0503020204020204" pitchFamily="34" charset="-122"/>
                <a:ea typeface="微软雅黑" panose="020B0503020204020204" pitchFamily="34" charset="-122"/>
              </a:rPr>
              <a:t>countUser</a:t>
            </a:r>
            <a:endParaRPr lang="en-US" altLang="zh-CN" sz="11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r>
              <a:rPr lang="zh-CN" altLang="en-US" sz="1100" dirty="0">
                <a:latin typeface="微软雅黑" panose="020B0503020204020204" pitchFamily="34" charset="-122"/>
                <a:ea typeface="微软雅黑" panose="020B0503020204020204" pitchFamily="34" charset="-122"/>
              </a:rPr>
              <a:t>添加对象请求的</a:t>
            </a:r>
            <a:r>
              <a:rPr lang="en-US" altLang="zh-CN" sz="1100" dirty="0">
                <a:latin typeface="微软雅黑" panose="020B0503020204020204" pitchFamily="34" charset="-122"/>
                <a:ea typeface="微软雅黑" panose="020B0503020204020204" pitchFamily="34" charset="-122"/>
              </a:rPr>
              <a:t>URL</a:t>
            </a:r>
            <a:r>
              <a:rPr lang="zh-CN" altLang="en-US" sz="1100" dirty="0">
                <a:latin typeface="微软雅黑" panose="020B0503020204020204" pitchFamily="34" charset="-122"/>
                <a:ea typeface="微软雅黑" panose="020B0503020204020204" pitchFamily="34" charset="-122"/>
              </a:rPr>
              <a:t>操作类型用</a:t>
            </a:r>
            <a:r>
              <a:rPr lang="en-US" altLang="zh-CN" sz="1100" dirty="0">
                <a:latin typeface="微软雅黑" panose="020B0503020204020204" pitchFamily="34" charset="-122"/>
                <a:ea typeface="微软雅黑" panose="020B0503020204020204" pitchFamily="34" charset="-122"/>
              </a:rPr>
              <a:t>insert</a:t>
            </a:r>
            <a:r>
              <a:rPr lang="zh-CN" altLang="en-US" sz="1100" dirty="0">
                <a:latin typeface="微软雅黑" panose="020B0503020204020204" pitchFamily="34" charset="-122"/>
                <a:ea typeface="微软雅黑" panose="020B0503020204020204" pitchFamily="34" charset="-122"/>
              </a:rPr>
              <a:t>做前缀，请求方式：</a:t>
            </a:r>
            <a:r>
              <a:rPr lang="en-US" altLang="zh-CN" sz="1100" dirty="0">
                <a:latin typeface="微软雅黑" panose="020B0503020204020204" pitchFamily="34" charset="-122"/>
                <a:ea typeface="微软雅黑" panose="020B0503020204020204" pitchFamily="34" charset="-122"/>
              </a:rPr>
              <a:t>post                                                                                                                 </a:t>
            </a:r>
            <a:r>
              <a:rPr lang="en-US" altLang="zh-CN" sz="1100" dirty="0" smtClean="0">
                <a:latin typeface="微软雅黑" panose="020B0503020204020204" pitchFamily="34" charset="-122"/>
                <a:ea typeface="微软雅黑" panose="020B0503020204020204" pitchFamily="34" charset="-122"/>
              </a:rPr>
              <a:t>      </a:t>
            </a:r>
            <a:r>
              <a:rPr lang="zh-CN" altLang="en-US" sz="1100" dirty="0" smtClean="0">
                <a:latin typeface="微软雅黑" panose="020B0503020204020204" pitchFamily="34" charset="-122"/>
                <a:ea typeface="微软雅黑" panose="020B0503020204020204" pitchFamily="34" charset="-122"/>
              </a:rPr>
              <a:t>例如</a:t>
            </a:r>
            <a:r>
              <a:rPr lang="zh-CN" altLang="en-US" sz="1100" dirty="0">
                <a:latin typeface="微软雅黑" panose="020B0503020204020204" pitchFamily="34" charset="-122"/>
                <a:ea typeface="微软雅黑" panose="020B0503020204020204" pitchFamily="34" charset="-122"/>
              </a:rPr>
              <a:t>：</a:t>
            </a:r>
            <a:r>
              <a:rPr lang="en-US" altLang="zh-CN" sz="1100" dirty="0">
                <a:latin typeface="微软雅黑" panose="020B0503020204020204" pitchFamily="34" charset="-122"/>
                <a:ea typeface="微软雅黑" panose="020B0503020204020204" pitchFamily="34" charset="-122"/>
              </a:rPr>
              <a:t>http://</a:t>
            </a:r>
            <a:r>
              <a:rPr lang="en-US" altLang="zh-CN" sz="1100" dirty="0" smtClean="0">
                <a:latin typeface="微软雅黑" panose="020B0503020204020204" pitchFamily="34" charset="-122"/>
                <a:ea typeface="微软雅黑" panose="020B0503020204020204" pitchFamily="34" charset="-122"/>
              </a:rPr>
              <a:t>localhost:8080/scp-usermgmtcomponent/api/</a:t>
            </a:r>
            <a:r>
              <a:rPr lang="zh-CN" altLang="en-US" sz="1100" dirty="0" smtClean="0">
                <a:latin typeface="微软雅黑" panose="020B0503020204020204" pitchFamily="34" charset="-122"/>
                <a:ea typeface="微软雅黑" panose="020B0503020204020204" pitchFamily="34" charset="-122"/>
              </a:rPr>
              <a:t>模块</a:t>
            </a:r>
            <a:r>
              <a:rPr lang="en-US" altLang="zh-CN" sz="1100" dirty="0" smtClean="0">
                <a:latin typeface="微软雅黑" panose="020B0503020204020204" pitchFamily="34" charset="-122"/>
                <a:ea typeface="微软雅黑" panose="020B0503020204020204" pitchFamily="34" charset="-122"/>
              </a:rPr>
              <a:t>/</a:t>
            </a:r>
            <a:r>
              <a:rPr lang="en-US" altLang="zh-CN" sz="1100" dirty="0" err="1" smtClean="0">
                <a:latin typeface="微软雅黑" panose="020B0503020204020204" pitchFamily="34" charset="-122"/>
                <a:ea typeface="微软雅黑" panose="020B0503020204020204" pitchFamily="34" charset="-122"/>
              </a:rPr>
              <a:t>insertUser</a:t>
            </a:r>
            <a:endParaRPr lang="en-US" altLang="zh-CN" sz="11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r>
              <a:rPr lang="zh-CN" altLang="en-US" sz="1100" dirty="0">
                <a:latin typeface="微软雅黑" panose="020B0503020204020204" pitchFamily="34" charset="-122"/>
                <a:ea typeface="微软雅黑" panose="020B0503020204020204" pitchFamily="34" charset="-122"/>
              </a:rPr>
              <a:t>删除对象请求的</a:t>
            </a:r>
            <a:r>
              <a:rPr lang="en-US" altLang="zh-CN" sz="1100" dirty="0">
                <a:latin typeface="微软雅黑" panose="020B0503020204020204" pitchFamily="34" charset="-122"/>
                <a:ea typeface="微软雅黑" panose="020B0503020204020204" pitchFamily="34" charset="-122"/>
              </a:rPr>
              <a:t>URL</a:t>
            </a:r>
            <a:r>
              <a:rPr lang="zh-CN" altLang="en-US" sz="1100" dirty="0">
                <a:latin typeface="微软雅黑" panose="020B0503020204020204" pitchFamily="34" charset="-122"/>
                <a:ea typeface="微软雅黑" panose="020B0503020204020204" pitchFamily="34" charset="-122"/>
              </a:rPr>
              <a:t>的操作类型用</a:t>
            </a:r>
            <a:r>
              <a:rPr lang="en-US" altLang="zh-CN" sz="1100" dirty="0">
                <a:latin typeface="微软雅黑" panose="020B0503020204020204" pitchFamily="34" charset="-122"/>
                <a:ea typeface="微软雅黑" panose="020B0503020204020204" pitchFamily="34" charset="-122"/>
              </a:rPr>
              <a:t>delete</a:t>
            </a:r>
            <a:r>
              <a:rPr lang="zh-CN" altLang="en-US" sz="1100" dirty="0">
                <a:latin typeface="微软雅黑" panose="020B0503020204020204" pitchFamily="34" charset="-122"/>
                <a:ea typeface="微软雅黑" panose="020B0503020204020204" pitchFamily="34" charset="-122"/>
              </a:rPr>
              <a:t>做前缀，请求方式：</a:t>
            </a:r>
            <a:r>
              <a:rPr lang="en-US" altLang="zh-CN" sz="1100" dirty="0">
                <a:latin typeface="微软雅黑" panose="020B0503020204020204" pitchFamily="34" charset="-122"/>
                <a:ea typeface="微软雅黑" panose="020B0503020204020204" pitchFamily="34" charset="-122"/>
              </a:rPr>
              <a:t>post</a:t>
            </a:r>
            <a:r>
              <a:rPr lang="zh-CN" altLang="en-US" sz="1100" dirty="0">
                <a:latin typeface="微软雅黑" panose="020B0503020204020204" pitchFamily="34" charset="-122"/>
                <a:ea typeface="微软雅黑" panose="020B0503020204020204" pitchFamily="34" charset="-122"/>
              </a:rPr>
              <a:t>                                                                                                               </a:t>
            </a:r>
            <a:r>
              <a:rPr lang="zh-CN" altLang="en-US" sz="1100" dirty="0" smtClean="0">
                <a:latin typeface="微软雅黑" panose="020B0503020204020204" pitchFamily="34" charset="-122"/>
                <a:ea typeface="微软雅黑" panose="020B0503020204020204" pitchFamily="34" charset="-122"/>
              </a:rPr>
              <a:t>   例如</a:t>
            </a:r>
            <a:r>
              <a:rPr lang="zh-CN" altLang="en-US" sz="1100" dirty="0">
                <a:latin typeface="微软雅黑" panose="020B0503020204020204" pitchFamily="34" charset="-122"/>
                <a:ea typeface="微软雅黑" panose="020B0503020204020204" pitchFamily="34" charset="-122"/>
              </a:rPr>
              <a:t>：</a:t>
            </a:r>
            <a:r>
              <a:rPr lang="en-US" altLang="zh-CN" sz="1100" dirty="0">
                <a:latin typeface="微软雅黑" panose="020B0503020204020204" pitchFamily="34" charset="-122"/>
                <a:ea typeface="微软雅黑" panose="020B0503020204020204" pitchFamily="34" charset="-122"/>
              </a:rPr>
              <a:t>http://</a:t>
            </a:r>
            <a:r>
              <a:rPr lang="en-US" altLang="zh-CN" sz="1100" dirty="0" smtClean="0">
                <a:latin typeface="微软雅黑" panose="020B0503020204020204" pitchFamily="34" charset="-122"/>
                <a:ea typeface="微软雅黑" panose="020B0503020204020204" pitchFamily="34" charset="-122"/>
              </a:rPr>
              <a:t>localhost:8080/scp-usermgmtcomponent/api/</a:t>
            </a:r>
            <a:r>
              <a:rPr lang="zh-CN" altLang="en-US" sz="1100" dirty="0" smtClean="0">
                <a:latin typeface="微软雅黑" panose="020B0503020204020204" pitchFamily="34" charset="-122"/>
                <a:ea typeface="微软雅黑" panose="020B0503020204020204" pitchFamily="34" charset="-122"/>
              </a:rPr>
              <a:t>模块</a:t>
            </a:r>
            <a:r>
              <a:rPr lang="en-US" altLang="zh-CN" sz="1100" dirty="0" smtClean="0">
                <a:latin typeface="微软雅黑" panose="020B0503020204020204" pitchFamily="34" charset="-122"/>
                <a:ea typeface="微软雅黑" panose="020B0503020204020204" pitchFamily="34" charset="-122"/>
              </a:rPr>
              <a:t>/</a:t>
            </a:r>
            <a:r>
              <a:rPr lang="en-US" altLang="zh-CN" sz="1100" dirty="0" err="1" smtClean="0">
                <a:latin typeface="微软雅黑" panose="020B0503020204020204" pitchFamily="34" charset="-122"/>
                <a:ea typeface="微软雅黑" panose="020B0503020204020204" pitchFamily="34" charset="-122"/>
              </a:rPr>
              <a:t>deleteUser</a:t>
            </a:r>
            <a:r>
              <a:rPr lang="en-US" altLang="zh-CN" sz="1100" dirty="0">
                <a:latin typeface="微软雅黑" panose="020B0503020204020204" pitchFamily="34" charset="-122"/>
                <a:ea typeface="微软雅黑" panose="020B0503020204020204" pitchFamily="34" charset="-122"/>
              </a:rPr>
              <a:t>	</a:t>
            </a:r>
            <a:endParaRPr lang="en-US" altLang="zh-CN" sz="11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r>
              <a:rPr lang="zh-CN" altLang="en-US" sz="1100" dirty="0">
                <a:latin typeface="微软雅黑" panose="020B0503020204020204" pitchFamily="34" charset="-122"/>
                <a:ea typeface="微软雅黑" panose="020B0503020204020204" pitchFamily="34" charset="-122"/>
              </a:rPr>
              <a:t>修改对象请求的</a:t>
            </a:r>
            <a:r>
              <a:rPr lang="en-US" altLang="zh-CN" sz="1100" dirty="0">
                <a:latin typeface="微软雅黑" panose="020B0503020204020204" pitchFamily="34" charset="-122"/>
                <a:ea typeface="微软雅黑" panose="020B0503020204020204" pitchFamily="34" charset="-122"/>
              </a:rPr>
              <a:t>URL</a:t>
            </a:r>
            <a:r>
              <a:rPr lang="zh-CN" altLang="en-US" sz="1100" dirty="0">
                <a:latin typeface="微软雅黑" panose="020B0503020204020204" pitchFamily="34" charset="-122"/>
                <a:ea typeface="微软雅黑" panose="020B0503020204020204" pitchFamily="34" charset="-122"/>
              </a:rPr>
              <a:t>的操作类型用</a:t>
            </a:r>
            <a:r>
              <a:rPr lang="en-US" altLang="zh-CN" sz="1100" dirty="0">
                <a:latin typeface="微软雅黑" panose="020B0503020204020204" pitchFamily="34" charset="-122"/>
                <a:ea typeface="微软雅黑" panose="020B0503020204020204" pitchFamily="34" charset="-122"/>
              </a:rPr>
              <a:t>update</a:t>
            </a:r>
            <a:r>
              <a:rPr lang="zh-CN" altLang="en-US" sz="1100" dirty="0">
                <a:latin typeface="微软雅黑" panose="020B0503020204020204" pitchFamily="34" charset="-122"/>
                <a:ea typeface="微软雅黑" panose="020B0503020204020204" pitchFamily="34" charset="-122"/>
              </a:rPr>
              <a:t>做前缀，请求方式：</a:t>
            </a:r>
            <a:r>
              <a:rPr lang="en-US" altLang="zh-CN" sz="1100" dirty="0">
                <a:latin typeface="微软雅黑" panose="020B0503020204020204" pitchFamily="34" charset="-122"/>
                <a:ea typeface="微软雅黑" panose="020B0503020204020204" pitchFamily="34" charset="-122"/>
              </a:rPr>
              <a:t>post                                                                                                            </a:t>
            </a:r>
            <a:r>
              <a:rPr lang="en-US" altLang="zh-CN" sz="1100" dirty="0" smtClean="0">
                <a:latin typeface="微软雅黑" panose="020B0503020204020204" pitchFamily="34" charset="-122"/>
                <a:ea typeface="微软雅黑" panose="020B0503020204020204" pitchFamily="34" charset="-122"/>
              </a:rPr>
              <a:t>     </a:t>
            </a:r>
            <a:r>
              <a:rPr lang="zh-CN" altLang="en-US" sz="1100" dirty="0" smtClean="0">
                <a:latin typeface="微软雅黑" panose="020B0503020204020204" pitchFamily="34" charset="-122"/>
                <a:ea typeface="微软雅黑" panose="020B0503020204020204" pitchFamily="34" charset="-122"/>
              </a:rPr>
              <a:t>例如</a:t>
            </a:r>
            <a:r>
              <a:rPr lang="zh-CN" altLang="en-US" sz="1100" dirty="0">
                <a:latin typeface="微软雅黑" panose="020B0503020204020204" pitchFamily="34" charset="-122"/>
                <a:ea typeface="微软雅黑" panose="020B0503020204020204" pitchFamily="34" charset="-122"/>
              </a:rPr>
              <a:t>：</a:t>
            </a:r>
            <a:r>
              <a:rPr lang="en-US" altLang="zh-CN" sz="1100" dirty="0">
                <a:latin typeface="微软雅黑" panose="020B0503020204020204" pitchFamily="34" charset="-122"/>
                <a:ea typeface="微软雅黑" panose="020B0503020204020204" pitchFamily="34" charset="-122"/>
              </a:rPr>
              <a:t>http://</a:t>
            </a:r>
            <a:r>
              <a:rPr lang="en-US" altLang="zh-CN" sz="1100" dirty="0" smtClean="0">
                <a:latin typeface="微软雅黑" panose="020B0503020204020204" pitchFamily="34" charset="-122"/>
                <a:ea typeface="微软雅黑" panose="020B0503020204020204" pitchFamily="34" charset="-122"/>
              </a:rPr>
              <a:t>localhost:8080/scp-usermgmtcomponent/api/</a:t>
            </a:r>
            <a:r>
              <a:rPr lang="zh-CN" altLang="en-US" sz="1100" dirty="0" smtClean="0">
                <a:latin typeface="微软雅黑" panose="020B0503020204020204" pitchFamily="34" charset="-122"/>
                <a:ea typeface="微软雅黑" panose="020B0503020204020204" pitchFamily="34" charset="-122"/>
              </a:rPr>
              <a:t>模块</a:t>
            </a:r>
            <a:r>
              <a:rPr lang="en-US" altLang="zh-CN" sz="1100" dirty="0" smtClean="0">
                <a:latin typeface="微软雅黑" panose="020B0503020204020204" pitchFamily="34" charset="-122"/>
                <a:ea typeface="微软雅黑" panose="020B0503020204020204" pitchFamily="34" charset="-122"/>
              </a:rPr>
              <a:t>/</a:t>
            </a:r>
            <a:r>
              <a:rPr lang="en-US" altLang="zh-CN" sz="1100" dirty="0" err="1" smtClean="0">
                <a:latin typeface="微软雅黑" panose="020B0503020204020204" pitchFamily="34" charset="-122"/>
                <a:ea typeface="微软雅黑" panose="020B0503020204020204" pitchFamily="34" charset="-122"/>
              </a:rPr>
              <a:t>updateUser</a:t>
            </a:r>
            <a:endParaRPr lang="en-US" altLang="zh-CN" sz="11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r>
              <a:rPr lang="zh-CN" altLang="en-US" sz="1100" dirty="0">
                <a:latin typeface="微软雅黑" panose="020B0503020204020204" pitchFamily="34" charset="-122"/>
                <a:ea typeface="微软雅黑" panose="020B0503020204020204" pitchFamily="34" charset="-122"/>
                <a:sym typeface="+mn-ea"/>
              </a:rPr>
              <a:t>批量操作对象请求的</a:t>
            </a:r>
            <a:r>
              <a:rPr lang="en-US" altLang="zh-CN" sz="1100" dirty="0">
                <a:latin typeface="微软雅黑" panose="020B0503020204020204" pitchFamily="34" charset="-122"/>
                <a:ea typeface="微软雅黑" panose="020B0503020204020204" pitchFamily="34" charset="-122"/>
                <a:sym typeface="+mn-ea"/>
              </a:rPr>
              <a:t>URL</a:t>
            </a:r>
            <a:r>
              <a:rPr lang="zh-CN" altLang="en-US" sz="1100" dirty="0">
                <a:latin typeface="微软雅黑" panose="020B0503020204020204" pitchFamily="34" charset="-122"/>
                <a:ea typeface="微软雅黑" panose="020B0503020204020204" pitchFamily="34" charset="-122"/>
                <a:sym typeface="+mn-ea"/>
              </a:rPr>
              <a:t>的操作类型用batch</a:t>
            </a:r>
            <a:r>
              <a:rPr lang="en-US" altLang="zh-CN" sz="1100" dirty="0">
                <a:latin typeface="微软雅黑" panose="020B0503020204020204" pitchFamily="34" charset="-122"/>
                <a:ea typeface="微软雅黑" panose="020B0503020204020204" pitchFamily="34" charset="-122"/>
                <a:sym typeface="+mn-ea"/>
              </a:rPr>
              <a:t>&lt;Method&gt;User</a:t>
            </a:r>
            <a:r>
              <a:rPr lang="zh-CN" altLang="en-US" sz="1100" dirty="0">
                <a:latin typeface="微软雅黑" panose="020B0503020204020204" pitchFamily="34" charset="-122"/>
                <a:ea typeface="微软雅黑" panose="020B0503020204020204" pitchFamily="34" charset="-122"/>
                <a:sym typeface="+mn-ea"/>
              </a:rPr>
              <a:t>做前缀，</a:t>
            </a:r>
            <a:r>
              <a:rPr lang="en-US" altLang="zh-CN" sz="1100" dirty="0">
                <a:latin typeface="微软雅黑" panose="020B0503020204020204" pitchFamily="34" charset="-122"/>
                <a:ea typeface="微软雅黑" panose="020B0503020204020204" pitchFamily="34" charset="-122"/>
                <a:sym typeface="+mn-ea"/>
              </a:rPr>
              <a:t>Methed</a:t>
            </a:r>
            <a:r>
              <a:rPr lang="zh-CN" altLang="en-US" sz="1100" dirty="0">
                <a:latin typeface="微软雅黑" panose="020B0503020204020204" pitchFamily="34" charset="-122"/>
                <a:ea typeface="微软雅黑" panose="020B0503020204020204" pitchFamily="34" charset="-122"/>
                <a:sym typeface="+mn-ea"/>
              </a:rPr>
              <a:t>包括：</a:t>
            </a:r>
            <a:r>
              <a:rPr lang="en-US" altLang="zh-CN" sz="1100" dirty="0">
                <a:latin typeface="微软雅黑" panose="020B0503020204020204" pitchFamily="34" charset="-122"/>
                <a:ea typeface="微软雅黑" panose="020B0503020204020204" pitchFamily="34" charset="-122"/>
                <a:sym typeface="+mn-ea"/>
              </a:rPr>
              <a:t>insert,delete,update,</a:t>
            </a:r>
            <a:r>
              <a:rPr lang="zh-CN" altLang="en-US" sz="1100" dirty="0">
                <a:latin typeface="微软雅黑" panose="020B0503020204020204" pitchFamily="34" charset="-122"/>
                <a:ea typeface="微软雅黑" panose="020B0503020204020204" pitchFamily="34" charset="-122"/>
                <a:sym typeface="+mn-ea"/>
              </a:rPr>
              <a:t>请求方式：</a:t>
            </a:r>
            <a:r>
              <a:rPr lang="en-US" altLang="zh-CN" sz="1100" dirty="0">
                <a:latin typeface="微软雅黑" panose="020B0503020204020204" pitchFamily="34" charset="-122"/>
                <a:ea typeface="微软雅黑" panose="020B0503020204020204" pitchFamily="34" charset="-122"/>
                <a:sym typeface="+mn-ea"/>
              </a:rPr>
              <a:t>post                                                                                                            </a:t>
            </a:r>
            <a:r>
              <a:rPr lang="zh-CN" altLang="en-US" sz="1100" dirty="0">
                <a:latin typeface="微软雅黑" panose="020B0503020204020204" pitchFamily="34" charset="-122"/>
                <a:ea typeface="微软雅黑" panose="020B0503020204020204" pitchFamily="34" charset="-122"/>
                <a:sym typeface="+mn-ea"/>
              </a:rPr>
              <a:t>例如：</a:t>
            </a:r>
            <a:r>
              <a:rPr lang="en-US" altLang="zh-CN" sz="1100" dirty="0">
                <a:latin typeface="微软雅黑" panose="020B0503020204020204" pitchFamily="34" charset="-122"/>
                <a:ea typeface="微软雅黑" panose="020B0503020204020204" pitchFamily="34" charset="-122"/>
                <a:sym typeface="+mn-ea"/>
              </a:rPr>
              <a:t>http://</a:t>
            </a:r>
            <a:r>
              <a:rPr lang="en-US" altLang="zh-CN" sz="1100" dirty="0" smtClean="0">
                <a:latin typeface="微软雅黑" panose="020B0503020204020204" pitchFamily="34" charset="-122"/>
                <a:ea typeface="微软雅黑" panose="020B0503020204020204" pitchFamily="34" charset="-122"/>
                <a:sym typeface="+mn-ea"/>
              </a:rPr>
              <a:t>localhost:8080/scp-usermgmtcomponent/api/</a:t>
            </a:r>
            <a:r>
              <a:rPr lang="zh-CN" altLang="en-US" sz="1100" dirty="0" smtClean="0">
                <a:latin typeface="微软雅黑" panose="020B0503020204020204" pitchFamily="34" charset="-122"/>
                <a:ea typeface="微软雅黑" panose="020B0503020204020204" pitchFamily="34" charset="-122"/>
                <a:sym typeface="+mn-ea"/>
              </a:rPr>
              <a:t>模块</a:t>
            </a:r>
            <a:r>
              <a:rPr lang="en-US" altLang="zh-CN" sz="1100" dirty="0" smtClean="0">
                <a:latin typeface="微软雅黑" panose="020B0503020204020204" pitchFamily="34" charset="-122"/>
                <a:ea typeface="微软雅黑" panose="020B0503020204020204" pitchFamily="34" charset="-122"/>
                <a:sym typeface="+mn-ea"/>
              </a:rPr>
              <a:t>/</a:t>
            </a:r>
            <a:r>
              <a:rPr lang="zh-CN" altLang="en-US" sz="1100" dirty="0" smtClean="0">
                <a:latin typeface="微软雅黑" panose="020B0503020204020204" pitchFamily="34" charset="-122"/>
                <a:ea typeface="微软雅黑" panose="020B0503020204020204" pitchFamily="34" charset="-122"/>
                <a:sym typeface="+mn-ea"/>
              </a:rPr>
              <a:t>batch</a:t>
            </a:r>
            <a:r>
              <a:rPr lang="en-US" altLang="zh-CN" sz="1100" dirty="0" smtClean="0">
                <a:latin typeface="微软雅黑" panose="020B0503020204020204" pitchFamily="34" charset="-122"/>
                <a:ea typeface="微软雅黑" panose="020B0503020204020204" pitchFamily="34" charset="-122"/>
                <a:sym typeface="+mn-ea"/>
              </a:rPr>
              <a:t>&lt;Method&gt;User</a:t>
            </a:r>
            <a:endParaRPr lang="en-US" altLang="zh-CN" sz="1100" dirty="0" smtClean="0">
              <a:latin typeface="微软雅黑" panose="020B0503020204020204" pitchFamily="34" charset="-122"/>
              <a:ea typeface="微软雅黑" panose="020B0503020204020204" pitchFamily="34" charset="-122"/>
              <a:sym typeface="+mn-ea"/>
            </a:endParaRPr>
          </a:p>
          <a:p>
            <a:pPr marL="342900" indent="-342900">
              <a:lnSpc>
                <a:spcPct val="150000"/>
              </a:lnSpc>
              <a:spcBef>
                <a:spcPts val="400"/>
              </a:spcBef>
              <a:buFont typeface="+mj-lt"/>
              <a:buAutoNum type="arabicPeriod"/>
            </a:pPr>
            <a:r>
              <a:rPr lang="en-US" altLang="zh-CN" sz="1100" dirty="0">
                <a:latin typeface="微软雅黑" panose="020B0503020204020204" pitchFamily="34" charset="-122"/>
                <a:ea typeface="微软雅黑" panose="020B0503020204020204" pitchFamily="34" charset="-122"/>
              </a:rPr>
              <a:t>API</a:t>
            </a:r>
            <a:r>
              <a:rPr lang="zh-CN" altLang="en-US" sz="1100" dirty="0">
                <a:latin typeface="微软雅黑" panose="020B0503020204020204" pitchFamily="34" charset="-122"/>
                <a:ea typeface="微软雅黑" panose="020B0503020204020204" pitchFamily="34" charset="-122"/>
              </a:rPr>
              <a:t>分析</a:t>
            </a:r>
            <a:r>
              <a:rPr lang="zh-CN" altLang="en-US" sz="1100" dirty="0" smtClean="0">
                <a:latin typeface="微软雅黑" panose="020B0503020204020204" pitchFamily="34" charset="-122"/>
                <a:ea typeface="微软雅黑" panose="020B0503020204020204" pitchFamily="34" charset="-122"/>
              </a:rPr>
              <a:t>层调用的一些服务</a:t>
            </a:r>
            <a:r>
              <a:rPr lang="zh-CN" altLang="en-US" sz="1100" dirty="0">
                <a:latin typeface="微软雅黑" panose="020B0503020204020204" pitchFamily="34" charset="-122"/>
                <a:ea typeface="微软雅黑" panose="020B0503020204020204" pitchFamily="34" charset="-122"/>
              </a:rPr>
              <a:t>，根据国标</a:t>
            </a:r>
            <a:r>
              <a:rPr lang="zh-CN" altLang="en-US" sz="1100" dirty="0" smtClean="0">
                <a:latin typeface="微软雅黑" panose="020B0503020204020204" pitchFamily="34" charset="-122"/>
                <a:ea typeface="微软雅黑" panose="020B0503020204020204" pitchFamily="34" charset="-122"/>
              </a:rPr>
              <a:t>，可以接受</a:t>
            </a:r>
            <a:r>
              <a:rPr lang="en-US" altLang="zh-CN" sz="1100" dirty="0" smtClean="0">
                <a:latin typeface="微软雅黑" panose="020B0503020204020204" pitchFamily="34" charset="-122"/>
                <a:ea typeface="微软雅黑" panose="020B0503020204020204" pitchFamily="34" charset="-122"/>
              </a:rPr>
              <a:t>URI</a:t>
            </a:r>
            <a:r>
              <a:rPr lang="zh-CN" altLang="en-US" sz="1100" dirty="0" smtClean="0">
                <a:latin typeface="微软雅黑" panose="020B0503020204020204" pitchFamily="34" charset="-122"/>
                <a:ea typeface="微软雅黑" panose="020B0503020204020204" pitchFamily="34" charset="-122"/>
              </a:rPr>
              <a:t> “</a:t>
            </a:r>
            <a:r>
              <a:rPr lang="en-US" altLang="zh-CN" sz="1100" dirty="0">
                <a:latin typeface="微软雅黑" panose="020B0503020204020204" pitchFamily="34" charset="-122"/>
                <a:ea typeface="微软雅黑" panose="020B0503020204020204" pitchFamily="34" charset="-122"/>
              </a:rPr>
              <a:t>/VIAS/Tasks</a:t>
            </a:r>
            <a:r>
              <a:rPr lang="zh-CN" altLang="en-US" sz="1100" dirty="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p>
            <a:pPr>
              <a:lnSpc>
                <a:spcPct val="150000"/>
              </a:lnSpc>
              <a:spcBef>
                <a:spcPts val="400"/>
              </a:spcBef>
            </a:pPr>
            <a:endParaRPr lang="zh-CN" altLang="en-US" sz="105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endParaRPr lang="zh-CN" altLang="en-US" dirty="0">
              <a:latin typeface="微软雅黑" panose="020B0503020204020204" pitchFamily="34" charset="-122"/>
              <a:ea typeface="微软雅黑" panose="020B0503020204020204" pitchFamily="34" charset="-122"/>
            </a:endParaRPr>
          </a:p>
        </p:txBody>
      </p:sp>
      <p:sp>
        <p:nvSpPr>
          <p:cNvPr id="3" name="Rectangle 4"/>
          <p:cNvSpPr>
            <a:spLocks noChangeArrowheads="1"/>
          </p:cNvSpPr>
          <p:nvPr/>
        </p:nvSpPr>
        <p:spPr bwMode="auto">
          <a:xfrm>
            <a:off x="495432" y="1384751"/>
            <a:ext cx="886812" cy="518680"/>
          </a:xfrm>
          <a:prstGeom prst="rect">
            <a:avLst/>
          </a:prstGeom>
          <a:solidFill>
            <a:srgbClr val="1B76C3"/>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Rectangle 5"/>
          <p:cNvSpPr>
            <a:spLocks noChangeArrowheads="1"/>
          </p:cNvSpPr>
          <p:nvPr/>
        </p:nvSpPr>
        <p:spPr bwMode="gray">
          <a:xfrm>
            <a:off x="1501623" y="1384751"/>
            <a:ext cx="6147209" cy="518680"/>
          </a:xfrm>
          <a:prstGeom prst="rect">
            <a:avLst/>
          </a:prstGeom>
          <a:solidFill>
            <a:srgbClr val="1B76C3"/>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技术架构概述</a:t>
            </a:r>
            <a:endParaRPr lang="en-US" altLang="zh-CN"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
          <p:cNvSpPr>
            <a:spLocks noChangeArrowheads="1"/>
          </p:cNvSpPr>
          <p:nvPr/>
        </p:nvSpPr>
        <p:spPr bwMode="auto">
          <a:xfrm>
            <a:off x="495432" y="2536524"/>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endPar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Rectangle 5"/>
          <p:cNvSpPr>
            <a:spLocks noChangeArrowheads="1"/>
          </p:cNvSpPr>
          <p:nvPr/>
        </p:nvSpPr>
        <p:spPr bwMode="gray">
          <a:xfrm>
            <a:off x="1500988" y="2536524"/>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开发规范介绍</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7"/>
          <p:cNvSpPr>
            <a:spLocks noChangeArrowheads="1"/>
          </p:cNvSpPr>
          <p:nvPr/>
        </p:nvSpPr>
        <p:spPr bwMode="auto">
          <a:xfrm>
            <a:off x="495432" y="3127290"/>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endPar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Rectangle 5"/>
          <p:cNvSpPr>
            <a:spLocks noChangeArrowheads="1"/>
          </p:cNvSpPr>
          <p:nvPr/>
        </p:nvSpPr>
        <p:spPr bwMode="gray">
          <a:xfrm>
            <a:off x="1501623" y="3127290"/>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rPr>
              <a:t>服务管理介绍</a:t>
            </a:r>
            <a:endParaRPr lang="zh-CN" altLang="en-US" b="1" kern="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Rectangle 7"/>
          <p:cNvSpPr>
            <a:spLocks noChangeArrowheads="1"/>
          </p:cNvSpPr>
          <p:nvPr/>
        </p:nvSpPr>
        <p:spPr bwMode="auto">
          <a:xfrm>
            <a:off x="495432" y="3710435"/>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endPar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Rectangle 5"/>
          <p:cNvSpPr>
            <a:spLocks noChangeArrowheads="1"/>
          </p:cNvSpPr>
          <p:nvPr/>
        </p:nvSpPr>
        <p:spPr bwMode="gray">
          <a:xfrm>
            <a:off x="1500988" y="3710435"/>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Demo</a:t>
            </a:r>
            <a:r>
              <a:rPr lang="zh-CN" altLang="en-US"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示例</a:t>
            </a:r>
            <a:endPar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7"/>
          <p:cNvSpPr>
            <a:spLocks noChangeArrowheads="1"/>
          </p:cNvSpPr>
          <p:nvPr/>
        </p:nvSpPr>
        <p:spPr bwMode="auto">
          <a:xfrm>
            <a:off x="495432" y="1956693"/>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Rectangle 5"/>
          <p:cNvSpPr>
            <a:spLocks noChangeArrowheads="1"/>
          </p:cNvSpPr>
          <p:nvPr/>
        </p:nvSpPr>
        <p:spPr bwMode="gray">
          <a:xfrm>
            <a:off x="1501623" y="1956693"/>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开发环境搭建</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AutoShape 10"/>
          <p:cNvSpPr>
            <a:spLocks noChangeArrowheads="1"/>
          </p:cNvSpPr>
          <p:nvPr/>
        </p:nvSpPr>
        <p:spPr bwMode="gray">
          <a:xfrm rot="5400000">
            <a:off x="409948" y="1471835"/>
            <a:ext cx="249844" cy="334687"/>
          </a:xfrm>
          <a:prstGeom prst="triangle">
            <a:avLst>
              <a:gd name="adj" fmla="val 50000"/>
            </a:avLst>
          </a:prstGeom>
          <a:solidFill>
            <a:srgbClr val="1B76C3"/>
          </a:solidFill>
          <a:ln w="57150">
            <a:solidFill>
              <a:srgbClr val="FFFFFF"/>
            </a:solidFill>
            <a:miter lim="800000"/>
          </a:ln>
        </p:spPr>
        <p:txBody>
          <a:bodyPr rot="10800000" vert="eaVert" wrap="none" lIns="0" tIns="46800" rIns="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defRPr/>
            </a:pPr>
            <a:endParaRPr lang="zh-CN" altLang="en-US" b="1" kern="0">
              <a:solidFill>
                <a:srgbClr val="000000"/>
              </a:solidFill>
              <a:latin typeface="微软雅黑" panose="020B0503020204020204" pitchFamily="34" charset="-122"/>
              <a:ea typeface="微软雅黑" panose="020B0503020204020204" pitchFamily="34" charset="-122"/>
              <a:cs typeface="华文楷体" panose="02010600040101010101" charset="-122"/>
            </a:endParaRPr>
          </a:p>
        </p:txBody>
      </p:sp>
      <p:pic>
        <p:nvPicPr>
          <p:cNvPr id="20" name="Picture 2" descr="PPT_title_art copy"/>
          <p:cNvPicPr>
            <a:picLocks noChangeAspect="1" noChangeArrowheads="1"/>
          </p:cNvPicPr>
          <p:nvPr/>
        </p:nvPicPr>
        <p:blipFill>
          <a:blip r:embed="rId1"/>
          <a:srcRect/>
          <a:stretch>
            <a:fillRect/>
          </a:stretch>
        </p:blipFill>
        <p:spPr bwMode="auto">
          <a:xfrm>
            <a:off x="7648833" y="1384751"/>
            <a:ext cx="4311330" cy="464863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集成接口规范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内容规范（请求接口定义）</a:t>
            </a:r>
            <a:endParaRPr lang="zh-CN" altLang="en-US" dirty="0">
              <a:latin typeface="微软雅黑" panose="020B0503020204020204" pitchFamily="34" charset="-122"/>
              <a:ea typeface="微软雅黑" panose="020B0503020204020204" pitchFamily="34" charset="-122"/>
            </a:endParaRPr>
          </a:p>
        </p:txBody>
      </p:sp>
      <p:sp>
        <p:nvSpPr>
          <p:cNvPr id="10" name="Rectangle 9"/>
          <p:cNvSpPr/>
          <p:nvPr/>
        </p:nvSpPr>
        <p:spPr>
          <a:xfrm>
            <a:off x="5943600" y="1841696"/>
            <a:ext cx="5512625" cy="2492990"/>
          </a:xfrm>
          <a:prstGeom prst="rect">
            <a:avLst/>
          </a:prstGeom>
          <a:solidFill>
            <a:schemeClr val="bg1">
              <a:lumMod val="95000"/>
            </a:schemeClr>
          </a:solidFill>
        </p:spPr>
        <p:txBody>
          <a:bodyPr wrap="square">
            <a:spAutoFit/>
          </a:bodyPr>
          <a:lstStyle/>
          <a:p>
            <a:r>
              <a:rPr lang="zh-CN" altLang="en-US" sz="1200" b="1" dirty="0"/>
              <a:t>请求示例</a:t>
            </a:r>
            <a:r>
              <a:rPr lang="en-US" altLang="zh-CN" sz="1200" b="1" dirty="0"/>
              <a:t>:</a:t>
            </a:r>
            <a:endParaRPr lang="en-US" altLang="zh-CN" sz="1200" b="1" dirty="0"/>
          </a:p>
          <a:p>
            <a:endParaRPr lang="en-US" altLang="zh-CN" sz="1200" dirty="0"/>
          </a:p>
          <a:p>
            <a:r>
              <a:rPr lang="zh-CN" altLang="en-US" sz="1200" dirty="0"/>
              <a:t>{</a:t>
            </a:r>
            <a:endParaRPr lang="zh-CN" altLang="en-US" sz="1200" dirty="0"/>
          </a:p>
          <a:p>
            <a:r>
              <a:rPr lang="en-US" altLang="zh-CN" sz="1200" dirty="0"/>
              <a:t>   "</a:t>
            </a:r>
            <a:r>
              <a:rPr lang="en-US" altLang="zh-CN" sz="1200" dirty="0" err="1"/>
              <a:t>requestHead</a:t>
            </a:r>
            <a:r>
              <a:rPr lang="en-US" altLang="zh-CN" sz="1200" dirty="0"/>
              <a:t>"</a:t>
            </a:r>
            <a:r>
              <a:rPr lang="zh-CN" altLang="en-US" sz="1200" dirty="0"/>
              <a:t>: {</a:t>
            </a:r>
            <a:endParaRPr lang="zh-CN" altLang="en-US" sz="1200" dirty="0"/>
          </a:p>
          <a:p>
            <a:r>
              <a:rPr lang="zh-CN" altLang="en-US" sz="1200" dirty="0"/>
              <a:t>          </a:t>
            </a:r>
            <a:r>
              <a:rPr lang="en-US" altLang="zh-CN" sz="1200" dirty="0"/>
              <a:t>"</a:t>
            </a:r>
            <a:r>
              <a:rPr lang="en-US" altLang="zh-CN" sz="1200" dirty="0" err="1"/>
              <a:t>businessId</a:t>
            </a:r>
            <a:r>
              <a:rPr lang="en-US" altLang="zh-CN" sz="1200" dirty="0"/>
              <a:t>"</a:t>
            </a:r>
            <a:r>
              <a:rPr lang="zh-CN" altLang="en-US" sz="1200" dirty="0"/>
              <a:t>: </a:t>
            </a:r>
            <a:r>
              <a:rPr lang="en-US" altLang="zh-CN" sz="1200" dirty="0"/>
              <a:t>"</a:t>
            </a:r>
            <a:r>
              <a:rPr lang="en-US" altLang="zh-CN" sz="1200" dirty="0" err="1"/>
              <a:t>xxx_xxxxxx</a:t>
            </a:r>
            <a:r>
              <a:rPr lang="en-US" altLang="zh-CN" sz="1200" dirty="0"/>
              <a:t>"</a:t>
            </a:r>
            <a:r>
              <a:rPr lang="zh-CN" altLang="en-US" sz="1200" dirty="0"/>
              <a:t>,</a:t>
            </a:r>
            <a:endParaRPr lang="zh-CN" altLang="en-US" sz="1200" dirty="0"/>
          </a:p>
          <a:p>
            <a:r>
              <a:rPr lang="zh-CN" altLang="en-US" sz="1200" dirty="0"/>
              <a:t>          </a:t>
            </a:r>
            <a:r>
              <a:rPr lang="en-US" altLang="zh-CN" sz="1200" dirty="0"/>
              <a:t>"</a:t>
            </a:r>
            <a:r>
              <a:rPr lang="en-US" altLang="zh-CN" sz="1200" dirty="0" err="1"/>
              <a:t>sourceSysId</a:t>
            </a:r>
            <a:r>
              <a:rPr lang="en-US" altLang="zh-CN" sz="1200" dirty="0"/>
              <a:t>"</a:t>
            </a:r>
            <a:r>
              <a:rPr lang="zh-CN" altLang="en-US" sz="1200" dirty="0"/>
              <a:t>: </a:t>
            </a:r>
            <a:r>
              <a:rPr lang="en-US" altLang="zh-CN" sz="1200" dirty="0"/>
              <a:t>"egsc.sys1"</a:t>
            </a:r>
            <a:r>
              <a:rPr lang="zh-CN" altLang="en-US" sz="1200" dirty="0"/>
              <a:t>,</a:t>
            </a:r>
            <a:endParaRPr lang="en-US" altLang="zh-CN" sz="1200" dirty="0"/>
          </a:p>
          <a:p>
            <a:r>
              <a:rPr lang="zh-CN" altLang="en-US" sz="1200" dirty="0"/>
              <a:t>          </a:t>
            </a:r>
            <a:r>
              <a:rPr lang="en-US" altLang="zh-CN" sz="1200" dirty="0"/>
              <a:t>"</a:t>
            </a:r>
            <a:r>
              <a:rPr lang="en-US" altLang="zh-CN" sz="1200" dirty="0" err="1"/>
              <a:t>targetSysId</a:t>
            </a:r>
            <a:r>
              <a:rPr lang="en-US" altLang="zh-CN" sz="1200" dirty="0"/>
              <a:t>"</a:t>
            </a:r>
            <a:r>
              <a:rPr lang="zh-CN" altLang="en-US" sz="1200" dirty="0"/>
              <a:t>：</a:t>
            </a:r>
            <a:r>
              <a:rPr lang="en-US" altLang="zh-CN" sz="1200" dirty="0"/>
              <a:t>"egsc.sys2"</a:t>
            </a:r>
            <a:r>
              <a:rPr lang="zh-CN" altLang="en-US" sz="1200" dirty="0"/>
              <a:t> </a:t>
            </a:r>
            <a:endParaRPr lang="en-US" altLang="zh-CN" sz="1200" dirty="0"/>
          </a:p>
          <a:p>
            <a:r>
              <a:rPr lang="zh-CN" altLang="en-US" sz="1200" dirty="0"/>
              <a:t>          </a:t>
            </a:r>
            <a:r>
              <a:rPr lang="en-US" altLang="zh-CN" sz="1200" dirty="0"/>
              <a:t>"</a:t>
            </a:r>
            <a:r>
              <a:rPr lang="en-US" altLang="zh-CN" sz="1200" dirty="0" err="1"/>
              <a:t>createTimes</a:t>
            </a:r>
            <a:r>
              <a:rPr lang="zh-CN" altLang="en-US" sz="1200" dirty="0"/>
              <a:t>tamp</a:t>
            </a:r>
            <a:r>
              <a:rPr lang="en-US" altLang="zh-CN" sz="1200" dirty="0"/>
              <a:t>"</a:t>
            </a:r>
            <a:r>
              <a:rPr lang="zh-CN" altLang="en-US" sz="1200" dirty="0"/>
              <a:t>: </a:t>
            </a:r>
            <a:r>
              <a:rPr lang="en-US" altLang="zh-CN" sz="1200" dirty="0"/>
              <a:t>"</a:t>
            </a:r>
            <a:r>
              <a:rPr lang="zh-CN" altLang="en-US" sz="1200" dirty="0"/>
              <a:t>20160808121123234</a:t>
            </a:r>
            <a:r>
              <a:rPr lang="en-US" altLang="zh-CN" sz="1200" dirty="0"/>
              <a:t>"</a:t>
            </a:r>
            <a:r>
              <a:rPr lang="zh-CN" altLang="en-US" sz="1200" dirty="0"/>
              <a:t>,</a:t>
            </a:r>
            <a:endParaRPr lang="zh-CN" altLang="en-US" sz="1200" dirty="0"/>
          </a:p>
          <a:p>
            <a:r>
              <a:rPr lang="zh-CN" altLang="en-US" sz="1200" dirty="0"/>
              <a:t>          </a:t>
            </a:r>
            <a:r>
              <a:rPr lang="en-US" altLang="zh-CN" sz="1200" dirty="0"/>
              <a:t>"charset"</a:t>
            </a:r>
            <a:r>
              <a:rPr lang="zh-CN" altLang="en-US" sz="1200" dirty="0"/>
              <a:t>: </a:t>
            </a:r>
            <a:r>
              <a:rPr lang="en-US" altLang="zh-CN" sz="1200" dirty="0"/>
              <a:t>"utf-8"</a:t>
            </a:r>
            <a:r>
              <a:rPr lang="zh-CN" altLang="en-US" sz="1200" dirty="0"/>
              <a:t>,</a:t>
            </a:r>
            <a:endParaRPr lang="en-US" altLang="zh-CN" sz="1200" dirty="0"/>
          </a:p>
          <a:p>
            <a:r>
              <a:rPr lang="zh-CN" altLang="en-US" sz="1200" dirty="0"/>
              <a:t>          </a:t>
            </a:r>
            <a:r>
              <a:rPr lang="en-US" altLang="zh-CN" sz="1200" dirty="0"/>
              <a:t>"</a:t>
            </a:r>
            <a:r>
              <a:rPr lang="en-US" altLang="zh-CN" sz="1200" dirty="0" err="1"/>
              <a:t>contentType</a:t>
            </a:r>
            <a:r>
              <a:rPr lang="en-US" altLang="zh-CN" sz="1200" dirty="0"/>
              <a:t>"</a:t>
            </a:r>
            <a:r>
              <a:rPr lang="zh-CN" altLang="en-US" sz="1200" dirty="0"/>
              <a:t>: </a:t>
            </a:r>
            <a:r>
              <a:rPr lang="en-US" altLang="zh-CN" sz="1200" dirty="0"/>
              <a:t>“</a:t>
            </a:r>
            <a:r>
              <a:rPr lang="en-US" altLang="zh-CN" sz="1200" dirty="0" err="1"/>
              <a:t>json</a:t>
            </a:r>
            <a:r>
              <a:rPr lang="en-US" altLang="zh-CN" sz="1200" dirty="0"/>
              <a:t>"</a:t>
            </a:r>
            <a:endParaRPr lang="zh-CN" altLang="en-US" sz="1200" dirty="0"/>
          </a:p>
          <a:p>
            <a:r>
              <a:rPr lang="zh-CN" altLang="en-US" sz="1200" dirty="0"/>
              <a:t>    }</a:t>
            </a:r>
            <a:endParaRPr lang="zh-CN" altLang="en-US" sz="1200" dirty="0"/>
          </a:p>
          <a:p>
            <a:r>
              <a:rPr lang="zh-CN" altLang="en-US" sz="1200" dirty="0"/>
              <a:t>    </a:t>
            </a:r>
            <a:r>
              <a:rPr lang="en-US" altLang="zh-CN" sz="1200" dirty="0" err="1"/>
              <a:t>requestBody</a:t>
            </a:r>
            <a:r>
              <a:rPr lang="zh-CN" altLang="en-US" sz="1200" dirty="0"/>
              <a:t>: </a:t>
            </a:r>
            <a:r>
              <a:rPr lang="en-US" altLang="zh-CN" sz="1200" dirty="0"/>
              <a:t>…</a:t>
            </a:r>
            <a:endParaRPr lang="zh-CN" altLang="en-US" sz="1200" dirty="0"/>
          </a:p>
          <a:p>
            <a:r>
              <a:rPr lang="zh-CN" altLang="en-US" sz="1200" dirty="0"/>
              <a:t>}</a:t>
            </a:r>
            <a:endParaRPr lang="zh-CN" altLang="en-US" sz="1200" dirty="0"/>
          </a:p>
        </p:txBody>
      </p:sp>
      <p:sp>
        <p:nvSpPr>
          <p:cNvPr id="11" name="TextBox 10"/>
          <p:cNvSpPr txBox="1"/>
          <p:nvPr/>
        </p:nvSpPr>
        <p:spPr>
          <a:xfrm>
            <a:off x="658346" y="5794746"/>
            <a:ext cx="4773536" cy="52197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所有系统间请求接口需要包含请求头和请求体两部分</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请求体和具体的服务有关，请求头格式见下页</a:t>
            </a:r>
            <a:endParaRPr lang="zh-CN" altLang="en-US" sz="1400" dirty="0">
              <a:latin typeface="微软雅黑" panose="020B0503020204020204" pitchFamily="34" charset="-122"/>
              <a:ea typeface="微软雅黑" panose="020B0503020204020204" pitchFamily="34" charset="-122"/>
            </a:endParaRPr>
          </a:p>
        </p:txBody>
      </p:sp>
      <p:pic>
        <p:nvPicPr>
          <p:cNvPr id="4" name="Picture 3"/>
          <p:cNvPicPr>
            <a:picLocks noChangeAspect="1"/>
          </p:cNvPicPr>
          <p:nvPr/>
        </p:nvPicPr>
        <p:blipFill>
          <a:blip r:embed="rId1"/>
          <a:stretch>
            <a:fillRect/>
          </a:stretch>
        </p:blipFill>
        <p:spPr>
          <a:xfrm>
            <a:off x="404520" y="1730878"/>
            <a:ext cx="4895850" cy="27146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集成接口规范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内容规范（请求头参数定义）</a:t>
            </a:r>
            <a:endParaRPr lang="zh-CN" altLang="en-US" dirty="0">
              <a:latin typeface="微软雅黑" panose="020B0503020204020204" pitchFamily="34" charset="-122"/>
              <a:ea typeface="微软雅黑" panose="020B0503020204020204" pitchFamily="34" charset="-122"/>
            </a:endParaRPr>
          </a:p>
        </p:txBody>
      </p:sp>
      <p:graphicFrame>
        <p:nvGraphicFramePr>
          <p:cNvPr id="4" name="Table 3"/>
          <p:cNvGraphicFramePr>
            <a:graphicFrameLocks noGrp="1"/>
          </p:cNvGraphicFramePr>
          <p:nvPr/>
        </p:nvGraphicFramePr>
        <p:xfrm>
          <a:off x="404520" y="1732116"/>
          <a:ext cx="10946232" cy="2738549"/>
        </p:xfrm>
        <a:graphic>
          <a:graphicData uri="http://schemas.openxmlformats.org/drawingml/2006/table">
            <a:tbl>
              <a:tblPr>
                <a:tableStyleId>{5C22544A-7EE6-4342-B048-85BDC9FD1C3A}</a:tableStyleId>
              </a:tblPr>
              <a:tblGrid>
                <a:gridCol w="868035"/>
                <a:gridCol w="1269904"/>
                <a:gridCol w="1868687"/>
                <a:gridCol w="819811"/>
                <a:gridCol w="819811"/>
                <a:gridCol w="819811"/>
                <a:gridCol w="868035"/>
                <a:gridCol w="1368810"/>
                <a:gridCol w="2243328"/>
              </a:tblGrid>
              <a:tr h="381712">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序号</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t"/>
                      <a:endParaRPr lang="en-US" altLang="zh-CN" sz="1200" b="1" u="none" strike="noStrike" dirty="0">
                        <a:effectLst/>
                        <a:latin typeface="微软雅黑" panose="020B0503020204020204" pitchFamily="34" charset="-122"/>
                        <a:ea typeface="微软雅黑" panose="020B0503020204020204" pitchFamily="34" charset="-122"/>
                      </a:endParaRPr>
                    </a:p>
                    <a:p>
                      <a:pPr algn="ctr" fontAlgn="t"/>
                      <a:r>
                        <a:rPr lang="zh-CN" altLang="en-US" sz="1200" b="1" u="none" strike="noStrike" dirty="0">
                          <a:effectLst/>
                          <a:latin typeface="微软雅黑" panose="020B0503020204020204" pitchFamily="34" charset="-122"/>
                          <a:ea typeface="微软雅黑" panose="020B0503020204020204" pitchFamily="34" charset="-122"/>
                        </a:rPr>
                        <a:t>位项目名称</a:t>
                      </a:r>
                      <a:endParaRPr lang="en-US" altLang="zh-CN" sz="1200" b="1" u="none" strike="noStrike" dirty="0">
                        <a:effectLst/>
                        <a:latin typeface="微软雅黑" panose="020B0503020204020204" pitchFamily="34" charset="-122"/>
                        <a:ea typeface="微软雅黑" panose="020B0503020204020204" pitchFamily="34" charset="-122"/>
                      </a:endParaRPr>
                    </a:p>
                    <a:p>
                      <a:pPr algn="ctr" fontAlgn="t"/>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accent1"/>
                    </a:solidFill>
                  </a:tcPr>
                </a:tc>
                <a:tc>
                  <a:txBody>
                    <a:bodyPr/>
                    <a:lstStyle/>
                    <a:p>
                      <a:pPr algn="ctr" fontAlgn="t"/>
                      <a:endParaRPr lang="en-US" sz="1200" b="1" u="none" strike="noStrike" dirty="0">
                        <a:effectLst/>
                        <a:latin typeface="微软雅黑" panose="020B0503020204020204" pitchFamily="34" charset="-122"/>
                        <a:ea typeface="微软雅黑" panose="020B0503020204020204" pitchFamily="34" charset="-122"/>
                      </a:endParaRPr>
                    </a:p>
                    <a:p>
                      <a:pPr algn="ctr" fontAlgn="t"/>
                      <a:r>
                        <a:rPr lang="en-US" sz="1200" b="1" u="none" strike="noStrike" dirty="0">
                          <a:effectLst/>
                          <a:latin typeface="微软雅黑" panose="020B0503020204020204" pitchFamily="34" charset="-122"/>
                          <a:ea typeface="微软雅黑" panose="020B0503020204020204" pitchFamily="34" charset="-122"/>
                        </a:rPr>
                        <a:t>Tag</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输入长度</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栏位属性</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是否定长</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是否必输</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样例</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备注</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r>
              <a:tr h="226641">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1</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业务</a:t>
                      </a:r>
                      <a:r>
                        <a:rPr lang="en-US" sz="1200" u="none" strike="noStrike" dirty="0">
                          <a:effectLst/>
                          <a:latin typeface="微软雅黑" panose="020B0503020204020204" pitchFamily="34" charset="-122"/>
                          <a:ea typeface="微软雅黑" panose="020B0503020204020204" pitchFamily="34" charset="-122"/>
                        </a:rPr>
                        <a:t> ID</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just" fontAlgn="t"/>
                      <a:r>
                        <a:rPr lang="en-US" sz="1200" u="none" strike="noStrike" dirty="0" err="1">
                          <a:effectLst/>
                          <a:latin typeface="微软雅黑" panose="020B0503020204020204" pitchFamily="34" charset="-122"/>
                          <a:ea typeface="微软雅黑" panose="020B0503020204020204" pitchFamily="34" charset="-122"/>
                        </a:rPr>
                        <a:t>businessId</a:t>
                      </a:r>
                      <a:endParaRPr lang="en-US" sz="1200" b="0" i="0" u="none" strike="noStrike" dirty="0" err="1">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marL="0" marR="0" lvl="0" indent="0" algn="ctr" defTabSz="914400" rtl="0" eaLnBrk="1" fontAlgn="t" latinLnBrk="0" hangingPunct="1">
                        <a:lnSpc>
                          <a:spcPct val="100000"/>
                        </a:lnSpc>
                        <a:spcBef>
                          <a:spcPts val="0"/>
                        </a:spcBef>
                        <a:spcAft>
                          <a:spcPts val="0"/>
                        </a:spcAft>
                        <a:buClrTx/>
                        <a:buSzTx/>
                        <a:buFontTx/>
                        <a:buNone/>
                        <a:defRPr/>
                      </a:pPr>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Y</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l" fontAlgn="ctr"/>
                      <a:r>
                        <a:rPr lang="zh-CN" altLang="en-US" sz="1200" u="none" strike="noStrike" dirty="0" smtClean="0">
                          <a:effectLst/>
                          <a:latin typeface="微软雅黑" panose="020B0503020204020204" pitchFamily="34" charset="-122"/>
                          <a:ea typeface="微软雅黑" panose="020B0503020204020204" pitchFamily="34" charset="-122"/>
                        </a:rPr>
                        <a:t>框架封装</a:t>
                      </a:r>
                      <a:r>
                        <a:rPr lang="en-US" altLang="zh-CN" sz="1200" u="none" strike="noStrike" dirty="0" smtClean="0">
                          <a:effectLst/>
                          <a:latin typeface="微软雅黑" panose="020B0503020204020204" pitchFamily="34" charset="-122"/>
                          <a:ea typeface="微软雅黑" panose="020B0503020204020204" pitchFamily="34" charset="-122"/>
                        </a:rPr>
                        <a:t>,</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业务</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关联</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ID</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26641">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2</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调用方系统代码</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en-US" sz="1200" u="none" strike="noStrike" dirty="0" err="1">
                          <a:effectLst/>
                          <a:latin typeface="微软雅黑" panose="020B0503020204020204" pitchFamily="34" charset="-122"/>
                          <a:ea typeface="微软雅黑" panose="020B0503020204020204" pitchFamily="34" charset="-122"/>
                        </a:rPr>
                        <a:t>sourceSysId</a:t>
                      </a:r>
                      <a:endParaRPr lang="en-US" sz="1200" b="0" i="0" u="none" strike="noStrike" dirty="0" err="1">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defRPr/>
                      </a:pPr>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Y</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l" fontAlgn="ctr"/>
                      <a:r>
                        <a:rPr lang="zh-CN" altLang="en-US" sz="1200" u="none" strike="noStrike" dirty="0" smtClean="0">
                          <a:effectLst/>
                          <a:latin typeface="微软雅黑" panose="020B0503020204020204" pitchFamily="34" charset="-122"/>
                          <a:ea typeface="微软雅黑" panose="020B0503020204020204" pitchFamily="34" charset="-122"/>
                        </a:rPr>
                        <a:t>框架封装</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1">
                        <a:lumMod val="85000"/>
                      </a:schemeClr>
                    </a:solidFill>
                  </a:tcPr>
                </a:tc>
              </a:tr>
              <a:tr h="285060">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just" fontAlgn="t"/>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目标方系统代码</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marL="0" algn="just" defTabSz="914400" rtl="0" eaLnBrk="1" fontAlgn="t" latinLnBrk="0" hangingPunct="1"/>
                      <a:r>
                        <a:rPr lang="en-US" altLang="zh-CN" sz="1200" u="none" strike="noStrike" kern="1200" dirty="0" err="1">
                          <a:solidFill>
                            <a:schemeClr val="dk1"/>
                          </a:solidFill>
                          <a:effectLst/>
                          <a:latin typeface="微软雅黑" panose="020B0503020204020204" pitchFamily="34" charset="-122"/>
                          <a:ea typeface="微软雅黑" panose="020B0503020204020204" pitchFamily="34" charset="-122"/>
                          <a:cs typeface="+mn-cs"/>
                        </a:rPr>
                        <a:t>targetSysId</a:t>
                      </a:r>
                      <a:endParaRPr lang="en-US" altLang="zh-CN" sz="1200" u="none" strike="noStrike" kern="1200" dirty="0" err="1">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solidFill>
                      <a:schemeClr val="bg1">
                        <a:lumMod val="9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endParaRPr lang="en-US" altLang="zh-CN"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solidFill>
                      <a:schemeClr val="bg1">
                        <a:lumMod val="9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N</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l" fontAlgn="ctr"/>
                      <a:r>
                        <a:rPr lang="zh-CN" altLang="en-US" sz="1200" u="none" strike="noStrike" dirty="0" smtClean="0">
                          <a:effectLst/>
                          <a:latin typeface="微软雅黑" panose="020B0503020204020204" pitchFamily="34" charset="-122"/>
                          <a:ea typeface="微软雅黑" panose="020B0503020204020204" pitchFamily="34" charset="-122"/>
                        </a:rPr>
                        <a:t>框架封装</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1">
                        <a:lumMod val="95000"/>
                      </a:schemeClr>
                    </a:solidFill>
                  </a:tcPr>
                </a:tc>
              </a:tr>
              <a:tr h="158521">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4</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内容字符集</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l" fontAlgn="t"/>
                      <a:r>
                        <a:rPr lang="en-US" sz="1200" u="none" strike="noStrike" dirty="0">
                          <a:effectLst/>
                          <a:latin typeface="微软雅黑" panose="020B0503020204020204" pitchFamily="34" charset="-122"/>
                          <a:ea typeface="微软雅黑" panose="020B0503020204020204" pitchFamily="34" charset="-122"/>
                        </a:rPr>
                        <a:t>charset</a:t>
                      </a:r>
                      <a:br>
                        <a:rPr lang="en-US" sz="1200" u="none" strike="noStrike" dirty="0">
                          <a:effectLst/>
                          <a:latin typeface="微软雅黑" panose="020B0503020204020204" pitchFamily="34" charset="-122"/>
                          <a:ea typeface="微软雅黑" panose="020B0503020204020204" pitchFamily="34" charset="-122"/>
                        </a:rPr>
                      </a:b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10</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N</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默认</a:t>
                      </a:r>
                      <a:r>
                        <a:rPr lang="en-US" sz="1200" u="none" strike="noStrike" dirty="0">
                          <a:effectLst/>
                          <a:latin typeface="微软雅黑" panose="020B0503020204020204" pitchFamily="34" charset="-122"/>
                          <a:ea typeface="微软雅黑" panose="020B0503020204020204" pitchFamily="34" charset="-122"/>
                        </a:rPr>
                        <a:t>utf-8, </a:t>
                      </a:r>
                      <a:r>
                        <a:rPr lang="zh-CN" altLang="en-US" sz="1200" u="none" strike="noStrike" dirty="0">
                          <a:effectLst/>
                          <a:latin typeface="微软雅黑" panose="020B0503020204020204" pitchFamily="34" charset="-122"/>
                          <a:ea typeface="微软雅黑" panose="020B0503020204020204" pitchFamily="34" charset="-122"/>
                        </a:rPr>
                        <a:t>框架封装</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1">
                        <a:lumMod val="85000"/>
                      </a:schemeClr>
                    </a:solidFill>
                  </a:tcPr>
                </a:tc>
              </a:tr>
              <a:tr h="226641">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5</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调用时间</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just" fontAlgn="t"/>
                      <a:r>
                        <a:rPr lang="en-US" sz="1200" u="none" strike="noStrike" dirty="0" err="1">
                          <a:effectLst/>
                          <a:latin typeface="微软雅黑" panose="020B0503020204020204" pitchFamily="34" charset="-122"/>
                          <a:ea typeface="微软雅黑" panose="020B0503020204020204" pitchFamily="34" charset="-122"/>
                        </a:rPr>
                        <a:t>create_timestamp</a:t>
                      </a:r>
                      <a:endParaRPr lang="en-US" sz="1200" b="0" i="0" u="none" strike="noStrike" dirty="0" err="1">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18</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r>
                        <a:rPr lang="en-US" sz="1200" u="none" strike="noStrike" dirty="0">
                          <a:effectLst/>
                          <a:latin typeface="微软雅黑" panose="020B0503020204020204" pitchFamily="34" charset="-122"/>
                          <a:ea typeface="微软雅黑" panose="020B0503020204020204" pitchFamily="34" charset="-122"/>
                        </a:rPr>
                        <a:t>String</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Y</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just" fontAlgn="t"/>
                      <a:r>
                        <a:rPr lang="en-US" sz="1200" u="none" strike="noStrike" dirty="0">
                          <a:effectLst/>
                          <a:latin typeface="微软雅黑" panose="020B0503020204020204" pitchFamily="34" charset="-122"/>
                          <a:ea typeface="微软雅黑" panose="020B0503020204020204" pitchFamily="34" charset="-122"/>
                        </a:rPr>
                        <a:t>321648721736487</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l" fontAlgn="ctr"/>
                      <a:r>
                        <a:rPr lang="zh-CN" altLang="en-US" sz="12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框架</a:t>
                      </a: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封装</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1">
                        <a:lumMod val="95000"/>
                      </a:schemeClr>
                    </a:solidFill>
                  </a:tcPr>
                </a:tc>
              </a:tr>
              <a:tr h="386834">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6</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内容格式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en-US" sz="1200" u="none" strike="noStrike" kern="1200" dirty="0" err="1">
                          <a:solidFill>
                            <a:schemeClr val="dk1"/>
                          </a:solidFill>
                          <a:effectLst/>
                          <a:latin typeface="微软雅黑" panose="020B0503020204020204" pitchFamily="34" charset="-122"/>
                          <a:ea typeface="微软雅黑" panose="020B0503020204020204" pitchFamily="34" charset="-122"/>
                          <a:cs typeface="+mn-cs"/>
                        </a:rPr>
                        <a:t>content_type</a:t>
                      </a:r>
                      <a:endParaRPr lang="en-US" sz="1200" u="none" strike="noStrike" kern="1200" dirty="0" err="1">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solidFill>
                      <a:schemeClr val="bg1">
                        <a:lumMod val="85000"/>
                      </a:schemeClr>
                    </a:solidFill>
                  </a:tcPr>
                </a:tc>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10</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endParaRPr lang="en-US" altLang="zh-CN"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marL="0" algn="ctr" defTabSz="914400" rtl="0" eaLnBrk="1" fontAlgn="t" latinLnBrk="0" hangingPunct="1"/>
                      <a:r>
                        <a:rPr 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N</a:t>
                      </a:r>
                      <a:endParaRPr 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marL="0" algn="l" defTabSz="914400" rtl="0" eaLnBrk="1" fontAlgn="ctr" latinLnBrk="0" hangingPunct="1"/>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默认</a:t>
                      </a:r>
                      <a:r>
                        <a:rPr lang="en-US" altLang="zh-CN" sz="1200" u="none" strike="noStrike" kern="1200" dirty="0" err="1">
                          <a:solidFill>
                            <a:schemeClr val="dk1"/>
                          </a:solidFill>
                          <a:effectLst/>
                          <a:latin typeface="微软雅黑" panose="020B0503020204020204" pitchFamily="34" charset="-122"/>
                          <a:ea typeface="微软雅黑" panose="020B0503020204020204" pitchFamily="34" charset="-122"/>
                          <a:cs typeface="+mn-cs"/>
                        </a:rPr>
                        <a:t>json</a:t>
                      </a:r>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 , </a:t>
                      </a: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框架封装</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ctr">
                    <a:solidFill>
                      <a:schemeClr val="bg1">
                        <a:lumMod val="85000"/>
                      </a:schemeClr>
                    </a:solidFill>
                  </a:tcPr>
                </a:tc>
              </a:tr>
              <a:tr h="226641">
                <a:tc>
                  <a:txBody>
                    <a:bodyPr/>
                    <a:lstStyle/>
                    <a:p>
                      <a:pPr algn="ctr" fontAlgn="t"/>
                      <a:endParaRPr lang="en-US" altLang="zh-CN"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just" fontAlgn="t"/>
                      <a:endParaRPr lang="zh-CN" alt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just" fontAlgn="t"/>
                      <a:endParaRPr lang="en-US" sz="1200" u="none" strike="noStrike" kern="1200" dirty="0">
                        <a:solidFill>
                          <a:schemeClr val="dk1"/>
                        </a:solidFill>
                        <a:effectLst/>
                        <a:latin typeface="+mj-ea"/>
                        <a:ea typeface="+mj-ea"/>
                        <a:cs typeface="+mn-cs"/>
                      </a:endParaRPr>
                    </a:p>
                  </a:txBody>
                  <a:tcPr marL="9525" marR="9525" marT="9525" marB="0">
                    <a:solidFill>
                      <a:schemeClr val="bg1">
                        <a:lumMod val="85000"/>
                      </a:schemeClr>
                    </a:solidFill>
                  </a:tcPr>
                </a:tc>
                <a:tc>
                  <a:txBody>
                    <a:bodyPr/>
                    <a:lstStyle/>
                    <a:p>
                      <a:pPr algn="ctr" fontAlgn="t"/>
                      <a:endParaRPr lang="en-US" altLang="zh-CN"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marL="0" algn="ctr" defTabSz="914400" rtl="0" eaLnBrk="1" fontAlgn="t" latinLnBrk="0" hangingPunct="1"/>
                      <a:endParaRPr lang="en-US" sz="1200" u="none" strike="noStrike" kern="1200" dirty="0">
                        <a:solidFill>
                          <a:schemeClr val="dk1"/>
                        </a:solidFill>
                        <a:effectLst/>
                        <a:latin typeface="+mj-ea"/>
                        <a:ea typeface="+mj-ea"/>
                        <a:cs typeface="+mn-cs"/>
                      </a:endParaRPr>
                    </a:p>
                  </a:txBody>
                  <a:tcPr marL="9525" marR="9525" marT="9525" marB="0">
                    <a:solidFill>
                      <a:schemeClr val="bg1">
                        <a:lumMod val="85000"/>
                      </a:schemeClr>
                    </a:solidFill>
                  </a:tcPr>
                </a:tc>
                <a:tc>
                  <a:txBody>
                    <a:bodyPr/>
                    <a:lstStyle/>
                    <a:p>
                      <a:pPr algn="just" fontAlgn="t"/>
                      <a:endParaRPr lang="zh-CN" alt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l" fontAlgn="ctr"/>
                      <a:endParaRPr lang="en-US" sz="1200" b="0" i="0" u="none" strike="noStrike" dirty="0">
                        <a:solidFill>
                          <a:srgbClr val="FF0000"/>
                        </a:solidFill>
                        <a:effectLst/>
                        <a:latin typeface="+mj-ea"/>
                        <a:ea typeface="+mj-ea"/>
                      </a:endParaRPr>
                    </a:p>
                  </a:txBody>
                  <a:tcPr marL="9525" marR="9525" marT="9525" marB="0" anchor="ctr">
                    <a:solidFill>
                      <a:schemeClr val="bg1">
                        <a:lumMod val="85000"/>
                      </a:schemeClr>
                    </a:solidFill>
                  </a:tcPr>
                </a:tc>
              </a:tr>
              <a:tr h="226641">
                <a:tc>
                  <a:txBody>
                    <a:bodyPr/>
                    <a:lstStyle/>
                    <a:p>
                      <a:pPr algn="ctr" fontAlgn="t"/>
                      <a:endParaRPr lang="en-US" altLang="zh-CN"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just" fontAlgn="t"/>
                      <a:endParaRPr lang="zh-CN" alt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just" fontAlgn="t"/>
                      <a:endParaRPr lang="en-US" sz="1200" u="none" strike="noStrike" kern="1200" dirty="0">
                        <a:solidFill>
                          <a:schemeClr val="dk1"/>
                        </a:solidFill>
                        <a:effectLst/>
                        <a:latin typeface="+mj-ea"/>
                        <a:ea typeface="+mj-ea"/>
                        <a:cs typeface="+mn-cs"/>
                      </a:endParaRPr>
                    </a:p>
                  </a:txBody>
                  <a:tcPr marL="9525" marR="9525" marT="9525" marB="0">
                    <a:solidFill>
                      <a:schemeClr val="bg1">
                        <a:lumMod val="85000"/>
                      </a:schemeClr>
                    </a:solidFill>
                  </a:tcPr>
                </a:tc>
                <a:tc>
                  <a:txBody>
                    <a:bodyPr/>
                    <a:lstStyle/>
                    <a:p>
                      <a:pPr algn="ctr" fontAlgn="t"/>
                      <a:endParaRPr lang="en-US" altLang="zh-CN"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just" fontAlgn="t"/>
                      <a:endParaRPr lang="zh-CN" alt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l" fontAlgn="ctr"/>
                      <a:endParaRPr lang="en-US" sz="1200" b="0" i="0" u="none" strike="noStrike" dirty="0">
                        <a:solidFill>
                          <a:srgbClr val="FF0000"/>
                        </a:solidFill>
                        <a:effectLst/>
                        <a:latin typeface="+mj-ea"/>
                        <a:ea typeface="+mj-ea"/>
                      </a:endParaRPr>
                    </a:p>
                  </a:txBody>
                  <a:tcPr marL="9525" marR="9525" marT="9525" marB="0" anchor="ctr">
                    <a:solidFill>
                      <a:schemeClr val="bg1">
                        <a:lumMod val="85000"/>
                      </a:scheme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集成接口规范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内容规范（接口调用结果定义）</a:t>
            </a:r>
            <a:endParaRPr lang="zh-CN" altLang="en-US" dirty="0">
              <a:latin typeface="微软雅黑" panose="020B0503020204020204" pitchFamily="34" charset="-122"/>
              <a:ea typeface="微软雅黑" panose="020B0503020204020204" pitchFamily="34" charset="-122"/>
            </a:endParaRPr>
          </a:p>
        </p:txBody>
      </p:sp>
      <p:sp>
        <p:nvSpPr>
          <p:cNvPr id="10" name="Rectangle 9"/>
          <p:cNvSpPr/>
          <p:nvPr/>
        </p:nvSpPr>
        <p:spPr>
          <a:xfrm>
            <a:off x="5943600" y="1841696"/>
            <a:ext cx="5364619" cy="1383665"/>
          </a:xfrm>
          <a:prstGeom prst="rect">
            <a:avLst/>
          </a:prstGeom>
          <a:solidFill>
            <a:schemeClr val="bg1">
              <a:lumMod val="95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调用结果示例</a:t>
            </a:r>
            <a:r>
              <a:rPr lang="en-US" altLang="zh-CN" sz="1200" b="1" dirty="0">
                <a:latin typeface="微软雅黑" panose="020B0503020204020204" pitchFamily="34" charset="-122"/>
                <a:ea typeface="微软雅黑" panose="020B0503020204020204" pitchFamily="34" charset="-122"/>
              </a:rPr>
              <a:t>:</a:t>
            </a:r>
            <a:endParaRPr lang="en-US" altLang="zh-CN" sz="1200" b="1" dirty="0">
              <a:latin typeface="微软雅黑" panose="020B0503020204020204" pitchFamily="34" charset="-122"/>
              <a:ea typeface="微软雅黑" panose="020B0503020204020204" pitchFamily="34" charset="-122"/>
            </a:endParaRPr>
          </a:p>
          <a:p>
            <a:endParaRPr lang="en-US" altLang="zh-CN" sz="1200" dirty="0"/>
          </a:p>
          <a:p>
            <a:r>
              <a:rPr lang="zh-CN" altLang="en-US" sz="1200" dirty="0"/>
              <a:t>{</a:t>
            </a:r>
            <a:endParaRPr lang="zh-CN" altLang="en-US" sz="1200" dirty="0"/>
          </a:p>
          <a:p>
            <a:r>
              <a:rPr lang="en-US" altLang="zh-CN" sz="1200" dirty="0"/>
              <a:t>   “code"</a:t>
            </a:r>
            <a:r>
              <a:rPr lang="zh-CN" altLang="en-US" sz="1200" dirty="0"/>
              <a:t>:  </a:t>
            </a:r>
            <a:r>
              <a:rPr lang="en-US" altLang="zh-CN" sz="1200" dirty="0"/>
              <a:t>"00000"</a:t>
            </a:r>
            <a:endParaRPr lang="en-US" altLang="zh-CN" sz="1200" dirty="0"/>
          </a:p>
          <a:p>
            <a:r>
              <a:rPr lang="en-US" altLang="zh-CN" sz="1200" dirty="0"/>
              <a:t>   “data"</a:t>
            </a:r>
            <a:r>
              <a:rPr lang="zh-CN" altLang="en-US" sz="1200" dirty="0"/>
              <a:t>:  </a:t>
            </a:r>
            <a:r>
              <a:rPr lang="en-US" altLang="zh-CN" sz="1200" dirty="0"/>
              <a:t>…</a:t>
            </a:r>
            <a:endParaRPr lang="en-US" altLang="zh-CN" sz="1200" dirty="0"/>
          </a:p>
          <a:p>
            <a:r>
              <a:rPr lang="en-US" altLang="zh-CN" sz="1200" dirty="0"/>
              <a:t>   “message": ""</a:t>
            </a:r>
            <a:endParaRPr lang="zh-CN" altLang="en-US" sz="1200" dirty="0"/>
          </a:p>
          <a:p>
            <a:r>
              <a:rPr lang="zh-CN" altLang="en-US" sz="1200" dirty="0"/>
              <a:t>}</a:t>
            </a:r>
            <a:endParaRPr lang="zh-CN" altLang="en-US" sz="1200" dirty="0"/>
          </a:p>
        </p:txBody>
      </p:sp>
      <p:graphicFrame>
        <p:nvGraphicFramePr>
          <p:cNvPr id="8" name="Table 7"/>
          <p:cNvGraphicFramePr>
            <a:graphicFrameLocks noGrp="1"/>
          </p:cNvGraphicFramePr>
          <p:nvPr/>
        </p:nvGraphicFramePr>
        <p:xfrm>
          <a:off x="825628" y="3683628"/>
          <a:ext cx="10482593" cy="999881"/>
        </p:xfrm>
        <a:graphic>
          <a:graphicData uri="http://schemas.openxmlformats.org/drawingml/2006/table">
            <a:tbl>
              <a:tblPr>
                <a:tableStyleId>{5C22544A-7EE6-4342-B048-85BDC9FD1C3A}</a:tableStyleId>
              </a:tblPr>
              <a:tblGrid>
                <a:gridCol w="831268"/>
                <a:gridCol w="1216116"/>
                <a:gridCol w="1789537"/>
                <a:gridCol w="785087"/>
                <a:gridCol w="785087"/>
                <a:gridCol w="785087"/>
                <a:gridCol w="831268"/>
                <a:gridCol w="1310833"/>
                <a:gridCol w="2148310"/>
              </a:tblGrid>
              <a:tr h="239786">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序号</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marL="0" algn="ctr" defTabSz="914400" rtl="0" eaLnBrk="1" fontAlgn="ctr" latinLnBrk="0" hangingPunct="1"/>
                      <a:r>
                        <a:rPr lang="zh-CN" altLang="en-US" sz="1200" b="1" u="none" strike="noStrike" kern="1200" dirty="0">
                          <a:solidFill>
                            <a:schemeClr val="dk1"/>
                          </a:solidFill>
                          <a:effectLst/>
                          <a:latin typeface="微软雅黑" panose="020B0503020204020204" pitchFamily="34" charset="-122"/>
                          <a:ea typeface="微软雅黑" panose="020B0503020204020204" pitchFamily="34" charset="-122"/>
                          <a:cs typeface="+mn-cs"/>
                        </a:rPr>
                        <a:t>属性描述</a:t>
                      </a:r>
                      <a:endParaRPr lang="zh-CN" altLang="en-US" sz="12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solidFill>
                      <a:schemeClr val="accent1"/>
                    </a:solidFill>
                  </a:tcPr>
                </a:tc>
                <a:tc>
                  <a:txBody>
                    <a:bodyPr/>
                    <a:lstStyle/>
                    <a:p>
                      <a:pPr marL="0" algn="ctr" defTabSz="914400" rtl="0" eaLnBrk="1" fontAlgn="ctr" latinLnBrk="0" hangingPunct="1"/>
                      <a:r>
                        <a:rPr lang="zh-CN" altLang="en-US" sz="1200" b="1" u="none" strike="noStrike" kern="1200" dirty="0">
                          <a:solidFill>
                            <a:schemeClr val="dk1"/>
                          </a:solidFill>
                          <a:effectLst/>
                          <a:latin typeface="微软雅黑" panose="020B0503020204020204" pitchFamily="34" charset="-122"/>
                          <a:ea typeface="微软雅黑" panose="020B0503020204020204" pitchFamily="34" charset="-122"/>
                          <a:cs typeface="+mn-cs"/>
                        </a:rPr>
                        <a:t>属性名称</a:t>
                      </a:r>
                      <a:endParaRPr lang="zh-CN" altLang="en-US" sz="12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输入长度</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栏位属性</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是否定长</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是否必输</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样例</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备注</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r>
              <a:tr h="132938">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1</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marL="0" algn="just" defTabSz="914400" rtl="0" eaLnBrk="1" fontAlgn="t" latinLnBrk="0" hangingPunct="1"/>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结果代码</a:t>
                      </a:r>
                      <a:endPar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tc>
                <a:tc>
                  <a:txBody>
                    <a:bodyPr/>
                    <a:lstStyle/>
                    <a:p>
                      <a:pPr algn="just"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code</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4</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Y</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Y</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just" fontAlgn="t"/>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r>
                        <a:rPr lang="en-US" altLang="zh-CN" sz="1200" u="none" strike="noStrike" dirty="0">
                          <a:effectLst/>
                          <a:latin typeface="微软雅黑" panose="020B0503020204020204" pitchFamily="34" charset="-122"/>
                          <a:ea typeface="微软雅黑" panose="020B0503020204020204" pitchFamily="34" charset="-122"/>
                        </a:rPr>
                        <a:t>00000</a:t>
                      </a:r>
                      <a:r>
                        <a:rPr lang="zh-CN" altLang="en-US" sz="1200" u="none" strike="noStrike" dirty="0">
                          <a:effectLst/>
                          <a:latin typeface="微软雅黑" panose="020B0503020204020204" pitchFamily="34" charset="-122"/>
                          <a:ea typeface="微软雅黑" panose="020B0503020204020204" pitchFamily="34" charset="-122"/>
                        </a:rPr>
                        <a:t>表示成功</a:t>
                      </a:r>
                      <a:endParaRPr lang="en-US" altLang="zh-CN" sz="1200" u="none" strike="noStrike" dirty="0">
                        <a:effectLst/>
                        <a:latin typeface="微软雅黑" panose="020B0503020204020204" pitchFamily="34" charset="-122"/>
                        <a:ea typeface="微软雅黑" panose="020B0503020204020204" pitchFamily="34" charset="-122"/>
                      </a:endParaRPr>
                    </a:p>
                    <a:p>
                      <a:pPr algn="l"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  00001</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表示失败</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132938">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2</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marL="0" algn="just" defTabSz="914400" rtl="0" eaLnBrk="1" fontAlgn="t" latinLnBrk="0" hangingPunct="1"/>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结果数据</a:t>
                      </a:r>
                      <a:endPar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solidFill>
                      <a:schemeClr val="bg1">
                        <a:lumMod val="85000"/>
                      </a:schemeClr>
                    </a:solidFill>
                  </a:tcPr>
                </a:tc>
                <a:tc>
                  <a:txBody>
                    <a:bodyPr/>
                    <a:lstStyle/>
                    <a:p>
                      <a:pPr algn="just" fontAlgn="t"/>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data</a:t>
                      </a:r>
                      <a:endPar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solidFill>
                      <a:schemeClr val="bg1">
                        <a:lumMod val="8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dirty="0" err="1">
                          <a:effectLst/>
                          <a:latin typeface="微软雅黑" panose="020B0503020204020204" pitchFamily="34" charset="-122"/>
                          <a:ea typeface="微软雅黑" panose="020B0503020204020204" pitchFamily="34" charset="-122"/>
                        </a:rPr>
                        <a:t>Json</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N</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r>
                        <a:rPr lang="en-US" altLang="zh-CN" sz="1200" u="none" strike="noStrike" dirty="0">
                          <a:effectLst/>
                          <a:latin typeface="微软雅黑" panose="020B0503020204020204" pitchFamily="34" charset="-122"/>
                          <a:ea typeface="微软雅黑" panose="020B0503020204020204" pitchFamily="34" charset="-122"/>
                        </a:rPr>
                        <a:t>JSON</a:t>
                      </a:r>
                      <a:r>
                        <a:rPr lang="zh-CN" altLang="en-US" sz="1200" u="none" strike="noStrike" dirty="0">
                          <a:effectLst/>
                          <a:latin typeface="微软雅黑" panose="020B0503020204020204" pitchFamily="34" charset="-122"/>
                          <a:ea typeface="微软雅黑" panose="020B0503020204020204" pitchFamily="34" charset="-122"/>
                        </a:rPr>
                        <a:t>格式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1">
                        <a:lumMod val="85000"/>
                      </a:schemeClr>
                    </a:solidFill>
                  </a:tcPr>
                </a:tc>
              </a:tr>
              <a:tr h="132938">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just" fontAlgn="t"/>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错误信息</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just" fontAlgn="t"/>
                      <a:r>
                        <a:rPr lang="en-US" sz="1200" b="0" i="0" u="none" strike="noStrike" dirty="0">
                          <a:solidFill>
                            <a:srgbClr val="000000"/>
                          </a:solidFill>
                          <a:effectLst/>
                          <a:latin typeface="微软雅黑" panose="020B0503020204020204" pitchFamily="34" charset="-122"/>
                          <a:ea typeface="微软雅黑" panose="020B0503020204020204" pitchFamily="34" charset="-122"/>
                        </a:rPr>
                        <a:t>message</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endParaRPr lang="en-US" altLang="zh-CN"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tc>
                <a:tc>
                  <a:txBody>
                    <a:bodyPr/>
                    <a:lstStyle/>
                    <a:p>
                      <a:pPr algn="ctr" fontAlgn="t"/>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N</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just" fontAlgn="t"/>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l"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bl>
          </a:graphicData>
        </a:graphic>
      </p:graphicFrame>
      <p:sp>
        <p:nvSpPr>
          <p:cNvPr id="5" name="TextBox 4"/>
          <p:cNvSpPr txBox="1"/>
          <p:nvPr/>
        </p:nvSpPr>
        <p:spPr>
          <a:xfrm>
            <a:off x="931954" y="1903228"/>
            <a:ext cx="944880" cy="275590"/>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数据格式：</a:t>
            </a:r>
            <a:endParaRPr lang="zh-CN" altLang="en-US" sz="1200" b="1" dirty="0">
              <a:latin typeface="微软雅黑" panose="020B0503020204020204" pitchFamily="34" charset="-122"/>
              <a:ea typeface="微软雅黑" panose="020B0503020204020204" pitchFamily="34" charset="-122"/>
            </a:endParaRPr>
          </a:p>
        </p:txBody>
      </p:sp>
      <p:sp>
        <p:nvSpPr>
          <p:cNvPr id="13" name="TextBox 12"/>
          <p:cNvSpPr txBox="1"/>
          <p:nvPr/>
        </p:nvSpPr>
        <p:spPr>
          <a:xfrm>
            <a:off x="931953" y="3378493"/>
            <a:ext cx="944880" cy="275590"/>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字段描述：</a:t>
            </a:r>
            <a:endParaRPr lang="zh-CN" altLang="en-US" sz="1200" b="1" dirty="0">
              <a:latin typeface="微软雅黑" panose="020B0503020204020204" pitchFamily="34" charset="-122"/>
              <a:ea typeface="微软雅黑" panose="020B0503020204020204" pitchFamily="34" charset="-122"/>
            </a:endParaRPr>
          </a:p>
        </p:txBody>
      </p:sp>
      <p:pic>
        <p:nvPicPr>
          <p:cNvPr id="4" name="Picture 3"/>
          <p:cNvPicPr>
            <a:picLocks noChangeAspect="1"/>
          </p:cNvPicPr>
          <p:nvPr/>
        </p:nvPicPr>
        <p:blipFill>
          <a:blip r:embed="rId1"/>
          <a:stretch>
            <a:fillRect/>
          </a:stretch>
        </p:blipFill>
        <p:spPr>
          <a:xfrm>
            <a:off x="931953" y="2121968"/>
            <a:ext cx="2390775" cy="10096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微软雅黑" panose="020B0503020204020204" pitchFamily="34" charset="-122"/>
                <a:ea typeface="微软雅黑" panose="020B0503020204020204" pitchFamily="34" charset="-122"/>
              </a:rPr>
              <a:t>认证鉴权开发规范</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配置</a:t>
            </a: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04519" y="1288869"/>
            <a:ext cx="8667812" cy="4955203"/>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配置</a:t>
            </a:r>
            <a:r>
              <a:rPr lang="zh-CN" altLang="en-US" dirty="0">
                <a:latin typeface="微软雅黑" panose="020B0503020204020204" pitchFamily="34" charset="-122"/>
                <a:ea typeface="微软雅黑" panose="020B0503020204020204" pitchFamily="34" charset="-122"/>
              </a:rPr>
              <a:t>文件</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application-security-&lt;profile&gt;.properties</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smtClean="0">
                <a:latin typeface="微软雅黑" panose="020B0503020204020204" pitchFamily="34" charset="-122"/>
                <a:ea typeface="微软雅黑" panose="020B0503020204020204" pitchFamily="34" charset="-122"/>
              </a:rPr>
              <a:t>认证和鉴权开关</a:t>
            </a:r>
            <a:endParaRPr lang="en-US" altLang="zh-CN" dirty="0" smtClean="0">
              <a:latin typeface="微软雅黑" panose="020B0503020204020204" pitchFamily="34" charset="-122"/>
              <a:ea typeface="微软雅黑" panose="020B0503020204020204" pitchFamily="34" charset="-122"/>
            </a:endParaRPr>
          </a:p>
          <a:p>
            <a:r>
              <a:rPr lang="en-US" altLang="zh-CN" sz="1400" dirty="0" err="1" smtClean="0">
                <a:latin typeface="微软雅黑" panose="020B0503020204020204" pitchFamily="34" charset="-122"/>
                <a:ea typeface="微软雅黑" panose="020B0503020204020204" pitchFamily="34" charset="-122"/>
              </a:rPr>
              <a:t>egsc.config.auth.enabled</a:t>
            </a:r>
            <a:r>
              <a:rPr lang="en-US" altLang="zh-CN" sz="1400" dirty="0" smtClean="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true</a:t>
            </a:r>
            <a:r>
              <a:rPr lang="zh-CN" altLang="en-US" sz="1400" dirty="0">
                <a:latin typeface="微软雅黑" panose="020B0503020204020204" pitchFamily="34" charset="-122"/>
                <a:ea typeface="微软雅黑" panose="020B0503020204020204" pitchFamily="34" charset="-122"/>
              </a:rPr>
              <a:t>为开启，</a:t>
            </a:r>
            <a:r>
              <a:rPr lang="en-US" altLang="zh-CN" sz="1400" dirty="0">
                <a:latin typeface="微软雅黑" panose="020B0503020204020204" pitchFamily="34" charset="-122"/>
                <a:ea typeface="微软雅黑" panose="020B0503020204020204" pitchFamily="34" charset="-122"/>
              </a:rPr>
              <a:t>false</a:t>
            </a:r>
            <a:r>
              <a:rPr lang="zh-CN" altLang="en-US" sz="1400" dirty="0">
                <a:latin typeface="微软雅黑" panose="020B0503020204020204" pitchFamily="34" charset="-122"/>
                <a:ea typeface="微软雅黑" panose="020B0503020204020204" pitchFamily="34" charset="-122"/>
              </a:rPr>
              <a:t>为关闭，默认为关闭。</a:t>
            </a:r>
            <a:endParaRPr lang="en-US" altLang="zh-CN" sz="1400"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鉴权</a:t>
            </a:r>
            <a:r>
              <a:rPr lang="zh-CN" altLang="en-US" b="1" dirty="0" smtClean="0">
                <a:latin typeface="微软雅黑" panose="020B0503020204020204" pitchFamily="34" charset="-122"/>
                <a:ea typeface="微软雅黑" panose="020B0503020204020204" pitchFamily="34" charset="-122"/>
              </a:rPr>
              <a:t>白名单</a:t>
            </a:r>
            <a:endParaRPr lang="en-US" altLang="zh-CN" b="1" dirty="0" smtClean="0">
              <a:latin typeface="微软雅黑" panose="020B0503020204020204" pitchFamily="34" charset="-122"/>
              <a:ea typeface="微软雅黑" panose="020B0503020204020204" pitchFamily="34" charset="-122"/>
            </a:endParaRPr>
          </a:p>
          <a:p>
            <a:r>
              <a:rPr lang="en-US" altLang="zh-CN" sz="1400" dirty="0" err="1" smtClean="0">
                <a:latin typeface="微软雅黑" panose="020B0503020204020204" pitchFamily="34" charset="-122"/>
                <a:ea typeface="微软雅黑" panose="020B0503020204020204" pitchFamily="34" charset="-122"/>
              </a:rPr>
              <a:t>egsc.config.auth.white.list</a:t>
            </a:r>
            <a:r>
              <a:rPr lang="en-US" altLang="zh-CN" sz="1400" dirty="0" smtClean="0">
                <a:latin typeface="微软雅黑" panose="020B0503020204020204" pitchFamily="34" charset="-122"/>
                <a:ea typeface="微软雅黑" panose="020B0503020204020204" pitchFamily="34" charset="-122"/>
              </a:rPr>
              <a:t>[0</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fromfront</a:t>
            </a: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请求</a:t>
            </a:r>
            <a:r>
              <a:rPr lang="zh-CN" altLang="en-US" sz="1400" dirty="0">
                <a:latin typeface="微软雅黑" panose="020B0503020204020204" pitchFamily="34" charset="-122"/>
                <a:ea typeface="微软雅黑" panose="020B0503020204020204" pitchFamily="34" charset="-122"/>
              </a:rPr>
              <a:t>端平台类型</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对应于</a:t>
            </a:r>
            <a:r>
              <a:rPr lang="en-US" altLang="zh-CN" sz="1400" dirty="0">
                <a:latin typeface="微软雅黑" panose="020B0503020204020204" pitchFamily="34" charset="-122"/>
                <a:ea typeface="微软雅黑" panose="020B0503020204020204" pitchFamily="34" charset="-122"/>
              </a:rPr>
              <a:t>Request Header</a:t>
            </a:r>
            <a:r>
              <a:rPr lang="zh-CN" altLang="en-US" sz="1400" dirty="0">
                <a:latin typeface="微软雅黑" panose="020B0503020204020204" pitchFamily="34" charset="-122"/>
                <a:ea typeface="微软雅黑" panose="020B0503020204020204" pitchFamily="34" charset="-122"/>
              </a:rPr>
              <a:t>中的</a:t>
            </a:r>
            <a:r>
              <a:rPr lang="en-US" altLang="zh-CN" sz="1400" dirty="0" err="1">
                <a:latin typeface="微软雅黑" panose="020B0503020204020204" pitchFamily="34" charset="-122"/>
                <a:ea typeface="微软雅黑" panose="020B0503020204020204" pitchFamily="34" charset="-122"/>
              </a:rPr>
              <a:t>FrontType</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，默认不做限制。</a:t>
            </a:r>
            <a:endParaRPr lang="en-US" altLang="zh-CN" sz="1400" dirty="0">
              <a:latin typeface="微软雅黑" panose="020B0503020204020204" pitchFamily="34" charset="-122"/>
              <a:ea typeface="微软雅黑" panose="020B0503020204020204" pitchFamily="34" charset="-122"/>
            </a:endParaRPr>
          </a:p>
          <a:p>
            <a:r>
              <a:rPr lang="en-US" altLang="zh-CN" sz="1400" dirty="0" err="1">
                <a:latin typeface="微软雅黑" panose="020B0503020204020204" pitchFamily="34" charset="-122"/>
                <a:ea typeface="微软雅黑" panose="020B0503020204020204" pitchFamily="34" charset="-122"/>
              </a:rPr>
              <a:t>egsc.config.auth.white.list</a:t>
            </a:r>
            <a:r>
              <a:rPr lang="en-US" altLang="zh-CN" sz="1400" dirty="0">
                <a:latin typeface="微软雅黑" panose="020B0503020204020204" pitchFamily="34" charset="-122"/>
                <a:ea typeface="微软雅黑" panose="020B0503020204020204" pitchFamily="34" charset="-122"/>
              </a:rPr>
              <a:t>[0].</a:t>
            </a:r>
            <a:r>
              <a:rPr lang="en-US" altLang="zh-CN" sz="1400" dirty="0" err="1">
                <a:latin typeface="微软雅黑" panose="020B0503020204020204" pitchFamily="34" charset="-122"/>
                <a:ea typeface="微软雅黑" panose="020B0503020204020204" pitchFamily="34" charset="-122"/>
              </a:rPr>
              <a:t>fromips</a:t>
            </a: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请求</a:t>
            </a:r>
            <a:r>
              <a:rPr lang="zh-CN" altLang="en-US" sz="1400" dirty="0">
                <a:latin typeface="微软雅黑" panose="020B0503020204020204" pitchFamily="34" charset="-122"/>
                <a:ea typeface="微软雅黑" panose="020B0503020204020204" pitchFamily="34" charset="-122"/>
              </a:rPr>
              <a:t>端</a:t>
            </a:r>
            <a:r>
              <a:rPr lang="en-US" altLang="zh-CN" sz="1400" dirty="0">
                <a:latin typeface="微软雅黑" panose="020B0503020204020204" pitchFamily="34" charset="-122"/>
                <a:ea typeface="微软雅黑" panose="020B0503020204020204" pitchFamily="34" charset="-122"/>
              </a:rPr>
              <a:t>IP, </a:t>
            </a:r>
            <a:r>
              <a:rPr lang="zh-CN" altLang="en-US" sz="1400" dirty="0">
                <a:latin typeface="微软雅黑" panose="020B0503020204020204" pitchFamily="34" charset="-122"/>
                <a:ea typeface="微软雅黑" panose="020B0503020204020204" pitchFamily="34" charset="-122"/>
              </a:rPr>
              <a:t>默认不做限制。</a:t>
            </a:r>
            <a:endParaRPr lang="en-US" altLang="zh-CN" sz="1400" dirty="0">
              <a:latin typeface="微软雅黑" panose="020B0503020204020204" pitchFamily="34" charset="-122"/>
              <a:ea typeface="微软雅黑" panose="020B0503020204020204" pitchFamily="34" charset="-122"/>
            </a:endParaRPr>
          </a:p>
          <a:p>
            <a:r>
              <a:rPr lang="en-US" altLang="zh-CN" sz="1400" dirty="0" err="1">
                <a:latin typeface="微软雅黑" panose="020B0503020204020204" pitchFamily="34" charset="-122"/>
                <a:ea typeface="微软雅黑" panose="020B0503020204020204" pitchFamily="34" charset="-122"/>
              </a:rPr>
              <a:t>egsc.config.auth.white.list</a:t>
            </a:r>
            <a:r>
              <a:rPr lang="en-US" altLang="zh-CN" sz="1400" dirty="0">
                <a:latin typeface="微软雅黑" panose="020B0503020204020204" pitchFamily="34" charset="-122"/>
                <a:ea typeface="微软雅黑" panose="020B0503020204020204" pitchFamily="34" charset="-122"/>
              </a:rPr>
              <a:t>[0].</a:t>
            </a:r>
            <a:r>
              <a:rPr lang="en-US" altLang="zh-CN" sz="1400" dirty="0" err="1" smtClean="0">
                <a:latin typeface="微软雅黑" panose="020B0503020204020204" pitchFamily="34" charset="-122"/>
                <a:ea typeface="微软雅黑" panose="020B0503020204020204" pitchFamily="34" charset="-122"/>
              </a:rPr>
              <a:t>urls</a:t>
            </a:r>
            <a:r>
              <a:rPr lang="en-US" altLang="zh-CN" sz="1400" dirty="0" smtClean="0">
                <a:latin typeface="微软雅黑" panose="020B0503020204020204" pitchFamily="34" charset="-122"/>
                <a:ea typeface="微软雅黑" panose="020B0503020204020204" pitchFamily="34" charset="-122"/>
              </a:rPr>
              <a:t> : URL</a:t>
            </a:r>
            <a:r>
              <a:rPr lang="zh-CN" altLang="en-US" sz="1400" dirty="0" smtClean="0">
                <a:latin typeface="微软雅黑" panose="020B0503020204020204" pitchFamily="34" charset="-122"/>
                <a:ea typeface="微软雅黑" panose="020B0503020204020204" pitchFamily="34" charset="-122"/>
              </a:rPr>
              <a:t>白</a:t>
            </a:r>
            <a:r>
              <a:rPr lang="zh-CN" altLang="en-US" sz="1400" dirty="0">
                <a:latin typeface="微软雅黑" panose="020B0503020204020204" pitchFamily="34" charset="-122"/>
                <a:ea typeface="微软雅黑" panose="020B0503020204020204" pitchFamily="34" charset="-122"/>
              </a:rPr>
              <a:t>名单，如果与上述属性一起设置，则条件必须一起满足，白名单才可生效。</a:t>
            </a:r>
            <a:endParaRPr lang="en-US" altLang="zh-CN" sz="1400"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配置文件：</a:t>
            </a:r>
            <a:r>
              <a:rPr lang="en-US" altLang="zh-CN" dirty="0" smtClean="0">
                <a:latin typeface="微软雅黑" panose="020B0503020204020204" pitchFamily="34" charset="-122"/>
                <a:ea typeface="微软雅黑" panose="020B0503020204020204" pitchFamily="34" charset="-122"/>
              </a:rPr>
              <a:t>application-jobs-</a:t>
            </a:r>
            <a:r>
              <a:rPr lang="en-US" altLang="zh-CN" dirty="0">
                <a:latin typeface="微软雅黑" panose="020B0503020204020204" pitchFamily="34" charset="-122"/>
                <a:ea typeface="微软雅黑" panose="020B0503020204020204" pitchFamily="34" charset="-122"/>
              </a:rPr>
              <a:t>&lt;profile&gt;.</a:t>
            </a:r>
            <a:r>
              <a:rPr lang="en-US" altLang="zh-CN" dirty="0" smtClean="0">
                <a:latin typeface="微软雅黑" panose="020B0503020204020204" pitchFamily="34" charset="-122"/>
                <a:ea typeface="微软雅黑" panose="020B0503020204020204" pitchFamily="34" charset="-122"/>
              </a:rPr>
              <a:t>properties</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rPr>
              <a:t>JOB</a:t>
            </a:r>
            <a:r>
              <a:rPr lang="zh-CN" altLang="en-US" b="1" dirty="0" smtClean="0">
                <a:latin typeface="微软雅黑" panose="020B0503020204020204" pitchFamily="34" charset="-122"/>
                <a:ea typeface="微软雅黑" panose="020B0503020204020204" pitchFamily="34" charset="-122"/>
              </a:rPr>
              <a:t>虚拟用户</a:t>
            </a:r>
            <a:endParaRPr lang="en-US" altLang="zh-CN" dirty="0" smtClean="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egsc.schedule.jobs[0].</a:t>
            </a:r>
            <a:r>
              <a:rPr lang="en-US" altLang="zh-CN" sz="1400" dirty="0" err="1">
                <a:latin typeface="微软雅黑" panose="020B0503020204020204" pitchFamily="34" charset="-122"/>
                <a:ea typeface="微软雅黑" panose="020B0503020204020204" pitchFamily="34" charset="-122"/>
              </a:rPr>
              <a:t>runAsAdmin</a:t>
            </a:r>
            <a:r>
              <a:rPr lang="zh-CN" altLang="en-US" sz="1400" dirty="0">
                <a:latin typeface="微软雅黑" panose="020B0503020204020204" pitchFamily="34" charset="-122"/>
                <a:ea typeface="微软雅黑" panose="020B0503020204020204" pitchFamily="34" charset="-122"/>
              </a:rPr>
              <a:t>： 如果设为</a:t>
            </a:r>
            <a:r>
              <a:rPr lang="en-US" altLang="zh-CN" sz="1400" dirty="0">
                <a:latin typeface="微软雅黑" panose="020B0503020204020204" pitchFamily="34" charset="-122"/>
                <a:ea typeface="微软雅黑" panose="020B0503020204020204" pitchFamily="34" charset="-122"/>
              </a:rPr>
              <a:t>true, job</a:t>
            </a:r>
            <a:r>
              <a:rPr lang="zh-CN" altLang="en-US" sz="1400" dirty="0">
                <a:latin typeface="微软雅黑" panose="020B0503020204020204" pitchFamily="34" charset="-122"/>
                <a:ea typeface="微软雅黑" panose="020B0503020204020204" pitchFamily="34" charset="-122"/>
              </a:rPr>
              <a:t>会以虚拟身份调用其他服务，以通过其他服务的认证和鉴权，默认为</a:t>
            </a:r>
            <a:r>
              <a:rPr lang="en-US" altLang="zh-CN" sz="1400" dirty="0">
                <a:latin typeface="微软雅黑" panose="020B0503020204020204" pitchFamily="34" charset="-122"/>
                <a:ea typeface="微软雅黑" panose="020B0503020204020204" pitchFamily="34" charset="-122"/>
              </a:rPr>
              <a:t>false</a:t>
            </a:r>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sz="1100" b="1" dirty="0" smtClean="0">
                <a:latin typeface="微软雅黑" panose="020B0503020204020204" pitchFamily="34" charset="-122"/>
                <a:ea typeface="微软雅黑" panose="020B0503020204020204" pitchFamily="34" charset="-122"/>
              </a:rPr>
              <a:t>注意</a:t>
            </a:r>
            <a:r>
              <a:rPr lang="zh-CN" altLang="en-US" sz="1100" dirty="0" smtClean="0">
                <a:latin typeface="微软雅黑" panose="020B0503020204020204" pitchFamily="34" charset="-122"/>
                <a:ea typeface="微软雅黑" panose="020B0503020204020204" pitchFamily="34" charset="-122"/>
              </a:rPr>
              <a:t>： 配置文件必须在</a:t>
            </a:r>
            <a:r>
              <a:rPr lang="en-US" altLang="zh-CN" sz="1100" dirty="0" err="1" smtClean="0">
                <a:latin typeface="微软雅黑" panose="020B0503020204020204" pitchFamily="34" charset="-122"/>
                <a:ea typeface="微软雅黑" panose="020B0503020204020204" pitchFamily="34" charset="-122"/>
              </a:rPr>
              <a:t>application.properties</a:t>
            </a:r>
            <a:r>
              <a:rPr lang="zh-CN" altLang="en-US" sz="1100" dirty="0" smtClean="0">
                <a:latin typeface="微软雅黑" panose="020B0503020204020204" pitchFamily="34" charset="-122"/>
                <a:ea typeface="微软雅黑" panose="020B0503020204020204" pitchFamily="34" charset="-122"/>
              </a:rPr>
              <a:t>里声明了以后，相应配置才能生效。</a:t>
            </a:r>
            <a:endParaRPr lang="zh-CN" altLang="en-US" sz="11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微软雅黑" panose="020B0503020204020204" pitchFamily="34" charset="-122"/>
                <a:ea typeface="微软雅黑" panose="020B0503020204020204" pitchFamily="34" charset="-122"/>
              </a:rPr>
              <a:t>SSL</a:t>
            </a:r>
            <a:r>
              <a:rPr lang="zh-CN" altLang="en-US" dirty="0">
                <a:latin typeface="微软雅黑" panose="020B0503020204020204" pitchFamily="34" charset="-122"/>
                <a:ea typeface="微软雅黑" panose="020B0503020204020204" pitchFamily="34" charset="-122"/>
              </a:rPr>
              <a:t>双向认证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配置</a:t>
            </a: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04519" y="1288869"/>
            <a:ext cx="8667812" cy="4755148"/>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配置</a:t>
            </a:r>
            <a:r>
              <a:rPr lang="zh-CN" altLang="en-US" dirty="0">
                <a:latin typeface="微软雅黑" panose="020B0503020204020204" pitchFamily="34" charset="-122"/>
                <a:ea typeface="微软雅黑" panose="020B0503020204020204" pitchFamily="34" charset="-122"/>
              </a:rPr>
              <a:t>文件</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application-security-&lt;profile&gt;.properties</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rPr>
              <a:t>SSL</a:t>
            </a:r>
            <a:r>
              <a:rPr lang="zh-CN" altLang="en-US" b="1" dirty="0" smtClean="0">
                <a:latin typeface="微软雅黑" panose="020B0503020204020204" pitchFamily="34" charset="-122"/>
                <a:ea typeface="微软雅黑" panose="020B0503020204020204" pitchFamily="34" charset="-122"/>
              </a:rPr>
              <a:t>认证开关</a:t>
            </a:r>
            <a:endParaRPr lang="en-US" altLang="zh-CN" dirty="0" smtClean="0">
              <a:latin typeface="微软雅黑" panose="020B0503020204020204" pitchFamily="34" charset="-122"/>
              <a:ea typeface="微软雅黑" panose="020B0503020204020204" pitchFamily="34" charset="-122"/>
            </a:endParaRPr>
          </a:p>
          <a:p>
            <a:r>
              <a:rPr lang="en-US" altLang="zh-CN" sz="1400" dirty="0" err="1" smtClean="0">
                <a:latin typeface="微软雅黑" panose="020B0503020204020204" pitchFamily="34" charset="-122"/>
                <a:ea typeface="微软雅黑" panose="020B0503020204020204" pitchFamily="34" charset="-122"/>
              </a:rPr>
              <a:t>egsc.config.ssl.enabled</a:t>
            </a:r>
            <a:r>
              <a:rPr lang="zh-CN" altLang="en-US" sz="1400" dirty="0" smtClean="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true</a:t>
            </a:r>
            <a:r>
              <a:rPr lang="zh-CN" altLang="en-US" sz="1400" dirty="0">
                <a:latin typeface="微软雅黑" panose="020B0503020204020204" pitchFamily="34" charset="-122"/>
                <a:ea typeface="微软雅黑" panose="020B0503020204020204" pitchFamily="34" charset="-122"/>
              </a:rPr>
              <a:t>为开启，</a:t>
            </a:r>
            <a:r>
              <a:rPr lang="en-US" altLang="zh-CN" sz="1400" dirty="0">
                <a:latin typeface="微软雅黑" panose="020B0503020204020204" pitchFamily="34" charset="-122"/>
                <a:ea typeface="微软雅黑" panose="020B0503020204020204" pitchFamily="34" charset="-122"/>
              </a:rPr>
              <a:t>false</a:t>
            </a:r>
            <a:r>
              <a:rPr lang="zh-CN" altLang="en-US" sz="1400" dirty="0">
                <a:latin typeface="微软雅黑" panose="020B0503020204020204" pitchFamily="34" charset="-122"/>
                <a:ea typeface="微软雅黑" panose="020B0503020204020204" pitchFamily="34" charset="-122"/>
              </a:rPr>
              <a:t>为关闭，默认为关闭。</a:t>
            </a:r>
            <a:endParaRPr lang="en-US" altLang="zh-CN" sz="1400"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rPr>
              <a:t>SSL</a:t>
            </a:r>
            <a:r>
              <a:rPr lang="zh-CN" altLang="en-US" b="1" dirty="0" smtClean="0">
                <a:latin typeface="微软雅黑" panose="020B0503020204020204" pitchFamily="34" charset="-122"/>
                <a:ea typeface="微软雅黑" panose="020B0503020204020204" pitchFamily="34" charset="-122"/>
              </a:rPr>
              <a:t>证书</a:t>
            </a:r>
            <a:endParaRPr lang="en-US" altLang="zh-CN" b="1" dirty="0" smtClean="0">
              <a:latin typeface="微软雅黑" panose="020B0503020204020204" pitchFamily="34" charset="-122"/>
              <a:ea typeface="微软雅黑" panose="020B0503020204020204" pitchFamily="34" charset="-122"/>
            </a:endParaRPr>
          </a:p>
          <a:p>
            <a:r>
              <a:rPr lang="en-US" altLang="zh-CN" sz="1400" dirty="0" err="1" smtClean="0">
                <a:latin typeface="微软雅黑" panose="020B0503020204020204" pitchFamily="34" charset="-122"/>
                <a:ea typeface="微软雅黑" panose="020B0503020204020204" pitchFamily="34" charset="-122"/>
              </a:rPr>
              <a:t>egsc.config.ssl.pfxpath</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证书路径</a:t>
            </a:r>
            <a:r>
              <a:rPr lang="zh-CN" altLang="en-US"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classpath</a:t>
            </a:r>
            <a:r>
              <a:rPr lang="zh-CN" altLang="en-US" sz="1400" dirty="0" smtClean="0">
                <a:latin typeface="微软雅黑" panose="020B0503020204020204" pitchFamily="34" charset="-122"/>
                <a:ea typeface="微软雅黑" panose="020B0503020204020204" pitchFamily="34" charset="-122"/>
              </a:rPr>
              <a:t>相对路径。默认放在</a:t>
            </a:r>
            <a:r>
              <a:rPr lang="en-US" altLang="zh-CN" sz="1400" dirty="0" err="1">
                <a:latin typeface="微软雅黑" panose="020B0503020204020204" pitchFamily="34" charset="-122"/>
                <a:ea typeface="微软雅黑" panose="020B0503020204020204" pitchFamily="34" charset="-122"/>
              </a:rPr>
              <a:t>src</a:t>
            </a:r>
            <a:r>
              <a:rPr lang="en-US" altLang="zh-CN" sz="1400" dirty="0">
                <a:latin typeface="微软雅黑" panose="020B0503020204020204" pitchFamily="34" charset="-122"/>
                <a:ea typeface="微软雅黑" panose="020B0503020204020204" pitchFamily="34" charset="-122"/>
              </a:rPr>
              <a:t>/main/resources</a:t>
            </a:r>
            <a:r>
              <a:rPr lang="en-US" altLang="zh-CN" sz="1400" dirty="0" smtClean="0"/>
              <a:t>/security/</a:t>
            </a:r>
            <a:r>
              <a:rPr lang="zh-CN" altLang="en-US" sz="1400" dirty="0" smtClean="0"/>
              <a:t>下</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r>
              <a:rPr lang="en-US" altLang="zh-CN" sz="1400" dirty="0" err="1" smtClean="0">
                <a:latin typeface="微软雅黑" panose="020B0503020204020204" pitchFamily="34" charset="-122"/>
                <a:ea typeface="微软雅黑" panose="020B0503020204020204" pitchFamily="34" charset="-122"/>
              </a:rPr>
              <a:t>egsc.config.ssl.pfxpwd</a:t>
            </a:r>
            <a:r>
              <a:rPr lang="zh-CN" altLang="en-US" sz="1400" dirty="0" smtClean="0">
                <a:latin typeface="微软雅黑" panose="020B0503020204020204" pitchFamily="34" charset="-122"/>
                <a:ea typeface="微软雅黑" panose="020B0503020204020204" pitchFamily="34" charset="-122"/>
              </a:rPr>
              <a:t>：证书</a:t>
            </a:r>
            <a:r>
              <a:rPr lang="zh-CN" altLang="en-US" sz="1400" dirty="0">
                <a:latin typeface="微软雅黑" panose="020B0503020204020204" pitchFamily="34" charset="-122"/>
                <a:ea typeface="微软雅黑" panose="020B0503020204020204" pitchFamily="34" charset="-122"/>
              </a:rPr>
              <a:t>密码。</a:t>
            </a:r>
            <a:endParaRPr lang="en-US" altLang="zh-CN" sz="1400"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代码参考样例</a:t>
            </a:r>
            <a:endParaRPr lang="en-US" altLang="zh-CN" b="1" dirty="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demo-service/</a:t>
            </a:r>
            <a:r>
              <a:rPr lang="en-US" altLang="zh-CN" sz="1400" dirty="0" err="1" smtClean="0">
                <a:latin typeface="微软雅黑" panose="020B0503020204020204" pitchFamily="34" charset="-122"/>
                <a:ea typeface="微软雅黑" panose="020B0503020204020204" pitchFamily="34" charset="-122"/>
              </a:rPr>
              <a:t>src</a:t>
            </a:r>
            <a:r>
              <a:rPr lang="en-US" altLang="zh-CN" sz="1400" dirty="0" smtClean="0">
                <a:latin typeface="微软雅黑" panose="020B0503020204020204" pitchFamily="34" charset="-122"/>
                <a:ea typeface="微软雅黑" panose="020B0503020204020204" pitchFamily="34" charset="-122"/>
              </a:rPr>
              <a:t>/test/java/com/</a:t>
            </a:r>
            <a:r>
              <a:rPr lang="en-US" altLang="zh-CN" sz="1400" dirty="0" err="1" smtClean="0">
                <a:latin typeface="微软雅黑" panose="020B0503020204020204" pitchFamily="34" charset="-122"/>
                <a:ea typeface="微软雅黑" panose="020B0503020204020204" pitchFamily="34" charset="-122"/>
              </a:rPr>
              <a:t>eg</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egsc</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ssl</a:t>
            </a:r>
            <a:r>
              <a:rPr lang="en-US" altLang="zh-CN" sz="1400" dirty="0" smtClean="0">
                <a:latin typeface="微软雅黑" panose="020B0503020204020204" pitchFamily="34" charset="-122"/>
                <a:ea typeface="微软雅黑" panose="020B0503020204020204" pitchFamily="34" charset="-122"/>
              </a:rPr>
              <a:t>/RequestTest.java</a:t>
            </a:r>
            <a:endParaRPr lang="en-US" altLang="zh-CN" sz="1400"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开发注意事项</a:t>
            </a:r>
            <a:endParaRPr lang="en-US" altLang="zh-CN"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本地开发需要将</a:t>
            </a:r>
            <a:r>
              <a:rPr lang="en-US" altLang="zh-CN" sz="1400" dirty="0" smtClean="0">
                <a:latin typeface="微软雅黑" panose="020B0503020204020204" pitchFamily="34" charset="-122"/>
                <a:ea typeface="微软雅黑" panose="020B0503020204020204" pitchFamily="34" charset="-122"/>
              </a:rPr>
              <a:t>root</a:t>
            </a:r>
            <a:r>
              <a:rPr lang="zh-CN" altLang="en-US" sz="1400" dirty="0" smtClean="0">
                <a:latin typeface="微软雅黑" panose="020B0503020204020204" pitchFamily="34" charset="-122"/>
                <a:ea typeface="微软雅黑" panose="020B0503020204020204" pitchFamily="34" charset="-122"/>
              </a:rPr>
              <a:t>根证书导入到本地的</a:t>
            </a:r>
            <a:r>
              <a:rPr lang="en-US" altLang="zh-CN" sz="1400" dirty="0" smtClean="0">
                <a:latin typeface="微软雅黑" panose="020B0503020204020204" pitchFamily="34" charset="-122"/>
                <a:ea typeface="微软雅黑" panose="020B0503020204020204" pitchFamily="34" charset="-122"/>
              </a:rPr>
              <a:t>java</a:t>
            </a:r>
            <a:r>
              <a:rPr lang="zh-CN" altLang="en-US" sz="1400" dirty="0" smtClean="0">
                <a:latin typeface="微软雅黑" panose="020B0503020204020204" pitchFamily="34" charset="-122"/>
                <a:ea typeface="微软雅黑" panose="020B0503020204020204" pitchFamily="34" charset="-122"/>
              </a:rPr>
              <a:t>受信证书库，参考</a:t>
            </a:r>
            <a:endParaRPr lang="zh-CN" altLang="en-US"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\zcfs224vw\</a:t>
            </a:r>
            <a:r>
              <a:rPr lang="zh-CN" altLang="en-US" sz="1400" dirty="0" smtClean="0">
                <a:latin typeface="微软雅黑" panose="020B0503020204020204" pitchFamily="34" charset="-122"/>
                <a:ea typeface="微软雅黑" panose="020B0503020204020204" pitchFamily="34" charset="-122"/>
              </a:rPr>
              <a:t>恒大智慧社区</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公共区</a:t>
            </a:r>
            <a:r>
              <a:rPr lang="en-US" altLang="zh-CN" sz="1400" dirty="0" smtClean="0">
                <a:latin typeface="微软雅黑" panose="020B0503020204020204" pitchFamily="34" charset="-122"/>
                <a:ea typeface="微软雅黑" panose="020B0503020204020204" pitchFamily="34" charset="-122"/>
              </a:rPr>
              <a:t>\08.</a:t>
            </a:r>
            <a:r>
              <a:rPr lang="zh-CN" altLang="en-US" sz="1400" dirty="0" smtClean="0">
                <a:latin typeface="微软雅黑" panose="020B0503020204020204" pitchFamily="34" charset="-122"/>
                <a:ea typeface="微软雅黑" panose="020B0503020204020204" pitchFamily="34" charset="-122"/>
              </a:rPr>
              <a:t>新人指南</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编程规范</a:t>
            </a:r>
            <a:r>
              <a:rPr lang="en-US" altLang="zh-CN" sz="1400" dirty="0" smtClean="0">
                <a:latin typeface="微软雅黑" panose="020B0503020204020204" pitchFamily="34" charset="-122"/>
                <a:ea typeface="微软雅黑" panose="020B0503020204020204" pitchFamily="34" charset="-122"/>
              </a:rPr>
              <a:t>\EGSC_</a:t>
            </a:r>
            <a:r>
              <a:rPr lang="zh-CN" altLang="en-US" sz="1400" dirty="0" smtClean="0">
                <a:latin typeface="微软雅黑" panose="020B0503020204020204" pitchFamily="34" charset="-122"/>
                <a:ea typeface="微软雅黑" panose="020B0503020204020204" pitchFamily="34" charset="-122"/>
              </a:rPr>
              <a:t>智慧小区平台</a:t>
            </a:r>
            <a:r>
              <a:rPr lang="en-US" altLang="zh-CN" sz="1400" dirty="0" smtClean="0">
                <a:latin typeface="微软雅黑" panose="020B0503020204020204" pitchFamily="34" charset="-122"/>
                <a:ea typeface="微软雅黑" panose="020B0503020204020204" pitchFamily="34" charset="-122"/>
              </a:rPr>
              <a:t>_</a:t>
            </a:r>
            <a:r>
              <a:rPr lang="zh-CN" altLang="en-US" sz="1400" dirty="0" smtClean="0">
                <a:latin typeface="微软雅黑" panose="020B0503020204020204" pitchFamily="34" charset="-122"/>
                <a:ea typeface="微软雅黑" panose="020B0503020204020204" pitchFamily="34" charset="-122"/>
              </a:rPr>
              <a:t>证书认证参考手册</a:t>
            </a:r>
            <a:r>
              <a:rPr lang="en-US" altLang="zh-CN" sz="1400" dirty="0" smtClean="0">
                <a:latin typeface="微软雅黑" panose="020B0503020204020204" pitchFamily="34" charset="-122"/>
                <a:ea typeface="微软雅黑" panose="020B0503020204020204" pitchFamily="34" charset="-122"/>
              </a:rPr>
              <a:t>_v0.4_20180105.docx </a:t>
            </a:r>
            <a:r>
              <a:rPr lang="zh-CN" altLang="en-US" sz="1400" dirty="0" smtClean="0">
                <a:latin typeface="微软雅黑" panose="020B0503020204020204" pitchFamily="34" charset="-122"/>
                <a:ea typeface="微软雅黑" panose="020B0503020204020204" pitchFamily="34" charset="-122"/>
              </a:rPr>
              <a:t>的</a:t>
            </a:r>
            <a:r>
              <a:rPr lang="en-US" altLang="zh-CN" sz="1400" dirty="0" smtClean="0">
                <a:latin typeface="微软雅黑" panose="020B0503020204020204" pitchFamily="34" charset="-122"/>
                <a:ea typeface="微软雅黑" panose="020B0503020204020204" pitchFamily="34" charset="-122"/>
              </a:rPr>
              <a:t>ch3.1.4</a:t>
            </a:r>
            <a:r>
              <a:rPr lang="zh-CN" altLang="en-US" sz="1400" dirty="0" smtClean="0">
                <a:latin typeface="微软雅黑" panose="020B0503020204020204" pitchFamily="34" charset="-122"/>
                <a:ea typeface="微软雅黑" panose="020B0503020204020204" pitchFamily="34" charset="-122"/>
              </a:rPr>
              <a:t>通过代码访问。</a:t>
            </a:r>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sz="1100" b="1" dirty="0" smtClean="0">
                <a:latin typeface="微软雅黑" panose="020B0503020204020204" pitchFamily="34" charset="-122"/>
                <a:ea typeface="微软雅黑" panose="020B0503020204020204" pitchFamily="34" charset="-122"/>
              </a:rPr>
              <a:t>注意</a:t>
            </a:r>
            <a:r>
              <a:rPr lang="zh-CN" altLang="en-US" sz="1100" dirty="0" smtClean="0">
                <a:latin typeface="微软雅黑" panose="020B0503020204020204" pitchFamily="34" charset="-122"/>
                <a:ea typeface="微软雅黑" panose="020B0503020204020204" pitchFamily="34" charset="-122"/>
              </a:rPr>
              <a:t>： 配置文件必须在</a:t>
            </a:r>
            <a:r>
              <a:rPr lang="en-US" altLang="zh-CN" sz="1100" dirty="0" err="1" smtClean="0">
                <a:latin typeface="微软雅黑" panose="020B0503020204020204" pitchFamily="34" charset="-122"/>
                <a:ea typeface="微软雅黑" panose="020B0503020204020204" pitchFamily="34" charset="-122"/>
              </a:rPr>
              <a:t>application.properties</a:t>
            </a:r>
            <a:r>
              <a:rPr lang="zh-CN" altLang="en-US" sz="1100" dirty="0" smtClean="0">
                <a:latin typeface="微软雅黑" panose="020B0503020204020204" pitchFamily="34" charset="-122"/>
                <a:ea typeface="微软雅黑" panose="020B0503020204020204" pitchFamily="34" charset="-122"/>
              </a:rPr>
              <a:t>里声明了以后，相应配置才能生效。</a:t>
            </a:r>
            <a:endParaRPr lang="zh-CN" altLang="en-US" sz="11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endParaRPr lang="zh-CN" altLang="en-US" dirty="0">
              <a:latin typeface="微软雅黑" panose="020B0503020204020204" pitchFamily="34" charset="-122"/>
              <a:ea typeface="微软雅黑" panose="020B0503020204020204" pitchFamily="34" charset="-122"/>
            </a:endParaRPr>
          </a:p>
        </p:txBody>
      </p:sp>
      <p:sp>
        <p:nvSpPr>
          <p:cNvPr id="3" name="Rectangle 4"/>
          <p:cNvSpPr>
            <a:spLocks noChangeArrowheads="1"/>
          </p:cNvSpPr>
          <p:nvPr/>
        </p:nvSpPr>
        <p:spPr bwMode="auto">
          <a:xfrm>
            <a:off x="495432" y="1384751"/>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Rectangle 5"/>
          <p:cNvSpPr>
            <a:spLocks noChangeArrowheads="1"/>
          </p:cNvSpPr>
          <p:nvPr/>
        </p:nvSpPr>
        <p:spPr bwMode="gray">
          <a:xfrm>
            <a:off x="1501623" y="1384751"/>
            <a:ext cx="6147209" cy="518680"/>
          </a:xfrm>
          <a:prstGeom prst="rect">
            <a:avLst/>
          </a:prstGeom>
          <a:solidFill>
            <a:srgbClr val="BDD7EE"/>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技术架构概述</a:t>
            </a:r>
            <a:endParaRPr lang="en-US" altLang="zh-CN"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
          <p:cNvSpPr>
            <a:spLocks noChangeArrowheads="1"/>
          </p:cNvSpPr>
          <p:nvPr/>
        </p:nvSpPr>
        <p:spPr bwMode="auto">
          <a:xfrm>
            <a:off x="495432" y="2536524"/>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3</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Rectangle 5"/>
          <p:cNvSpPr>
            <a:spLocks noChangeArrowheads="1"/>
          </p:cNvSpPr>
          <p:nvPr/>
        </p:nvSpPr>
        <p:spPr bwMode="gray">
          <a:xfrm>
            <a:off x="1500988" y="2536524"/>
            <a:ext cx="6147209" cy="518680"/>
          </a:xfrm>
          <a:prstGeom prst="rect">
            <a:avLst/>
          </a:prstGeom>
          <a:solidFill>
            <a:srgbClr val="BDD7EE"/>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开发规范介绍</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7"/>
          <p:cNvSpPr>
            <a:spLocks noChangeArrowheads="1"/>
          </p:cNvSpPr>
          <p:nvPr/>
        </p:nvSpPr>
        <p:spPr bwMode="auto">
          <a:xfrm>
            <a:off x="495432" y="3127290"/>
            <a:ext cx="886812" cy="518680"/>
          </a:xfrm>
          <a:prstGeom prst="rect">
            <a:avLst/>
          </a:prstGeom>
          <a:solidFill>
            <a:srgbClr val="1B76C3"/>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Rectangle 5"/>
          <p:cNvSpPr>
            <a:spLocks noChangeArrowheads="1"/>
          </p:cNvSpPr>
          <p:nvPr/>
        </p:nvSpPr>
        <p:spPr bwMode="gray">
          <a:xfrm>
            <a:off x="1501623" y="3127290"/>
            <a:ext cx="6147209" cy="518680"/>
          </a:xfrm>
          <a:prstGeom prst="rect">
            <a:avLst/>
          </a:prstGeom>
          <a:solidFill>
            <a:srgbClr val="1B76C3"/>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服务管理介绍</a:t>
            </a:r>
            <a:endPar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Rectangle 7"/>
          <p:cNvSpPr>
            <a:spLocks noChangeArrowheads="1"/>
          </p:cNvSpPr>
          <p:nvPr/>
        </p:nvSpPr>
        <p:spPr bwMode="auto">
          <a:xfrm>
            <a:off x="495432" y="3710435"/>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endPar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Rectangle 5"/>
          <p:cNvSpPr>
            <a:spLocks noChangeArrowheads="1"/>
          </p:cNvSpPr>
          <p:nvPr/>
        </p:nvSpPr>
        <p:spPr bwMode="gray">
          <a:xfrm>
            <a:off x="1500988" y="3710435"/>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Demo</a:t>
            </a:r>
            <a:r>
              <a:rPr lang="zh-CN" altLang="en-US"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示例</a:t>
            </a:r>
            <a:endPar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7"/>
          <p:cNvSpPr>
            <a:spLocks noChangeArrowheads="1"/>
          </p:cNvSpPr>
          <p:nvPr/>
        </p:nvSpPr>
        <p:spPr bwMode="auto">
          <a:xfrm>
            <a:off x="495432" y="1956693"/>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Rectangle 5"/>
          <p:cNvSpPr>
            <a:spLocks noChangeArrowheads="1"/>
          </p:cNvSpPr>
          <p:nvPr/>
        </p:nvSpPr>
        <p:spPr bwMode="gray">
          <a:xfrm>
            <a:off x="1501623" y="1956693"/>
            <a:ext cx="6147209" cy="518680"/>
          </a:xfrm>
          <a:prstGeom prst="rect">
            <a:avLst/>
          </a:prstGeom>
          <a:solidFill>
            <a:srgbClr val="BDD7EE"/>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开发环境搭建</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AutoShape 10"/>
          <p:cNvSpPr>
            <a:spLocks noChangeArrowheads="1"/>
          </p:cNvSpPr>
          <p:nvPr/>
        </p:nvSpPr>
        <p:spPr bwMode="gray">
          <a:xfrm rot="5400000">
            <a:off x="409948" y="3217526"/>
            <a:ext cx="249844" cy="334687"/>
          </a:xfrm>
          <a:prstGeom prst="triangle">
            <a:avLst>
              <a:gd name="adj" fmla="val 50000"/>
            </a:avLst>
          </a:prstGeom>
          <a:solidFill>
            <a:srgbClr val="1B76C3"/>
          </a:solidFill>
          <a:ln w="57150">
            <a:solidFill>
              <a:srgbClr val="FFFFFF"/>
            </a:solidFill>
            <a:miter lim="800000"/>
          </a:ln>
        </p:spPr>
        <p:txBody>
          <a:bodyPr rot="10800000" vert="eaVert" wrap="none" lIns="0" tIns="46800" rIns="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defRPr/>
            </a:pPr>
            <a:endParaRPr lang="zh-CN" altLang="en-US" b="1" kern="0">
              <a:solidFill>
                <a:srgbClr val="000000"/>
              </a:solidFill>
              <a:latin typeface="微软雅黑" panose="020B0503020204020204" pitchFamily="34" charset="-122"/>
              <a:ea typeface="微软雅黑" panose="020B0503020204020204" pitchFamily="34" charset="-122"/>
              <a:cs typeface="华文楷体" panose="02010600040101010101" charset="-122"/>
            </a:endParaRPr>
          </a:p>
        </p:txBody>
      </p:sp>
      <p:pic>
        <p:nvPicPr>
          <p:cNvPr id="20" name="Picture 2" descr="PPT_title_art copy"/>
          <p:cNvPicPr>
            <a:picLocks noChangeAspect="1" noChangeArrowheads="1"/>
          </p:cNvPicPr>
          <p:nvPr/>
        </p:nvPicPr>
        <p:blipFill>
          <a:blip r:embed="rId1"/>
          <a:srcRect/>
          <a:stretch>
            <a:fillRect/>
          </a:stretch>
        </p:blipFill>
        <p:spPr bwMode="auto">
          <a:xfrm>
            <a:off x="7648833" y="1384751"/>
            <a:ext cx="4311330" cy="464863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服务管理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开发步骤介绍</a:t>
            </a:r>
            <a:endParaRPr lang="zh-CN" altLang="en-US" dirty="0">
              <a:latin typeface="微软雅黑" panose="020B0503020204020204" pitchFamily="34" charset="-122"/>
              <a:ea typeface="微软雅黑" panose="020B0503020204020204" pitchFamily="34" charset="-122"/>
            </a:endParaRPr>
          </a:p>
        </p:txBody>
      </p:sp>
      <p:sp>
        <p:nvSpPr>
          <p:cNvPr id="3" name="Rectangle 2"/>
          <p:cNvSpPr/>
          <p:nvPr/>
        </p:nvSpPr>
        <p:spPr>
          <a:xfrm>
            <a:off x="404520" y="1225689"/>
            <a:ext cx="11898316" cy="563231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一.服务发现组件, 配置中心组件, 网关, 以开发环境为例</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1.服务发现url: http://192.168.0.235:8761/eureka/，将服务实例注册到eureka上</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2.配置中心url: http://192.168.0.235:8080/，动态获取配置文件</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3.网关: http://192.168.0.235:8040，提供路由功能</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二.开发实例服务</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1.git下载demo工程</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2.controller(@RestController,@RequestMapping(value = "/api/user"))</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3.method(@RequestMapping(value = "/lists", method = RequestMethod.POST))</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.注册到eureka(bootstrap.yml，eureka.client.serviceUrl.defaultZone: http://192.168.0.235:8761/eureka)</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.关联配置中心(bootstrap.yml，spring.cloud.config.uri:http://192.168.0.235:8080/)</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.选择配置文件版本(profile: dev, label: master)</a:t>
            </a:r>
            <a:endParaRPr lang="en-US" altLang="zh-CN" dirty="0">
              <a:latin typeface="微软雅黑" panose="020B0503020204020204" pitchFamily="34" charset="-122"/>
              <a:ea typeface="微软雅黑" panose="020B0503020204020204" pitchFamily="34" charset="-122"/>
            </a:endParaRPr>
          </a:p>
          <a:p>
            <a:r>
              <a:rPr lang="en-US" altLang="zh-CN" dirty="0">
                <a:solidFill>
                  <a:srgbClr val="FF0000"/>
                </a:solidFill>
                <a:latin typeface="微软雅黑" panose="020B0503020204020204" pitchFamily="34" charset="-122"/>
                <a:ea typeface="微软雅黑" panose="020B0503020204020204" pitchFamily="34" charset="-122"/>
              </a:rPr>
              <a:t>7.</a:t>
            </a:r>
            <a:r>
              <a:rPr lang="zh-CN" altLang="en-US" dirty="0">
                <a:solidFill>
                  <a:srgbClr val="FF0000"/>
                </a:solidFill>
                <a:latin typeface="微软雅黑" panose="020B0503020204020204" pitchFamily="34" charset="-122"/>
                <a:ea typeface="微软雅黑" panose="020B0503020204020204" pitchFamily="34" charset="-122"/>
              </a:rPr>
              <a:t>注意：本地开发和调试过程中，不需要将应用注册到</a:t>
            </a:r>
            <a:r>
              <a:rPr lang="en-US" altLang="zh-CN" dirty="0">
                <a:solidFill>
                  <a:srgbClr val="FF0000"/>
                </a:solidFill>
                <a:latin typeface="微软雅黑" panose="020B0503020204020204" pitchFamily="34" charset="-122"/>
                <a:ea typeface="微软雅黑" panose="020B0503020204020204" pitchFamily="34" charset="-122"/>
              </a:rPr>
              <a:t>eureka</a:t>
            </a:r>
            <a:r>
              <a:rPr lang="zh-CN" altLang="en-US" dirty="0">
                <a:solidFill>
                  <a:srgbClr val="FF0000"/>
                </a:solidFill>
                <a:latin typeface="微软雅黑" panose="020B0503020204020204" pitchFamily="34" charset="-122"/>
                <a:ea typeface="微软雅黑" panose="020B0503020204020204" pitchFamily="34" charset="-122"/>
              </a:rPr>
              <a:t>上（注释启动类的</a:t>
            </a:r>
            <a:r>
              <a:rPr lang="en-US" altLang="zh-CN" dirty="0">
                <a:solidFill>
                  <a:srgbClr val="FF0000"/>
                </a:solidFill>
              </a:rPr>
              <a:t>@</a:t>
            </a:r>
            <a:r>
              <a:rPr lang="en-US" altLang="zh-CN" dirty="0" err="1">
                <a:solidFill>
                  <a:srgbClr val="FF0000"/>
                </a:solidFill>
              </a:rPr>
              <a:t>EnableEurekaClient</a:t>
            </a:r>
            <a:r>
              <a:rPr lang="zh-CN" altLang="en-US" dirty="0">
                <a:solidFill>
                  <a:srgbClr val="FF0000"/>
                </a:solidFill>
                <a:latin typeface="微软雅黑" panose="020B0503020204020204" pitchFamily="34" charset="-122"/>
                <a:ea typeface="微软雅黑" panose="020B0503020204020204" pitchFamily="34" charset="-122"/>
              </a:rPr>
              <a:t>）</a:t>
            </a:r>
            <a:endParaRPr lang="zh-CN" altLang="en-US" dirty="0">
              <a:solidFill>
                <a:srgbClr val="FF0000"/>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三.调试</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1.验证开发实例服务是否注册到服务发现组件，并且可以访问</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1.1.使用工具（HttpRe</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uester）向 http://192.168.0.235:8082/api/user/lists 发起post请求，验证返回结果</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2.验证网关路由配置</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2.1.使用工具（HttpRe</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uester）向 http://192.168.0.235:8040/demo/api/user/lists 发起post请求，验证返回结果</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服务管理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技术架构图（一）</a:t>
            </a:r>
            <a:endParaRPr lang="zh-CN" altLang="en-US" dirty="0">
              <a:latin typeface="微软雅黑" panose="020B0503020204020204" pitchFamily="34" charset="-122"/>
              <a:ea typeface="微软雅黑" panose="020B0503020204020204" pitchFamily="34" charset="-122"/>
            </a:endParaRPr>
          </a:p>
        </p:txBody>
      </p:sp>
      <p:sp>
        <p:nvSpPr>
          <p:cNvPr id="4" name="Rectangle 3"/>
          <p:cNvSpPr/>
          <p:nvPr/>
        </p:nvSpPr>
        <p:spPr>
          <a:xfrm>
            <a:off x="76075" y="873751"/>
            <a:ext cx="12049250" cy="5982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p:cNvSpPr/>
          <p:nvPr/>
        </p:nvSpPr>
        <p:spPr>
          <a:xfrm>
            <a:off x="86497" y="889039"/>
            <a:ext cx="11936627" cy="596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8847312" y="5249161"/>
            <a:ext cx="3263219" cy="1384995"/>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图示：</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err="1">
                <a:latin typeface="微软雅黑" panose="020B0503020204020204" pitchFamily="34" charset="-122"/>
                <a:ea typeface="微软雅黑" panose="020B0503020204020204" pitchFamily="34" charset="-122"/>
              </a:rPr>
              <a:t>egsc</a:t>
            </a:r>
            <a:r>
              <a:rPr lang="en-US" altLang="zh-CN" sz="1200" dirty="0">
                <a:latin typeface="微软雅黑" panose="020B0503020204020204" pitchFamily="34" charset="-122"/>
                <a:ea typeface="微软雅黑" panose="020B0503020204020204" pitchFamily="34" charset="-122"/>
              </a:rPr>
              <a:t>-UI</a:t>
            </a:r>
            <a:r>
              <a:rPr lang="zh-CN" altLang="en-US" sz="1200" dirty="0">
                <a:latin typeface="微软雅黑" panose="020B0503020204020204" pitchFamily="34" charset="-122"/>
                <a:ea typeface="微软雅黑" panose="020B0503020204020204" pitchFamily="34" charset="-122"/>
              </a:rPr>
              <a:t>：前端业务应用</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err="1">
                <a:latin typeface="微软雅黑" panose="020B0503020204020204" pitchFamily="34" charset="-122"/>
                <a:ea typeface="微软雅黑" panose="020B0503020204020204" pitchFamily="34" charset="-122"/>
              </a:rPr>
              <a:t>Egsc</a:t>
            </a:r>
            <a:r>
              <a:rPr lang="en-US" altLang="zh-CN" sz="1200" dirty="0">
                <a:latin typeface="微软雅黑" panose="020B0503020204020204" pitchFamily="34" charset="-122"/>
                <a:ea typeface="微软雅黑" panose="020B0503020204020204" pitchFamily="34" charset="-122"/>
              </a:rPr>
              <a:t>-admin-UI</a:t>
            </a:r>
            <a:r>
              <a:rPr lang="zh-CN" altLang="en-US" sz="1200" dirty="0">
                <a:latin typeface="微软雅黑" panose="020B0503020204020204" pitchFamily="34" charset="-122"/>
                <a:ea typeface="微软雅黑" panose="020B0503020204020204" pitchFamily="34" charset="-122"/>
              </a:rPr>
              <a:t>：前端管理应用</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err="1">
                <a:latin typeface="微软雅黑" panose="020B0503020204020204" pitchFamily="34" charset="-122"/>
                <a:ea typeface="微软雅黑" panose="020B0503020204020204" pitchFamily="34" charset="-122"/>
              </a:rPr>
              <a:t>UserMgmt</a:t>
            </a:r>
            <a:r>
              <a:rPr lang="en-US" altLang="zh-CN" sz="1200" dirty="0">
                <a:latin typeface="微软雅黑" panose="020B0503020204020204" pitchFamily="34" charset="-122"/>
                <a:ea typeface="微软雅黑" panose="020B0503020204020204" pitchFamily="34" charset="-122"/>
              </a:rPr>
              <a:t> Component</a:t>
            </a:r>
            <a:r>
              <a:rPr lang="zh-CN" altLang="en-US" sz="1200" dirty="0">
                <a:latin typeface="微软雅黑" panose="020B0503020204020204" pitchFamily="34" charset="-122"/>
                <a:ea typeface="微软雅黑" panose="020B0503020204020204" pitchFamily="34" charset="-122"/>
              </a:rPr>
              <a:t>：用户管理组件</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Map Application</a:t>
            </a:r>
            <a:r>
              <a:rPr lang="zh-CN" altLang="en-US" sz="1200" dirty="0">
                <a:latin typeface="微软雅黑" panose="020B0503020204020204" pitchFamily="34" charset="-122"/>
                <a:ea typeface="微软雅黑" panose="020B0503020204020204" pitchFamily="34" charset="-122"/>
              </a:rPr>
              <a:t>：地图应用</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err="1">
                <a:latin typeface="微软雅黑" panose="020B0503020204020204" pitchFamily="34" charset="-122"/>
                <a:ea typeface="微软雅黑" panose="020B0503020204020204" pitchFamily="34" charset="-122"/>
              </a:rPr>
              <a:t>Config</a:t>
            </a:r>
            <a:r>
              <a:rPr lang="en-US" altLang="zh-CN" sz="1200" dirty="0">
                <a:latin typeface="微软雅黑" panose="020B0503020204020204" pitchFamily="34" charset="-122"/>
                <a:ea typeface="微软雅黑" panose="020B0503020204020204" pitchFamily="34" charset="-122"/>
              </a:rPr>
              <a:t> Server</a:t>
            </a:r>
            <a:r>
              <a:rPr lang="zh-CN" altLang="en-US" sz="1200" dirty="0">
                <a:latin typeface="微软雅黑" panose="020B0503020204020204" pitchFamily="34" charset="-122"/>
                <a:ea typeface="微软雅黑" panose="020B0503020204020204" pitchFamily="34" charset="-122"/>
              </a:rPr>
              <a:t>：配置管理中心</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Eureka Server</a:t>
            </a:r>
            <a:r>
              <a:rPr lang="zh-CN" altLang="en-US" sz="1200" dirty="0">
                <a:latin typeface="微软雅黑" panose="020B0503020204020204" pitchFamily="34" charset="-122"/>
                <a:ea typeface="微软雅黑" panose="020B0503020204020204" pitchFamily="34" charset="-122"/>
              </a:rPr>
              <a:t>：服务注册与发现中心</a:t>
            </a:r>
            <a:endParaRPr lang="en-US" altLang="zh-CN" sz="1200" dirty="0">
              <a:latin typeface="微软雅黑" panose="020B0503020204020204" pitchFamily="34" charset="-122"/>
              <a:ea typeface="微软雅黑" panose="020B0503020204020204" pitchFamily="34" charset="-122"/>
            </a:endParaRPr>
          </a:p>
        </p:txBody>
      </p:sp>
      <p:sp>
        <p:nvSpPr>
          <p:cNvPr id="21" name="矩形 5"/>
          <p:cNvSpPr>
            <a:spLocks noChangeArrowheads="1"/>
          </p:cNvSpPr>
          <p:nvPr/>
        </p:nvSpPr>
        <p:spPr bwMode="auto">
          <a:xfrm>
            <a:off x="9011674" y="1171199"/>
            <a:ext cx="2946735" cy="3908983"/>
          </a:xfrm>
          <a:prstGeom prst="rect">
            <a:avLst/>
          </a:prstGeom>
          <a:solidFill>
            <a:srgbClr val="FFFFFF"/>
          </a:solidFill>
          <a:ln w="25400" algn="ctr">
            <a:solidFill>
              <a:srgbClr val="FF6600"/>
            </a:solidFill>
            <a:miter lim="800000"/>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endParaRPr lang="zh-CN" altLang="en-US">
              <a:solidFill>
                <a:srgbClr val="FFC000"/>
              </a:solidFill>
              <a:latin typeface="微软雅黑" panose="020B0503020204020204" pitchFamily="34" charset="-122"/>
              <a:ea typeface="微软雅黑" panose="020B0503020204020204" pitchFamily="34" charset="-122"/>
            </a:endParaRPr>
          </a:p>
        </p:txBody>
      </p:sp>
      <p:sp>
        <p:nvSpPr>
          <p:cNvPr id="22" name="矩形 17"/>
          <p:cNvSpPr/>
          <p:nvPr/>
        </p:nvSpPr>
        <p:spPr>
          <a:xfrm>
            <a:off x="9088804" y="1227819"/>
            <a:ext cx="2941668" cy="903700"/>
          </a:xfrm>
          <a:prstGeom prst="rect">
            <a:avLst/>
          </a:prstGeom>
        </p:spPr>
        <p:txBody>
          <a:bodyPr wrap="square" lIns="36000" tIns="36000" rIns="36000" bIns="3600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以用户管理组件和地图引用前后端之间的交互为例，说明一个应用内部的交互过程：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TextBox 22"/>
          <p:cNvSpPr txBox="1">
            <a:spLocks noChangeArrowheads="1"/>
          </p:cNvSpPr>
          <p:nvPr/>
        </p:nvSpPr>
        <p:spPr bwMode="auto">
          <a:xfrm>
            <a:off x="9338698" y="2172945"/>
            <a:ext cx="2529883" cy="73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eaLnBrk="1" hangingPunct="1">
              <a:spcBef>
                <a:spcPct val="0"/>
              </a:spcBef>
            </a:pPr>
            <a:r>
              <a:rPr lang="zh-CN" altLang="en-US" sz="1400" dirty="0">
                <a:solidFill>
                  <a:schemeClr val="tx1"/>
                </a:solidFill>
                <a:latin typeface="微软雅黑" panose="020B0503020204020204" pitchFamily="34" charset="-122"/>
                <a:ea typeface="微软雅黑" panose="020B0503020204020204" pitchFamily="34" charset="-122"/>
              </a:rPr>
              <a:t>整个小区平台的前端应用作为统一工程规划，分前端业务应用和前端管理应用</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4" name="TextBox 37"/>
          <p:cNvSpPr txBox="1">
            <a:spLocks noChangeArrowheads="1"/>
          </p:cNvSpPr>
          <p:nvPr/>
        </p:nvSpPr>
        <p:spPr bwMode="auto">
          <a:xfrm>
            <a:off x="9338698" y="2908312"/>
            <a:ext cx="2517145" cy="95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eaLnBrk="1" hangingPunct="1">
              <a:spcBef>
                <a:spcPct val="0"/>
              </a:spcBef>
            </a:pPr>
            <a:r>
              <a:rPr lang="zh-CN" altLang="en-US" sz="1400" dirty="0">
                <a:solidFill>
                  <a:schemeClr val="tx1"/>
                </a:solidFill>
                <a:latin typeface="微软雅黑" panose="020B0503020204020204" pitchFamily="34" charset="-122"/>
                <a:ea typeface="微软雅黑" panose="020B0503020204020204" pitchFamily="34" charset="-122"/>
              </a:rPr>
              <a:t>前端应用部署在</a:t>
            </a:r>
            <a:r>
              <a:rPr lang="en-US" altLang="zh-CN" sz="1400" dirty="0">
                <a:solidFill>
                  <a:schemeClr val="tx1"/>
                </a:solidFill>
                <a:latin typeface="微软雅黑" panose="020B0503020204020204" pitchFamily="34" charset="-122"/>
                <a:ea typeface="微软雅黑" panose="020B0503020204020204" pitchFamily="34" charset="-122"/>
              </a:rPr>
              <a:t>Nginx</a:t>
            </a:r>
            <a:r>
              <a:rPr lang="zh-CN" altLang="en-US" sz="1400" dirty="0">
                <a:solidFill>
                  <a:schemeClr val="tx1"/>
                </a:solidFill>
                <a:latin typeface="微软雅黑" panose="020B0503020204020204" pitchFamily="34" charset="-122"/>
                <a:ea typeface="微软雅黑" panose="020B0503020204020204" pitchFamily="34" charset="-122"/>
              </a:rPr>
              <a:t>服务器上，利用反向代理与负载均衡的功能为后端服务提供水平扩展的能力</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5" name="TextBox 39"/>
          <p:cNvSpPr txBox="1">
            <a:spLocks noChangeArrowheads="1"/>
          </p:cNvSpPr>
          <p:nvPr/>
        </p:nvSpPr>
        <p:spPr bwMode="auto">
          <a:xfrm>
            <a:off x="9338698" y="3810515"/>
            <a:ext cx="2512540"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r>
              <a:rPr lang="zh-CN" altLang="en-US" sz="1400" dirty="0">
                <a:solidFill>
                  <a:schemeClr val="tx1"/>
                </a:solidFill>
                <a:latin typeface="微软雅黑" panose="020B0503020204020204" pitchFamily="34" charset="-122"/>
                <a:ea typeface="微软雅黑" panose="020B0503020204020204" pitchFamily="34" charset="-122"/>
              </a:rPr>
              <a:t>后端应用的配置信息统一由</a:t>
            </a:r>
            <a:r>
              <a:rPr lang="en-US" altLang="zh-CN" sz="1400" dirty="0" err="1">
                <a:solidFill>
                  <a:schemeClr val="tx1"/>
                </a:solidFill>
                <a:latin typeface="微软雅黑" panose="020B0503020204020204" pitchFamily="34" charset="-122"/>
                <a:ea typeface="微软雅黑" panose="020B0503020204020204" pitchFamily="34" charset="-122"/>
              </a:rPr>
              <a:t>Config</a:t>
            </a:r>
            <a:r>
              <a:rPr lang="en-US" altLang="zh-CN" sz="1400" dirty="0">
                <a:solidFill>
                  <a:schemeClr val="tx1"/>
                </a:solidFill>
                <a:latin typeface="微软雅黑" panose="020B0503020204020204" pitchFamily="34" charset="-122"/>
                <a:ea typeface="微软雅黑" panose="020B0503020204020204" pitchFamily="34" charset="-122"/>
              </a:rPr>
              <a:t> Server</a:t>
            </a:r>
            <a:r>
              <a:rPr lang="zh-CN" altLang="en-US" sz="1400" dirty="0">
                <a:solidFill>
                  <a:schemeClr val="tx1"/>
                </a:solidFill>
                <a:latin typeface="微软雅黑" panose="020B0503020204020204" pitchFamily="34" charset="-122"/>
                <a:ea typeface="微软雅黑" panose="020B0503020204020204" pitchFamily="34" charset="-122"/>
              </a:rPr>
              <a:t>集中管理</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6" name="矩形 13"/>
          <p:cNvSpPr/>
          <p:nvPr/>
        </p:nvSpPr>
        <p:spPr>
          <a:xfrm>
            <a:off x="9338698" y="4341518"/>
            <a:ext cx="2517145" cy="738664"/>
          </a:xfrm>
          <a:prstGeom prst="rect">
            <a:avLst/>
          </a:prstGeom>
        </p:spPr>
        <p:txBody>
          <a:bodyPr wrap="square">
            <a:spAutoFit/>
          </a:bodyPr>
          <a:lstStyle/>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后端服务应用为可通过共享</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Session</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的方式构建集群部署，通过</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CAS</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的方式进行单点登录</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椭圆 6"/>
          <p:cNvSpPr>
            <a:spLocks noChangeArrowheads="1"/>
          </p:cNvSpPr>
          <p:nvPr/>
        </p:nvSpPr>
        <p:spPr bwMode="auto">
          <a:xfrm>
            <a:off x="9076784" y="2366399"/>
            <a:ext cx="309562" cy="311150"/>
          </a:xfrm>
          <a:prstGeom prst="ellipse">
            <a:avLst/>
          </a:prstGeom>
          <a:solidFill>
            <a:srgbClr val="FF0000"/>
          </a:solidFill>
          <a:ln w="9525" algn="ctr">
            <a:solidFill>
              <a:srgbClr val="FF0000"/>
            </a:solidFill>
            <a:rou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1</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28" name="椭圆 7"/>
          <p:cNvSpPr>
            <a:spLocks noChangeArrowheads="1"/>
          </p:cNvSpPr>
          <p:nvPr/>
        </p:nvSpPr>
        <p:spPr bwMode="auto">
          <a:xfrm>
            <a:off x="9076784" y="3020207"/>
            <a:ext cx="311150" cy="311150"/>
          </a:xfrm>
          <a:prstGeom prst="ellipse">
            <a:avLst/>
          </a:prstGeom>
          <a:solidFill>
            <a:schemeClr val="accent1"/>
          </a:solidFill>
          <a:ln w="25400" algn="ctr">
            <a:solidFill>
              <a:schemeClr val="accent1"/>
            </a:solidFill>
            <a:rou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9" name="椭圆 10"/>
          <p:cNvSpPr>
            <a:spLocks noChangeArrowheads="1"/>
          </p:cNvSpPr>
          <p:nvPr/>
        </p:nvSpPr>
        <p:spPr bwMode="auto">
          <a:xfrm>
            <a:off x="9076784" y="3826415"/>
            <a:ext cx="311150" cy="311150"/>
          </a:xfrm>
          <a:prstGeom prst="ellipse">
            <a:avLst/>
          </a:prstGeom>
          <a:solidFill>
            <a:srgbClr val="92D050"/>
          </a:solidFill>
          <a:ln w="9525" algn="ctr">
            <a:solidFill>
              <a:srgbClr val="92D050"/>
            </a:solidFill>
            <a:rou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3</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30" name="椭圆 14"/>
          <p:cNvSpPr>
            <a:spLocks noChangeArrowheads="1"/>
          </p:cNvSpPr>
          <p:nvPr/>
        </p:nvSpPr>
        <p:spPr bwMode="auto">
          <a:xfrm>
            <a:off x="9076784" y="4480223"/>
            <a:ext cx="309562" cy="311150"/>
          </a:xfrm>
          <a:prstGeom prst="ellipse">
            <a:avLst/>
          </a:prstGeom>
          <a:solidFill>
            <a:srgbClr val="00B0F0"/>
          </a:solidFill>
          <a:ln w="9525" algn="ctr">
            <a:solidFill>
              <a:srgbClr val="00B0F0"/>
            </a:solidFill>
            <a:rou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4</a:t>
            </a:r>
            <a:endParaRPr lang="zh-CN" altLang="en-US" b="1" dirty="0">
              <a:solidFill>
                <a:srgbClr val="FFFFFF"/>
              </a:solidFill>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1"/>
          <a:stretch>
            <a:fillRect/>
          </a:stretch>
        </p:blipFill>
        <p:spPr>
          <a:xfrm>
            <a:off x="425070" y="1054383"/>
            <a:ext cx="8357527" cy="57891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服务管理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技术架构图（二）</a:t>
            </a:r>
            <a:endParaRPr lang="zh-CN" altLang="en-US" dirty="0">
              <a:latin typeface="微软雅黑" panose="020B0503020204020204" pitchFamily="34" charset="-122"/>
              <a:ea typeface="微软雅黑" panose="020B0503020204020204" pitchFamily="34" charset="-122"/>
            </a:endParaRPr>
          </a:p>
        </p:txBody>
      </p:sp>
      <p:sp>
        <p:nvSpPr>
          <p:cNvPr id="17" name="Rectangle 16"/>
          <p:cNvSpPr/>
          <p:nvPr/>
        </p:nvSpPr>
        <p:spPr>
          <a:xfrm>
            <a:off x="76075" y="873751"/>
            <a:ext cx="12049250" cy="5982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5"/>
          <p:cNvSpPr>
            <a:spLocks noChangeArrowheads="1"/>
          </p:cNvSpPr>
          <p:nvPr/>
        </p:nvSpPr>
        <p:spPr bwMode="auto">
          <a:xfrm>
            <a:off x="9024031" y="978238"/>
            <a:ext cx="2946735" cy="4492148"/>
          </a:xfrm>
          <a:prstGeom prst="rect">
            <a:avLst/>
          </a:prstGeom>
          <a:solidFill>
            <a:srgbClr val="FFFFFF"/>
          </a:solidFill>
          <a:ln w="25400" algn="ctr">
            <a:solidFill>
              <a:srgbClr val="FF6600"/>
            </a:solidFill>
            <a:miter lim="800000"/>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endParaRPr lang="zh-CN" altLang="en-US">
              <a:solidFill>
                <a:srgbClr val="FFC000"/>
              </a:solidFill>
              <a:latin typeface="微软雅黑" panose="020B0503020204020204" pitchFamily="34" charset="-122"/>
              <a:ea typeface="微软雅黑" panose="020B0503020204020204" pitchFamily="34" charset="-122"/>
            </a:endParaRPr>
          </a:p>
        </p:txBody>
      </p:sp>
      <p:sp>
        <p:nvSpPr>
          <p:cNvPr id="32" name="TextBox 31"/>
          <p:cNvSpPr txBox="1">
            <a:spLocks noChangeArrowheads="1"/>
          </p:cNvSpPr>
          <p:nvPr/>
        </p:nvSpPr>
        <p:spPr bwMode="auto">
          <a:xfrm>
            <a:off x="9362788" y="2194820"/>
            <a:ext cx="2529883" cy="73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r>
              <a:rPr lang="zh-CN" altLang="en-US" sz="1400" dirty="0">
                <a:solidFill>
                  <a:schemeClr val="tx1"/>
                </a:solidFill>
                <a:latin typeface="微软雅黑" panose="020B0503020204020204" pitchFamily="34" charset="-122"/>
                <a:ea typeface="微软雅黑" panose="020B0503020204020204" pitchFamily="34" charset="-122"/>
              </a:rPr>
              <a:t>整个小区平台的组件服务应用或业务管理应用均</a:t>
            </a:r>
            <a:r>
              <a:rPr lang="en-US" altLang="zh-CN" sz="1400" dirty="0">
                <a:solidFill>
                  <a:schemeClr val="tx1"/>
                </a:solidFill>
                <a:latin typeface="微软雅黑" panose="020B0503020204020204" pitchFamily="34" charset="-122"/>
                <a:ea typeface="微软雅黑" panose="020B0503020204020204" pitchFamily="34" charset="-122"/>
              </a:rPr>
              <a:t>Spring Cloud</a:t>
            </a:r>
            <a:r>
              <a:rPr lang="zh-CN" altLang="en-US" sz="1400" dirty="0">
                <a:solidFill>
                  <a:schemeClr val="tx1"/>
                </a:solidFill>
                <a:latin typeface="微软雅黑" panose="020B0503020204020204" pitchFamily="34" charset="-122"/>
                <a:ea typeface="微软雅黑" panose="020B0503020204020204" pitchFamily="34" charset="-122"/>
              </a:rPr>
              <a:t>技术进行构建</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3" name="TextBox 37"/>
          <p:cNvSpPr txBox="1">
            <a:spLocks noChangeArrowheads="1"/>
          </p:cNvSpPr>
          <p:nvPr/>
        </p:nvSpPr>
        <p:spPr bwMode="auto">
          <a:xfrm>
            <a:off x="9362788" y="2930187"/>
            <a:ext cx="2517145" cy="73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r>
              <a:rPr lang="zh-CN" altLang="en-US" sz="1400" dirty="0">
                <a:solidFill>
                  <a:schemeClr val="tx1"/>
                </a:solidFill>
                <a:latin typeface="微软雅黑" panose="020B0503020204020204" pitchFamily="34" charset="-122"/>
                <a:ea typeface="微软雅黑" panose="020B0503020204020204" pitchFamily="34" charset="-122"/>
              </a:rPr>
              <a:t>组件与应用间的调用采用</a:t>
            </a:r>
            <a:r>
              <a:rPr lang="en-US" altLang="zh-CN" sz="1400" dirty="0" err="1">
                <a:solidFill>
                  <a:schemeClr val="tx1"/>
                </a:solidFill>
                <a:latin typeface="微软雅黑" panose="020B0503020204020204" pitchFamily="34" charset="-122"/>
                <a:ea typeface="微软雅黑" panose="020B0503020204020204" pitchFamily="34" charset="-122"/>
              </a:rPr>
              <a:t>Getway</a:t>
            </a:r>
            <a:r>
              <a:rPr lang="zh-CN" altLang="en-US" sz="1400" dirty="0">
                <a:solidFill>
                  <a:schemeClr val="tx1"/>
                </a:solidFill>
                <a:latin typeface="微软雅黑" panose="020B0503020204020204" pitchFamily="34" charset="-122"/>
                <a:ea typeface="微软雅黑" panose="020B0503020204020204" pitchFamily="34" charset="-122"/>
              </a:rPr>
              <a:t>的方式，</a:t>
            </a:r>
            <a:r>
              <a:rPr lang="en-US" altLang="zh-CN" sz="1400" dirty="0" err="1">
                <a:solidFill>
                  <a:schemeClr val="tx1"/>
                </a:solidFill>
                <a:latin typeface="微软雅黑" panose="020B0503020204020204" pitchFamily="34" charset="-122"/>
                <a:ea typeface="微软雅黑" panose="020B0503020204020204" pitchFamily="34" charset="-122"/>
              </a:rPr>
              <a:t>Zuul</a:t>
            </a:r>
            <a:r>
              <a:rPr lang="zh-CN" altLang="en-US" sz="1400" dirty="0">
                <a:solidFill>
                  <a:schemeClr val="tx1"/>
                </a:solidFill>
                <a:latin typeface="微软雅黑" panose="020B0503020204020204" pitchFamily="34" charset="-122"/>
                <a:ea typeface="微软雅黑" panose="020B0503020204020204" pitchFamily="34" charset="-122"/>
              </a:rPr>
              <a:t>作为</a:t>
            </a:r>
            <a:r>
              <a:rPr lang="en-US" altLang="zh-CN" sz="1400" dirty="0" err="1">
                <a:solidFill>
                  <a:schemeClr val="tx1"/>
                </a:solidFill>
                <a:latin typeface="微软雅黑" panose="020B0503020204020204" pitchFamily="34" charset="-122"/>
                <a:ea typeface="微软雅黑" panose="020B0503020204020204" pitchFamily="34" charset="-122"/>
              </a:rPr>
              <a:t>Getway</a:t>
            </a:r>
            <a:r>
              <a:rPr lang="zh-CN" altLang="en-US" sz="1400" dirty="0">
                <a:solidFill>
                  <a:schemeClr val="tx1"/>
                </a:solidFill>
                <a:latin typeface="微软雅黑" panose="020B0503020204020204" pitchFamily="34" charset="-122"/>
                <a:ea typeface="微软雅黑" panose="020B0503020204020204" pitchFamily="34" charset="-122"/>
              </a:rPr>
              <a:t>的实现组件</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4" name="TextBox 39"/>
          <p:cNvSpPr txBox="1">
            <a:spLocks noChangeArrowheads="1"/>
          </p:cNvSpPr>
          <p:nvPr/>
        </p:nvSpPr>
        <p:spPr bwMode="auto">
          <a:xfrm>
            <a:off x="9362788" y="3659308"/>
            <a:ext cx="2512540"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r>
              <a:rPr lang="zh-CN" altLang="en-US" sz="1400" dirty="0">
                <a:solidFill>
                  <a:schemeClr val="tx1"/>
                </a:solidFill>
                <a:latin typeface="微软雅黑" panose="020B0503020204020204" pitchFamily="34" charset="-122"/>
                <a:ea typeface="微软雅黑" panose="020B0503020204020204" pitchFamily="34" charset="-122"/>
              </a:rPr>
              <a:t>所有应用和组件的配置信息统一由</a:t>
            </a:r>
            <a:r>
              <a:rPr lang="en-US" altLang="zh-CN" sz="1400" dirty="0" err="1">
                <a:solidFill>
                  <a:schemeClr val="tx1"/>
                </a:solidFill>
                <a:latin typeface="微软雅黑" panose="020B0503020204020204" pitchFamily="34" charset="-122"/>
                <a:ea typeface="微软雅黑" panose="020B0503020204020204" pitchFamily="34" charset="-122"/>
              </a:rPr>
              <a:t>Config</a:t>
            </a:r>
            <a:r>
              <a:rPr lang="en-US" altLang="zh-CN" sz="1400" dirty="0">
                <a:solidFill>
                  <a:schemeClr val="tx1"/>
                </a:solidFill>
                <a:latin typeface="微软雅黑" panose="020B0503020204020204" pitchFamily="34" charset="-122"/>
                <a:ea typeface="微软雅黑" panose="020B0503020204020204" pitchFamily="34" charset="-122"/>
              </a:rPr>
              <a:t> Server</a:t>
            </a:r>
            <a:r>
              <a:rPr lang="zh-CN" altLang="en-US" sz="1400" dirty="0">
                <a:solidFill>
                  <a:schemeClr val="tx1"/>
                </a:solidFill>
                <a:latin typeface="微软雅黑" panose="020B0503020204020204" pitchFamily="34" charset="-122"/>
                <a:ea typeface="微软雅黑" panose="020B0503020204020204" pitchFamily="34" charset="-122"/>
              </a:rPr>
              <a:t>集中管理</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5" name="矩形 13"/>
          <p:cNvSpPr/>
          <p:nvPr/>
        </p:nvSpPr>
        <p:spPr>
          <a:xfrm>
            <a:off x="9362788" y="4209361"/>
            <a:ext cx="2517145" cy="738664"/>
          </a:xfrm>
          <a:prstGeom prst="rect">
            <a:avLst/>
          </a:prstGeom>
        </p:spPr>
        <p:txBody>
          <a:bodyPr wrap="square">
            <a:spAutoFit/>
          </a:bodyPr>
          <a:lstStyle/>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所有应用和组件对外的服务均注册到</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Eureka Server</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服务注册中心</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17"/>
          <p:cNvSpPr/>
          <p:nvPr/>
        </p:nvSpPr>
        <p:spPr>
          <a:xfrm>
            <a:off x="9101161" y="1030107"/>
            <a:ext cx="2941668" cy="1180699"/>
          </a:xfrm>
          <a:prstGeom prst="rect">
            <a:avLst/>
          </a:prstGeom>
        </p:spPr>
        <p:txBody>
          <a:bodyPr wrap="square" lIns="36000" tIns="36000" rIns="36000" bIns="3600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以设备管理组件和地图应用与用户管理组件之间的交互为例，说明应用或组件间的交互过程：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矩形 13"/>
          <p:cNvSpPr/>
          <p:nvPr/>
        </p:nvSpPr>
        <p:spPr>
          <a:xfrm>
            <a:off x="9362788" y="4947166"/>
            <a:ext cx="2547930" cy="523220"/>
          </a:xfrm>
          <a:prstGeom prst="rect">
            <a:avLst/>
          </a:prstGeom>
        </p:spPr>
        <p:txBody>
          <a:bodyPr wrap="square">
            <a:spAutoFit/>
          </a:bodyPr>
          <a:lstStyle/>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单个微服务应用采用</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Ribbon</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组件进行负载均衡</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8" name="椭圆 6"/>
          <p:cNvSpPr>
            <a:spLocks noChangeArrowheads="1"/>
          </p:cNvSpPr>
          <p:nvPr/>
        </p:nvSpPr>
        <p:spPr bwMode="auto">
          <a:xfrm>
            <a:off x="9090015" y="2370057"/>
            <a:ext cx="309562" cy="311150"/>
          </a:xfrm>
          <a:prstGeom prst="ellipse">
            <a:avLst/>
          </a:prstGeom>
          <a:solidFill>
            <a:srgbClr val="FF0000"/>
          </a:solidFill>
          <a:ln w="9525" algn="ctr">
            <a:solidFill>
              <a:srgbClr val="FF0000"/>
            </a:solidFill>
            <a:rou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1</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39" name="椭圆 7"/>
          <p:cNvSpPr>
            <a:spLocks noChangeArrowheads="1"/>
          </p:cNvSpPr>
          <p:nvPr/>
        </p:nvSpPr>
        <p:spPr bwMode="auto">
          <a:xfrm>
            <a:off x="9090015" y="3023865"/>
            <a:ext cx="311150" cy="311150"/>
          </a:xfrm>
          <a:prstGeom prst="ellipse">
            <a:avLst/>
          </a:prstGeom>
          <a:solidFill>
            <a:schemeClr val="accent1"/>
          </a:solidFill>
          <a:ln w="25400" algn="ctr">
            <a:solidFill>
              <a:schemeClr val="accent1"/>
            </a:solidFill>
            <a:rou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40" name="椭圆 10"/>
          <p:cNvSpPr>
            <a:spLocks noChangeArrowheads="1"/>
          </p:cNvSpPr>
          <p:nvPr/>
        </p:nvSpPr>
        <p:spPr bwMode="auto">
          <a:xfrm>
            <a:off x="9090015" y="3715773"/>
            <a:ext cx="311150" cy="311150"/>
          </a:xfrm>
          <a:prstGeom prst="ellipse">
            <a:avLst/>
          </a:prstGeom>
          <a:solidFill>
            <a:srgbClr val="92D050"/>
          </a:solidFill>
          <a:ln w="9525" algn="ctr">
            <a:solidFill>
              <a:srgbClr val="92D050"/>
            </a:solidFill>
            <a:rou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3</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41" name="椭圆 14"/>
          <p:cNvSpPr>
            <a:spLocks noChangeArrowheads="1"/>
          </p:cNvSpPr>
          <p:nvPr/>
        </p:nvSpPr>
        <p:spPr bwMode="auto">
          <a:xfrm>
            <a:off x="9090015" y="4331481"/>
            <a:ext cx="309562" cy="311150"/>
          </a:xfrm>
          <a:prstGeom prst="ellipse">
            <a:avLst/>
          </a:prstGeom>
          <a:solidFill>
            <a:srgbClr val="00B0F0"/>
          </a:solidFill>
          <a:ln w="9525" algn="ctr">
            <a:solidFill>
              <a:srgbClr val="00B0F0"/>
            </a:solidFill>
            <a:rou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4</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42" name="椭圆 18"/>
          <p:cNvSpPr>
            <a:spLocks noChangeArrowheads="1"/>
          </p:cNvSpPr>
          <p:nvPr/>
        </p:nvSpPr>
        <p:spPr bwMode="auto">
          <a:xfrm>
            <a:off x="9107603" y="4985287"/>
            <a:ext cx="311150" cy="311150"/>
          </a:xfrm>
          <a:prstGeom prst="ellipse">
            <a:avLst/>
          </a:prstGeom>
          <a:solidFill>
            <a:srgbClr val="C00000"/>
          </a:solidFill>
          <a:ln w="9525" algn="ctr">
            <a:solidFill>
              <a:srgbClr val="92D050"/>
            </a:solidFill>
            <a:rou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5</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8779610" y="5605588"/>
            <a:ext cx="3488590" cy="1107996"/>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图示：</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100" dirty="0" err="1">
                <a:latin typeface="微软雅黑" panose="020B0503020204020204" pitchFamily="34" charset="-122"/>
                <a:ea typeface="微软雅黑" panose="020B0503020204020204" pitchFamily="34" charset="-122"/>
              </a:rPr>
              <a:t>Config</a:t>
            </a:r>
            <a:r>
              <a:rPr lang="en-US" altLang="zh-CN" sz="1100" dirty="0">
                <a:latin typeface="微软雅黑" panose="020B0503020204020204" pitchFamily="34" charset="-122"/>
                <a:ea typeface="微软雅黑" panose="020B0503020204020204" pitchFamily="34" charset="-122"/>
              </a:rPr>
              <a:t> Server</a:t>
            </a:r>
            <a:r>
              <a:rPr lang="zh-CN" altLang="en-US" sz="1100" dirty="0">
                <a:latin typeface="微软雅黑" panose="020B0503020204020204" pitchFamily="34" charset="-122"/>
                <a:ea typeface="微软雅黑" panose="020B0503020204020204" pitchFamily="34" charset="-122"/>
              </a:rPr>
              <a:t>：配置管理中心</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100" dirty="0">
                <a:latin typeface="微软雅黑" panose="020B0503020204020204" pitchFamily="34" charset="-122"/>
                <a:ea typeface="微软雅黑" panose="020B0503020204020204" pitchFamily="34" charset="-122"/>
              </a:rPr>
              <a:t>Eureka Server</a:t>
            </a:r>
            <a:r>
              <a:rPr lang="zh-CN" altLang="en-US" sz="1100" dirty="0">
                <a:latin typeface="微软雅黑" panose="020B0503020204020204" pitchFamily="34" charset="-122"/>
                <a:ea typeface="微软雅黑" panose="020B0503020204020204" pitchFamily="34" charset="-122"/>
              </a:rPr>
              <a:t>：服务注册与发现中心</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100" dirty="0" err="1">
                <a:latin typeface="微软雅黑" panose="020B0503020204020204" pitchFamily="34" charset="-122"/>
                <a:ea typeface="微软雅黑" panose="020B0503020204020204" pitchFamily="34" charset="-122"/>
              </a:rPr>
              <a:t>DeviceMgmt</a:t>
            </a:r>
            <a:r>
              <a:rPr lang="en-US" altLang="zh-CN" sz="1100" dirty="0">
                <a:latin typeface="微软雅黑" panose="020B0503020204020204" pitchFamily="34" charset="-122"/>
                <a:ea typeface="微软雅黑" panose="020B0503020204020204" pitchFamily="34" charset="-122"/>
              </a:rPr>
              <a:t> Application</a:t>
            </a:r>
            <a:r>
              <a:rPr lang="zh-CN" altLang="en-US" sz="1100" dirty="0">
                <a:latin typeface="微软雅黑" panose="020B0503020204020204" pitchFamily="34" charset="-122"/>
                <a:ea typeface="微软雅黑" panose="020B0503020204020204" pitchFamily="34" charset="-122"/>
              </a:rPr>
              <a:t>：设备管理组件</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100" dirty="0" err="1">
                <a:latin typeface="微软雅黑" panose="020B0503020204020204" pitchFamily="34" charset="-122"/>
                <a:ea typeface="微软雅黑" panose="020B0503020204020204" pitchFamily="34" charset="-122"/>
              </a:rPr>
              <a:t>UserMgmt</a:t>
            </a:r>
            <a:r>
              <a:rPr lang="en-US" altLang="zh-CN" sz="1100" dirty="0">
                <a:latin typeface="微软雅黑" panose="020B0503020204020204" pitchFamily="34" charset="-122"/>
                <a:ea typeface="微软雅黑" panose="020B0503020204020204" pitchFamily="34" charset="-122"/>
              </a:rPr>
              <a:t> Component</a:t>
            </a:r>
            <a:r>
              <a:rPr lang="zh-CN" altLang="en-US" sz="1100" dirty="0">
                <a:latin typeface="微软雅黑" panose="020B0503020204020204" pitchFamily="34" charset="-122"/>
                <a:ea typeface="微软雅黑" panose="020B0503020204020204" pitchFamily="34" charset="-122"/>
              </a:rPr>
              <a:t>：用户管理组件</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100" dirty="0">
                <a:latin typeface="微软雅黑" panose="020B0503020204020204" pitchFamily="34" charset="-122"/>
                <a:ea typeface="微软雅黑" panose="020B0503020204020204" pitchFamily="34" charset="-122"/>
              </a:rPr>
              <a:t>Map Application</a:t>
            </a:r>
            <a:r>
              <a:rPr lang="zh-CN" altLang="en-US" sz="1100" dirty="0">
                <a:latin typeface="微软雅黑" panose="020B0503020204020204" pitchFamily="34" charset="-122"/>
                <a:ea typeface="微软雅黑" panose="020B0503020204020204" pitchFamily="34" charset="-122"/>
              </a:rPr>
              <a:t>：地图应用</a:t>
            </a:r>
            <a:endParaRPr lang="en-US" altLang="zh-CN" sz="1100" dirty="0">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1"/>
          <a:stretch>
            <a:fillRect/>
          </a:stretch>
        </p:blipFill>
        <p:spPr>
          <a:xfrm>
            <a:off x="510657" y="1052737"/>
            <a:ext cx="8114394" cy="54081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目录</a:t>
            </a:r>
            <a:endParaRPr lang="zh-CN" altLang="en-US" dirty="0"/>
          </a:p>
        </p:txBody>
      </p:sp>
      <p:sp>
        <p:nvSpPr>
          <p:cNvPr id="3" name="Rectangle 4"/>
          <p:cNvSpPr>
            <a:spLocks noChangeArrowheads="1"/>
          </p:cNvSpPr>
          <p:nvPr/>
        </p:nvSpPr>
        <p:spPr bwMode="auto">
          <a:xfrm>
            <a:off x="495432" y="1384751"/>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Rectangle 5"/>
          <p:cNvSpPr>
            <a:spLocks noChangeArrowheads="1"/>
          </p:cNvSpPr>
          <p:nvPr/>
        </p:nvSpPr>
        <p:spPr bwMode="gray">
          <a:xfrm>
            <a:off x="1501623" y="1384751"/>
            <a:ext cx="6147209" cy="518680"/>
          </a:xfrm>
          <a:prstGeom prst="rect">
            <a:avLst/>
          </a:prstGeom>
          <a:solidFill>
            <a:srgbClr val="BDD7EE"/>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技术架构概述</a:t>
            </a:r>
            <a:endParaRPr lang="en-US" altLang="zh-CN"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
          <p:cNvSpPr>
            <a:spLocks noChangeArrowheads="1"/>
          </p:cNvSpPr>
          <p:nvPr/>
        </p:nvSpPr>
        <p:spPr bwMode="auto">
          <a:xfrm>
            <a:off x="495432" y="2536524"/>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3</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Rectangle 5"/>
          <p:cNvSpPr>
            <a:spLocks noChangeArrowheads="1"/>
          </p:cNvSpPr>
          <p:nvPr/>
        </p:nvSpPr>
        <p:spPr bwMode="gray">
          <a:xfrm>
            <a:off x="1500988" y="2536524"/>
            <a:ext cx="6147209" cy="518680"/>
          </a:xfrm>
          <a:prstGeom prst="rect">
            <a:avLst/>
          </a:prstGeom>
          <a:solidFill>
            <a:srgbClr val="BDD7EE"/>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开发规范介绍</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7"/>
          <p:cNvSpPr>
            <a:spLocks noChangeArrowheads="1"/>
          </p:cNvSpPr>
          <p:nvPr/>
        </p:nvSpPr>
        <p:spPr bwMode="auto">
          <a:xfrm>
            <a:off x="495432" y="3127290"/>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endPar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Rectangle 5"/>
          <p:cNvSpPr>
            <a:spLocks noChangeArrowheads="1"/>
          </p:cNvSpPr>
          <p:nvPr/>
        </p:nvSpPr>
        <p:spPr bwMode="gray">
          <a:xfrm>
            <a:off x="1501623" y="3127290"/>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rPr>
              <a:t>服务管理介绍</a:t>
            </a:r>
            <a:endParaRPr lang="zh-CN" altLang="en-US" b="1" kern="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Rectangle 7"/>
          <p:cNvSpPr>
            <a:spLocks noChangeArrowheads="1"/>
          </p:cNvSpPr>
          <p:nvPr/>
        </p:nvSpPr>
        <p:spPr bwMode="auto">
          <a:xfrm>
            <a:off x="495432" y="3710435"/>
            <a:ext cx="886812" cy="518680"/>
          </a:xfrm>
          <a:prstGeom prst="rect">
            <a:avLst/>
          </a:prstGeom>
          <a:solidFill>
            <a:srgbClr val="1B76C3"/>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a:t>
            </a: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Rectangle 5"/>
          <p:cNvSpPr>
            <a:spLocks noChangeArrowheads="1"/>
          </p:cNvSpPr>
          <p:nvPr/>
        </p:nvSpPr>
        <p:spPr bwMode="gray">
          <a:xfrm>
            <a:off x="1500988" y="3710435"/>
            <a:ext cx="6147209" cy="518680"/>
          </a:xfrm>
          <a:prstGeom prst="rect">
            <a:avLst/>
          </a:prstGeom>
          <a:solidFill>
            <a:srgbClr val="1B76C3"/>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开发示例实操</a:t>
            </a:r>
            <a:endParaRPr lang="en-US" altLang="zh-CN"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7"/>
          <p:cNvSpPr>
            <a:spLocks noChangeArrowheads="1"/>
          </p:cNvSpPr>
          <p:nvPr/>
        </p:nvSpPr>
        <p:spPr bwMode="auto">
          <a:xfrm>
            <a:off x="495432" y="1956693"/>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Rectangle 5"/>
          <p:cNvSpPr>
            <a:spLocks noChangeArrowheads="1"/>
          </p:cNvSpPr>
          <p:nvPr/>
        </p:nvSpPr>
        <p:spPr bwMode="gray">
          <a:xfrm>
            <a:off x="1501623" y="1956693"/>
            <a:ext cx="6147209" cy="518680"/>
          </a:xfrm>
          <a:prstGeom prst="rect">
            <a:avLst/>
          </a:prstGeom>
          <a:solidFill>
            <a:srgbClr val="BDD7EE"/>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开发环境搭建</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AutoShape 10"/>
          <p:cNvSpPr>
            <a:spLocks noChangeArrowheads="1"/>
          </p:cNvSpPr>
          <p:nvPr/>
        </p:nvSpPr>
        <p:spPr bwMode="gray">
          <a:xfrm rot="5400000">
            <a:off x="409948" y="3771709"/>
            <a:ext cx="249844" cy="334687"/>
          </a:xfrm>
          <a:prstGeom prst="triangle">
            <a:avLst>
              <a:gd name="adj" fmla="val 50000"/>
            </a:avLst>
          </a:prstGeom>
          <a:solidFill>
            <a:srgbClr val="1B76C3"/>
          </a:solidFill>
          <a:ln w="57150">
            <a:solidFill>
              <a:srgbClr val="FFFFFF"/>
            </a:solidFill>
            <a:miter lim="800000"/>
          </a:ln>
        </p:spPr>
        <p:txBody>
          <a:bodyPr rot="10800000" vert="eaVert" wrap="none" lIns="0" tIns="46800" rIns="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defRPr/>
            </a:pPr>
            <a:endParaRPr lang="zh-CN" altLang="en-US" b="1" kern="0">
              <a:solidFill>
                <a:srgbClr val="000000"/>
              </a:solidFill>
              <a:latin typeface="微软雅黑" panose="020B0503020204020204" pitchFamily="34" charset="-122"/>
              <a:ea typeface="微软雅黑" panose="020B0503020204020204" pitchFamily="34" charset="-122"/>
              <a:cs typeface="华文楷体" panose="02010600040101010101" charset="-122"/>
            </a:endParaRPr>
          </a:p>
        </p:txBody>
      </p:sp>
      <p:pic>
        <p:nvPicPr>
          <p:cNvPr id="20" name="Picture 2" descr="PPT_title_art copy"/>
          <p:cNvPicPr>
            <a:picLocks noChangeAspect="1" noChangeArrowheads="1"/>
          </p:cNvPicPr>
          <p:nvPr/>
        </p:nvPicPr>
        <p:blipFill>
          <a:blip r:embed="rId1"/>
          <a:srcRect/>
          <a:stretch>
            <a:fillRect/>
          </a:stretch>
        </p:blipFill>
        <p:spPr bwMode="auto">
          <a:xfrm>
            <a:off x="7648833" y="1384751"/>
            <a:ext cx="4311330" cy="464863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基于开源技术的开发框架</a:t>
            </a:r>
            <a:endParaRPr lang="zh-CN" altLang="en-US" dirty="0">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903162" y="5659667"/>
            <a:ext cx="4937125" cy="576263"/>
          </a:xfrm>
          <a:prstGeom prst="rect">
            <a:avLst/>
          </a:prstGeom>
          <a:solidFill>
            <a:schemeClr val="accent1">
              <a:lumMod val="60000"/>
              <a:lumOff val="40000"/>
            </a:schemeClr>
          </a:solidFill>
          <a:ln w="9525">
            <a:miter lim="800000"/>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dirty="0"/>
              <a:t>PostgreSQL</a:t>
            </a:r>
            <a:endParaRPr lang="en-US" altLang="zh-CN" sz="1800" b="1" dirty="0"/>
          </a:p>
        </p:txBody>
      </p:sp>
      <p:sp>
        <p:nvSpPr>
          <p:cNvPr id="16" name="Text Box 3"/>
          <p:cNvSpPr txBox="1">
            <a:spLocks noChangeArrowheads="1"/>
          </p:cNvSpPr>
          <p:nvPr/>
        </p:nvSpPr>
        <p:spPr bwMode="auto">
          <a:xfrm>
            <a:off x="514225" y="5632680"/>
            <a:ext cx="42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t>M</a:t>
            </a:r>
            <a:endParaRPr lang="en-US" altLang="zh-CN" sz="2000" b="1"/>
          </a:p>
        </p:txBody>
      </p:sp>
      <p:sp>
        <p:nvSpPr>
          <p:cNvPr id="17" name="Text Box 4"/>
          <p:cNvSpPr txBox="1">
            <a:spLocks noChangeArrowheads="1"/>
          </p:cNvSpPr>
          <p:nvPr/>
        </p:nvSpPr>
        <p:spPr bwMode="auto">
          <a:xfrm>
            <a:off x="514225" y="2825980"/>
            <a:ext cx="42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t>C</a:t>
            </a:r>
            <a:endParaRPr lang="en-US" altLang="zh-CN" sz="2000" b="1"/>
          </a:p>
        </p:txBody>
      </p:sp>
      <p:sp>
        <p:nvSpPr>
          <p:cNvPr id="18" name="Text Box 5"/>
          <p:cNvSpPr txBox="1">
            <a:spLocks noChangeArrowheads="1"/>
          </p:cNvSpPr>
          <p:nvPr/>
        </p:nvSpPr>
        <p:spPr bwMode="auto">
          <a:xfrm>
            <a:off x="514225" y="1971905"/>
            <a:ext cx="427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t>V</a:t>
            </a:r>
            <a:endParaRPr lang="en-US" altLang="zh-CN" sz="2000" b="1"/>
          </a:p>
        </p:txBody>
      </p:sp>
      <p:sp>
        <p:nvSpPr>
          <p:cNvPr id="21" name="Line 6"/>
          <p:cNvSpPr>
            <a:spLocks noChangeShapeType="1"/>
          </p:cNvSpPr>
          <p:nvPr/>
        </p:nvSpPr>
        <p:spPr bwMode="auto">
          <a:xfrm>
            <a:off x="331662" y="3980092"/>
            <a:ext cx="9144000" cy="0"/>
          </a:xfrm>
          <a:prstGeom prst="line">
            <a:avLst/>
          </a:prstGeom>
          <a:noFill/>
          <a:ln w="38100">
            <a:solidFill>
              <a:schemeClr val="accent2"/>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2" name="Line 7"/>
          <p:cNvSpPr>
            <a:spLocks noChangeShapeType="1"/>
          </p:cNvSpPr>
          <p:nvPr/>
        </p:nvSpPr>
        <p:spPr bwMode="auto">
          <a:xfrm>
            <a:off x="331662" y="2614842"/>
            <a:ext cx="9144000" cy="0"/>
          </a:xfrm>
          <a:prstGeom prst="line">
            <a:avLst/>
          </a:prstGeom>
          <a:noFill/>
          <a:ln w="38100">
            <a:solidFill>
              <a:schemeClr val="accent2"/>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3" name="Rectangle 22"/>
          <p:cNvSpPr>
            <a:spLocks noChangeArrowheads="1"/>
          </p:cNvSpPr>
          <p:nvPr/>
        </p:nvSpPr>
        <p:spPr bwMode="auto">
          <a:xfrm>
            <a:off x="903162" y="2314805"/>
            <a:ext cx="8077200" cy="265112"/>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AJAX(Asynchronous JavaScript and XML)</a:t>
            </a:r>
            <a:endParaRPr lang="en-US" altLang="zh-CN" sz="1800" b="1"/>
          </a:p>
        </p:txBody>
      </p:sp>
      <p:sp>
        <p:nvSpPr>
          <p:cNvPr id="24" name="Rectangle 8"/>
          <p:cNvSpPr>
            <a:spLocks noChangeArrowheads="1"/>
          </p:cNvSpPr>
          <p:nvPr/>
        </p:nvSpPr>
        <p:spPr bwMode="auto">
          <a:xfrm>
            <a:off x="903162" y="4911955"/>
            <a:ext cx="4937125" cy="576262"/>
          </a:xfrm>
          <a:prstGeom prst="rect">
            <a:avLst/>
          </a:prstGeom>
          <a:solidFill>
            <a:srgbClr val="8CFFFF"/>
          </a:solidFill>
          <a:ln w="9525">
            <a:miter lim="800000"/>
          </a:ln>
          <a:scene3d>
            <a:camera prst="legacyObliqueTopRight"/>
            <a:lightRig rig="legacyFlat3" dir="b"/>
          </a:scene3d>
          <a:sp3d extrusionH="430200" prstMaterial="legacyMatte">
            <a:bevelT w="13500" h="13500" prst="angle"/>
            <a:bevelB w="13500" h="13500" prst="angle"/>
            <a:extrusionClr>
              <a:srgbClr val="6AC1C1"/>
            </a:extrusionClr>
            <a:contourClr>
              <a:srgbClr val="FF0066"/>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dirty="0" err="1"/>
              <a:t>MyBatis</a:t>
            </a:r>
            <a:r>
              <a:rPr lang="en-US" altLang="zh-CN" sz="2000" b="1" dirty="0"/>
              <a:t>(</a:t>
            </a:r>
            <a:r>
              <a:rPr lang="en-US" altLang="zh-CN" sz="2000" b="1" dirty="0" err="1"/>
              <a:t>ORMapping</a:t>
            </a:r>
            <a:r>
              <a:rPr lang="en-US" altLang="zh-CN" sz="2000" b="1" dirty="0"/>
              <a:t>/</a:t>
            </a:r>
            <a:r>
              <a:rPr lang="en-US" altLang="zh-CN" sz="2000" b="1" dirty="0" err="1"/>
              <a:t>CodeGenerator</a:t>
            </a:r>
            <a:r>
              <a:rPr lang="en-US" altLang="zh-CN" sz="2000" b="1" dirty="0"/>
              <a:t>)</a:t>
            </a:r>
            <a:endParaRPr lang="en-US" altLang="zh-CN" sz="2000" b="1" dirty="0"/>
          </a:p>
        </p:txBody>
      </p:sp>
      <p:sp>
        <p:nvSpPr>
          <p:cNvPr id="25" name="Rectangle 12"/>
          <p:cNvSpPr>
            <a:spLocks noChangeArrowheads="1"/>
          </p:cNvSpPr>
          <p:nvPr/>
        </p:nvSpPr>
        <p:spPr bwMode="auto">
          <a:xfrm>
            <a:off x="903162" y="1600430"/>
            <a:ext cx="1252539" cy="571500"/>
          </a:xfrm>
          <a:prstGeom prst="rect">
            <a:avLst/>
          </a:prstGeom>
          <a:solidFill>
            <a:srgbClr val="AADBFF"/>
          </a:solidFill>
          <a:ln w="9525">
            <a:miter lim="800000"/>
          </a:ln>
          <a:scene3d>
            <a:camera prst="legacyObliqueTopRight"/>
            <a:lightRig rig="legacyFlat3" dir="b"/>
          </a:scene3d>
          <a:sp3d extrusionH="430200" prstMaterial="legacyMatte">
            <a:bevelT w="13500" h="13500" prst="angle"/>
            <a:bevelB w="13500" h="13500" prst="angle"/>
            <a:extrusionClr>
              <a:srgbClr val="81A7C1"/>
            </a:extrusionClr>
            <a:contourClr>
              <a:srgbClr val="0066FF"/>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tx1">
                    <a:lumMod val="75000"/>
                    <a:lumOff val="25000"/>
                  </a:schemeClr>
                </a:solidFill>
              </a:rPr>
              <a:t>HTML5</a:t>
            </a:r>
            <a:endParaRPr lang="en-US" altLang="zh-CN" sz="1800" b="1">
              <a:solidFill>
                <a:schemeClr val="tx1">
                  <a:lumMod val="75000"/>
                  <a:lumOff val="25000"/>
                </a:schemeClr>
              </a:solidFill>
            </a:endParaRPr>
          </a:p>
        </p:txBody>
      </p:sp>
      <p:sp>
        <p:nvSpPr>
          <p:cNvPr id="26" name="Rectangle 13"/>
          <p:cNvSpPr>
            <a:spLocks noChangeArrowheads="1"/>
          </p:cNvSpPr>
          <p:nvPr/>
        </p:nvSpPr>
        <p:spPr bwMode="auto">
          <a:xfrm>
            <a:off x="2285877" y="1600430"/>
            <a:ext cx="1087412" cy="571500"/>
          </a:xfrm>
          <a:prstGeom prst="rect">
            <a:avLst/>
          </a:prstGeom>
          <a:solidFill>
            <a:srgbClr val="AADBFF"/>
          </a:solidFill>
          <a:ln w="9525">
            <a:miter lim="800000"/>
          </a:ln>
          <a:scene3d>
            <a:camera prst="legacyObliqueTopRight"/>
            <a:lightRig rig="legacyFlat3" dir="b"/>
          </a:scene3d>
          <a:sp3d extrusionH="430200" prstMaterial="legacyMatte">
            <a:bevelT w="13500" h="13500" prst="angle"/>
            <a:bevelB w="13500" h="13500" prst="angle"/>
            <a:extrusionClr>
              <a:srgbClr val="81A7C1"/>
            </a:extrusionClr>
            <a:contourClr>
              <a:srgbClr val="0066FF"/>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tx1">
                    <a:lumMod val="75000"/>
                    <a:lumOff val="25000"/>
                  </a:schemeClr>
                </a:solidFill>
              </a:rPr>
              <a:t>CSS3</a:t>
            </a:r>
            <a:endParaRPr lang="en-US" altLang="zh-CN" sz="1800" b="1">
              <a:solidFill>
                <a:schemeClr val="tx1">
                  <a:lumMod val="75000"/>
                  <a:lumOff val="25000"/>
                </a:schemeClr>
              </a:solidFill>
            </a:endParaRPr>
          </a:p>
        </p:txBody>
      </p:sp>
      <p:sp>
        <p:nvSpPr>
          <p:cNvPr id="27" name="Rectangle 26"/>
          <p:cNvSpPr>
            <a:spLocks noChangeArrowheads="1"/>
          </p:cNvSpPr>
          <p:nvPr/>
        </p:nvSpPr>
        <p:spPr bwMode="auto">
          <a:xfrm>
            <a:off x="903162" y="2829155"/>
            <a:ext cx="8077200" cy="576262"/>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None/>
            </a:pPr>
            <a:r>
              <a:rPr lang="en-US" altLang="zh-CN" sz="1800" b="1" dirty="0"/>
              <a:t>Spring Boot(JSON/Marshal/</a:t>
            </a:r>
            <a:r>
              <a:rPr lang="en-US" altLang="zh-CN" sz="1800" b="1" dirty="0" err="1"/>
              <a:t>Unmarshal</a:t>
            </a:r>
            <a:r>
              <a:rPr lang="en-US" altLang="zh-CN" sz="1800" b="1" dirty="0"/>
              <a:t>/</a:t>
            </a:r>
            <a:r>
              <a:rPr lang="en-US" altLang="zh-CN" sz="1800" b="1" dirty="0" err="1"/>
              <a:t>BeanValidation</a:t>
            </a:r>
            <a:r>
              <a:rPr lang="en-US" altLang="zh-CN" sz="1800" b="1" dirty="0"/>
              <a:t>)</a:t>
            </a:r>
            <a:endParaRPr lang="en-US" altLang="zh-CN" sz="1800" b="1" dirty="0"/>
          </a:p>
        </p:txBody>
      </p:sp>
      <p:sp>
        <p:nvSpPr>
          <p:cNvPr id="28" name="Rectangle 17"/>
          <p:cNvSpPr>
            <a:spLocks noChangeArrowheads="1"/>
          </p:cNvSpPr>
          <p:nvPr/>
        </p:nvSpPr>
        <p:spPr bwMode="auto">
          <a:xfrm rot="5400000">
            <a:off x="5802187" y="5478692"/>
            <a:ext cx="938213" cy="576263"/>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p>
            <a:pPr algn="ctr">
              <a:lnSpc>
                <a:spcPts val="1200"/>
              </a:lnSpc>
              <a:spcBef>
                <a:spcPct val="0"/>
              </a:spcBef>
            </a:pPr>
            <a:r>
              <a:rPr lang="en-US" altLang="zh-CN" b="1">
                <a:latin typeface="Arial" panose="020B0604020202020204" pitchFamily="34" charset="0"/>
                <a:ea typeface="宋体" panose="02010600030101010101" pitchFamily="2" charset="-122"/>
              </a:rPr>
              <a:t>Logback</a:t>
            </a:r>
            <a:endParaRPr lang="en-US" altLang="zh-CN" b="1">
              <a:latin typeface="Arial" panose="020B0604020202020204" pitchFamily="34" charset="0"/>
              <a:ea typeface="宋体" panose="02010600030101010101" pitchFamily="2" charset="-122"/>
            </a:endParaRPr>
          </a:p>
        </p:txBody>
      </p:sp>
      <p:sp>
        <p:nvSpPr>
          <p:cNvPr id="29" name="Rectangle 19"/>
          <p:cNvSpPr>
            <a:spLocks noChangeArrowheads="1"/>
          </p:cNvSpPr>
          <p:nvPr/>
        </p:nvSpPr>
        <p:spPr bwMode="auto">
          <a:xfrm rot="5400000">
            <a:off x="6587999" y="5478693"/>
            <a:ext cx="938213" cy="576262"/>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p>
            <a:pPr algn="ctr">
              <a:lnSpc>
                <a:spcPts val="1200"/>
              </a:lnSpc>
              <a:spcBef>
                <a:spcPct val="0"/>
              </a:spcBef>
            </a:pPr>
            <a:r>
              <a:rPr lang="en-US" altLang="zh-CN" sz="1400" b="1" dirty="0">
                <a:latin typeface="Arial" panose="020B0604020202020204" pitchFamily="34" charset="0"/>
                <a:ea typeface="宋体" panose="02010600030101010101" pitchFamily="2" charset="-122"/>
              </a:rPr>
              <a:t>RabbitMQ</a:t>
            </a:r>
            <a:endParaRPr lang="en-US" altLang="zh-CN" sz="1400" b="1" dirty="0">
              <a:latin typeface="Arial" panose="020B0604020202020204" pitchFamily="34" charset="0"/>
              <a:ea typeface="宋体" panose="02010600030101010101" pitchFamily="2" charset="-122"/>
            </a:endParaRPr>
          </a:p>
        </p:txBody>
      </p:sp>
      <p:sp>
        <p:nvSpPr>
          <p:cNvPr id="30" name="AutoShape 20"/>
          <p:cNvSpPr>
            <a:spLocks noChangeArrowheads="1"/>
          </p:cNvSpPr>
          <p:nvPr/>
        </p:nvSpPr>
        <p:spPr bwMode="auto">
          <a:xfrm>
            <a:off x="903162" y="4194405"/>
            <a:ext cx="4937125" cy="574675"/>
          </a:xfrm>
          <a:prstGeom prst="flowChartProcess">
            <a:avLst/>
          </a:prstGeom>
          <a:solidFill>
            <a:schemeClr val="accent2">
              <a:lumMod val="60000"/>
              <a:lumOff val="40000"/>
            </a:schemeClr>
          </a:solidFill>
          <a:ln w="9525">
            <a:miter lim="800000"/>
          </a:ln>
          <a:scene3d>
            <a:camera prst="legacyObliqueTopRight"/>
            <a:lightRig rig="legacyFlat3" dir="b"/>
          </a:scene3d>
          <a:sp3d extrusionH="430200" prstMaterial="legacyMatte">
            <a:bevelT w="13500" h="13500" prst="angle"/>
            <a:bevelB w="13500" h="13500" prst="angle"/>
            <a:extrusionClr>
              <a:schemeClr val="accent2">
                <a:lumMod val="60000"/>
                <a:lumOff val="40000"/>
              </a:schemeClr>
            </a:extrusionClr>
            <a:contourClr>
              <a:srgbClr val="FF33CC"/>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dirty="0"/>
              <a:t>Spring (IOC/AOP/Transactional)</a:t>
            </a:r>
            <a:endParaRPr lang="en-US" altLang="zh-CN" sz="2000" b="1" dirty="0"/>
          </a:p>
        </p:txBody>
      </p:sp>
      <p:sp>
        <p:nvSpPr>
          <p:cNvPr id="31" name="Rectangle 21"/>
          <p:cNvSpPr>
            <a:spLocks noChangeArrowheads="1"/>
          </p:cNvSpPr>
          <p:nvPr/>
        </p:nvSpPr>
        <p:spPr bwMode="auto">
          <a:xfrm rot="5400000">
            <a:off x="7671468" y="4927037"/>
            <a:ext cx="2041525" cy="576262"/>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dirty="0"/>
              <a:t>…</a:t>
            </a:r>
            <a:endParaRPr lang="en-US" altLang="zh-CN" sz="1800" b="1" dirty="0"/>
          </a:p>
        </p:txBody>
      </p:sp>
      <p:sp>
        <p:nvSpPr>
          <p:cNvPr id="32" name="Rectangle 13"/>
          <p:cNvSpPr>
            <a:spLocks noChangeArrowheads="1"/>
          </p:cNvSpPr>
          <p:nvPr/>
        </p:nvSpPr>
        <p:spPr bwMode="auto">
          <a:xfrm>
            <a:off x="3528864" y="1600430"/>
            <a:ext cx="968398" cy="571500"/>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p>
            <a:pPr algn="ctr">
              <a:spcBef>
                <a:spcPct val="0"/>
              </a:spcBef>
            </a:pPr>
            <a:r>
              <a:rPr lang="en-US" altLang="zh-CN" b="1" dirty="0">
                <a:latin typeface="Arial" panose="020B0604020202020204" pitchFamily="34" charset="0"/>
                <a:ea typeface="宋体" panose="02010600030101010101" pitchFamily="2" charset="-122"/>
              </a:rPr>
              <a:t>VUE</a:t>
            </a:r>
            <a:endParaRPr lang="en-US" altLang="zh-CN" b="1" dirty="0">
              <a:latin typeface="Arial" panose="020B0604020202020204" pitchFamily="34" charset="0"/>
              <a:ea typeface="宋体" panose="02010600030101010101" pitchFamily="2" charset="-122"/>
            </a:endParaRPr>
          </a:p>
        </p:txBody>
      </p:sp>
      <p:sp>
        <p:nvSpPr>
          <p:cNvPr id="33" name="Rectangle 13"/>
          <p:cNvSpPr>
            <a:spLocks noChangeArrowheads="1"/>
          </p:cNvSpPr>
          <p:nvPr/>
        </p:nvSpPr>
        <p:spPr bwMode="auto">
          <a:xfrm>
            <a:off x="4652837" y="1600430"/>
            <a:ext cx="1489098" cy="571500"/>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p>
            <a:pPr algn="ctr">
              <a:spcBef>
                <a:spcPct val="0"/>
              </a:spcBef>
            </a:pPr>
            <a:r>
              <a:rPr lang="en-US" altLang="zh-CN" b="1" dirty="0">
                <a:latin typeface="Arial" panose="020B0604020202020204" pitchFamily="34" charset="0"/>
                <a:ea typeface="宋体" panose="02010600030101010101" pitchFamily="2" charset="-122"/>
              </a:rPr>
              <a:t>Element-UI</a:t>
            </a:r>
            <a:endParaRPr lang="en-US" altLang="zh-CN" b="1" dirty="0">
              <a:latin typeface="Arial" panose="020B0604020202020204" pitchFamily="34" charset="0"/>
              <a:ea typeface="宋体" panose="02010600030101010101" pitchFamily="2" charset="-122"/>
            </a:endParaRPr>
          </a:p>
        </p:txBody>
      </p:sp>
      <p:sp>
        <p:nvSpPr>
          <p:cNvPr id="34" name="Rectangle 14"/>
          <p:cNvSpPr>
            <a:spLocks noChangeArrowheads="1"/>
          </p:cNvSpPr>
          <p:nvPr/>
        </p:nvSpPr>
        <p:spPr bwMode="auto">
          <a:xfrm>
            <a:off x="6297510" y="1600430"/>
            <a:ext cx="1487247" cy="560387"/>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p>
            <a:pPr algn="ctr">
              <a:spcBef>
                <a:spcPct val="0"/>
              </a:spcBef>
            </a:pPr>
            <a:r>
              <a:rPr lang="en-US" altLang="zh-CN" b="1" dirty="0">
                <a:latin typeface="Arial" panose="020B0604020202020204" pitchFamily="34" charset="0"/>
                <a:ea typeface="宋体" panose="02010600030101010101" pitchFamily="2" charset="-122"/>
              </a:rPr>
              <a:t>VUE-Router</a:t>
            </a:r>
            <a:endParaRPr lang="en-US" altLang="zh-CN" b="1" dirty="0">
              <a:latin typeface="Arial" panose="020B0604020202020204" pitchFamily="34" charset="0"/>
              <a:ea typeface="宋体" panose="02010600030101010101" pitchFamily="2" charset="-122"/>
            </a:endParaRPr>
          </a:p>
        </p:txBody>
      </p:sp>
      <p:sp>
        <p:nvSpPr>
          <p:cNvPr id="35" name="Rectangle 14"/>
          <p:cNvSpPr>
            <a:spLocks noChangeArrowheads="1"/>
          </p:cNvSpPr>
          <p:nvPr/>
        </p:nvSpPr>
        <p:spPr bwMode="auto">
          <a:xfrm>
            <a:off x="7942160" y="1600430"/>
            <a:ext cx="1038202" cy="560387"/>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p>
            <a:pPr algn="ctr">
              <a:spcBef>
                <a:spcPct val="0"/>
              </a:spcBef>
            </a:pPr>
            <a:r>
              <a:rPr lang="en-US" altLang="zh-CN" b="1" dirty="0">
                <a:latin typeface="Arial" panose="020B0604020202020204" pitchFamily="34" charset="0"/>
                <a:ea typeface="宋体" panose="02010600030101010101" pitchFamily="2" charset="-122"/>
              </a:rPr>
              <a:t>Less</a:t>
            </a:r>
            <a:endParaRPr lang="en-US" altLang="zh-CN" b="1" dirty="0">
              <a:latin typeface="Arial" panose="020B0604020202020204" pitchFamily="34" charset="0"/>
              <a:ea typeface="宋体" panose="02010600030101010101" pitchFamily="2" charset="-122"/>
            </a:endParaRPr>
          </a:p>
        </p:txBody>
      </p:sp>
      <p:sp>
        <p:nvSpPr>
          <p:cNvPr id="36" name="Rectangle 16"/>
          <p:cNvSpPr>
            <a:spLocks noChangeArrowheads="1"/>
          </p:cNvSpPr>
          <p:nvPr/>
        </p:nvSpPr>
        <p:spPr bwMode="auto">
          <a:xfrm rot="5400000">
            <a:off x="5801394" y="4376173"/>
            <a:ext cx="939800" cy="576263"/>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p>
            <a:pPr algn="ctr">
              <a:lnSpc>
                <a:spcPts val="1200"/>
              </a:lnSpc>
              <a:spcBef>
                <a:spcPct val="0"/>
              </a:spcBef>
            </a:pPr>
            <a:r>
              <a:rPr lang="en-US" altLang="zh-CN" b="1" dirty="0">
                <a:latin typeface="Arial" panose="020B0604020202020204" pitchFamily="34" charset="0"/>
                <a:ea typeface="宋体" panose="02010600030101010101" pitchFamily="2" charset="-122"/>
              </a:rPr>
              <a:t>Quartz</a:t>
            </a:r>
            <a:endParaRPr lang="en-US" altLang="zh-CN" b="1" dirty="0">
              <a:latin typeface="Arial" panose="020B0604020202020204" pitchFamily="34" charset="0"/>
              <a:ea typeface="宋体" panose="02010600030101010101" pitchFamily="2" charset="-122"/>
            </a:endParaRPr>
          </a:p>
        </p:txBody>
      </p:sp>
      <p:sp>
        <p:nvSpPr>
          <p:cNvPr id="37" name="Rectangle 18"/>
          <p:cNvSpPr>
            <a:spLocks noChangeArrowheads="1"/>
          </p:cNvSpPr>
          <p:nvPr/>
        </p:nvSpPr>
        <p:spPr bwMode="auto">
          <a:xfrm rot="5400000">
            <a:off x="7403181" y="4376174"/>
            <a:ext cx="939800" cy="576262"/>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ts val="1200"/>
              </a:lnSpc>
              <a:spcBef>
                <a:spcPct val="0"/>
              </a:spcBef>
              <a:buFontTx/>
              <a:buNone/>
            </a:pPr>
            <a:r>
              <a:rPr lang="en-US" altLang="zh-CN" sz="1800" b="1"/>
              <a:t>Grovvy</a:t>
            </a:r>
            <a:endParaRPr lang="en-US" altLang="zh-CN" sz="1800" b="1"/>
          </a:p>
        </p:txBody>
      </p:sp>
      <p:sp>
        <p:nvSpPr>
          <p:cNvPr id="38" name="Rectangle 18"/>
          <p:cNvSpPr>
            <a:spLocks noChangeArrowheads="1"/>
          </p:cNvSpPr>
          <p:nvPr/>
        </p:nvSpPr>
        <p:spPr bwMode="auto">
          <a:xfrm rot="5400000">
            <a:off x="7403974" y="5478693"/>
            <a:ext cx="938213" cy="576262"/>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p>
            <a:pPr algn="ctr">
              <a:lnSpc>
                <a:spcPts val="1200"/>
              </a:lnSpc>
              <a:spcBef>
                <a:spcPct val="0"/>
              </a:spcBef>
            </a:pPr>
            <a:r>
              <a:rPr lang="en-US" altLang="zh-CN" sz="1600" b="1" dirty="0">
                <a:latin typeface="Arial" panose="020B0604020202020204" pitchFamily="34" charset="0"/>
                <a:ea typeface="宋体" panose="02010600030101010101" pitchFamily="2" charset="-122"/>
              </a:rPr>
              <a:t>Apache </a:t>
            </a:r>
            <a:endParaRPr lang="en-US" altLang="zh-CN" sz="1600" b="1" dirty="0">
              <a:latin typeface="Arial" panose="020B0604020202020204" pitchFamily="34" charset="0"/>
              <a:ea typeface="宋体" panose="02010600030101010101" pitchFamily="2" charset="-122"/>
            </a:endParaRPr>
          </a:p>
          <a:p>
            <a:pPr algn="ctr">
              <a:lnSpc>
                <a:spcPts val="1200"/>
              </a:lnSpc>
              <a:spcBef>
                <a:spcPct val="0"/>
              </a:spcBef>
            </a:pPr>
            <a:r>
              <a:rPr lang="en-US" altLang="zh-CN" sz="1400" b="1" dirty="0">
                <a:latin typeface="Arial" panose="020B0604020202020204" pitchFamily="34" charset="0"/>
                <a:ea typeface="宋体" panose="02010600030101010101" pitchFamily="2" charset="-122"/>
              </a:rPr>
              <a:t>Commons</a:t>
            </a:r>
            <a:endParaRPr lang="en-US" altLang="zh-CN" sz="1400" b="1" dirty="0">
              <a:latin typeface="Arial" panose="020B0604020202020204" pitchFamily="34" charset="0"/>
              <a:ea typeface="宋体" panose="02010600030101010101" pitchFamily="2" charset="-122"/>
            </a:endParaRPr>
          </a:p>
        </p:txBody>
      </p:sp>
      <p:sp>
        <p:nvSpPr>
          <p:cNvPr id="39" name="Rectangle 18"/>
          <p:cNvSpPr>
            <a:spLocks noChangeArrowheads="1"/>
          </p:cNvSpPr>
          <p:nvPr/>
        </p:nvSpPr>
        <p:spPr bwMode="auto">
          <a:xfrm rot="5400000">
            <a:off x="6587206" y="4376174"/>
            <a:ext cx="939800" cy="576262"/>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p>
            <a:pPr algn="ctr">
              <a:lnSpc>
                <a:spcPts val="1200"/>
              </a:lnSpc>
              <a:spcBef>
                <a:spcPct val="0"/>
              </a:spcBef>
            </a:pPr>
            <a:r>
              <a:rPr lang="en-US" altLang="zh-CN" b="1">
                <a:latin typeface="Arial" panose="020B0604020202020204" pitchFamily="34" charset="0"/>
                <a:ea typeface="宋体" panose="02010600030101010101" pitchFamily="2" charset="-122"/>
              </a:rPr>
              <a:t>Redis</a:t>
            </a:r>
            <a:endParaRPr lang="en-US" altLang="zh-CN" b="1">
              <a:latin typeface="Arial" panose="020B0604020202020204" pitchFamily="34" charset="0"/>
              <a:ea typeface="宋体" panose="02010600030101010101" pitchFamily="2" charset="-122"/>
            </a:endParaRPr>
          </a:p>
        </p:txBody>
      </p:sp>
      <p:sp>
        <p:nvSpPr>
          <p:cNvPr id="40" name="Rectangle 11"/>
          <p:cNvSpPr>
            <a:spLocks noChangeArrowheads="1"/>
          </p:cNvSpPr>
          <p:nvPr/>
        </p:nvSpPr>
        <p:spPr bwMode="auto">
          <a:xfrm>
            <a:off x="903162" y="3616555"/>
            <a:ext cx="8077200" cy="317500"/>
          </a:xfrm>
          <a:prstGeom prst="rect">
            <a:avLst/>
          </a:prstGeom>
          <a:solidFill>
            <a:schemeClr val="accent6">
              <a:lumMod val="60000"/>
              <a:lumOff val="40000"/>
            </a:schemeClr>
          </a:solidFill>
          <a:ln w="9525">
            <a:miter lim="800000"/>
          </a:ln>
          <a:scene3d>
            <a:camera prst="legacyObliqueTopRight"/>
            <a:lightRig rig="legacyFlat3" dir="b"/>
          </a:scene3d>
          <a:sp3d extrusionH="430200" prstMaterial="legacyMatte">
            <a:bevelT w="13500" h="13500" prst="angle"/>
            <a:bevelB w="13500" h="13500" prst="angle"/>
            <a:extrusionClr>
              <a:srgbClr val="809F6C"/>
            </a:extrusionClr>
            <a:contourClr>
              <a:srgbClr val="92D05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None/>
            </a:pPr>
            <a:r>
              <a:rPr lang="en-US" altLang="zh-CN" sz="1800" b="1" dirty="0"/>
              <a:t>Spring Cloud(</a:t>
            </a:r>
            <a:r>
              <a:rPr lang="en-US" altLang="zh-CN" sz="1800" b="1" dirty="0" err="1"/>
              <a:t>ConfigServer</a:t>
            </a:r>
            <a:r>
              <a:rPr lang="en-US" altLang="zh-CN" sz="1800" b="1" dirty="0"/>
              <a:t>/Eureka/</a:t>
            </a:r>
            <a:r>
              <a:rPr lang="en-US" altLang="zh-CN" sz="1800" b="1" dirty="0" err="1"/>
              <a:t>Zuul</a:t>
            </a:r>
            <a:r>
              <a:rPr lang="en-US" altLang="zh-CN" sz="1800" b="1" dirty="0"/>
              <a:t>/Stream/Sleuth/</a:t>
            </a:r>
            <a:r>
              <a:rPr lang="en-US" altLang="zh-CN" sz="1800" b="1" dirty="0" err="1"/>
              <a:t>Zipkin</a:t>
            </a:r>
            <a:r>
              <a:rPr lang="en-US" altLang="zh-CN" sz="1800" b="1" dirty="0"/>
              <a:t>)</a:t>
            </a:r>
            <a:endParaRPr lang="en-US" altLang="zh-CN" sz="1800" b="1" dirty="0"/>
          </a:p>
        </p:txBody>
      </p:sp>
      <p:sp>
        <p:nvSpPr>
          <p:cNvPr id="41" name="Rectangle 40"/>
          <p:cNvSpPr/>
          <p:nvPr/>
        </p:nvSpPr>
        <p:spPr>
          <a:xfrm>
            <a:off x="514225" y="3429230"/>
            <a:ext cx="8782050" cy="585787"/>
          </a:xfrm>
          <a:prstGeom prst="rect">
            <a:avLst/>
          </a:prstGeom>
          <a:solidFill>
            <a:srgbClr val="FFC000">
              <a:alpha val="5000"/>
            </a:srgb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altLang="zh-CN" sz="1200" b="1" dirty="0">
                <a:solidFill>
                  <a:schemeClr val="tx1"/>
                </a:solidFill>
              </a:rPr>
              <a:t>Service integration Tier</a:t>
            </a:r>
            <a:endParaRPr lang="zh-CN" altLang="en-US" sz="1200" b="1" dirty="0">
              <a:solidFill>
                <a:schemeClr val="tx1"/>
              </a:solidFill>
            </a:endParaRPr>
          </a:p>
        </p:txBody>
      </p:sp>
      <p:sp>
        <p:nvSpPr>
          <p:cNvPr id="42" name="Rectangle 41"/>
          <p:cNvSpPr/>
          <p:nvPr/>
        </p:nvSpPr>
        <p:spPr>
          <a:xfrm>
            <a:off x="514225" y="4049942"/>
            <a:ext cx="8782050" cy="2447925"/>
          </a:xfrm>
          <a:prstGeom prst="rec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b"/>
          <a:lstStyle/>
          <a:p>
            <a:pPr algn="r">
              <a:defRPr/>
            </a:pPr>
            <a:r>
              <a:rPr lang="en-US" altLang="zh-CN" sz="1200" b="1" dirty="0">
                <a:solidFill>
                  <a:schemeClr val="tx1"/>
                </a:solidFill>
              </a:rPr>
              <a:t>Micro Service Tier</a:t>
            </a:r>
            <a:endParaRPr lang="zh-CN" altLang="en-US" sz="1200" b="1" dirty="0">
              <a:solidFill>
                <a:schemeClr val="tx1"/>
              </a:solidFill>
            </a:endParaRPr>
          </a:p>
        </p:txBody>
      </p:sp>
      <p:sp>
        <p:nvSpPr>
          <p:cNvPr id="43" name="Rectangle 42"/>
          <p:cNvSpPr/>
          <p:nvPr/>
        </p:nvSpPr>
        <p:spPr>
          <a:xfrm>
            <a:off x="514225" y="1187680"/>
            <a:ext cx="8782050" cy="2251075"/>
          </a:xfrm>
          <a:prstGeom prst="rect">
            <a:avLst/>
          </a:prstGeom>
          <a:solidFill>
            <a:srgbClr val="FF0000">
              <a:alpha val="5000"/>
            </a:srgb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altLang="zh-CN" sz="1200" b="1" dirty="0">
                <a:solidFill>
                  <a:schemeClr val="tx1"/>
                </a:solidFill>
              </a:rPr>
              <a:t>Web Application Tier</a:t>
            </a:r>
            <a:endParaRPr lang="zh-CN" altLang="en-US" sz="1200" b="1" dirty="0">
              <a:solidFill>
                <a:schemeClr val="tx1"/>
              </a:solidFill>
            </a:endParaRPr>
          </a:p>
        </p:txBody>
      </p:sp>
      <p:graphicFrame>
        <p:nvGraphicFramePr>
          <p:cNvPr id="44" name="Diagram 43"/>
          <p:cNvGraphicFramePr/>
          <p:nvPr/>
        </p:nvGraphicFramePr>
        <p:xfrm>
          <a:off x="9285185" y="889040"/>
          <a:ext cx="2827566" cy="57712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DEMO</a:t>
            </a:r>
            <a:r>
              <a:rPr lang="zh-CN" altLang="en-US" dirty="0">
                <a:latin typeface="微软雅黑" panose="020B0503020204020204" pitchFamily="34" charset="-122"/>
                <a:ea typeface="微软雅黑" panose="020B0503020204020204" pitchFamily="34" charset="-122"/>
              </a:rPr>
              <a:t>介绍</a:t>
            </a:r>
            <a:endParaRPr lang="zh-CN" altLang="en-US" dirty="0">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1"/>
          <a:stretch>
            <a:fillRect/>
          </a:stretch>
        </p:blipFill>
        <p:spPr>
          <a:xfrm>
            <a:off x="404520" y="1463041"/>
            <a:ext cx="5075831" cy="1407750"/>
          </a:xfrm>
          <a:prstGeom prst="rect">
            <a:avLst/>
          </a:prstGeom>
        </p:spPr>
      </p:pic>
      <p:pic>
        <p:nvPicPr>
          <p:cNvPr id="4" name="Picture 3"/>
          <p:cNvPicPr>
            <a:picLocks noChangeAspect="1"/>
          </p:cNvPicPr>
          <p:nvPr/>
        </p:nvPicPr>
        <p:blipFill>
          <a:blip r:embed="rId2"/>
          <a:stretch>
            <a:fillRect/>
          </a:stretch>
        </p:blipFill>
        <p:spPr>
          <a:xfrm>
            <a:off x="6175716" y="1210459"/>
            <a:ext cx="4448193" cy="5044123"/>
          </a:xfrm>
          <a:prstGeom prst="rect">
            <a:avLst/>
          </a:prstGeom>
        </p:spPr>
      </p:pic>
      <p:sp>
        <p:nvSpPr>
          <p:cNvPr id="5" name="TextBox 4"/>
          <p:cNvSpPr txBox="1"/>
          <p:nvPr/>
        </p:nvSpPr>
        <p:spPr>
          <a:xfrm>
            <a:off x="435940" y="4077586"/>
            <a:ext cx="1554480" cy="368300"/>
          </a:xfrm>
          <a:prstGeom prst="rect">
            <a:avLst/>
          </a:prstGeom>
          <a:noFill/>
        </p:spPr>
        <p:txBody>
          <a:bodyPr wrap="none" rtlCol="0">
            <a:spAutoFit/>
          </a:bodyPr>
          <a:lstStyle/>
          <a:p>
            <a:r>
              <a:rPr lang="zh-CN" altLang="en-US" b="1" dirty="0">
                <a:solidFill>
                  <a:srgbClr val="002060"/>
                </a:solidFill>
                <a:latin typeface="微软雅黑" panose="020B0503020204020204" pitchFamily="34" charset="-122"/>
                <a:ea typeface="微软雅黑" panose="020B0503020204020204" pitchFamily="34" charset="-122"/>
              </a:rPr>
              <a:t>后端工程结构</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7" name="Arrow: Right 6"/>
          <p:cNvSpPr/>
          <p:nvPr/>
        </p:nvSpPr>
        <p:spPr>
          <a:xfrm rot="18384937">
            <a:off x="1067682" y="3386245"/>
            <a:ext cx="720522" cy="300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rrow: Right 7"/>
          <p:cNvSpPr/>
          <p:nvPr/>
        </p:nvSpPr>
        <p:spPr>
          <a:xfrm>
            <a:off x="4889235" y="4150610"/>
            <a:ext cx="1127051" cy="223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2445617" y="4077586"/>
            <a:ext cx="2560955" cy="368300"/>
          </a:xfrm>
          <a:prstGeom prst="rect">
            <a:avLst/>
          </a:prstGeom>
          <a:noFill/>
        </p:spPr>
        <p:txBody>
          <a:bodyPr wrap="none" rtlCol="0">
            <a:spAutoFit/>
          </a:bodyPr>
          <a:lstStyle>
            <a:defPPr>
              <a:defRPr lang="zh-CN"/>
            </a:defPPr>
            <a:lvl1pPr>
              <a:defRPr b="1">
                <a:solidFill>
                  <a:srgbClr val="002060"/>
                </a:solidFill>
              </a:defRPr>
            </a:lvl1pPr>
          </a:lstStyle>
          <a:p>
            <a:r>
              <a:rPr lang="zh-CN" altLang="en-US" dirty="0">
                <a:latin typeface="微软雅黑" panose="020B0503020204020204" pitchFamily="34" charset="-122"/>
                <a:ea typeface="微软雅黑" panose="020B0503020204020204" pitchFamily="34" charset="-122"/>
              </a:rPr>
              <a:t>框架包引用</a:t>
            </a:r>
            <a:r>
              <a:rPr lang="en-US" altLang="zh-CN" dirty="0">
                <a:latin typeface="微软雅黑" panose="020B0503020204020204" pitchFamily="34" charset="-122"/>
                <a:ea typeface="微软雅黑" panose="020B0503020204020204" pitchFamily="34" charset="-122"/>
              </a:rPr>
              <a:t>Maven</a:t>
            </a:r>
            <a:r>
              <a:rPr lang="zh-CN" altLang="en-US" dirty="0">
                <a:latin typeface="微软雅黑" panose="020B0503020204020204" pitchFamily="34" charset="-122"/>
                <a:ea typeface="微软雅黑" panose="020B0503020204020204" pitchFamily="34" charset="-122"/>
              </a:rPr>
              <a:t>地址</a:t>
            </a:r>
            <a:endParaRPr lang="zh-CN" altLang="en-US" dirty="0">
              <a:latin typeface="微软雅黑" panose="020B0503020204020204" pitchFamily="34" charset="-122"/>
              <a:ea typeface="微软雅黑" panose="020B0503020204020204" pitchFamily="34" charset="-122"/>
            </a:endParaRPr>
          </a:p>
        </p:txBody>
      </p:sp>
      <p:sp>
        <p:nvSpPr>
          <p:cNvPr id="10" name="TextBox 9"/>
          <p:cNvSpPr txBox="1"/>
          <p:nvPr/>
        </p:nvSpPr>
        <p:spPr>
          <a:xfrm>
            <a:off x="404520" y="5401346"/>
            <a:ext cx="4951730" cy="829945"/>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demo-client: </a:t>
            </a:r>
            <a:r>
              <a:rPr lang="zh-CN" altLang="en-US" sz="1600" dirty="0">
                <a:latin typeface="微软雅黑" panose="020B0503020204020204" pitchFamily="34" charset="-122"/>
                <a:ea typeface="微软雅黑" panose="020B0503020204020204" pitchFamily="34" charset="-122"/>
              </a:rPr>
              <a:t>供其他系统集成使用的</a:t>
            </a:r>
            <a:r>
              <a:rPr lang="en-US" altLang="zh-CN" sz="1600" dirty="0">
                <a:latin typeface="微软雅黑" panose="020B0503020204020204" pitchFamily="34" charset="-122"/>
                <a:ea typeface="微软雅黑" panose="020B0503020204020204" pitchFamily="34" charset="-122"/>
              </a:rPr>
              <a:t>façade</a:t>
            </a:r>
            <a:r>
              <a:rPr lang="zh-CN" altLang="en-US" sz="1600" dirty="0">
                <a:latin typeface="微软雅黑" panose="020B0503020204020204" pitchFamily="34" charset="-122"/>
                <a:ea typeface="微软雅黑" panose="020B0503020204020204" pitchFamily="34" charset="-122"/>
              </a:rPr>
              <a:t>层</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demo-</a:t>
            </a:r>
            <a:r>
              <a:rPr lang="en-US" altLang="zh-CN" sz="1600" dirty="0" err="1">
                <a:latin typeface="微软雅黑" panose="020B0503020204020204" pitchFamily="34" charset="-122"/>
                <a:ea typeface="微软雅黑" panose="020B0503020204020204" pitchFamily="34" charset="-122"/>
              </a:rPr>
              <a:t>dao</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数据持久层，包含数据库操作逻辑</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demo-service: </a:t>
            </a:r>
            <a:r>
              <a:rPr lang="zh-CN" altLang="en-US" sz="1600" dirty="0">
                <a:latin typeface="微软雅黑" panose="020B0503020204020204" pitchFamily="34" charset="-122"/>
                <a:ea typeface="微软雅黑" panose="020B0503020204020204" pitchFamily="34" charset="-122"/>
              </a:rPr>
              <a:t>服务层，包含业务逻辑和控制逻辑</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a:xfrm>
            <a:off x="3291840" y="1219200"/>
            <a:ext cx="8271121" cy="51206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Flowchart: Punched Tape 93"/>
          <p:cNvSpPr/>
          <p:nvPr/>
        </p:nvSpPr>
        <p:spPr>
          <a:xfrm>
            <a:off x="175793" y="5227852"/>
            <a:ext cx="1981112" cy="1177292"/>
          </a:xfrm>
          <a:prstGeom prst="flowChartPunchedTap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DEMO</a:t>
            </a:r>
            <a:r>
              <a:rPr lang="zh-CN" altLang="en-US" dirty="0">
                <a:latin typeface="微软雅黑" panose="020B0503020204020204" pitchFamily="34" charset="-122"/>
                <a:ea typeface="微软雅黑" panose="020B0503020204020204" pitchFamily="34" charset="-122"/>
              </a:rPr>
              <a:t>介绍</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各模块间关系图</a:t>
            </a:r>
            <a:endParaRPr lang="zh-CN" altLang="en-US" dirty="0">
              <a:latin typeface="微软雅黑" panose="020B0503020204020204" pitchFamily="34" charset="-122"/>
              <a:ea typeface="微软雅黑" panose="020B0503020204020204" pitchFamily="34" charset="-122"/>
            </a:endParaRPr>
          </a:p>
        </p:txBody>
      </p:sp>
      <p:sp>
        <p:nvSpPr>
          <p:cNvPr id="3" name="Rectangle: Rounded Corners 2"/>
          <p:cNvSpPr/>
          <p:nvPr/>
        </p:nvSpPr>
        <p:spPr>
          <a:xfrm>
            <a:off x="6172706" y="4498338"/>
            <a:ext cx="2015831" cy="570486"/>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DemoUserController</a:t>
            </a:r>
            <a:endParaRPr lang="en-US" altLang="zh-CN" sz="1200" dirty="0">
              <a:latin typeface="微软雅黑" panose="020B0503020204020204" pitchFamily="34" charset="-122"/>
              <a:ea typeface="微软雅黑" panose="020B0503020204020204" pitchFamily="34" charset="-122"/>
            </a:endParaRPr>
          </a:p>
          <a:p>
            <a:pPr algn="ctr"/>
            <a:r>
              <a:rPr lang="en-US" altLang="zh-CN" sz="1200" dirty="0">
                <a:latin typeface="微软雅黑" panose="020B0503020204020204" pitchFamily="34" charset="-122"/>
                <a:ea typeface="微软雅黑" panose="020B0503020204020204" pitchFamily="34" charset="-122"/>
              </a:rPr>
              <a:t>/demo/user</a:t>
            </a:r>
            <a:endParaRPr lang="en-US" altLang="zh-CN" sz="1200" dirty="0">
              <a:latin typeface="微软雅黑" panose="020B0503020204020204" pitchFamily="34" charset="-122"/>
              <a:ea typeface="微软雅黑" panose="020B0503020204020204" pitchFamily="34" charset="-122"/>
            </a:endParaRPr>
          </a:p>
        </p:txBody>
      </p:sp>
      <p:sp>
        <p:nvSpPr>
          <p:cNvPr id="4" name="Rectangle: Rounded Corners 3"/>
          <p:cNvSpPr/>
          <p:nvPr/>
        </p:nvSpPr>
        <p:spPr>
          <a:xfrm>
            <a:off x="3428136" y="2170176"/>
            <a:ext cx="1723000" cy="552893"/>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DemoUserClient</a:t>
            </a:r>
            <a:endParaRPr lang="en-US" altLang="zh-CN" sz="1200" dirty="0">
              <a:latin typeface="微软雅黑" panose="020B0503020204020204" pitchFamily="34" charset="-122"/>
              <a:ea typeface="微软雅黑" panose="020B0503020204020204" pitchFamily="34" charset="-122"/>
            </a:endParaRPr>
          </a:p>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5802701" y="1334055"/>
            <a:ext cx="0" cy="5030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or: Curved 8"/>
          <p:cNvCxnSpPr>
            <a:endCxn id="4" idx="1"/>
          </p:cNvCxnSpPr>
          <p:nvPr/>
        </p:nvCxnSpPr>
        <p:spPr>
          <a:xfrm>
            <a:off x="1915748" y="1745911"/>
            <a:ext cx="1512388" cy="700712"/>
          </a:xfrm>
          <a:prstGeom prst="curvedConnector3">
            <a:avLst>
              <a:gd name="adj1" fmla="val 50000"/>
            </a:avLst>
          </a:prstGeom>
          <a:ln>
            <a:solidFill>
              <a:schemeClr val="bg1">
                <a:lumMod val="9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28136" y="1400662"/>
            <a:ext cx="1723000" cy="276999"/>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en-US" altLang="zh-CN"/>
              <a:t>demo-client</a:t>
            </a:r>
            <a:endParaRPr lang="zh-CN" altLang="en-US" dirty="0"/>
          </a:p>
        </p:txBody>
      </p:sp>
      <p:sp>
        <p:nvSpPr>
          <p:cNvPr id="12" name="TextBox 11"/>
          <p:cNvSpPr txBox="1"/>
          <p:nvPr/>
        </p:nvSpPr>
        <p:spPr>
          <a:xfrm>
            <a:off x="6262497" y="1419118"/>
            <a:ext cx="1757116" cy="276999"/>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demo-service</a:t>
            </a:r>
            <a:endParaRPr lang="zh-CN" altLang="en-US" sz="1200" dirty="0">
              <a:latin typeface="微软雅黑" panose="020B0503020204020204" pitchFamily="34" charset="-122"/>
              <a:ea typeface="微软雅黑" panose="020B0503020204020204" pitchFamily="34" charset="-122"/>
            </a:endParaRPr>
          </a:p>
        </p:txBody>
      </p:sp>
      <p:sp>
        <p:nvSpPr>
          <p:cNvPr id="13" name="Rectangle: Rounded Corners 12"/>
          <p:cNvSpPr/>
          <p:nvPr/>
        </p:nvSpPr>
        <p:spPr>
          <a:xfrm>
            <a:off x="6173062" y="3214223"/>
            <a:ext cx="2015831" cy="48308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bg1"/>
                </a:solidFill>
                <a:latin typeface="微软雅黑" panose="020B0503020204020204" pitchFamily="34" charset="-122"/>
                <a:ea typeface="微软雅黑" panose="020B0503020204020204" pitchFamily="34" charset="-122"/>
              </a:rPr>
              <a:t>DemoUserService</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4" name="Rectangle: Rounded Corners 13"/>
          <p:cNvSpPr/>
          <p:nvPr/>
        </p:nvSpPr>
        <p:spPr>
          <a:xfrm>
            <a:off x="9280201" y="4081690"/>
            <a:ext cx="2015831" cy="499986"/>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bg1"/>
                </a:solidFill>
                <a:latin typeface="微软雅黑" panose="020B0503020204020204" pitchFamily="34" charset="-122"/>
                <a:ea typeface="微软雅黑" panose="020B0503020204020204" pitchFamily="34" charset="-122"/>
              </a:rPr>
              <a:t>DemoUserMapper</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Straight Connector 14"/>
          <p:cNvCxnSpPr/>
          <p:nvPr/>
        </p:nvCxnSpPr>
        <p:spPr>
          <a:xfrm>
            <a:off x="8701036" y="1334055"/>
            <a:ext cx="0" cy="500578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443413" y="1419119"/>
            <a:ext cx="1665976" cy="276999"/>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demo-</a:t>
            </a:r>
            <a:r>
              <a:rPr lang="en-US" altLang="zh-CN" sz="1200" dirty="0" err="1">
                <a:latin typeface="微软雅黑" panose="020B0503020204020204" pitchFamily="34" charset="-122"/>
                <a:ea typeface="微软雅黑" panose="020B0503020204020204" pitchFamily="34" charset="-122"/>
              </a:rPr>
              <a:t>dao</a:t>
            </a:r>
            <a:endParaRPr lang="en-US" altLang="zh-CN" sz="1200" dirty="0">
              <a:latin typeface="微软雅黑" panose="020B0503020204020204" pitchFamily="34" charset="-122"/>
              <a:ea typeface="微软雅黑" panose="020B0503020204020204" pitchFamily="34" charset="-122"/>
            </a:endParaRPr>
          </a:p>
        </p:txBody>
      </p:sp>
      <p:cxnSp>
        <p:nvCxnSpPr>
          <p:cNvPr id="17" name="Connector: Curved 16"/>
          <p:cNvCxnSpPr>
            <a:stCxn id="3" idx="0"/>
            <a:endCxn id="13" idx="2"/>
          </p:cNvCxnSpPr>
          <p:nvPr/>
        </p:nvCxnSpPr>
        <p:spPr>
          <a:xfrm rot="5400000" flipH="1" flipV="1">
            <a:off x="6780283" y="4097643"/>
            <a:ext cx="801035" cy="356"/>
          </a:xfrm>
          <a:prstGeom prst="curvedConnector3">
            <a:avLst>
              <a:gd name="adj1" fmla="val 50000"/>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Connector: Curved 17"/>
          <p:cNvCxnSpPr>
            <a:stCxn id="21" idx="2"/>
            <a:endCxn id="14" idx="0"/>
          </p:cNvCxnSpPr>
          <p:nvPr/>
        </p:nvCxnSpPr>
        <p:spPr>
          <a:xfrm rot="16200000" flipH="1">
            <a:off x="9926493" y="3720065"/>
            <a:ext cx="692803" cy="30445"/>
          </a:xfrm>
          <a:prstGeom prst="curvedConnector3">
            <a:avLst>
              <a:gd name="adj1" fmla="val 50000"/>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Rectangle: Rounded Corners 20"/>
          <p:cNvSpPr/>
          <p:nvPr/>
        </p:nvSpPr>
        <p:spPr>
          <a:xfrm>
            <a:off x="9249756" y="2905807"/>
            <a:ext cx="2015831" cy="48308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bg1"/>
                </a:solidFill>
                <a:latin typeface="微软雅黑" panose="020B0503020204020204" pitchFamily="34" charset="-122"/>
                <a:ea typeface="微软雅黑" panose="020B0503020204020204" pitchFamily="34" charset="-122"/>
              </a:rPr>
              <a:t>DemoUserDao</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3" name="Straight Arrow Connector 22"/>
          <p:cNvCxnSpPr>
            <a:stCxn id="13" idx="3"/>
            <a:endCxn id="21" idx="1"/>
          </p:cNvCxnSpPr>
          <p:nvPr/>
        </p:nvCxnSpPr>
        <p:spPr>
          <a:xfrm flipV="1">
            <a:off x="8188893" y="3147347"/>
            <a:ext cx="1060863" cy="308416"/>
          </a:xfrm>
          <a:prstGeom prst="straightConnector1">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29037" y="1379474"/>
            <a:ext cx="1280159" cy="933938"/>
          </a:xfrm>
          <a:prstGeom prst="ellipse">
            <a:avLst/>
          </a:prstGeom>
          <a:solidFill>
            <a:schemeClr val="bg1">
              <a:lumMod val="95000"/>
            </a:schemeClr>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lumMod val="65000"/>
                  </a:schemeClr>
                </a:solidFill>
              </a:rPr>
              <a:t>系统</a:t>
            </a:r>
            <a:r>
              <a:rPr lang="en-US" altLang="zh-CN" b="1" dirty="0">
                <a:solidFill>
                  <a:schemeClr val="bg1">
                    <a:lumMod val="65000"/>
                  </a:schemeClr>
                </a:solidFill>
              </a:rPr>
              <a:t>B</a:t>
            </a:r>
            <a:endParaRPr lang="zh-CN" altLang="en-US" b="1" dirty="0">
              <a:solidFill>
                <a:schemeClr val="bg1">
                  <a:lumMod val="65000"/>
                </a:schemeClr>
              </a:solidFill>
            </a:endParaRPr>
          </a:p>
        </p:txBody>
      </p:sp>
      <p:sp>
        <p:nvSpPr>
          <p:cNvPr id="26" name="Rectangle: Rounded Corners 25"/>
          <p:cNvSpPr/>
          <p:nvPr/>
        </p:nvSpPr>
        <p:spPr>
          <a:xfrm>
            <a:off x="6173848" y="2170176"/>
            <a:ext cx="2015831" cy="552893"/>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DemoUserApi</a:t>
            </a:r>
            <a:endParaRPr lang="en-US" altLang="zh-CN" sz="1200" dirty="0">
              <a:latin typeface="微软雅黑" panose="020B0503020204020204" pitchFamily="34" charset="-122"/>
              <a:ea typeface="微软雅黑" panose="020B0503020204020204" pitchFamily="34" charset="-122"/>
            </a:endParaRPr>
          </a:p>
          <a:p>
            <a:pPr algn="ctr"/>
            <a:r>
              <a:rPr lang="en-US" altLang="zh-CN" sz="1200" dirty="0">
                <a:latin typeface="微软雅黑" panose="020B0503020204020204" pitchFamily="34" charset="-122"/>
                <a:ea typeface="微软雅黑" panose="020B0503020204020204" pitchFamily="34" charset="-122"/>
              </a:rPr>
              <a:t>/demo/</a:t>
            </a:r>
            <a:r>
              <a:rPr lang="en-US" altLang="zh-CN" sz="1200" dirty="0" err="1">
                <a:latin typeface="微软雅黑" panose="020B0503020204020204" pitchFamily="34" charset="-122"/>
                <a:ea typeface="微软雅黑" panose="020B0503020204020204" pitchFamily="34" charset="-122"/>
              </a:rPr>
              <a:t>api</a:t>
            </a:r>
            <a:r>
              <a:rPr lang="en-US" altLang="zh-CN" sz="1200" dirty="0">
                <a:latin typeface="微软雅黑" panose="020B0503020204020204" pitchFamily="34" charset="-122"/>
                <a:ea typeface="微软雅黑" panose="020B0503020204020204" pitchFamily="34" charset="-122"/>
              </a:rPr>
              <a:t>/user</a:t>
            </a:r>
            <a:endParaRPr lang="en-US" altLang="zh-CN" sz="1200" dirty="0">
              <a:latin typeface="微软雅黑" panose="020B0503020204020204" pitchFamily="34" charset="-122"/>
              <a:ea typeface="微软雅黑" panose="020B0503020204020204" pitchFamily="34" charset="-122"/>
            </a:endParaRPr>
          </a:p>
        </p:txBody>
      </p:sp>
      <p:sp>
        <p:nvSpPr>
          <p:cNvPr id="45" name="Oval 44"/>
          <p:cNvSpPr/>
          <p:nvPr/>
        </p:nvSpPr>
        <p:spPr>
          <a:xfrm>
            <a:off x="3339723" y="5346446"/>
            <a:ext cx="1280159" cy="933938"/>
          </a:xfrm>
          <a:prstGeom prst="ellipse">
            <a:avLst/>
          </a:prstGeom>
          <a:solidFill>
            <a:srgbClr val="0070C0"/>
          </a:solidFill>
          <a:ln w="254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系统</a:t>
            </a:r>
            <a:r>
              <a:rPr lang="en-US" altLang="zh-CN" dirty="0"/>
              <a:t>A</a:t>
            </a:r>
            <a:endParaRPr lang="en-US" altLang="zh-CN" dirty="0"/>
          </a:p>
          <a:p>
            <a:pPr algn="ctr"/>
            <a:r>
              <a:rPr lang="zh-CN" altLang="en-US" dirty="0"/>
              <a:t>前台</a:t>
            </a:r>
            <a:endParaRPr lang="zh-CN" altLang="en-US" dirty="0"/>
          </a:p>
        </p:txBody>
      </p:sp>
      <p:cxnSp>
        <p:nvCxnSpPr>
          <p:cNvPr id="52" name="Connector: Curved 51"/>
          <p:cNvCxnSpPr>
            <a:stCxn id="4" idx="3"/>
            <a:endCxn id="26" idx="1"/>
          </p:cNvCxnSpPr>
          <p:nvPr/>
        </p:nvCxnSpPr>
        <p:spPr>
          <a:xfrm>
            <a:off x="5151136" y="2446623"/>
            <a:ext cx="1022712" cy="12700"/>
          </a:xfrm>
          <a:prstGeom prst="curvedConnector3">
            <a:avLst/>
          </a:prstGeom>
          <a:ln>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Connector: Curved 58"/>
          <p:cNvCxnSpPr>
            <a:stCxn id="26" idx="2"/>
            <a:endCxn id="13" idx="0"/>
          </p:cNvCxnSpPr>
          <p:nvPr/>
        </p:nvCxnSpPr>
        <p:spPr>
          <a:xfrm rot="5400000">
            <a:off x="6935794" y="2968253"/>
            <a:ext cx="491154" cy="786"/>
          </a:xfrm>
          <a:prstGeom prst="curvedConnector3">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Connector: Curved 64"/>
          <p:cNvCxnSpPr>
            <a:stCxn id="45" idx="6"/>
            <a:endCxn id="3" idx="1"/>
          </p:cNvCxnSpPr>
          <p:nvPr/>
        </p:nvCxnSpPr>
        <p:spPr>
          <a:xfrm flipV="1">
            <a:off x="4619882" y="4783581"/>
            <a:ext cx="1552824" cy="1029834"/>
          </a:xfrm>
          <a:prstGeom prst="curvedConnector3">
            <a:avLst/>
          </a:prstGeom>
          <a:ln>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8" name="Cylinder 77"/>
          <p:cNvSpPr/>
          <p:nvPr/>
        </p:nvSpPr>
        <p:spPr>
          <a:xfrm>
            <a:off x="9688017" y="5340096"/>
            <a:ext cx="1200199" cy="377952"/>
          </a:xfrm>
          <a:prstGeom prst="can">
            <a:avLst/>
          </a:prstGeom>
          <a:solidFill>
            <a:schemeClr val="tx1">
              <a:lumMod val="50000"/>
              <a:lumOff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Connector: Curved 79"/>
          <p:cNvCxnSpPr>
            <a:stCxn id="14" idx="2"/>
            <a:endCxn id="78" idx="1"/>
          </p:cNvCxnSpPr>
          <p:nvPr/>
        </p:nvCxnSpPr>
        <p:spPr>
          <a:xfrm rot="5400000">
            <a:off x="9908907" y="4960886"/>
            <a:ext cx="758420" cy="12700"/>
          </a:xfrm>
          <a:prstGeom prst="curvedConnector3">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Callout: Quad Arrow 80"/>
          <p:cNvSpPr/>
          <p:nvPr/>
        </p:nvSpPr>
        <p:spPr>
          <a:xfrm>
            <a:off x="860734" y="5382874"/>
            <a:ext cx="465598" cy="513831"/>
          </a:xfrm>
          <a:prstGeom prst="quad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Rectangle 81"/>
          <p:cNvSpPr/>
          <p:nvPr/>
        </p:nvSpPr>
        <p:spPr>
          <a:xfrm>
            <a:off x="301490" y="5916237"/>
            <a:ext cx="1584087" cy="261610"/>
          </a:xfrm>
          <a:prstGeom prst="rect">
            <a:avLst/>
          </a:prstGeom>
        </p:spPr>
        <p:txBody>
          <a:bodyPr wrap="none">
            <a:spAutoFit/>
          </a:bodyPr>
          <a:lstStyle/>
          <a:p>
            <a:pPr algn="ctr"/>
            <a:r>
              <a:rPr lang="en-US" altLang="zh-CN" sz="1100" dirty="0">
                <a:latin typeface="微软雅黑" panose="020B0503020204020204" pitchFamily="34" charset="-122"/>
                <a:ea typeface="微软雅黑" panose="020B0503020204020204" pitchFamily="34" charset="-122"/>
              </a:rPr>
              <a:t>demo-client-1.0.0.jar</a:t>
            </a:r>
            <a:endParaRPr lang="en-US" altLang="zh-CN" sz="1100" dirty="0">
              <a:latin typeface="微软雅黑" panose="020B0503020204020204" pitchFamily="34" charset="-122"/>
              <a:ea typeface="微软雅黑" panose="020B0503020204020204" pitchFamily="34" charset="-122"/>
            </a:endParaRPr>
          </a:p>
        </p:txBody>
      </p:sp>
      <p:cxnSp>
        <p:nvCxnSpPr>
          <p:cNvPr id="96" name="Straight Connector 95"/>
          <p:cNvCxnSpPr/>
          <p:nvPr/>
        </p:nvCxnSpPr>
        <p:spPr>
          <a:xfrm flipH="1">
            <a:off x="1926335" y="2905949"/>
            <a:ext cx="1501801" cy="2238565"/>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开发步骤</a:t>
            </a:r>
            <a:endParaRPr lang="zh-CN" altLang="en-US" dirty="0">
              <a:latin typeface="微软雅黑" panose="020B0503020204020204" pitchFamily="34" charset="-122"/>
              <a:ea typeface="微软雅黑" panose="020B0503020204020204" pitchFamily="34" charset="-122"/>
            </a:endParaRPr>
          </a:p>
        </p:txBody>
      </p:sp>
      <p:sp>
        <p:nvSpPr>
          <p:cNvPr id="3" name="TextBox 2"/>
          <p:cNvSpPr txBox="1"/>
          <p:nvPr/>
        </p:nvSpPr>
        <p:spPr>
          <a:xfrm>
            <a:off x="470515" y="1227806"/>
            <a:ext cx="11618391" cy="5262245"/>
          </a:xfrm>
          <a:prstGeom prst="rect">
            <a:avLst/>
          </a:prstGeom>
          <a:noFill/>
        </p:spPr>
        <p:txBody>
          <a:bodyPr wrap="square" rtlCol="0">
            <a:spAutoFit/>
          </a:bodyPr>
          <a:lstStyle/>
          <a:p>
            <a:pPr>
              <a:lnSpc>
                <a:spcPct val="150000"/>
              </a:lnSpc>
            </a:pPr>
            <a:r>
              <a:rPr lang="en-US" altLang="zh-CN" sz="3200" dirty="0">
                <a:latin typeface="微软雅黑" panose="020B0503020204020204" pitchFamily="34" charset="-122"/>
                <a:ea typeface="微软雅黑" panose="020B0503020204020204" pitchFamily="34" charset="-122"/>
              </a:rPr>
              <a:t>step 1: </a:t>
            </a:r>
            <a:r>
              <a:rPr lang="zh-CN" altLang="en-US" sz="3200" dirty="0">
                <a:latin typeface="微软雅黑" panose="020B0503020204020204" pitchFamily="34" charset="-122"/>
                <a:ea typeface="微软雅黑" panose="020B0503020204020204" pitchFamily="34" charset="-122"/>
              </a:rPr>
              <a:t>参照</a:t>
            </a:r>
            <a:r>
              <a:rPr lang="en-US" altLang="zh-CN" sz="3200" dirty="0">
                <a:latin typeface="微软雅黑" panose="020B0503020204020204" pitchFamily="34" charset="-122"/>
                <a:ea typeface="微软雅黑" panose="020B0503020204020204" pitchFamily="34" charset="-122"/>
              </a:rPr>
              <a:t> Demo</a:t>
            </a:r>
            <a:r>
              <a:rPr lang="zh-CN" altLang="en-US" sz="3200" dirty="0">
                <a:latin typeface="微软雅黑" panose="020B0503020204020204" pitchFamily="34" charset="-122"/>
                <a:ea typeface="微软雅黑" panose="020B0503020204020204" pitchFamily="34" charset="-122"/>
              </a:rPr>
              <a:t>，创建本系统工程框架</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step 2: </a:t>
            </a:r>
            <a:r>
              <a:rPr lang="zh-CN" altLang="en-US" sz="3200" dirty="0">
                <a:latin typeface="微软雅黑" panose="020B0503020204020204" pitchFamily="34" charset="-122"/>
                <a:ea typeface="微软雅黑" panose="020B0503020204020204" pitchFamily="34" charset="-122"/>
              </a:rPr>
              <a:t>开发</a:t>
            </a:r>
            <a:r>
              <a:rPr lang="en-US" altLang="zh-CN" sz="3200" dirty="0" err="1">
                <a:latin typeface="微软雅黑" panose="020B0503020204020204" pitchFamily="34" charset="-122"/>
                <a:ea typeface="微软雅黑" panose="020B0503020204020204" pitchFamily="34" charset="-122"/>
              </a:rPr>
              <a:t>dao</a:t>
            </a:r>
            <a:r>
              <a:rPr lang="zh-CN" altLang="en-US" sz="3200" dirty="0">
                <a:latin typeface="微软雅黑" panose="020B0503020204020204" pitchFamily="34" charset="-122"/>
                <a:ea typeface="微软雅黑" panose="020B0503020204020204" pitchFamily="34" charset="-122"/>
              </a:rPr>
              <a:t>工程， </a:t>
            </a:r>
            <a:r>
              <a:rPr lang="en-US" altLang="zh-CN" sz="3200" dirty="0" err="1">
                <a:latin typeface="微软雅黑" panose="020B0503020204020204" pitchFamily="34" charset="-122"/>
                <a:ea typeface="微软雅黑" panose="020B0503020204020204" pitchFamily="34" charset="-122"/>
              </a:rPr>
              <a:t>mybatis</a:t>
            </a:r>
            <a:r>
              <a:rPr lang="zh-CN" altLang="en-US" sz="3200" dirty="0">
                <a:latin typeface="微软雅黑" panose="020B0503020204020204" pitchFamily="34" charset="-122"/>
                <a:ea typeface="微软雅黑" panose="020B0503020204020204" pitchFamily="34" charset="-122"/>
              </a:rPr>
              <a:t> 代码生成</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step 3:</a:t>
            </a:r>
            <a:r>
              <a:rPr lang="zh-CN" altLang="en-US" sz="3200" dirty="0">
                <a:latin typeface="微软雅黑" panose="020B0503020204020204" pitchFamily="34" charset="-122"/>
                <a:ea typeface="微软雅黑" panose="020B0503020204020204" pitchFamily="34" charset="-122"/>
              </a:rPr>
              <a:t> 开发核心</a:t>
            </a:r>
            <a:r>
              <a:rPr lang="en-US" altLang="zh-CN" sz="3200" dirty="0">
                <a:latin typeface="微软雅黑" panose="020B0503020204020204" pitchFamily="34" charset="-122"/>
                <a:ea typeface="微软雅黑" panose="020B0503020204020204" pitchFamily="34" charset="-122"/>
              </a:rPr>
              <a:t>service</a:t>
            </a:r>
            <a:r>
              <a:rPr lang="zh-CN" altLang="en-US" sz="3200" dirty="0">
                <a:latin typeface="微软雅黑" panose="020B0503020204020204" pitchFamily="34" charset="-122"/>
                <a:ea typeface="微软雅黑" panose="020B0503020204020204" pitchFamily="34" charset="-122"/>
              </a:rPr>
              <a:t>业务逻辑</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step 4: </a:t>
            </a:r>
            <a:r>
              <a:rPr lang="zh-CN" altLang="en-US" sz="3200" dirty="0">
                <a:latin typeface="微软雅黑" panose="020B0503020204020204" pitchFamily="34" charset="-122"/>
                <a:ea typeface="微软雅黑" panose="020B0503020204020204" pitchFamily="34" charset="-122"/>
              </a:rPr>
              <a:t>开发</a:t>
            </a:r>
            <a:r>
              <a:rPr lang="en-US" altLang="zh-CN" sz="3200" dirty="0">
                <a:latin typeface="微软雅黑" panose="020B0503020204020204" pitchFamily="34" charset="-122"/>
                <a:ea typeface="微软雅黑" panose="020B0503020204020204" pitchFamily="34" charset="-122"/>
              </a:rPr>
              <a:t>controller(</a:t>
            </a:r>
            <a:r>
              <a:rPr lang="zh-CN" altLang="en-US" sz="3200" dirty="0">
                <a:latin typeface="微软雅黑" panose="020B0503020204020204" pitchFamily="34" charset="-122"/>
                <a:ea typeface="微软雅黑" panose="020B0503020204020204" pitchFamily="34" charset="-122"/>
              </a:rPr>
              <a:t>供前台管理平台调用的</a:t>
            </a:r>
            <a:r>
              <a:rPr lang="en-US" altLang="zh-CN" sz="3200" dirty="0">
                <a:latin typeface="微软雅黑" panose="020B0503020204020204" pitchFamily="34" charset="-122"/>
                <a:ea typeface="微软雅黑" panose="020B0503020204020204" pitchFamily="34" charset="-122"/>
              </a:rPr>
              <a:t>rest service</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step 5: </a:t>
            </a:r>
            <a:r>
              <a:rPr lang="zh-CN" altLang="en-US" sz="3200" dirty="0">
                <a:latin typeface="微软雅黑" panose="020B0503020204020204" pitchFamily="34" charset="-122"/>
                <a:ea typeface="微软雅黑" panose="020B0503020204020204" pitchFamily="34" charset="-122"/>
              </a:rPr>
              <a:t>开发</a:t>
            </a:r>
            <a:r>
              <a:rPr lang="en-US" altLang="zh-CN" sz="3200" dirty="0" err="1">
                <a:latin typeface="微软雅黑" panose="020B0503020204020204" pitchFamily="34" charset="-122"/>
                <a:ea typeface="微软雅黑" panose="020B0503020204020204" pitchFamily="34" charset="-122"/>
              </a:rPr>
              <a:t>api</a:t>
            </a:r>
            <a:r>
              <a:rPr lang="zh-CN" altLang="en-US" sz="3200" dirty="0">
                <a:latin typeface="微软雅黑" panose="020B0503020204020204" pitchFamily="34" charset="-122"/>
                <a:ea typeface="微软雅黑" panose="020B0503020204020204" pitchFamily="34" charset="-122"/>
              </a:rPr>
              <a:t>（供其他系统调用的</a:t>
            </a:r>
            <a:r>
              <a:rPr lang="en-US" altLang="zh-CN" sz="3200" dirty="0">
                <a:latin typeface="微软雅黑" panose="020B0503020204020204" pitchFamily="34" charset="-122"/>
                <a:ea typeface="微软雅黑" panose="020B0503020204020204" pitchFamily="34" charset="-122"/>
              </a:rPr>
              <a:t>rest service</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step 6: </a:t>
            </a:r>
            <a:r>
              <a:rPr lang="zh-CN" altLang="en-US" sz="3200" dirty="0">
                <a:latin typeface="微软雅黑" panose="020B0503020204020204" pitchFamily="34" charset="-122"/>
                <a:ea typeface="微软雅黑" panose="020B0503020204020204" pitchFamily="34" charset="-122"/>
              </a:rPr>
              <a:t>开发</a:t>
            </a:r>
            <a:r>
              <a:rPr lang="en-US" altLang="zh-CN" sz="3200" dirty="0">
                <a:latin typeface="微软雅黑" panose="020B0503020204020204" pitchFamily="34" charset="-122"/>
                <a:ea typeface="微软雅黑" panose="020B0503020204020204" pitchFamily="34" charset="-122"/>
              </a:rPr>
              <a:t>client (</a:t>
            </a:r>
            <a:r>
              <a:rPr lang="zh-CN" altLang="en-US" sz="3200" dirty="0">
                <a:latin typeface="微软雅黑" panose="020B0503020204020204" pitchFamily="34" charset="-122"/>
                <a:ea typeface="微软雅黑" panose="020B0503020204020204" pitchFamily="34" charset="-122"/>
              </a:rPr>
              <a:t>封装</a:t>
            </a:r>
            <a:r>
              <a:rPr lang="en-US" altLang="zh-CN" sz="3200" dirty="0" err="1">
                <a:latin typeface="微软雅黑" panose="020B0503020204020204" pitchFamily="34" charset="-122"/>
                <a:ea typeface="微软雅黑" panose="020B0503020204020204" pitchFamily="34" charset="-122"/>
              </a:rPr>
              <a:t>api</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提供</a:t>
            </a:r>
            <a:r>
              <a:rPr lang="en-US" altLang="zh-CN" sz="3200" dirty="0">
                <a:latin typeface="微软雅黑" panose="020B0503020204020204" pitchFamily="34" charset="-122"/>
                <a:ea typeface="微软雅黑" panose="020B0503020204020204" pitchFamily="34" charset="-122"/>
              </a:rPr>
              <a:t>jar</a:t>
            </a:r>
            <a:r>
              <a:rPr lang="zh-CN" altLang="en-US" sz="3200" dirty="0">
                <a:latin typeface="微软雅黑" panose="020B0503020204020204" pitchFamily="34" charset="-122"/>
                <a:ea typeface="微软雅黑" panose="020B0503020204020204" pitchFamily="34" charset="-122"/>
              </a:rPr>
              <a:t>包，方便其他系统调用</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step 5</a:t>
            </a:r>
            <a:r>
              <a:rPr lang="zh-CN" altLang="en-US" sz="3200" dirty="0">
                <a:latin typeface="微软雅黑" panose="020B0503020204020204" pitchFamily="34" charset="-122"/>
                <a:ea typeface="微软雅黑" panose="020B0503020204020204" pitchFamily="34" charset="-122"/>
              </a:rPr>
              <a:t>开发的</a:t>
            </a:r>
            <a:r>
              <a:rPr lang="en-US" altLang="zh-CN" sz="3200" dirty="0">
                <a:latin typeface="微软雅黑" panose="020B0503020204020204" pitchFamily="34" charset="-122"/>
                <a:ea typeface="微软雅黑" panose="020B0503020204020204" pitchFamily="34" charset="-122"/>
              </a:rPr>
              <a:t>rest service</a:t>
            </a:r>
            <a:r>
              <a:rPr lang="zh-CN" altLang="en-US" sz="3200" dirty="0">
                <a:latin typeface="微软雅黑" panose="020B0503020204020204" pitchFamily="34" charset="-122"/>
                <a:ea typeface="微软雅黑" panose="020B0503020204020204" pitchFamily="34" charset="-122"/>
              </a:rPr>
              <a:t>接口</a:t>
            </a:r>
            <a:r>
              <a:rPr lang="en-US" altLang="zh-CN" sz="3200" dirty="0">
                <a:latin typeface="微软雅黑" panose="020B0503020204020204" pitchFamily="34" charset="-122"/>
                <a:ea typeface="微软雅黑" panose="020B0503020204020204" pitchFamily="34" charset="-122"/>
              </a:rPr>
              <a:t>)</a:t>
            </a: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代码生成器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安装</a:t>
            </a:r>
            <a:endParaRPr lang="zh-CN" altLang="en-US" dirty="0">
              <a:latin typeface="微软雅黑" panose="020B0503020204020204" pitchFamily="34" charset="-122"/>
              <a:ea typeface="微软雅黑" panose="020B0503020204020204" pitchFamily="34" charset="-122"/>
            </a:endParaRPr>
          </a:p>
        </p:txBody>
      </p:sp>
      <p:sp>
        <p:nvSpPr>
          <p:cNvPr id="4" name="TextBox 3"/>
          <p:cNvSpPr txBox="1"/>
          <p:nvPr/>
        </p:nvSpPr>
        <p:spPr>
          <a:xfrm>
            <a:off x="1121664" y="1755648"/>
            <a:ext cx="10167655" cy="830997"/>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Eclipse plugin:</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远程共享目录： </a:t>
            </a:r>
            <a:r>
              <a:rPr lang="en-US" altLang="zh-CN" sz="2400" dirty="0">
                <a:latin typeface="微软雅黑" panose="020B0503020204020204" pitchFamily="34" charset="-122"/>
                <a:ea typeface="微软雅黑" panose="020B0503020204020204" pitchFamily="34" charset="-122"/>
              </a:rPr>
              <a:t>\\zcfs224vw\</a:t>
            </a:r>
            <a:r>
              <a:rPr lang="zh-CN" altLang="en-US" sz="2400" dirty="0">
                <a:latin typeface="微软雅黑" panose="020B0503020204020204" pitchFamily="34" charset="-122"/>
                <a:ea typeface="微软雅黑" panose="020B0503020204020204" pitchFamily="34" charset="-122"/>
              </a:rPr>
              <a:t>恒大智慧社区</a:t>
            </a:r>
            <a:r>
              <a:rPr lang="en-US" altLang="zh-CN" sz="2400" dirty="0">
                <a:latin typeface="微软雅黑" panose="020B0503020204020204" pitchFamily="34" charset="-122"/>
                <a:ea typeface="微软雅黑" panose="020B0503020204020204" pitchFamily="34" charset="-122"/>
              </a:rPr>
              <a:t>\IBM\tools\eclipse </a:t>
            </a:r>
            <a:r>
              <a:rPr lang="en-US" altLang="zh-CN" sz="2400" dirty="0" err="1">
                <a:latin typeface="微软雅黑" panose="020B0503020204020204" pitchFamily="34" charset="-122"/>
                <a:ea typeface="微软雅黑" panose="020B0503020204020204" pitchFamily="34" charset="-122"/>
              </a:rPr>
              <a:t>dropins</a:t>
            </a:r>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pic>
        <p:nvPicPr>
          <p:cNvPr id="6" name="Picture 5"/>
          <p:cNvPicPr>
            <a:picLocks noChangeAspect="1"/>
          </p:cNvPicPr>
          <p:nvPr/>
        </p:nvPicPr>
        <p:blipFill>
          <a:blip r:embed="rId1"/>
          <a:stretch>
            <a:fillRect/>
          </a:stretch>
        </p:blipFill>
        <p:spPr>
          <a:xfrm>
            <a:off x="1039358" y="3062002"/>
            <a:ext cx="4017284" cy="2036933"/>
          </a:xfrm>
          <a:prstGeom prst="rect">
            <a:avLst/>
          </a:prstGeom>
        </p:spPr>
      </p:pic>
      <p:sp>
        <p:nvSpPr>
          <p:cNvPr id="7" name="Star: 4 Points 6"/>
          <p:cNvSpPr/>
          <p:nvPr/>
        </p:nvSpPr>
        <p:spPr>
          <a:xfrm>
            <a:off x="3048000" y="2879122"/>
            <a:ext cx="426720" cy="365760"/>
          </a:xfrm>
          <a:prstGeom prst="star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代码生成器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使用</a:t>
            </a:r>
            <a:endParaRPr lang="zh-CN" altLang="en-US" dirty="0">
              <a:latin typeface="微软雅黑" panose="020B0503020204020204" pitchFamily="34" charset="-122"/>
              <a:ea typeface="微软雅黑" panose="020B0503020204020204" pitchFamily="34" charset="-122"/>
            </a:endParaRPr>
          </a:p>
        </p:txBody>
      </p:sp>
      <p:pic>
        <p:nvPicPr>
          <p:cNvPr id="4" name="Picture 3"/>
          <p:cNvPicPr>
            <a:picLocks noChangeAspect="1"/>
          </p:cNvPicPr>
          <p:nvPr/>
        </p:nvPicPr>
        <p:blipFill>
          <a:blip r:embed="rId1"/>
          <a:stretch>
            <a:fillRect/>
          </a:stretch>
        </p:blipFill>
        <p:spPr>
          <a:xfrm>
            <a:off x="490275" y="1301876"/>
            <a:ext cx="5605724" cy="4625769"/>
          </a:xfrm>
          <a:prstGeom prst="rect">
            <a:avLst/>
          </a:prstGeom>
        </p:spPr>
      </p:pic>
      <p:pic>
        <p:nvPicPr>
          <p:cNvPr id="6" name="Picture 5"/>
          <p:cNvPicPr>
            <a:picLocks noChangeAspect="1"/>
          </p:cNvPicPr>
          <p:nvPr/>
        </p:nvPicPr>
        <p:blipFill>
          <a:blip r:embed="rId2"/>
          <a:stretch>
            <a:fillRect/>
          </a:stretch>
        </p:blipFill>
        <p:spPr>
          <a:xfrm>
            <a:off x="6095999" y="1147043"/>
            <a:ext cx="5058119" cy="53120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开发框架：后端组件</a:t>
            </a:r>
            <a:endParaRPr lang="zh-CN" altLang="en-US" dirty="0">
              <a:latin typeface="微软雅黑" panose="020B0503020204020204" pitchFamily="34" charset="-122"/>
              <a:ea typeface="微软雅黑" panose="020B0503020204020204" pitchFamily="34" charset="-122"/>
            </a:endParaRPr>
          </a:p>
        </p:txBody>
      </p:sp>
      <p:graphicFrame>
        <p:nvGraphicFramePr>
          <p:cNvPr id="15" name="Table 14"/>
          <p:cNvGraphicFramePr>
            <a:graphicFrameLocks noGrp="1"/>
          </p:cNvGraphicFramePr>
          <p:nvPr/>
        </p:nvGraphicFramePr>
        <p:xfrm>
          <a:off x="453189" y="1157389"/>
          <a:ext cx="11285622" cy="5148523"/>
        </p:xfrm>
        <a:graphic>
          <a:graphicData uri="http://schemas.openxmlformats.org/drawingml/2006/table">
            <a:tbl>
              <a:tblPr>
                <a:tableStyleId>{0505E3EF-67EA-436B-97B2-0124C06EBD24}</a:tableStyleId>
              </a:tblPr>
              <a:tblGrid>
                <a:gridCol w="1001237"/>
                <a:gridCol w="2223594"/>
                <a:gridCol w="1520458"/>
                <a:gridCol w="6540333"/>
              </a:tblGrid>
              <a:tr h="233134">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内容</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ctr">
                    <a:solidFill>
                      <a:schemeClr val="accent1">
                        <a:lumMod val="40000"/>
                        <a:lumOff val="60000"/>
                      </a:schemeClr>
                    </a:solidFill>
                  </a:tcPr>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组件名称</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ctr">
                    <a:solidFill>
                      <a:schemeClr val="accent1">
                        <a:lumMod val="40000"/>
                        <a:lumOff val="60000"/>
                      </a:schemeClr>
                    </a:solidFill>
                  </a:tcPr>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版本</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ctr">
                    <a:solidFill>
                      <a:schemeClr val="accent1">
                        <a:lumMod val="40000"/>
                        <a:lumOff val="60000"/>
                      </a:schemeClr>
                    </a:solidFill>
                  </a:tcPr>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说明</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ctr">
                    <a:solidFill>
                      <a:schemeClr val="accent1">
                        <a:lumMod val="40000"/>
                        <a:lumOff val="60000"/>
                      </a:schemeClr>
                    </a:solidFill>
                  </a:tcPr>
                </a:tc>
              </a:tr>
              <a:tr h="242758">
                <a:tc rowSpan="4">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核心框架</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cloud</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rPr>
                        <a:t>Dalston.RELEASE</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微服务工具包，提供分布式系统的配置管理、服务发现、断路器、智能路由、控制总线等</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750">
                <a:tc vMerge="1">
                  <a:tcPr/>
                </a:tc>
                <a:tc>
                  <a:txBody>
                    <a:bodyPr/>
                    <a:lstStyle/>
                    <a:p>
                      <a:pPr marL="0" algn="l" defTabSz="914400" rtl="0" eaLnBrk="1" fontAlgn="b" latinLnBrk="0" hangingPunct="1">
                        <a:buNone/>
                      </a:pPr>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rPr>
                        <a:t>spring-boot  </a:t>
                      </a:r>
                      <a:endParaRPr lang="en-US"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endParaRPr>
                    </a:p>
                  </a:txBody>
                  <a:tcPr marL="5767" marR="5767" marT="5767" marB="0" anchor="b"/>
                </a:tc>
                <a:tc>
                  <a:txBody>
                    <a:bodyPr/>
                    <a:lstStyle/>
                    <a:p>
                      <a:pPr marL="0" algn="l" defTabSz="914400" rtl="0" eaLnBrk="1" fontAlgn="b" latinLnBrk="0" hangingPunct="1">
                        <a:buNone/>
                      </a:pPr>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rPr>
                        <a:t>1.5.2.RELEASE</a:t>
                      </a:r>
                      <a:endParaRPr lang="en-US"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endParaRPr>
                    </a:p>
                  </a:txBody>
                  <a:tcPr marL="5767" marR="5767" marT="5767" marB="0" anchor="b"/>
                </a:tc>
                <a:tc>
                  <a:txBody>
                    <a:bodyPr/>
                    <a:lstStyle/>
                    <a:p>
                      <a:pPr marL="0" algn="l" defTabSz="914400" rtl="0" eaLnBrk="1" fontAlgn="b" latinLnBrk="0" hangingPunct="1">
                        <a:buNone/>
                      </a:pPr>
                      <a:r>
                        <a:rPr lang="en-US"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简化创建产品级的 Spring 应用和服务，含诸多开箱即用微服务功能，</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与</a:t>
                      </a:r>
                      <a:r>
                        <a:rPr lang="en-US"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cloud联合部署</a:t>
                      </a:r>
                      <a:endParaRPr lang="en-US"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750">
                <a:tc vMerge="1">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Data</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Kay-SR1</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数据访问及操作的工具包，封装了很多种数据及数据库的访问相关技术，包括：jdbc等</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750">
                <a:tc vMerge="1">
                  <a:tcPr marL="5767" marR="5767" marT="5767"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MVC</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4.3.7</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Restful，SOAP</a:t>
                      </a:r>
                      <a:endPar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64176">
                <a:tc rowSpan="2">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缓存框架</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ctr"/>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Redis</a:t>
                      </a:r>
                      <a:endPar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3.2.11</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Redis是一个开源的缓存数据库</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750">
                <a:tc vMerge="1">
                  <a:tcPr marL="5767" marR="5767" marT="5767" marB="0" anchor="b"/>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Redis</a:t>
                      </a:r>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Client</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2.8.1</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Redis</a:t>
                      </a:r>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Client</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75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权限框架</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ctr"/>
                </a:tc>
                <a:tc>
                  <a:txBody>
                    <a:bodyPr/>
                    <a:lstStyle/>
                    <a:p>
                      <a:pPr marL="0" algn="l" defTabSz="914400" rtl="0" eaLnBrk="1" fontAlgn="b" latinLnBrk="0" hangingPunct="1"/>
                      <a:r>
                        <a:rPr lang="en-US" sz="10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JWT token</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algn="l"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一种紧凑而安全的开</a:t>
                      </a:r>
                      <a:r>
                        <a:rPr lang="zh-CN" altLang="en-US" sz="10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发标准</a:t>
                      </a:r>
                      <a:r>
                        <a:rPr lang="en-US" altLang="zh-CN" sz="10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(RFC 7519)</a:t>
                      </a:r>
                      <a:r>
                        <a:rPr lang="zh-CN" altLang="en-US" sz="10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，特别用于分</a:t>
                      </a: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布式应用间声明传输，</a:t>
                      </a: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SSO</a:t>
                      </a: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等场景。</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767" marR="5767" marT="5767" marB="0" anchor="b"/>
                </a:tc>
              </a:tr>
              <a:tr h="180340">
                <a:tc rowSpan="3">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持久化框架</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JDBC</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4.3.</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7</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JDBC</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（高效复杂查询）</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9825">
                <a:tc vMerge="1">
                  <a:tcPr marL="5767" marR="5767" marT="5767" marB="0" anchor="b"/>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Mybatis</a:t>
                      </a:r>
                      <a:endPar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3.4.</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4</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MyBatis 是一款优秀的持久层框架，它支持定制化 SQL、存储过程以及高级映射</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750">
                <a:tc vMerge="1">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Alibaba Druid</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Druid是Java语言中最好的数据库连接池,Druid能够提供强大的监控和扩展功能</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34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集成框架</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Cloud </a:t>
                      </a:r>
                      <a:r>
                        <a:rPr lang="en-US" altLang="zh-CN"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Zuul</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4.3.0</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集成开发框架</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75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消息中间件</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RabbitMQ</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1.3.0</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RabbitMQ是一个在AMQP基础上完成的，可复用的企业消息系统</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975">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任务调度</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Quartz</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2.1</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Quartz是一个完全由java编写的开源作业调度框架</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750">
                <a:tc rowSpan="6">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工具类</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Apache Commons</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Java</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领域最广泛使用的工具组件</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750">
                <a:tc vMerge="1">
                  <a:tcPr marL="5767" marR="5767" marT="5767" marB="0" anchor="b"/>
                </a:tc>
                <a:tc>
                  <a:txBody>
                    <a:bodyPr/>
                    <a:lstStyle/>
                    <a:p>
                      <a:pPr marL="0" algn="l" defTabSz="914400" rtl="0" eaLnBrk="1" fontAlgn="b" latinLnBrk="0" hangingPunct="1"/>
                      <a:r>
                        <a:rPr lang="en-US" altLang="zh-CN"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Fastjson</a:t>
                      </a:r>
                      <a:endParaRPr lang="en-US" altLang="zh-CN" sz="1000" u="none" strike="noStrike" kern="1200" dirty="0" err="1">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1.2.35</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Fastjson是一个Java语言编写的JSON处理器</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750">
                <a:tc vMerge="1">
                  <a:tcPr marL="5767" marR="5767" marT="5767" marB="0" anchor="b"/>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Xstream</a:t>
                      </a:r>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1.4.9</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Xstream 使用最新的图形卡技术来大幅度提升计算速度，速度甚至可以和MPI分布式计算相媲美</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750">
                <a:tc vMerge="1">
                  <a:tcPr/>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swagger2</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2.6.1</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是一款</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RESTFUL</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接口的文档在线自动生成</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功能测试功能软件</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750">
                <a:tc vMerge="1">
                  <a:tcP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JDK</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1.8.0_25</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750">
                <a:tc vMerge="1">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Dozer </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5.3</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Dozer是一种JavaBean的映射工具，类似于apache的BeanUtils</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750">
                <a:tc rowSpan="2">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日志管理</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p>
                      <a:pPr marL="0" algn="l" defTabSz="914400" rtl="0" eaLnBrk="1" fontAlgn="b" latinLnBrk="0" hangingPunct="1"/>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SLF4J </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1.7.24</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简单日志门面</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0750">
                <a:tc vMerge="1">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Log4j2</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2.9.1</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Java</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领域最广泛的日志记录组件</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r>
              <a:tr h="18435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反向代理</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ctr"/>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Ngnix</a:t>
                      </a:r>
                      <a:endPar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1.12.2</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高性能的</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HTTP</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和反向代理服务器</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r>
              <a:tr h="18435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数据库</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ctr"/>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PostgreSQL</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9.6.6-2</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PostgreSQL是一款开源的、免费的、功能非常强大的关系型数据库</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r>
              <a:tr h="167733">
                <a:tc>
                  <a:txBody>
                    <a:bodyPr/>
                    <a:lstStyle/>
                    <a:p>
                      <a:endParaRPr lang="zh-CN" sz="1000" dirty="0">
                        <a:latin typeface="微软雅黑" panose="020B0503020204020204" pitchFamily="34" charset="-122"/>
                        <a:ea typeface="微软雅黑" panose="020B0503020204020204" pitchFamily="34" charset="-122"/>
                      </a:endParaRPr>
                    </a:p>
                  </a:txBody>
                  <a:tcPr marL="9525" marR="9525" marT="9525"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Tomcat</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8.5.23</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Tomcat 服务器是一个免费的开放源代码的Web 应用服务器，提供基于NIO的阻塞和非阻塞API</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r>
              <a:tr h="18435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部署方案</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Jenkins</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2.14</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持续开发</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持续集成工具</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r>
              <a:tr h="177209">
                <a:tc rowSpan="2">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测试</a:t>
                      </a:r>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ctr"/>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Junit</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4.12</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Java</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程序单元</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rPr>
                        <a:t>测试框架</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endParaRPr>
                    </a:p>
                  </a:txBody>
                  <a:tcPr marL="9525" marR="9525" marT="9525" marB="0" anchor="b"/>
                </a:tc>
              </a:tr>
              <a:tr h="167733">
                <a:tc vMerge="1">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Jasmine</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2.2.0</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US" altLang="zh-CN"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Javascript</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程序单元</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rPr>
                        <a:t>测试框架</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endParaRPr>
                    </a:p>
                  </a:txBody>
                  <a:tcPr marL="9525" marR="9525" marT="9525" marB="0" anchor="b"/>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endParaRPr lang="zh-CN" altLang="en-US" dirty="0">
              <a:latin typeface="微软雅黑" panose="020B0503020204020204" pitchFamily="34" charset="-122"/>
              <a:ea typeface="微软雅黑" panose="020B0503020204020204" pitchFamily="34" charset="-122"/>
            </a:endParaRPr>
          </a:p>
        </p:txBody>
      </p:sp>
      <p:sp>
        <p:nvSpPr>
          <p:cNvPr id="3" name="Rectangle 4"/>
          <p:cNvSpPr>
            <a:spLocks noChangeArrowheads="1"/>
          </p:cNvSpPr>
          <p:nvPr/>
        </p:nvSpPr>
        <p:spPr bwMode="auto">
          <a:xfrm>
            <a:off x="495432" y="1384751"/>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Rectangle 5"/>
          <p:cNvSpPr>
            <a:spLocks noChangeArrowheads="1"/>
          </p:cNvSpPr>
          <p:nvPr/>
        </p:nvSpPr>
        <p:spPr bwMode="gray">
          <a:xfrm>
            <a:off x="1501623" y="1384751"/>
            <a:ext cx="6147209" cy="518680"/>
          </a:xfrm>
          <a:prstGeom prst="rect">
            <a:avLst/>
          </a:prstGeom>
          <a:solidFill>
            <a:srgbClr val="BDD7EE"/>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技术架构概述</a:t>
            </a:r>
            <a:endParaRPr lang="en-US" altLang="zh-CN"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
          <p:cNvSpPr>
            <a:spLocks noChangeArrowheads="1"/>
          </p:cNvSpPr>
          <p:nvPr/>
        </p:nvSpPr>
        <p:spPr bwMode="auto">
          <a:xfrm>
            <a:off x="495432" y="2536524"/>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endPar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Rectangle 5"/>
          <p:cNvSpPr>
            <a:spLocks noChangeArrowheads="1"/>
          </p:cNvSpPr>
          <p:nvPr/>
        </p:nvSpPr>
        <p:spPr bwMode="gray">
          <a:xfrm>
            <a:off x="1500988" y="2536524"/>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开发规范介绍</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7"/>
          <p:cNvSpPr>
            <a:spLocks noChangeArrowheads="1"/>
          </p:cNvSpPr>
          <p:nvPr/>
        </p:nvSpPr>
        <p:spPr bwMode="auto">
          <a:xfrm>
            <a:off x="495432" y="3127290"/>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endPar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Rectangle 5"/>
          <p:cNvSpPr>
            <a:spLocks noChangeArrowheads="1"/>
          </p:cNvSpPr>
          <p:nvPr/>
        </p:nvSpPr>
        <p:spPr bwMode="gray">
          <a:xfrm>
            <a:off x="1501623" y="3127290"/>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rPr>
              <a:t>服务管理介绍</a:t>
            </a:r>
            <a:endParaRPr lang="zh-CN" altLang="en-US" b="1" kern="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Rectangle 7"/>
          <p:cNvSpPr>
            <a:spLocks noChangeArrowheads="1"/>
          </p:cNvSpPr>
          <p:nvPr/>
        </p:nvSpPr>
        <p:spPr bwMode="auto">
          <a:xfrm>
            <a:off x="495432" y="3710435"/>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endPar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Rectangle 5"/>
          <p:cNvSpPr>
            <a:spLocks noChangeArrowheads="1"/>
          </p:cNvSpPr>
          <p:nvPr/>
        </p:nvSpPr>
        <p:spPr bwMode="gray">
          <a:xfrm>
            <a:off x="1500988" y="3710435"/>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Demo</a:t>
            </a:r>
            <a:r>
              <a:rPr lang="zh-CN" altLang="en-US"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示例</a:t>
            </a:r>
            <a:endPar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7"/>
          <p:cNvSpPr>
            <a:spLocks noChangeArrowheads="1"/>
          </p:cNvSpPr>
          <p:nvPr/>
        </p:nvSpPr>
        <p:spPr bwMode="auto">
          <a:xfrm>
            <a:off x="495432" y="1956693"/>
            <a:ext cx="886812" cy="518680"/>
          </a:xfrm>
          <a:prstGeom prst="rect">
            <a:avLst/>
          </a:prstGeom>
          <a:solidFill>
            <a:srgbClr val="1B76C3"/>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Rectangle 5"/>
          <p:cNvSpPr>
            <a:spLocks noChangeArrowheads="1"/>
          </p:cNvSpPr>
          <p:nvPr/>
        </p:nvSpPr>
        <p:spPr bwMode="gray">
          <a:xfrm>
            <a:off x="1501623" y="1956693"/>
            <a:ext cx="6147209" cy="518680"/>
          </a:xfrm>
          <a:prstGeom prst="rect">
            <a:avLst/>
          </a:prstGeom>
          <a:solidFill>
            <a:srgbClr val="1B76C3"/>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开发环境搭建</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AutoShape 10"/>
          <p:cNvSpPr>
            <a:spLocks noChangeArrowheads="1"/>
          </p:cNvSpPr>
          <p:nvPr/>
        </p:nvSpPr>
        <p:spPr bwMode="gray">
          <a:xfrm rot="5400000">
            <a:off x="409948" y="2026025"/>
            <a:ext cx="249844" cy="334687"/>
          </a:xfrm>
          <a:prstGeom prst="triangle">
            <a:avLst>
              <a:gd name="adj" fmla="val 50000"/>
            </a:avLst>
          </a:prstGeom>
          <a:solidFill>
            <a:srgbClr val="1B76C3"/>
          </a:solidFill>
          <a:ln w="57150">
            <a:solidFill>
              <a:srgbClr val="FFFFFF"/>
            </a:solidFill>
            <a:miter lim="800000"/>
          </a:ln>
        </p:spPr>
        <p:txBody>
          <a:bodyPr rot="10800000" vert="eaVert" wrap="none" lIns="0" tIns="46800" rIns="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defRPr/>
            </a:pPr>
            <a:endParaRPr lang="zh-CN" altLang="en-US" b="1" kern="0">
              <a:solidFill>
                <a:srgbClr val="000000"/>
              </a:solidFill>
              <a:latin typeface="微软雅黑" panose="020B0503020204020204" pitchFamily="34" charset="-122"/>
              <a:ea typeface="微软雅黑" panose="020B0503020204020204" pitchFamily="34" charset="-122"/>
              <a:cs typeface="华文楷体" panose="02010600040101010101" charset="-122"/>
            </a:endParaRPr>
          </a:p>
        </p:txBody>
      </p:sp>
      <p:pic>
        <p:nvPicPr>
          <p:cNvPr id="20" name="Picture 2" descr="PPT_title_art copy"/>
          <p:cNvPicPr>
            <a:picLocks noChangeAspect="1" noChangeArrowheads="1"/>
          </p:cNvPicPr>
          <p:nvPr/>
        </p:nvPicPr>
        <p:blipFill>
          <a:blip r:embed="rId1"/>
          <a:srcRect/>
          <a:stretch>
            <a:fillRect/>
          </a:stretch>
        </p:blipFill>
        <p:spPr bwMode="auto">
          <a:xfrm>
            <a:off x="7648833" y="1384751"/>
            <a:ext cx="4311330" cy="46486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开发环境</a:t>
            </a:r>
            <a:endParaRPr lang="zh-CN" altLang="en-US" dirty="0">
              <a:latin typeface="微软雅黑" panose="020B0503020204020204" pitchFamily="34" charset="-122"/>
              <a:ea typeface="微软雅黑" panose="020B0503020204020204" pitchFamily="34" charset="-122"/>
            </a:endParaRPr>
          </a:p>
        </p:txBody>
      </p:sp>
      <p:sp>
        <p:nvSpPr>
          <p:cNvPr id="3" name="TextBox 2"/>
          <p:cNvSpPr txBox="1"/>
          <p:nvPr/>
        </p:nvSpPr>
        <p:spPr>
          <a:xfrm>
            <a:off x="404519" y="1143240"/>
            <a:ext cx="10803808" cy="507831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JDK</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jdk-8u151</a:t>
            </a:r>
            <a:r>
              <a:rPr lang="zh-CN" altLang="en-US" sz="2400" dirty="0">
                <a:latin typeface="微软雅黑" panose="020B0503020204020204" pitchFamily="34" charset="-122"/>
                <a:ea typeface="微软雅黑" panose="020B0503020204020204" pitchFamily="34" charset="-122"/>
              </a:rPr>
              <a:t>，下载目录：</a:t>
            </a:r>
            <a:r>
              <a:rPr lang="en-US" altLang="zh-CN" sz="2400" dirty="0">
                <a:latin typeface="微软雅黑" panose="020B0503020204020204" pitchFamily="34" charset="-122"/>
                <a:ea typeface="微软雅黑" panose="020B0503020204020204" pitchFamily="34" charset="-122"/>
              </a:rPr>
              <a:t>\\zcfs224vw\</a:t>
            </a:r>
            <a:r>
              <a:rPr lang="zh-CN" altLang="en-US" sz="2400" dirty="0">
                <a:latin typeface="微软雅黑" panose="020B0503020204020204" pitchFamily="34" charset="-122"/>
                <a:ea typeface="微软雅黑" panose="020B0503020204020204" pitchFamily="34" charset="-122"/>
              </a:rPr>
              <a:t>恒大智慧社区</a:t>
            </a:r>
            <a:r>
              <a:rPr lang="en-US" altLang="zh-CN" sz="2400" dirty="0">
                <a:latin typeface="微软雅黑" panose="020B0503020204020204" pitchFamily="34" charset="-122"/>
                <a:ea typeface="微软雅黑" panose="020B0503020204020204" pitchFamily="34" charset="-122"/>
              </a:rPr>
              <a:t>\IBM\tools</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Eclipse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eclipse.rar</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eclipse-jee-oxygen-R-win32-x86_64</a:t>
            </a:r>
            <a:r>
              <a:rPr lang="zh-CN" altLang="en-US" sz="2400" dirty="0">
                <a:latin typeface="微软雅黑" panose="020B0503020204020204" pitchFamily="34" charset="-122"/>
                <a:ea typeface="微软雅黑" panose="020B0503020204020204" pitchFamily="34" charset="-122"/>
              </a:rPr>
              <a:t>绿色版）</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注意：绿色版含有必要插件和设置，需解压到</a:t>
            </a:r>
            <a:r>
              <a:rPr lang="en-US" altLang="zh-CN" sz="2400" dirty="0">
                <a:solidFill>
                  <a:srgbClr val="FF0000"/>
                </a:solidFill>
                <a:latin typeface="微软雅黑" panose="020B0503020204020204" pitchFamily="34" charset="-122"/>
                <a:ea typeface="微软雅黑" panose="020B0503020204020204" pitchFamily="34" charset="-122"/>
              </a:rPr>
              <a:t>D</a:t>
            </a:r>
            <a:r>
              <a:rPr lang="zh-CN" altLang="en-US" sz="2400" dirty="0">
                <a:solidFill>
                  <a:srgbClr val="FF0000"/>
                </a:solidFill>
                <a:latin typeface="微软雅黑" panose="020B0503020204020204" pitchFamily="34" charset="-122"/>
                <a:ea typeface="微软雅黑" panose="020B0503020204020204" pitchFamily="34" charset="-122"/>
              </a:rPr>
              <a:t>盘根目录。</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Eclispe</a:t>
            </a:r>
            <a:r>
              <a:rPr lang="zh-CN" altLang="en-US" sz="2400" dirty="0">
                <a:latin typeface="微软雅黑" panose="020B0503020204020204" pitchFamily="34" charset="-122"/>
                <a:ea typeface="微软雅黑" panose="020B0503020204020204" pitchFamily="34" charset="-122"/>
              </a:rPr>
              <a:t>插件：</a:t>
            </a:r>
            <a:r>
              <a:rPr lang="en-US" altLang="zh-CN" sz="2400" dirty="0">
                <a:latin typeface="微软雅黑" panose="020B0503020204020204" pitchFamily="34" charset="-122"/>
                <a:ea typeface="微软雅黑" panose="020B0503020204020204" pitchFamily="34" charset="-122"/>
              </a:rPr>
              <a:t>commons4e</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mybatis</a:t>
            </a:r>
            <a:r>
              <a:rPr lang="en-US" altLang="zh-CN" sz="2400" dirty="0">
                <a:latin typeface="微软雅黑" panose="020B0503020204020204" pitchFamily="34" charset="-122"/>
                <a:ea typeface="微软雅黑" panose="020B0503020204020204" pitchFamily="34" charset="-122"/>
              </a:rPr>
              <a:t>-gen</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propedit</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Eclipse </a:t>
            </a:r>
            <a:r>
              <a:rPr lang="zh-CN" altLang="en-US" sz="2400" dirty="0">
                <a:latin typeface="微软雅黑" panose="020B0503020204020204" pitchFamily="34" charset="-122"/>
                <a:ea typeface="微软雅黑" panose="020B0503020204020204" pitchFamily="34" charset="-122"/>
              </a:rPr>
              <a:t>编码设置</a:t>
            </a:r>
            <a:r>
              <a:rPr lang="en-US" altLang="zh-CN" sz="2400" dirty="0">
                <a:latin typeface="微软雅黑" panose="020B0503020204020204" pitchFamily="34" charset="-122"/>
                <a:ea typeface="微软雅黑" panose="020B0503020204020204" pitchFamily="34" charset="-122"/>
              </a:rPr>
              <a:t>UTF-8</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Maven</a:t>
            </a:r>
            <a:r>
              <a:rPr lang="zh-CN" altLang="en-US" sz="2400" dirty="0">
                <a:latin typeface="微软雅黑" panose="020B0503020204020204" pitchFamily="34" charset="-122"/>
                <a:ea typeface="微软雅黑" panose="020B0503020204020204" pitchFamily="34" charset="-122"/>
              </a:rPr>
              <a:t>私服：</a:t>
            </a:r>
            <a:r>
              <a:rPr lang="en-US" altLang="zh-CN" sz="2400" dirty="0">
                <a:latin typeface="微软雅黑" panose="020B0503020204020204" pitchFamily="34" charset="-122"/>
                <a:ea typeface="微软雅黑" panose="020B0503020204020204" pitchFamily="34" charset="-122"/>
                <a:hlinkClick r:id="rId1"/>
              </a:rPr>
              <a:t>http://192.168.0.237:8081/nexus/#welcome</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Maven</a:t>
            </a:r>
            <a:r>
              <a:rPr lang="zh-CN" altLang="en-US" sz="2400" dirty="0">
                <a:latin typeface="微软雅黑" panose="020B0503020204020204" pitchFamily="34" charset="-122"/>
                <a:ea typeface="微软雅黑" panose="020B0503020204020204" pitchFamily="34" charset="-122"/>
              </a:rPr>
              <a:t>配置文件：</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编码格式配置文件：</a:t>
            </a:r>
            <a:endParaRPr lang="zh-CN" altLang="en-US" sz="2400" dirty="0">
              <a:latin typeface="微软雅黑" panose="020B0503020204020204" pitchFamily="34" charset="-122"/>
              <a:ea typeface="微软雅黑" panose="020B0503020204020204" pitchFamily="34" charset="-122"/>
            </a:endParaRPr>
          </a:p>
        </p:txBody>
      </p:sp>
      <p:graphicFrame>
        <p:nvGraphicFramePr>
          <p:cNvPr id="9" name="Object 8"/>
          <p:cNvGraphicFramePr>
            <a:graphicFrameLocks noChangeAspect="1"/>
          </p:cNvGraphicFramePr>
          <p:nvPr/>
        </p:nvGraphicFramePr>
        <p:xfrm>
          <a:off x="5806423" y="5355672"/>
          <a:ext cx="1330549" cy="1122651"/>
        </p:xfrm>
        <a:graphic>
          <a:graphicData uri="http://schemas.openxmlformats.org/presentationml/2006/ole">
            <mc:AlternateContent xmlns:mc="http://schemas.openxmlformats.org/markup-compatibility/2006">
              <mc:Choice xmlns:v="urn:schemas-microsoft-com:vml" Requires="v">
                <p:oleObj spid="_x0000_s6441" name="Packager Shell Object" showAsIcon="1" r:id="rId2" imgW="914400" imgH="771525" progId="Package">
                  <p:embed/>
                </p:oleObj>
              </mc:Choice>
              <mc:Fallback>
                <p:oleObj name="Packager Shell Object" showAsIcon="1" r:id="rId2" imgW="914400" imgH="771525" progId="Package">
                  <p:embed/>
                  <p:pic>
                    <p:nvPicPr>
                      <p:cNvPr id="0" name="图片 5390"/>
                      <p:cNvPicPr/>
                      <p:nvPr/>
                    </p:nvPicPr>
                    <p:blipFill>
                      <a:blip r:embed="rId3"/>
                      <a:stretch>
                        <a:fillRect/>
                      </a:stretch>
                    </p:blipFill>
                    <p:spPr>
                      <a:xfrm>
                        <a:off x="5806423" y="5355672"/>
                        <a:ext cx="1330549" cy="1122651"/>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3233153" y="4551874"/>
          <a:ext cx="1579675" cy="1122276"/>
        </p:xfrm>
        <a:graphic>
          <a:graphicData uri="http://schemas.openxmlformats.org/presentationml/2006/ole">
            <mc:AlternateContent xmlns:mc="http://schemas.openxmlformats.org/markup-compatibility/2006">
              <mc:Choice xmlns:v="urn:schemas-microsoft-com:vml" Requires="v">
                <p:oleObj spid="_x0000_s6442" name="Packager Shell Object" showAsIcon="1" r:id="rId4" imgW="914400" imgH="771525" progId="Package">
                  <p:embed/>
                </p:oleObj>
              </mc:Choice>
              <mc:Fallback>
                <p:oleObj name="Packager Shell Object" showAsIcon="1" r:id="rId4" imgW="914400" imgH="771525" progId="Package">
                  <p:embed/>
                  <p:pic>
                    <p:nvPicPr>
                      <p:cNvPr id="0" name="图片 5391"/>
                      <p:cNvPicPr/>
                      <p:nvPr/>
                    </p:nvPicPr>
                    <p:blipFill>
                      <a:blip r:embed="rId5"/>
                      <a:stretch>
                        <a:fillRect/>
                      </a:stretch>
                    </p:blipFill>
                    <p:spPr>
                      <a:xfrm>
                        <a:off x="3233153" y="4551874"/>
                        <a:ext cx="1579675" cy="1122276"/>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364736" y="5428455"/>
          <a:ext cx="2322513" cy="711200"/>
        </p:xfrm>
        <a:graphic>
          <a:graphicData uri="http://schemas.openxmlformats.org/presentationml/2006/ole">
            <mc:AlternateContent xmlns:mc="http://schemas.openxmlformats.org/markup-compatibility/2006">
              <mc:Choice xmlns:v="urn:schemas-microsoft-com:vml" Requires="v">
                <p:oleObj spid="_x0000_s6443" name="包装程序外壳对象" showAsIcon="1" r:id="rId6" imgW="1733550" imgH="523875" progId="Package">
                  <p:embed/>
                </p:oleObj>
              </mc:Choice>
              <mc:Fallback>
                <p:oleObj name="包装程序外壳对象" showAsIcon="1" r:id="rId6" imgW="1733550" imgH="523875" progId="Package">
                  <p:embed/>
                  <p:pic>
                    <p:nvPicPr>
                      <p:cNvPr id="0" name="图片 6263"/>
                      <p:cNvPicPr/>
                      <p:nvPr/>
                    </p:nvPicPr>
                    <p:blipFill>
                      <a:blip r:embed="rId7"/>
                      <a:stretch>
                        <a:fillRect/>
                      </a:stretch>
                    </p:blipFill>
                    <p:spPr>
                      <a:xfrm>
                        <a:off x="3364736" y="5428455"/>
                        <a:ext cx="2322513" cy="71120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开发环境 </a:t>
            </a:r>
            <a:r>
              <a:rPr lang="en-US" altLang="zh-CN" dirty="0">
                <a:latin typeface="微软雅黑" panose="020B0503020204020204" pitchFamily="34" charset="-122"/>
                <a:ea typeface="微软雅黑" panose="020B0503020204020204" pitchFamily="34" charset="-122"/>
              </a:rPr>
              <a:t>– Eclipse</a:t>
            </a:r>
            <a:r>
              <a:rPr lang="zh-CN" altLang="en-US" dirty="0">
                <a:latin typeface="微软雅黑" panose="020B0503020204020204" pitchFamily="34" charset="-122"/>
                <a:ea typeface="微软雅黑" panose="020B0503020204020204" pitchFamily="34" charset="-122"/>
              </a:rPr>
              <a:t>代码格式配置</a:t>
            </a:r>
            <a:endParaRPr lang="zh-CN" altLang="en-US" dirty="0">
              <a:latin typeface="微软雅黑" panose="020B0503020204020204" pitchFamily="34" charset="-122"/>
              <a:ea typeface="微软雅黑" panose="020B0503020204020204" pitchFamily="34" charset="-122"/>
            </a:endParaRPr>
          </a:p>
        </p:txBody>
      </p:sp>
      <p:pic>
        <p:nvPicPr>
          <p:cNvPr id="11" name="Picture 10"/>
          <p:cNvPicPr>
            <a:picLocks noChangeAspect="1"/>
          </p:cNvPicPr>
          <p:nvPr/>
        </p:nvPicPr>
        <p:blipFill>
          <a:blip r:embed="rId1"/>
          <a:stretch>
            <a:fillRect/>
          </a:stretch>
        </p:blipFill>
        <p:spPr>
          <a:xfrm>
            <a:off x="497541" y="1191577"/>
            <a:ext cx="3576854" cy="3743325"/>
          </a:xfrm>
          <a:prstGeom prst="rect">
            <a:avLst/>
          </a:prstGeom>
        </p:spPr>
      </p:pic>
      <p:pic>
        <p:nvPicPr>
          <p:cNvPr id="13" name="Picture 12"/>
          <p:cNvPicPr>
            <a:picLocks noChangeAspect="1"/>
          </p:cNvPicPr>
          <p:nvPr/>
        </p:nvPicPr>
        <p:blipFill>
          <a:blip r:embed="rId2"/>
          <a:stretch>
            <a:fillRect/>
          </a:stretch>
        </p:blipFill>
        <p:spPr>
          <a:xfrm>
            <a:off x="4279961" y="1190820"/>
            <a:ext cx="3930978" cy="4200525"/>
          </a:xfrm>
          <a:prstGeom prst="rect">
            <a:avLst/>
          </a:prstGeom>
        </p:spPr>
      </p:pic>
      <p:sp>
        <p:nvSpPr>
          <p:cNvPr id="14" name="TextBox 13"/>
          <p:cNvSpPr txBox="1"/>
          <p:nvPr/>
        </p:nvSpPr>
        <p:spPr>
          <a:xfrm>
            <a:off x="4207560" y="5515074"/>
            <a:ext cx="3545842"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导入 </a:t>
            </a:r>
            <a:r>
              <a:rPr lang="en-US" altLang="zh-CN" sz="1200" dirty="0">
                <a:latin typeface="微软雅黑" panose="020B0503020204020204" pitchFamily="34" charset="-122"/>
                <a:ea typeface="微软雅黑" panose="020B0503020204020204" pitchFamily="34" charset="-122"/>
              </a:rPr>
              <a:t>template</a:t>
            </a:r>
            <a:r>
              <a:rPr lang="zh-CN" altLang="en-US" sz="1200" dirty="0">
                <a:latin typeface="微软雅黑" panose="020B0503020204020204" pitchFamily="34" charset="-122"/>
                <a:ea typeface="微软雅黑" panose="020B0503020204020204" pitchFamily="34" charset="-122"/>
              </a:rPr>
              <a:t>文件：</a:t>
            </a:r>
            <a:r>
              <a:rPr lang="en-US" altLang="zh-CN" sz="1200" dirty="0">
                <a:latin typeface="微软雅黑" panose="020B0503020204020204" pitchFamily="34" charset="-122"/>
                <a:ea typeface="微软雅黑" panose="020B0503020204020204" pitchFamily="34" charset="-122"/>
              </a:rPr>
              <a:t>egsc_code_templates.xml,</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生效后，生成新类会遵循此模板。</a:t>
            </a:r>
            <a:endParaRPr lang="zh-CN" altLang="en-US" sz="12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04520" y="5529431"/>
            <a:ext cx="3690434" cy="430887"/>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100" dirty="0">
                <a:latin typeface="微软雅黑" panose="020B0503020204020204" pitchFamily="34" charset="-122"/>
                <a:ea typeface="微软雅黑" panose="020B0503020204020204" pitchFamily="34" charset="-122"/>
              </a:rPr>
              <a:t>导入 </a:t>
            </a:r>
            <a:r>
              <a:rPr lang="en-US" altLang="zh-CN" sz="1100" dirty="0">
                <a:latin typeface="微软雅黑" panose="020B0503020204020204" pitchFamily="34" charset="-122"/>
                <a:ea typeface="微软雅黑" panose="020B0503020204020204" pitchFamily="34" charset="-122"/>
              </a:rPr>
              <a:t>format</a:t>
            </a:r>
            <a:r>
              <a:rPr lang="zh-CN" altLang="en-US" sz="1100" dirty="0">
                <a:latin typeface="微软雅黑" panose="020B0503020204020204" pitchFamily="34" charset="-122"/>
                <a:ea typeface="微软雅黑" panose="020B0503020204020204" pitchFamily="34" charset="-122"/>
              </a:rPr>
              <a:t>文件</a:t>
            </a:r>
            <a:r>
              <a:rPr lang="en-US" altLang="zh-CN" sz="1100" dirty="0">
                <a:latin typeface="微软雅黑" panose="020B0503020204020204" pitchFamily="34" charset="-122"/>
                <a:ea typeface="微软雅黑" panose="020B0503020204020204" pitchFamily="34" charset="-122"/>
              </a:rPr>
              <a:t>:google_code_format.xml</a:t>
            </a:r>
            <a:r>
              <a:rPr lang="zh-CN" altLang="en-US" sz="1100" dirty="0">
                <a:latin typeface="微软雅黑" panose="020B0503020204020204" pitchFamily="34" charset="-122"/>
                <a:ea typeface="微软雅黑" panose="020B0503020204020204" pitchFamily="34" charset="-122"/>
              </a:rPr>
              <a:t>， 生效后，</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用</a:t>
            </a:r>
            <a:r>
              <a:rPr lang="en-US" altLang="zh-CN" sz="1100" dirty="0" err="1">
                <a:latin typeface="微软雅黑" panose="020B0503020204020204" pitchFamily="34" charset="-122"/>
                <a:ea typeface="微软雅黑" panose="020B0503020204020204" pitchFamily="34" charset="-122"/>
              </a:rPr>
              <a:t>Ctrl+Shift+F</a:t>
            </a:r>
            <a:r>
              <a:rPr lang="zh-CN" altLang="en-US" sz="1100" dirty="0">
                <a:latin typeface="微软雅黑" panose="020B0503020204020204" pitchFamily="34" charset="-122"/>
                <a:ea typeface="微软雅黑" panose="020B0503020204020204" pitchFamily="34" charset="-122"/>
              </a:rPr>
              <a:t>快捷键对代码进行</a:t>
            </a:r>
            <a:r>
              <a:rPr lang="en-US" altLang="zh-CN" sz="1100" dirty="0">
                <a:latin typeface="微软雅黑" panose="020B0503020204020204" pitchFamily="34" charset="-122"/>
                <a:ea typeface="微软雅黑" panose="020B0503020204020204" pitchFamily="34" charset="-122"/>
              </a:rPr>
              <a:t>format.</a:t>
            </a:r>
            <a:endParaRPr lang="zh-CN" altLang="en-US" sz="1100" dirty="0">
              <a:latin typeface="微软雅黑" panose="020B0503020204020204" pitchFamily="34" charset="-122"/>
              <a:ea typeface="微软雅黑" panose="020B0503020204020204" pitchFamily="34" charset="-122"/>
            </a:endParaRPr>
          </a:p>
        </p:txBody>
      </p:sp>
      <p:sp>
        <p:nvSpPr>
          <p:cNvPr id="16" name="Arrow: Right 15"/>
          <p:cNvSpPr/>
          <p:nvPr/>
        </p:nvSpPr>
        <p:spPr>
          <a:xfrm rot="17080895">
            <a:off x="2699443" y="5066804"/>
            <a:ext cx="57360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Arrow: Right 16"/>
          <p:cNvSpPr/>
          <p:nvPr/>
        </p:nvSpPr>
        <p:spPr>
          <a:xfrm rot="17483485">
            <a:off x="7647586" y="5527885"/>
            <a:ext cx="57360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8314229" y="1190821"/>
            <a:ext cx="3644561" cy="4200525"/>
          </a:xfrm>
          <a:prstGeom prst="rect">
            <a:avLst/>
          </a:prstGeom>
        </p:spPr>
      </p:pic>
      <p:sp>
        <p:nvSpPr>
          <p:cNvPr id="10" name="TextBox 13"/>
          <p:cNvSpPr txBox="1"/>
          <p:nvPr/>
        </p:nvSpPr>
        <p:spPr>
          <a:xfrm>
            <a:off x="8432881" y="5606374"/>
            <a:ext cx="2375971" cy="276999"/>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将自动添加注释选项打勾并保存</a:t>
            </a:r>
            <a:r>
              <a:rPr lang="en-US" altLang="zh-CN"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12" name="Arrow: Right 16"/>
          <p:cNvSpPr/>
          <p:nvPr/>
        </p:nvSpPr>
        <p:spPr>
          <a:xfrm rot="17483485">
            <a:off x="11142350" y="5560208"/>
            <a:ext cx="57360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开发环境 </a:t>
            </a:r>
            <a:r>
              <a:rPr lang="en-US" altLang="zh-CN" dirty="0">
                <a:latin typeface="微软雅黑" panose="020B0503020204020204" pitchFamily="34" charset="-122"/>
                <a:ea typeface="微软雅黑" panose="020B0503020204020204" pitchFamily="34" charset="-122"/>
              </a:rPr>
              <a:t>– Maven</a:t>
            </a:r>
            <a:r>
              <a:rPr lang="zh-CN" altLang="en-US" dirty="0">
                <a:latin typeface="微软雅黑" panose="020B0503020204020204" pitchFamily="34" charset="-122"/>
                <a:ea typeface="微软雅黑" panose="020B0503020204020204" pitchFamily="34" charset="-122"/>
              </a:rPr>
              <a:t>库配置</a:t>
            </a:r>
            <a:endParaRPr lang="zh-CN" altLang="en-US" dirty="0">
              <a:latin typeface="微软雅黑" panose="020B0503020204020204" pitchFamily="34" charset="-122"/>
              <a:ea typeface="微软雅黑" panose="020B0503020204020204" pitchFamily="34" charset="-122"/>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51542" y="1272208"/>
            <a:ext cx="9088916" cy="5297557"/>
          </a:xfrm>
          <a:prstGeom prst="rect">
            <a:avLst/>
          </a:prstGeom>
        </p:spPr>
      </p:pic>
      <p:sp>
        <p:nvSpPr>
          <p:cNvPr id="13" name="Rectangle 12"/>
          <p:cNvSpPr/>
          <p:nvPr/>
        </p:nvSpPr>
        <p:spPr>
          <a:xfrm>
            <a:off x="1910842" y="2286000"/>
            <a:ext cx="1110653" cy="1590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p:cNvSpPr/>
          <p:nvPr/>
        </p:nvSpPr>
        <p:spPr>
          <a:xfrm>
            <a:off x="3380795" y="2415208"/>
            <a:ext cx="4212701" cy="1888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p:cNvSpPr/>
          <p:nvPr/>
        </p:nvSpPr>
        <p:spPr>
          <a:xfrm>
            <a:off x="4109664" y="3712265"/>
            <a:ext cx="4212701" cy="1888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1"/>
          <a:stretch>
            <a:fillRect/>
          </a:stretch>
        </p:blipFill>
        <p:spPr>
          <a:xfrm>
            <a:off x="427344" y="1215747"/>
            <a:ext cx="6263912" cy="3801682"/>
          </a:xfrm>
          <a:prstGeom prst="rect">
            <a:avLst/>
          </a:prstGeom>
        </p:spPr>
      </p:pic>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开发环境 </a:t>
            </a:r>
            <a:r>
              <a:rPr lang="en-US" altLang="zh-CN" dirty="0">
                <a:latin typeface="微软雅黑" panose="020B0503020204020204" pitchFamily="34" charset="-122"/>
                <a:ea typeface="微软雅黑" panose="020B0503020204020204" pitchFamily="34" charset="-122"/>
              </a:rPr>
              <a:t>– Maven</a:t>
            </a:r>
            <a:r>
              <a:rPr lang="zh-CN" altLang="en-US" dirty="0">
                <a:latin typeface="微软雅黑" panose="020B0503020204020204" pitchFamily="34" charset="-122"/>
                <a:ea typeface="微软雅黑" panose="020B0503020204020204" pitchFamily="34" charset="-122"/>
              </a:rPr>
              <a:t>库配置</a:t>
            </a:r>
            <a:endParaRPr lang="zh-CN" altLang="en-US" dirty="0">
              <a:latin typeface="微软雅黑" panose="020B0503020204020204" pitchFamily="34" charset="-122"/>
              <a:ea typeface="微软雅黑" panose="020B0503020204020204" pitchFamily="34" charset="-122"/>
            </a:endParaRPr>
          </a:p>
        </p:txBody>
      </p:sp>
      <p:sp>
        <p:nvSpPr>
          <p:cNvPr id="8" name="Arrow: Right 7"/>
          <p:cNvSpPr/>
          <p:nvPr/>
        </p:nvSpPr>
        <p:spPr>
          <a:xfrm rot="9366679">
            <a:off x="6843420" y="2463501"/>
            <a:ext cx="633145" cy="236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497367" y="2160772"/>
            <a:ext cx="2013585" cy="368300"/>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dirty="0">
                <a:latin typeface="微软雅黑" panose="020B0503020204020204" pitchFamily="34" charset="-122"/>
                <a:ea typeface="微软雅黑" panose="020B0503020204020204" pitchFamily="34" charset="-122"/>
              </a:rPr>
              <a:t>导入 </a:t>
            </a:r>
            <a:r>
              <a:rPr lang="en-US" altLang="zh-CN" dirty="0">
                <a:latin typeface="微软雅黑" panose="020B0503020204020204" pitchFamily="34" charset="-122"/>
                <a:ea typeface="微软雅黑" panose="020B0503020204020204" pitchFamily="34" charset="-122"/>
              </a:rPr>
              <a:t>settings.xml</a:t>
            </a:r>
            <a:endParaRPr lang="zh-CN" altLang="en-US" dirty="0">
              <a:latin typeface="微软雅黑" panose="020B0503020204020204" pitchFamily="34" charset="-122"/>
              <a:ea typeface="微软雅黑" panose="020B0503020204020204" pitchFamily="34" charset="-122"/>
            </a:endParaRPr>
          </a:p>
        </p:txBody>
      </p:sp>
      <p:sp>
        <p:nvSpPr>
          <p:cNvPr id="10" name="Arrow: Right 9"/>
          <p:cNvSpPr/>
          <p:nvPr/>
        </p:nvSpPr>
        <p:spPr>
          <a:xfrm rot="14080151">
            <a:off x="3246937" y="4705383"/>
            <a:ext cx="905558" cy="244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313381" y="5392285"/>
            <a:ext cx="4299585" cy="368300"/>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dirty="0">
                <a:latin typeface="微软雅黑" panose="020B0503020204020204" pitchFamily="34" charset="-122"/>
                <a:ea typeface="微软雅黑" panose="020B0503020204020204" pitchFamily="34" charset="-122"/>
              </a:rPr>
              <a:t>导入 </a:t>
            </a:r>
            <a:r>
              <a:rPr lang="en-US" altLang="zh-CN" dirty="0">
                <a:latin typeface="微软雅黑" panose="020B0503020204020204" pitchFamily="34" charset="-122"/>
                <a:ea typeface="微软雅黑" panose="020B0503020204020204" pitchFamily="34" charset="-122"/>
              </a:rPr>
              <a:t>settings.xml</a:t>
            </a:r>
            <a:r>
              <a:rPr lang="zh-CN" altLang="en-US" dirty="0">
                <a:latin typeface="微软雅黑" panose="020B0503020204020204" pitchFamily="34" charset="-122"/>
                <a:ea typeface="微软雅黑" panose="020B0503020204020204" pitchFamily="34" charset="-122"/>
              </a:rPr>
              <a:t>生效后，本地库的地址</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11844</Words>
  <Application>WPS 演示</Application>
  <PresentationFormat>宽屏</PresentationFormat>
  <Paragraphs>989</Paragraphs>
  <Slides>34</Slides>
  <Notes>3</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8</vt:i4>
      </vt:variant>
      <vt:variant>
        <vt:lpstr>幻灯片标题</vt:lpstr>
      </vt:variant>
      <vt:variant>
        <vt:i4>34</vt:i4>
      </vt:variant>
    </vt:vector>
  </HeadingPairs>
  <TitlesOfParts>
    <vt:vector size="57" baseType="lpstr">
      <vt:lpstr>Arial</vt:lpstr>
      <vt:lpstr>宋体</vt:lpstr>
      <vt:lpstr>Wingdings</vt:lpstr>
      <vt:lpstr>微软雅黑</vt:lpstr>
      <vt:lpstr>Futura Bk</vt:lpstr>
      <vt:lpstr>黑体</vt:lpstr>
      <vt:lpstr>Calibri</vt:lpstr>
      <vt:lpstr>华文楷体</vt:lpstr>
      <vt:lpstr>Arial Unicode MS</vt:lpstr>
      <vt:lpstr>Calibri Light</vt:lpstr>
      <vt:lpstr>等线</vt:lpstr>
      <vt:lpstr>Times New Roman</vt:lpstr>
      <vt:lpstr>Segoe Print</vt:lpstr>
      <vt:lpstr>1_Office Theme</vt:lpstr>
      <vt:lpstr>Custom Design</vt:lpstr>
      <vt:lpstr>Word.Document.12</vt:lpstr>
      <vt:lpstr>Word.Document.12</vt:lpstr>
      <vt:lpstr>Excel.Sheet.12</vt:lpstr>
      <vt:lpstr>Word.Picture.8</vt:lpstr>
      <vt:lpstr>Word.Picture.8</vt:lpstr>
      <vt:lpstr>Package</vt:lpstr>
      <vt:lpstr>Package</vt:lpstr>
      <vt:lpstr>Package</vt:lpstr>
      <vt:lpstr>PowerPoint 演示文稿</vt:lpstr>
      <vt:lpstr>目录</vt:lpstr>
      <vt:lpstr>基于开源技术的开发框架</vt:lpstr>
      <vt:lpstr>开发框架：后端组件</vt:lpstr>
      <vt:lpstr>目录</vt:lpstr>
      <vt:lpstr>开发环境</vt:lpstr>
      <vt:lpstr>开发环境 – Eclipse代码格式配置</vt:lpstr>
      <vt:lpstr>开发环境 – Maven库配置</vt:lpstr>
      <vt:lpstr>开发环境 – Maven库配置</vt:lpstr>
      <vt:lpstr>目录</vt:lpstr>
      <vt:lpstr>开发框架 - POM结构介绍</vt:lpstr>
      <vt:lpstr>应用开发 - 编程规范</vt:lpstr>
      <vt:lpstr>应用开发 – 前后端HTTP请求规范</vt:lpstr>
      <vt:lpstr>应用开发 – MQ使用规范</vt:lpstr>
      <vt:lpstr>应用开发 – 异常处理规范</vt:lpstr>
      <vt:lpstr>应用开发 – Redis使用规范</vt:lpstr>
      <vt:lpstr>集成接口规范 - 场景规范</vt:lpstr>
      <vt:lpstr>集成接口规范 - 应用与组件关系图</vt:lpstr>
      <vt:lpstr>集成接口规范  – API请求规范</vt:lpstr>
      <vt:lpstr>集成接口规范 - 内容规范（请求接口定义）</vt:lpstr>
      <vt:lpstr>集成接口规范 - 内容规范（请求头参数定义）</vt:lpstr>
      <vt:lpstr>集成接口规范 - 内容规范（接口调用结果定义）</vt:lpstr>
      <vt:lpstr>认证鉴权开发规范-配置</vt:lpstr>
      <vt:lpstr>SSL双向认证-配置</vt:lpstr>
      <vt:lpstr>目录</vt:lpstr>
      <vt:lpstr>服务管理 – 开发步骤介绍</vt:lpstr>
      <vt:lpstr>服务管理 – 技术架构图（一）</vt:lpstr>
      <vt:lpstr>服务管理 – 技术架构图（二）</vt:lpstr>
      <vt:lpstr>目录</vt:lpstr>
      <vt:lpstr>DEMO介绍</vt:lpstr>
      <vt:lpstr>DEMO介绍 - 各模块间关系图</vt:lpstr>
      <vt:lpstr>开发步骤</vt:lpstr>
      <vt:lpstr>代码生成器 – 安装</vt:lpstr>
      <vt:lpstr>代码生成器 – 使用</vt:lpstr>
    </vt:vector>
  </TitlesOfParts>
  <Company>IBM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ADMINIBM</dc:creator>
  <cp:lastModifiedBy>wanghongben</cp:lastModifiedBy>
  <cp:revision>599</cp:revision>
  <dcterms:created xsi:type="dcterms:W3CDTF">2017-11-20T07:39:00Z</dcterms:created>
  <dcterms:modified xsi:type="dcterms:W3CDTF">2018-02-08T10:48:42Z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