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7" r:id="rId2"/>
  </p:sldMasterIdLst>
  <p:notesMasterIdLst>
    <p:notesMasterId r:id="rId28"/>
  </p:notesMasterIdLst>
  <p:handoutMasterIdLst>
    <p:handoutMasterId r:id="rId29"/>
  </p:handoutMasterIdLst>
  <p:sldIdLst>
    <p:sldId id="294" r:id="rId3"/>
    <p:sldId id="263" r:id="rId4"/>
    <p:sldId id="296" r:id="rId5"/>
    <p:sldId id="297" r:id="rId6"/>
    <p:sldId id="320" r:id="rId7"/>
    <p:sldId id="321" r:id="rId8"/>
    <p:sldId id="322" r:id="rId9"/>
    <p:sldId id="323" r:id="rId10"/>
    <p:sldId id="324" r:id="rId11"/>
    <p:sldId id="325" r:id="rId12"/>
    <p:sldId id="318" r:id="rId13"/>
    <p:sldId id="312" r:id="rId14"/>
    <p:sldId id="313" r:id="rId15"/>
    <p:sldId id="314" r:id="rId16"/>
    <p:sldId id="310" r:id="rId17"/>
    <p:sldId id="315" r:id="rId18"/>
    <p:sldId id="317" r:id="rId19"/>
    <p:sldId id="316" r:id="rId20"/>
    <p:sldId id="293" r:id="rId21"/>
    <p:sldId id="307" r:id="rId22"/>
    <p:sldId id="308" r:id="rId23"/>
    <p:sldId id="311" r:id="rId24"/>
    <p:sldId id="309" r:id="rId25"/>
    <p:sldId id="306" r:id="rId26"/>
    <p:sldId id="31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 You" initials="J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94072" autoAdjust="0"/>
  </p:normalViewPr>
  <p:slideViewPr>
    <p:cSldViewPr snapToGrid="0">
      <p:cViewPr varScale="1">
        <p:scale>
          <a:sx n="116" d="100"/>
          <a:sy n="116" d="100"/>
        </p:scale>
        <p:origin x="648" y="102"/>
      </p:cViewPr>
      <p:guideLst>
        <p:guide orient="horz" pos="2160"/>
        <p:guide pos="384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-16628"/>
    </p:cViewPr>
  </p:sorterViewPr>
  <p:notesViewPr>
    <p:cSldViewPr snapToGrid="0">
      <p:cViewPr varScale="1">
        <p:scale>
          <a:sx n="49" d="100"/>
          <a:sy n="49" d="100"/>
        </p:scale>
        <p:origin x="266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B35F8C7-E4FE-4408-B259-37B8FB7B50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CE43200-CB06-483F-AEF7-FA61E76D4C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1BE08-ACF4-49D9-B9A6-39DE8524E2EF}" type="datetime1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CDBD451-E77C-4E0F-8777-EBB2C8DB89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54669A-9B68-4C51-AA72-9F3AF5B1BE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88A8C-4C0B-4EA6-ADC7-4CFE515D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920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FA4F3-9D1F-4352-B7C2-963C19829D6A}" type="datetime1">
              <a:rPr lang="en-US" smtClean="0"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0EBBC-4AC3-41F5-82A0-1033E2A8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27994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07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64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45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23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03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0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215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86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97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624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Confirmative </a:t>
            </a:r>
            <a:r>
              <a:rPr lang="zh-CN" altLang="en-US" dirty="0"/>
              <a:t>测试就是对 </a:t>
            </a:r>
            <a:r>
              <a:rPr lang="en-US" altLang="zh-CN" dirty="0"/>
              <a:t>build </a:t>
            </a:r>
            <a:r>
              <a:rPr lang="zh-CN" altLang="en-US" dirty="0"/>
              <a:t>的有效性和关键的功能是否正确进行验证，测试人员依据测试用例和测试脚本的完整测试是工作的重心。</a:t>
            </a:r>
            <a:r>
              <a:rPr lang="en-US" altLang="zh-CN" dirty="0"/>
              <a:t>Confirmative </a:t>
            </a:r>
            <a:r>
              <a:rPr lang="zh-CN" altLang="en-US" dirty="0"/>
              <a:t>测试包含了开发人员的单元测试（必不可少的重要开发活动）和前一个阶段的被称之为 </a:t>
            </a:r>
            <a:r>
              <a:rPr lang="en-US" altLang="zh-CN" dirty="0"/>
              <a:t>Agile Acceptance Testing </a:t>
            </a:r>
            <a:r>
              <a:rPr lang="zh-CN" altLang="en-US" dirty="0"/>
              <a:t>的测试部分。这段时间的测试任务用来保障迭代的必须输出的质量。但凡是在迭代开始时制定的计划中承诺的高优先级需求，哪怕是很繁琐的细节工作都要被充分的测试和验证。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在完成 </a:t>
            </a:r>
            <a:r>
              <a:rPr lang="en-US" altLang="zh-CN" dirty="0"/>
              <a:t>Confirmative </a:t>
            </a:r>
            <a:r>
              <a:rPr lang="zh-CN" altLang="en-US" dirty="0"/>
              <a:t>测试后的时间用来做这部分测试，它包含功能测试，文档测试和系统测试以及和其他产品、环境之间产生的必然的 </a:t>
            </a:r>
            <a:r>
              <a:rPr lang="en-US" altLang="zh-CN" dirty="0"/>
              <a:t>Integration </a:t>
            </a:r>
            <a:r>
              <a:rPr lang="zh-CN" altLang="en-US" dirty="0"/>
              <a:t>测试。测试员使用各种手段来考验 </a:t>
            </a:r>
            <a:r>
              <a:rPr lang="en-US" altLang="zh-CN" dirty="0"/>
              <a:t>build </a:t>
            </a:r>
            <a:r>
              <a:rPr lang="zh-CN" altLang="en-US" dirty="0"/>
              <a:t>和产品的稳定和正确性等。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75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51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39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42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5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14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13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05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17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与标题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D8DDAD2F-CC3C-48C7-991E-BF9816A07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575" y="64352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D444F573-1A94-43C3-92B8-EF31C5ED6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1587" y="6538912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lang="zh-CN" altLang="en-US" sz="1000" kern="1200" dirty="0" smtClean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文件密级：保密</a:t>
            </a:r>
          </a:p>
        </p:txBody>
      </p:sp>
    </p:spTree>
    <p:extLst>
      <p:ext uri="{BB962C8B-B14F-4D97-AF65-F5344CB8AC3E}">
        <p14:creationId xmlns:p14="http://schemas.microsoft.com/office/powerpoint/2010/main" val="288703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F8096-2136-4D0C-8AB1-497211D7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320570-18DC-4052-9A01-691D5B87C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160542A-559F-4E47-BF7E-3AB60484D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xmlns="" id="{933A9DD7-A9DF-4B2C-B8F6-7C8338A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6B1883CE-F6C2-4ED7-A3DD-13919B3B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69138901-45F1-4CDA-8808-2E58A3EB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7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E66C5F-9F1A-483A-80A6-5B4AFC8F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1ADFC21-E063-4D70-8B1B-7CF1D78AB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04D0ECF-40DD-4A75-B8EB-83D9B96A3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xmlns="" id="{AC183A28-3B53-47F5-B8C6-E97B0A3C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81E6CAB1-2225-4B69-800D-591EAFFA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61593C2E-41E5-47A4-8A72-11E11AE6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64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5ABC75-2FFC-4C6E-92C0-55EAF613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B4410B8-F575-47E2-AC77-B3464E6D4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94A6D7CA-5333-4EE7-88DE-8208269F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BDB5B0F4-4366-4DC1-B1B6-F78F25E7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BA1974F-B1DD-4E03-942D-7243002F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04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21D2CF8-5DFE-4360-9EB5-67AAF520B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71BA87C-545C-4EDF-9D1F-52101AF8B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83149BFA-8997-4923-A709-59252392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2D52B33D-92F9-425B-8C31-4475C770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3481B167-8E4C-4DBA-A625-4BB044F9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03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5E01CF0F-5796-493C-9C8E-FD1108AB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63380C84-30BF-49B7-8352-C4843640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2F6F9007-D871-4D4B-8DA5-F2A3ED57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D280666D-AEE4-46A8-BA18-081A876EB5FB}"/>
              </a:ext>
            </a:extLst>
          </p:cNvPr>
          <p:cNvSpPr/>
          <p:nvPr userDrawn="1"/>
        </p:nvSpPr>
        <p:spPr>
          <a:xfrm>
            <a:off x="0" y="3289535"/>
            <a:ext cx="12192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D8B1809-3D23-42D2-9E91-F2C60C4C37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36" y="3200400"/>
            <a:ext cx="1219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80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AFE223E-CA87-44E0-A568-66B3EFAB80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931"/>
            <a:ext cx="12192000" cy="68599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7C373D75-7E80-4973-A559-D66271B4131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08368" y="6349092"/>
            <a:ext cx="1373635" cy="37932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3CFFAFFD-02B5-4BD2-8283-D15D3F0CF188}"/>
              </a:ext>
            </a:extLst>
          </p:cNvPr>
          <p:cNvSpPr/>
          <p:nvPr userDrawn="1"/>
        </p:nvSpPr>
        <p:spPr>
          <a:xfrm>
            <a:off x="0" y="3289535"/>
            <a:ext cx="12192000" cy="276999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 userDrawn="1"/>
        </p:nvSpPr>
        <p:spPr bwMode="auto">
          <a:xfrm flipV="1">
            <a:off x="10998200" y="6388100"/>
            <a:ext cx="0" cy="304800"/>
          </a:xfrm>
          <a:prstGeom prst="line">
            <a:avLst/>
          </a:prstGeom>
          <a:noFill/>
          <a:ln w="15875">
            <a:solidFill>
              <a:schemeClr val="bg1">
                <a:lumMod val="95000"/>
              </a:schemeClr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400"/>
          </a:p>
        </p:txBody>
      </p:sp>
      <p:pic>
        <p:nvPicPr>
          <p:cNvPr id="5" name="Picture 10" descr="R120_G137_B251-200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89218" y="6381751"/>
            <a:ext cx="656167" cy="264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438818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" y="116632"/>
            <a:ext cx="11613223" cy="93610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微软雅黑" pitchFamily="34" charset="-122"/>
                <a:cs typeface="微软雅黑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4CA4EAA3-71FA-4620-9ED8-0DA60054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382AF62B-08D4-4CE6-BD8F-26506E89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FB15726C-89EB-47BA-8BBE-867907E2A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22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095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AFB6B-627D-4432-8D4C-C290244AC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AD658CB-0C34-4E16-90EE-C00AFE615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5B004B-2722-426C-BF26-F1937E59D5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388160-B83D-45FA-A437-1614F0E8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5F7F1B-0F2F-4E3A-A413-3E9C7005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1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900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CD0099-E77F-4BEE-900C-5DE69E0E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693940-70D0-41A6-A85D-CF1825086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8CF6A8-D0D8-4793-8DB6-F65233E7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429319-294C-4606-8E25-BF388299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0C303A-86BC-4D4D-BFA6-A2E5D8E2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27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D43AC7-300F-47BC-A813-E6DF6B13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80F173C-818E-4BD3-BE0A-90D6CCD4A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30673D-3FC4-49DC-BB99-0BB2FB6F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E3B920-A183-44F9-866E-0F779634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F99F8E-C265-47BE-850A-133C799B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8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D7FC08-6E1B-4852-A622-45CAD4EF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B47810-9666-4A5F-84FC-3B2332FFB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21E1096-4A80-4C09-A513-9952D63BC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3445227-6E2E-4CE6-AF94-4F41CB75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F88666F-F70A-4BB3-9E79-BDDC589D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0F24C42-A6F2-47A1-9141-EABE3D8F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023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1C414-3D43-4EF4-ABBB-845031E6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2B89F1-0B29-4A59-994C-5D8E80599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011FC92-166F-4C60-AD53-5C13419CD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D743055-4739-4EE0-9BFE-D0BD5FEC3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71DD209-DB40-4F79-AD2C-D6AA7B094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3F094FB-5184-455E-A188-634F8D4A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347BBA3-3704-4C76-AE2B-C0191319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9473010-6B00-4DD4-838B-B245EF07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240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869812-0794-473A-8B1A-8D6A53A9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CD49B14-8000-4BDB-977D-D48631C9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FD248F-4314-434E-A740-B62FD4E76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C8929CF-20EE-41DC-94E2-5C8D0436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814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8F0C077-C53C-4B2A-9CB6-7E6E5B9C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927EC8F-93B9-4B9F-863B-15FF6F710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26D62FA-1479-4D66-A183-4E3D4271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605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32C301-BBC1-4FC6-9652-CB2F12A7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C52D79-9F9B-43EF-AE38-FA89C69FA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D94C7DD-056C-4C57-B31F-09FADDE1E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F818701-720F-4B18-B89F-AD4F182C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E8A24C5-D14D-4BF7-95AC-D3476565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87A77B-DFBB-4CE0-9752-C724460B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529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380025-C3D2-451F-B5A5-E1FD5215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D447B0E-A009-43A3-BCC8-CAEE1C454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4BBBAEB-67B9-4ED2-A5D6-FAAD8D399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65FAFFC-412D-427D-AFDC-17BB9EBC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7E8A9F1-A21F-4D5C-9E39-7D50F346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FA8AC04-7CD6-4BE3-91A8-A468CF7A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15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23E9E6-4A58-4010-8CF4-E799EB8A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4036578-9B09-45AD-9B61-F7ACFC004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92C9D5-941C-4B2E-9E58-5CCEF1D3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6ABF7D-158E-4A3A-B0D2-9F232FED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38B12A-AA96-4861-B0DC-DDEB4832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115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DFBA623-7171-482B-BE6F-4C7F350AE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5AF9D65-5B0F-4EFF-AFFC-357EB5826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EA3940-5AF2-449B-93EA-91855216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0E6025-335B-40AA-8067-ADE0A0FC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D97D7E-0EF4-4187-9651-7C5CDE6E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4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5308D2-FFE1-4D7C-8B4D-B15A12245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68" y="1280691"/>
            <a:ext cx="6199278" cy="95581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C1BAC39-5D2B-413C-BA32-3216747EB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462645"/>
            <a:ext cx="10515600" cy="346017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5269D5-0955-497A-80BE-7C5CDAD75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AA295D-AF88-4B2D-B3DD-1C4DC4BF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710085-2B1D-4930-A706-69FE50F7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E9F2F5-963E-4D24-A108-FBB886A92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599895-4F56-4291-B481-7637AEF70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F940DD-787B-44A8-A222-E2574ACA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B77569-CE31-42DB-B765-FE373C8D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FE9FF2-F5BA-4493-9676-4348CF3B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8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95F53D-ABA5-46D4-8CAA-48330AD4A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D21A9A0-30BB-4E45-9FA2-879607C44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317B7921-9686-4A96-BEF8-CC4C4C68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71BF827-7538-4947-8119-EE5F67CC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1DB02CC8-853F-4AFC-BF98-F3F166F6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8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22F31F-74F1-4413-BB98-66DC8246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887A3E-1C95-46F4-A239-AE1195610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06DB7FA-4C22-42CD-89AD-4C2F6B490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xmlns="" id="{03F15B3F-EEB2-497C-8074-6A0F0A2F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81D43726-0E13-41AD-9E61-A6973EBA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3A6996A-A2D0-4070-BBCB-9B8D7843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0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AE64CF-25A6-4888-8B42-056C0BC78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D521D0-EC3D-423A-9F68-FE3420204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739713C-2DD7-4032-A8CA-B0A34C7E7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8C005D8-E7B9-4F38-8F27-E35D9ACC5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BBC7D09-4992-4D54-AFC4-DF127264C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B902C95-4EFB-4C4F-93D0-EDCA6517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3090BC9-D88A-4F18-AA37-2EF4BA51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A544E04-1E82-46BF-A12C-D2FAE34B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7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19D5A1-69B0-4653-8D84-EC515FF1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xmlns="" id="{49E33EA3-CB67-4D57-B820-4AAB4DBB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C2252DAA-67B9-4F53-9881-06EC61173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4AB03981-1FFD-4A77-B2A6-B17B763F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0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84A34513-EF17-45E1-8481-5B2AA417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168261D8-F877-4F6E-86F1-3A10D6E2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B50E8306-C537-4F41-BB39-10DBDC3B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0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66989F5-FAFD-40E4-8093-857A7F38806A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0" y="0"/>
            <a:ext cx="12192000" cy="689328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A4AD1B2-FC50-4B81-9CB3-C73349D2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05" y="1317349"/>
            <a:ext cx="6354040" cy="833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6E15B4-0780-4493-901B-CE744431F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7575" y="2330308"/>
            <a:ext cx="1062297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9C2143-9206-41C7-8F10-6F3939DEA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575" y="64352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65D9DD-CDE1-49FC-8A79-AA6B4D01A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94774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xmlns="" id="{AA69D64E-3E47-4384-9557-8DAE71BCB5EC}"/>
              </a:ext>
            </a:extLst>
          </p:cNvPr>
          <p:cNvCxnSpPr/>
          <p:nvPr userDrawn="1"/>
        </p:nvCxnSpPr>
        <p:spPr>
          <a:xfrm>
            <a:off x="116504" y="820053"/>
            <a:ext cx="1195899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8290A92-E755-4E92-ADA5-5B1081ECE4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97" b="20763"/>
          <a:stretch/>
        </p:blipFill>
        <p:spPr>
          <a:xfrm>
            <a:off x="10112087" y="229508"/>
            <a:ext cx="1686044" cy="428565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759E57AC-68F6-4C59-8F9C-5CC90BBB3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1587" y="6538912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lang="zh-CN" altLang="en-US" sz="1000" kern="1200" dirty="0" smtClean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文件密级：保密</a:t>
            </a:r>
          </a:p>
        </p:txBody>
      </p:sp>
    </p:spTree>
    <p:extLst>
      <p:ext uri="{BB962C8B-B14F-4D97-AF65-F5344CB8AC3E}">
        <p14:creationId xmlns:p14="http://schemas.microsoft.com/office/powerpoint/2010/main" val="217568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4" r:id="rId14"/>
    <p:sldLayoutId id="2147483680" r:id="rId15"/>
    <p:sldLayoutId id="2147483681" r:id="rId16"/>
    <p:sldLayoutId id="2147483682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2D7EC0E-A1BE-481F-9160-DCB50DFC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028E1D-6E54-4646-9F3F-D44359BD6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22B1E3-D922-486D-A9E4-AA6A6CD01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DFED7AF0-4551-46E3-8808-9A38B41DF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575" y="64352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4E8C4276-F417-4034-8634-C22CF8D32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1587" y="6538912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lang="zh-CN" altLang="en-US" sz="1000" kern="1200" dirty="0" smtClean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文件密级：保密</a:t>
            </a:r>
          </a:p>
        </p:txBody>
      </p:sp>
    </p:spTree>
    <p:extLst>
      <p:ext uri="{BB962C8B-B14F-4D97-AF65-F5344CB8AC3E}">
        <p14:creationId xmlns:p14="http://schemas.microsoft.com/office/powerpoint/2010/main" val="110124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tif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8"/>
          <p:cNvSpPr/>
          <p:nvPr/>
        </p:nvSpPr>
        <p:spPr>
          <a:xfrm>
            <a:off x="0" y="1364772"/>
            <a:ext cx="12192000" cy="2417713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it-IT" altLang="zh-CN" sz="2400" dirty="0">
              <a:solidFill>
                <a:srgbClr val="FFFFFF"/>
              </a:solidFill>
            </a:endParaRPr>
          </a:p>
        </p:txBody>
      </p:sp>
      <p:sp>
        <p:nvSpPr>
          <p:cNvPr id="5" name="CasellaDiTesto 52"/>
          <p:cNvSpPr txBox="1">
            <a:spLocks noChangeArrowheads="1"/>
          </p:cNvSpPr>
          <p:nvPr/>
        </p:nvSpPr>
        <p:spPr bwMode="auto">
          <a:xfrm>
            <a:off x="455557" y="1626063"/>
            <a:ext cx="11328400" cy="1969706"/>
          </a:xfrm>
          <a:prstGeom prst="rect">
            <a:avLst/>
          </a:prstGeom>
          <a:noFill/>
          <a:ln>
            <a:noFill/>
          </a:ln>
          <a:effectLst>
            <a:outerShdw blurRad="50800" dist="50800" dir="3000000" sx="99000" sy="99000" algn="ctr" rotWithShape="0">
              <a:srgbClr val="000000">
                <a:alpha val="48000"/>
              </a:srgbClr>
            </a:outerShdw>
          </a:effectLst>
          <a:ex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恒大智慧小区项目</a:t>
            </a:r>
            <a:endParaRPr lang="en-US" altLang="zh-CN" sz="4800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3733" dirty="0">
                <a:latin typeface="微软雅黑" pitchFamily="34" charset="-122"/>
                <a:ea typeface="微软雅黑" pitchFamily="34" charset="-122"/>
              </a:rPr>
              <a:t>质量保障章程</a:t>
            </a:r>
          </a:p>
        </p:txBody>
      </p:sp>
      <p:sp>
        <p:nvSpPr>
          <p:cNvPr id="8" name="CasellaDiTesto 52"/>
          <p:cNvSpPr txBox="1">
            <a:spLocks noChangeArrowheads="1"/>
          </p:cNvSpPr>
          <p:nvPr/>
        </p:nvSpPr>
        <p:spPr bwMode="auto">
          <a:xfrm>
            <a:off x="431800" y="4320117"/>
            <a:ext cx="11328400" cy="369332"/>
          </a:xfrm>
          <a:prstGeom prst="rect">
            <a:avLst/>
          </a:prstGeom>
          <a:noFill/>
          <a:ln>
            <a:noFill/>
          </a:ln>
          <a:effectLst>
            <a:outerShdw blurRad="50800" dist="50800" dir="3000000" algn="ctr" rotWithShape="0">
              <a:srgbClr val="000000">
                <a:alpha val="50000"/>
              </a:srgbClr>
            </a:outerShdw>
          </a:effectLst>
          <a:ex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2017/12/06</a:t>
            </a:r>
            <a:r>
              <a: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513" y="2836424"/>
            <a:ext cx="3617001" cy="3336718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2980654714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718401" y="154461"/>
            <a:ext cx="8709917" cy="7200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环境管理</a:t>
            </a:r>
            <a:endParaRPr lang="en-US" altLang="en-US" sz="2800" dirty="0">
              <a:solidFill>
                <a:schemeClr val="accent1">
                  <a:lumMod val="75000"/>
                </a:schemeClr>
              </a:solidFill>
              <a:cs typeface="+mj-cs"/>
            </a:endParaRPr>
          </a:p>
        </p:txBody>
      </p:sp>
      <p:sp>
        <p:nvSpPr>
          <p:cNvPr id="20" name="Date Placeholder 2">
            <a:extLst>
              <a:ext uri="{FF2B5EF4-FFF2-40B4-BE49-F238E27FC236}">
                <a16:creationId xmlns:a16="http://schemas.microsoft.com/office/drawing/2014/main" xmlns="" id="{235496E4-7756-4A74-BAC0-015EC2BE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700" y="6441617"/>
            <a:ext cx="2743200" cy="365125"/>
          </a:xfrm>
        </p:spPr>
        <p:txBody>
          <a:bodyPr/>
          <a:lstStyle/>
          <a:p>
            <a:r>
              <a:rPr lang="en-US" dirty="0"/>
              <a:t>2017 </a:t>
            </a:r>
            <a:r>
              <a:rPr lang="en-US" dirty="0" err="1"/>
              <a:t>恒大集团</a:t>
            </a:r>
            <a:r>
              <a:rPr lang="en-US" dirty="0"/>
              <a:t> Corporation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xmlns="" id="{F4D9B676-A589-4E66-A0E7-482CD6BE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7474" y="6492875"/>
            <a:ext cx="2743200" cy="365125"/>
          </a:xfrm>
        </p:spPr>
        <p:txBody>
          <a:bodyPr/>
          <a:lstStyle/>
          <a:p>
            <a:pPr>
              <a:defRPr/>
            </a:pPr>
            <a:fld id="{DDF68A51-7D11-419B-B7B8-5ECB2093CAB1}" type="slidenum">
              <a:rPr lang="zh-CN" altLang="en-US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5552A6B-CE14-4504-8B0D-7B4AD515E08D}"/>
              </a:ext>
            </a:extLst>
          </p:cNvPr>
          <p:cNvSpPr txBox="1"/>
          <p:nvPr/>
        </p:nvSpPr>
        <p:spPr>
          <a:xfrm>
            <a:off x="643814" y="1054359"/>
            <a:ext cx="1076752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环境</a:t>
            </a: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开发环境  </a:t>
            </a:r>
            <a:r>
              <a:rPr lang="en-US" altLang="zh-CN" dirty="0"/>
              <a:t>–</a:t>
            </a:r>
            <a:r>
              <a:rPr lang="zh-CN" altLang="en-US" dirty="0"/>
              <a:t>迭代</a:t>
            </a:r>
            <a:r>
              <a:rPr lang="en-US" altLang="zh-CN" dirty="0"/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开发环境  </a:t>
            </a:r>
            <a:r>
              <a:rPr lang="en-US" altLang="zh-CN" dirty="0"/>
              <a:t>– POC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测试环境</a:t>
            </a:r>
            <a:r>
              <a:rPr lang="en-US" altLang="zh-CN" dirty="0"/>
              <a:t>1 – </a:t>
            </a:r>
            <a:r>
              <a:rPr lang="zh-CN" altLang="en-US" dirty="0"/>
              <a:t>迭代</a:t>
            </a:r>
            <a:r>
              <a:rPr lang="en-US" altLang="zh-CN" dirty="0"/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测试环境</a:t>
            </a:r>
            <a:r>
              <a:rPr lang="en-US" altLang="zh-CN" dirty="0"/>
              <a:t>2 – POC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UAT </a:t>
            </a:r>
            <a:r>
              <a:rPr lang="zh-CN" altLang="en-US" dirty="0"/>
              <a:t>环境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预生产环境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生产环境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zh-CN" altLang="en-US" dirty="0"/>
              <a:t>除生产环境外，其他环境都将由项目组维护。早期，环境的维护，应用新版本的部署及更新将由专人负责；后期主要由 </a:t>
            </a:r>
            <a:r>
              <a:rPr lang="en-US" altLang="zh-CN" dirty="0"/>
              <a:t>Jenkins </a:t>
            </a:r>
            <a:r>
              <a:rPr lang="zh-CN" altLang="en-US" dirty="0"/>
              <a:t>管理。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3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FCDA2B77-9049-4310-B6ED-31E2CABEF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35934"/>
              </p:ext>
            </p:extLst>
          </p:nvPr>
        </p:nvGraphicFramePr>
        <p:xfrm>
          <a:off x="476782" y="1087868"/>
          <a:ext cx="11238435" cy="47947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93">
                  <a:extLst>
                    <a:ext uri="{9D8B030D-6E8A-4147-A177-3AD203B41FA5}">
                      <a16:colId xmlns:a16="http://schemas.microsoft.com/office/drawing/2014/main" xmlns="" val="2167461079"/>
                    </a:ext>
                  </a:extLst>
                </a:gridCol>
                <a:gridCol w="385453">
                  <a:extLst>
                    <a:ext uri="{9D8B030D-6E8A-4147-A177-3AD203B41FA5}">
                      <a16:colId xmlns:a16="http://schemas.microsoft.com/office/drawing/2014/main" xmlns="" val="3695617408"/>
                    </a:ext>
                  </a:extLst>
                </a:gridCol>
                <a:gridCol w="339689">
                  <a:extLst>
                    <a:ext uri="{9D8B030D-6E8A-4147-A177-3AD203B41FA5}">
                      <a16:colId xmlns:a16="http://schemas.microsoft.com/office/drawing/2014/main" xmlns="" val="1280569686"/>
                    </a:ext>
                  </a:extLst>
                </a:gridCol>
                <a:gridCol w="330120">
                  <a:extLst>
                    <a:ext uri="{9D8B030D-6E8A-4147-A177-3AD203B41FA5}">
                      <a16:colId xmlns:a16="http://schemas.microsoft.com/office/drawing/2014/main" xmlns="" val="811281035"/>
                    </a:ext>
                  </a:extLst>
                </a:gridCol>
                <a:gridCol w="330120">
                  <a:extLst>
                    <a:ext uri="{9D8B030D-6E8A-4147-A177-3AD203B41FA5}">
                      <a16:colId xmlns:a16="http://schemas.microsoft.com/office/drawing/2014/main" xmlns="" val="1571098156"/>
                    </a:ext>
                  </a:extLst>
                </a:gridCol>
                <a:gridCol w="330120">
                  <a:extLst>
                    <a:ext uri="{9D8B030D-6E8A-4147-A177-3AD203B41FA5}">
                      <a16:colId xmlns:a16="http://schemas.microsoft.com/office/drawing/2014/main" xmlns="" val="3030720204"/>
                    </a:ext>
                  </a:extLst>
                </a:gridCol>
                <a:gridCol w="330120">
                  <a:extLst>
                    <a:ext uri="{9D8B030D-6E8A-4147-A177-3AD203B41FA5}">
                      <a16:colId xmlns:a16="http://schemas.microsoft.com/office/drawing/2014/main" xmlns="" val="1437471770"/>
                    </a:ext>
                  </a:extLst>
                </a:gridCol>
                <a:gridCol w="330120">
                  <a:extLst>
                    <a:ext uri="{9D8B030D-6E8A-4147-A177-3AD203B41FA5}">
                      <a16:colId xmlns:a16="http://schemas.microsoft.com/office/drawing/2014/main" xmlns="" val="3872090373"/>
                    </a:ext>
                  </a:extLst>
                </a:gridCol>
                <a:gridCol w="330120">
                  <a:extLst>
                    <a:ext uri="{9D8B030D-6E8A-4147-A177-3AD203B41FA5}">
                      <a16:colId xmlns:a16="http://schemas.microsoft.com/office/drawing/2014/main" xmlns="" val="2913868150"/>
                    </a:ext>
                  </a:extLst>
                </a:gridCol>
                <a:gridCol w="330120">
                  <a:extLst>
                    <a:ext uri="{9D8B030D-6E8A-4147-A177-3AD203B41FA5}">
                      <a16:colId xmlns:a16="http://schemas.microsoft.com/office/drawing/2014/main" xmlns="" val="2495290901"/>
                    </a:ext>
                  </a:extLst>
                </a:gridCol>
                <a:gridCol w="330120">
                  <a:extLst>
                    <a:ext uri="{9D8B030D-6E8A-4147-A177-3AD203B41FA5}">
                      <a16:colId xmlns:a16="http://schemas.microsoft.com/office/drawing/2014/main" xmlns="" val="499015598"/>
                    </a:ext>
                  </a:extLst>
                </a:gridCol>
                <a:gridCol w="330120">
                  <a:extLst>
                    <a:ext uri="{9D8B030D-6E8A-4147-A177-3AD203B41FA5}">
                      <a16:colId xmlns:a16="http://schemas.microsoft.com/office/drawing/2014/main" xmlns="" val="2055748801"/>
                    </a:ext>
                  </a:extLst>
                </a:gridCol>
                <a:gridCol w="330120">
                  <a:extLst>
                    <a:ext uri="{9D8B030D-6E8A-4147-A177-3AD203B41FA5}">
                      <a16:colId xmlns:a16="http://schemas.microsoft.com/office/drawing/2014/main" xmlns="" val="2536818603"/>
                    </a:ext>
                  </a:extLst>
                </a:gridCol>
                <a:gridCol w="330120">
                  <a:extLst>
                    <a:ext uri="{9D8B030D-6E8A-4147-A177-3AD203B41FA5}">
                      <a16:colId xmlns:a16="http://schemas.microsoft.com/office/drawing/2014/main" xmlns="" val="590665067"/>
                    </a:ext>
                  </a:extLst>
                </a:gridCol>
                <a:gridCol w="330120">
                  <a:extLst>
                    <a:ext uri="{9D8B030D-6E8A-4147-A177-3AD203B41FA5}">
                      <a16:colId xmlns:a16="http://schemas.microsoft.com/office/drawing/2014/main" xmlns="" val="2680547112"/>
                    </a:ext>
                  </a:extLst>
                </a:gridCol>
                <a:gridCol w="330120">
                  <a:extLst>
                    <a:ext uri="{9D8B030D-6E8A-4147-A177-3AD203B41FA5}">
                      <a16:colId xmlns:a16="http://schemas.microsoft.com/office/drawing/2014/main" xmlns="" val="3406183036"/>
                    </a:ext>
                  </a:extLst>
                </a:gridCol>
                <a:gridCol w="330120">
                  <a:extLst>
                    <a:ext uri="{9D8B030D-6E8A-4147-A177-3AD203B41FA5}">
                      <a16:colId xmlns:a16="http://schemas.microsoft.com/office/drawing/2014/main" xmlns="" val="3168840848"/>
                    </a:ext>
                  </a:extLst>
                </a:gridCol>
                <a:gridCol w="330120">
                  <a:extLst>
                    <a:ext uri="{9D8B030D-6E8A-4147-A177-3AD203B41FA5}">
                      <a16:colId xmlns:a16="http://schemas.microsoft.com/office/drawing/2014/main" xmlns="" val="1442817456"/>
                    </a:ext>
                  </a:extLst>
                </a:gridCol>
                <a:gridCol w="330120">
                  <a:extLst>
                    <a:ext uri="{9D8B030D-6E8A-4147-A177-3AD203B41FA5}">
                      <a16:colId xmlns:a16="http://schemas.microsoft.com/office/drawing/2014/main" xmlns="" val="2234418539"/>
                    </a:ext>
                  </a:extLst>
                </a:gridCol>
                <a:gridCol w="330120">
                  <a:extLst>
                    <a:ext uri="{9D8B030D-6E8A-4147-A177-3AD203B41FA5}">
                      <a16:colId xmlns:a16="http://schemas.microsoft.com/office/drawing/2014/main" xmlns="" val="953438310"/>
                    </a:ext>
                  </a:extLst>
                </a:gridCol>
                <a:gridCol w="330120">
                  <a:extLst>
                    <a:ext uri="{9D8B030D-6E8A-4147-A177-3AD203B41FA5}">
                      <a16:colId xmlns:a16="http://schemas.microsoft.com/office/drawing/2014/main" xmlns="" val="2457345218"/>
                    </a:ext>
                  </a:extLst>
                </a:gridCol>
                <a:gridCol w="330120">
                  <a:extLst>
                    <a:ext uri="{9D8B030D-6E8A-4147-A177-3AD203B41FA5}">
                      <a16:colId xmlns:a16="http://schemas.microsoft.com/office/drawing/2014/main" xmlns="" val="3782536001"/>
                    </a:ext>
                  </a:extLst>
                </a:gridCol>
                <a:gridCol w="330120">
                  <a:extLst>
                    <a:ext uri="{9D8B030D-6E8A-4147-A177-3AD203B41FA5}">
                      <a16:colId xmlns:a16="http://schemas.microsoft.com/office/drawing/2014/main" xmlns="" val="1032587089"/>
                    </a:ext>
                  </a:extLst>
                </a:gridCol>
                <a:gridCol w="330120">
                  <a:extLst>
                    <a:ext uri="{9D8B030D-6E8A-4147-A177-3AD203B41FA5}">
                      <a16:colId xmlns:a16="http://schemas.microsoft.com/office/drawing/2014/main" xmlns="" val="3830941230"/>
                    </a:ext>
                  </a:extLst>
                </a:gridCol>
                <a:gridCol w="330120">
                  <a:extLst>
                    <a:ext uri="{9D8B030D-6E8A-4147-A177-3AD203B41FA5}">
                      <a16:colId xmlns:a16="http://schemas.microsoft.com/office/drawing/2014/main" xmlns="" val="3187135485"/>
                    </a:ext>
                  </a:extLst>
                </a:gridCol>
                <a:gridCol w="330120">
                  <a:extLst>
                    <a:ext uri="{9D8B030D-6E8A-4147-A177-3AD203B41FA5}">
                      <a16:colId xmlns:a16="http://schemas.microsoft.com/office/drawing/2014/main" xmlns="" val="2668493394"/>
                    </a:ext>
                  </a:extLst>
                </a:gridCol>
                <a:gridCol w="330120">
                  <a:extLst>
                    <a:ext uri="{9D8B030D-6E8A-4147-A177-3AD203B41FA5}">
                      <a16:colId xmlns:a16="http://schemas.microsoft.com/office/drawing/2014/main" xmlns="" val="4275347191"/>
                    </a:ext>
                  </a:extLst>
                </a:gridCol>
                <a:gridCol w="330120">
                  <a:extLst>
                    <a:ext uri="{9D8B030D-6E8A-4147-A177-3AD203B41FA5}">
                      <a16:colId xmlns:a16="http://schemas.microsoft.com/office/drawing/2014/main" xmlns="" val="3699863643"/>
                    </a:ext>
                  </a:extLst>
                </a:gridCol>
                <a:gridCol w="330120">
                  <a:extLst>
                    <a:ext uri="{9D8B030D-6E8A-4147-A177-3AD203B41FA5}">
                      <a16:colId xmlns:a16="http://schemas.microsoft.com/office/drawing/2014/main" xmlns="" val="2095424353"/>
                    </a:ext>
                  </a:extLst>
                </a:gridCol>
                <a:gridCol w="330120">
                  <a:extLst>
                    <a:ext uri="{9D8B030D-6E8A-4147-A177-3AD203B41FA5}">
                      <a16:colId xmlns:a16="http://schemas.microsoft.com/office/drawing/2014/main" xmlns="" val="1703092060"/>
                    </a:ext>
                  </a:extLst>
                </a:gridCol>
                <a:gridCol w="330120">
                  <a:extLst>
                    <a:ext uri="{9D8B030D-6E8A-4147-A177-3AD203B41FA5}">
                      <a16:colId xmlns:a16="http://schemas.microsoft.com/office/drawing/2014/main" xmlns="" val="2486616840"/>
                    </a:ext>
                  </a:extLst>
                </a:gridCol>
                <a:gridCol w="330120">
                  <a:extLst>
                    <a:ext uri="{9D8B030D-6E8A-4147-A177-3AD203B41FA5}">
                      <a16:colId xmlns:a16="http://schemas.microsoft.com/office/drawing/2014/main" xmlns="" val="843234014"/>
                    </a:ext>
                  </a:extLst>
                </a:gridCol>
                <a:gridCol w="330120">
                  <a:extLst>
                    <a:ext uri="{9D8B030D-6E8A-4147-A177-3AD203B41FA5}">
                      <a16:colId xmlns:a16="http://schemas.microsoft.com/office/drawing/2014/main" xmlns="" val="2624828722"/>
                    </a:ext>
                  </a:extLst>
                </a:gridCol>
              </a:tblGrid>
              <a:tr h="392374">
                <a:tc gridSpan="3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1" kern="1200" dirty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+mn-cs"/>
                        </a:rPr>
                        <a:t>十二月 </a:t>
                      </a:r>
                      <a:r>
                        <a:rPr lang="en-US" altLang="zh-CN" sz="1200" b="1" i="1" kern="1200" dirty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+mn-cs"/>
                        </a:rPr>
                        <a:t>–</a:t>
                      </a:r>
                      <a:r>
                        <a:rPr lang="zh-CN" altLang="en-US" sz="1200" b="1" i="1" kern="1200" dirty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+mn-cs"/>
                        </a:rPr>
                        <a:t> 三月</a:t>
                      </a:r>
                    </a:p>
                  </a:txBody>
                  <a:tcPr marL="3094" marR="3094" marT="3094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4" marR="3094" marT="3094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4" marR="3094" marT="309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4" marR="3094" marT="3094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5798304"/>
                  </a:ext>
                </a:extLst>
              </a:tr>
              <a:tr h="440239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1" kern="1200" dirty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+mn-cs"/>
                        </a:rPr>
                        <a:t>　</a:t>
                      </a:r>
                    </a:p>
                  </a:txBody>
                  <a:tcPr marL="3094" marR="3094" marT="3094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1" kern="1200" dirty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+mn-cs"/>
                        </a:rPr>
                        <a:t>　</a:t>
                      </a:r>
                    </a:p>
                  </a:txBody>
                  <a:tcPr marL="3094" marR="3094" marT="3094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1" kern="1200" dirty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+mn-cs"/>
                        </a:rPr>
                        <a:t>　</a:t>
                      </a:r>
                    </a:p>
                  </a:txBody>
                  <a:tcPr marL="3094" marR="3094" marT="3094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1" kern="120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+mn-cs"/>
                        </a:rPr>
                        <a:t>　</a:t>
                      </a:r>
                    </a:p>
                  </a:txBody>
                  <a:tcPr marL="3094" marR="3094" marT="3094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1" kern="1200" dirty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+mn-cs"/>
                        </a:rPr>
                        <a:t>　</a:t>
                      </a:r>
                    </a:p>
                  </a:txBody>
                  <a:tcPr marL="3094" marR="3094" marT="3094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1" kern="1200" dirty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+mn-cs"/>
                        </a:rPr>
                        <a:t>　</a:t>
                      </a:r>
                    </a:p>
                  </a:txBody>
                  <a:tcPr marL="3094" marR="3094" marT="3094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1" kern="1200" dirty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+mn-cs"/>
                        </a:rPr>
                        <a:t>　</a:t>
                      </a:r>
                    </a:p>
                  </a:txBody>
                  <a:tcPr marL="3094" marR="3094" marT="3094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1" kern="1200" dirty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+mn-cs"/>
                        </a:rPr>
                        <a:t>　</a:t>
                      </a:r>
                    </a:p>
                  </a:txBody>
                  <a:tcPr marL="3094" marR="3094" marT="3094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1" kern="120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+mn-cs"/>
                        </a:rPr>
                        <a:t>　</a:t>
                      </a:r>
                    </a:p>
                  </a:txBody>
                  <a:tcPr marL="3094" marR="3094" marT="3094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1" kern="1200" dirty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+mn-cs"/>
                        </a:rPr>
                        <a:t>　</a:t>
                      </a:r>
                    </a:p>
                  </a:txBody>
                  <a:tcPr marL="3094" marR="3094" marT="3094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1" kern="1200" dirty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+mn-cs"/>
                        </a:rPr>
                        <a:t>　</a:t>
                      </a:r>
                    </a:p>
                  </a:txBody>
                  <a:tcPr marL="3094" marR="3094" marT="3094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1" kern="1200" dirty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+mn-cs"/>
                        </a:rPr>
                        <a:t>　</a:t>
                      </a:r>
                    </a:p>
                  </a:txBody>
                  <a:tcPr marL="3094" marR="3094" marT="3094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1" kern="1200" dirty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+mn-cs"/>
                        </a:rPr>
                        <a:t>　</a:t>
                      </a:r>
                    </a:p>
                  </a:txBody>
                  <a:tcPr marL="3094" marR="3094" marT="3094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97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1" kern="1200" dirty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+mn-cs"/>
                        </a:rPr>
                        <a:t>　</a:t>
                      </a:r>
                    </a:p>
                  </a:txBody>
                  <a:tcPr marL="3094" marR="3094" marT="3094" marB="0" anchor="ctr">
                    <a:lnL w="12700" cap="flat" cmpd="sng" algn="ctr">
                      <a:solidFill>
                        <a:srgbClr val="4197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1" kern="120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+mn-cs"/>
                        </a:rPr>
                        <a:t>　</a:t>
                      </a:r>
                    </a:p>
                  </a:txBody>
                  <a:tcPr marL="3094" marR="3094" marT="3094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1" kern="1200" dirty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+mn-cs"/>
                        </a:rPr>
                        <a:t>　</a:t>
                      </a:r>
                    </a:p>
                  </a:txBody>
                  <a:tcPr marL="3094" marR="3094" marT="3094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1" kern="1200" dirty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+mn-cs"/>
                        </a:rPr>
                        <a:t>　</a:t>
                      </a:r>
                    </a:p>
                  </a:txBody>
                  <a:tcPr marL="3094" marR="3094" marT="3094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1" kern="1200" dirty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+mn-cs"/>
                        </a:rPr>
                        <a:t>　</a:t>
                      </a:r>
                    </a:p>
                  </a:txBody>
                  <a:tcPr marL="3094" marR="3094" marT="3094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1" kern="1200" dirty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+mn-cs"/>
                        </a:rPr>
                        <a:t>　</a:t>
                      </a:r>
                    </a:p>
                  </a:txBody>
                  <a:tcPr marL="3094" marR="3094" marT="3094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1" kern="1200" dirty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+mn-cs"/>
                        </a:rPr>
                        <a:t>　</a:t>
                      </a:r>
                    </a:p>
                  </a:txBody>
                  <a:tcPr marL="3094" marR="3094" marT="3094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1" kern="1200" dirty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+mn-cs"/>
                        </a:rPr>
                        <a:t>　</a:t>
                      </a:r>
                    </a:p>
                  </a:txBody>
                  <a:tcPr marL="3094" marR="3094" marT="3094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1" kern="1200" dirty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+mn-cs"/>
                        </a:rPr>
                        <a:t>　</a:t>
                      </a:r>
                    </a:p>
                  </a:txBody>
                  <a:tcPr marL="3094" marR="3094" marT="3094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1" kern="120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+mn-cs"/>
                        </a:rPr>
                        <a:t>　</a:t>
                      </a:r>
                    </a:p>
                  </a:txBody>
                  <a:tcPr marL="3094" marR="3094" marT="3094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1" kern="1200" dirty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+mn-cs"/>
                        </a:rPr>
                        <a:t>　</a:t>
                      </a:r>
                    </a:p>
                  </a:txBody>
                  <a:tcPr marL="3094" marR="3094" marT="3094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78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1" kern="120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+mn-cs"/>
                        </a:rPr>
                        <a:t>　</a:t>
                      </a:r>
                    </a:p>
                  </a:txBody>
                  <a:tcPr marL="3094" marR="3094" marT="3094" marB="0" anchor="ctr">
                    <a:lnL w="12700" cap="flat" cmpd="sng" algn="ctr">
                      <a:solidFill>
                        <a:srgbClr val="FF78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1" kern="1200" dirty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+mn-cs"/>
                        </a:rPr>
                        <a:t>　</a:t>
                      </a:r>
                    </a:p>
                  </a:txBody>
                  <a:tcPr marL="3094" marR="3094" marT="3094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1" kern="120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+mn-cs"/>
                        </a:rPr>
                        <a:t>　</a:t>
                      </a:r>
                    </a:p>
                  </a:txBody>
                  <a:tcPr marL="3094" marR="3094" marT="3094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1" kern="1200" dirty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+mn-cs"/>
                        </a:rPr>
                        <a:t>　</a:t>
                      </a:r>
                    </a:p>
                  </a:txBody>
                  <a:tcPr marL="3094" marR="3094" marT="3094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1" kern="1200" dirty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+mn-cs"/>
                        </a:rPr>
                        <a:t>　</a:t>
                      </a:r>
                    </a:p>
                  </a:txBody>
                  <a:tcPr marL="3094" marR="3094" marT="3094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1" kern="1200" dirty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+mn-cs"/>
                        </a:rPr>
                        <a:t>　</a:t>
                      </a:r>
                    </a:p>
                  </a:txBody>
                  <a:tcPr marL="3094" marR="3094" marT="3094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1" kern="1200" dirty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+mn-cs"/>
                        </a:rPr>
                        <a:t>　</a:t>
                      </a:r>
                    </a:p>
                  </a:txBody>
                  <a:tcPr marL="3094" marR="3094" marT="3094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CD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1" kern="1200" dirty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+mn-cs"/>
                        </a:rPr>
                        <a:t>　</a:t>
                      </a:r>
                    </a:p>
                  </a:txBody>
                  <a:tcPr marL="3094" marR="3094" marT="3094" marB="0" anchor="ctr">
                    <a:lnL w="12700" cap="flat" cmpd="sng" algn="ctr">
                      <a:solidFill>
                        <a:srgbClr val="64CD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1" kern="1200" dirty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+mn-cs"/>
                        </a:rPr>
                        <a:t>　</a:t>
                      </a:r>
                    </a:p>
                  </a:txBody>
                  <a:tcPr marL="3094" marR="3094" marT="3094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2304919"/>
                  </a:ext>
                </a:extLst>
              </a:tr>
            </a:tbl>
          </a:graphicData>
        </a:graphic>
      </p:graphicFrame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307F65A4-9FB8-4D9C-952F-94E75CFD99B3}"/>
              </a:ext>
            </a:extLst>
          </p:cNvPr>
          <p:cNvSpPr/>
          <p:nvPr/>
        </p:nvSpPr>
        <p:spPr>
          <a:xfrm>
            <a:off x="564929" y="1816853"/>
            <a:ext cx="426720" cy="12208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测试环境</a:t>
            </a: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xmlns="" id="{E28D02E4-013B-48C6-9555-5F538D43020D}"/>
              </a:ext>
            </a:extLst>
          </p:cNvPr>
          <p:cNvSpPr/>
          <p:nvPr/>
        </p:nvSpPr>
        <p:spPr>
          <a:xfrm>
            <a:off x="564929" y="3122192"/>
            <a:ext cx="426720" cy="12208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测试文档</a:t>
            </a: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xmlns="" id="{84CBB9EA-30DC-4B2A-8C7D-0A07234F9042}"/>
              </a:ext>
            </a:extLst>
          </p:cNvPr>
          <p:cNvSpPr/>
          <p:nvPr/>
        </p:nvSpPr>
        <p:spPr>
          <a:xfrm>
            <a:off x="564635" y="4427531"/>
            <a:ext cx="426720" cy="12208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测试执行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969C8B73-32DC-416E-9127-B32F0DEA8B07}"/>
              </a:ext>
            </a:extLst>
          </p:cNvPr>
          <p:cNvCxnSpPr>
            <a:cxnSpLocks/>
          </p:cNvCxnSpPr>
          <p:nvPr/>
        </p:nvCxnSpPr>
        <p:spPr>
          <a:xfrm>
            <a:off x="1097960" y="3037746"/>
            <a:ext cx="106172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xmlns="" id="{8512FE7E-CFE9-4F59-8321-B45B0858FFC1}"/>
              </a:ext>
            </a:extLst>
          </p:cNvPr>
          <p:cNvCxnSpPr>
            <a:cxnSpLocks/>
          </p:cNvCxnSpPr>
          <p:nvPr/>
        </p:nvCxnSpPr>
        <p:spPr>
          <a:xfrm>
            <a:off x="1097960" y="4395936"/>
            <a:ext cx="106172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箭头: 右 14">
            <a:extLst>
              <a:ext uri="{FF2B5EF4-FFF2-40B4-BE49-F238E27FC236}">
                <a16:creationId xmlns:a16="http://schemas.microsoft.com/office/drawing/2014/main" xmlns="" id="{D16D91E0-3021-4EEB-919A-4395EE9DF97E}"/>
              </a:ext>
            </a:extLst>
          </p:cNvPr>
          <p:cNvSpPr/>
          <p:nvPr/>
        </p:nvSpPr>
        <p:spPr>
          <a:xfrm>
            <a:off x="1097956" y="2220684"/>
            <a:ext cx="1052094" cy="264885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Microsoft YaHei" charset="-122"/>
                <a:ea typeface="Microsoft YaHei" charset="-122"/>
                <a:cs typeface="Microsoft YaHei" charset="-122"/>
              </a:rPr>
              <a:t>JIRA</a:t>
            </a:r>
            <a:r>
              <a:rPr lang="zh-CN" altLang="en-US" sz="1100" b="1" dirty="0">
                <a:latin typeface="Microsoft YaHei" charset="-122"/>
                <a:ea typeface="Microsoft YaHei" charset="-122"/>
                <a:cs typeface="Microsoft YaHei" charset="-122"/>
              </a:rPr>
              <a:t>设置</a:t>
            </a:r>
          </a:p>
        </p:txBody>
      </p:sp>
      <p:sp>
        <p:nvSpPr>
          <p:cNvPr id="125" name="箭头: 右 124">
            <a:extLst>
              <a:ext uri="{FF2B5EF4-FFF2-40B4-BE49-F238E27FC236}">
                <a16:creationId xmlns:a16="http://schemas.microsoft.com/office/drawing/2014/main" xmlns="" id="{29C3E4A0-0A3D-4F00-9882-2C93645E45CD}"/>
              </a:ext>
            </a:extLst>
          </p:cNvPr>
          <p:cNvSpPr/>
          <p:nvPr/>
        </p:nvSpPr>
        <p:spPr>
          <a:xfrm>
            <a:off x="1097959" y="2583437"/>
            <a:ext cx="3996015" cy="297198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latin typeface="Microsoft YaHei" charset="-122"/>
                <a:ea typeface="Microsoft YaHei" charset="-122"/>
                <a:cs typeface="Microsoft YaHei" charset="-122"/>
              </a:rPr>
              <a:t>自动化测试工具选型</a:t>
            </a:r>
          </a:p>
        </p:txBody>
      </p:sp>
      <p:sp>
        <p:nvSpPr>
          <p:cNvPr id="126" name="箭头: 右 125">
            <a:extLst>
              <a:ext uri="{FF2B5EF4-FFF2-40B4-BE49-F238E27FC236}">
                <a16:creationId xmlns:a16="http://schemas.microsoft.com/office/drawing/2014/main" xmlns="" id="{8D05E3F1-C09C-4FC7-9128-C92247BF578E}"/>
              </a:ext>
            </a:extLst>
          </p:cNvPr>
          <p:cNvSpPr/>
          <p:nvPr/>
        </p:nvSpPr>
        <p:spPr>
          <a:xfrm>
            <a:off x="1086053" y="1819389"/>
            <a:ext cx="3996015" cy="297198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latin typeface="Microsoft YaHei" charset="-122"/>
                <a:ea typeface="Microsoft YaHei" charset="-122"/>
                <a:cs typeface="Microsoft YaHei" charset="-122"/>
              </a:rPr>
              <a:t>软硬件环境搭建及联调</a:t>
            </a:r>
          </a:p>
        </p:txBody>
      </p:sp>
      <p:sp>
        <p:nvSpPr>
          <p:cNvPr id="127" name="箭头: 右 126">
            <a:extLst>
              <a:ext uri="{FF2B5EF4-FFF2-40B4-BE49-F238E27FC236}">
                <a16:creationId xmlns:a16="http://schemas.microsoft.com/office/drawing/2014/main" xmlns="" id="{28F0CD49-0179-4EAB-BF42-870C2156AF1B}"/>
              </a:ext>
            </a:extLst>
          </p:cNvPr>
          <p:cNvSpPr/>
          <p:nvPr/>
        </p:nvSpPr>
        <p:spPr>
          <a:xfrm>
            <a:off x="1097955" y="3040311"/>
            <a:ext cx="4016438" cy="22374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latin typeface="Microsoft YaHei" charset="-122"/>
                <a:ea typeface="Microsoft YaHei" charset="-122"/>
                <a:cs typeface="Microsoft YaHei" charset="-122"/>
              </a:rPr>
              <a:t>测试准入检查表</a:t>
            </a:r>
          </a:p>
        </p:txBody>
      </p:sp>
      <p:sp>
        <p:nvSpPr>
          <p:cNvPr id="144" name="箭头: 右 143">
            <a:extLst>
              <a:ext uri="{FF2B5EF4-FFF2-40B4-BE49-F238E27FC236}">
                <a16:creationId xmlns:a16="http://schemas.microsoft.com/office/drawing/2014/main" xmlns="" id="{8E1EDF35-37F9-40E8-8F08-1CA88BE92777}"/>
              </a:ext>
            </a:extLst>
          </p:cNvPr>
          <p:cNvSpPr/>
          <p:nvPr/>
        </p:nvSpPr>
        <p:spPr>
          <a:xfrm>
            <a:off x="2146813" y="3701796"/>
            <a:ext cx="8883809" cy="2743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latin typeface="Microsoft YaHei" charset="-122"/>
                <a:ea typeface="Microsoft YaHei" charset="-122"/>
                <a:cs typeface="Microsoft YaHei" charset="-122"/>
              </a:rPr>
              <a:t>迭代一、二、三集成测试用例</a:t>
            </a:r>
          </a:p>
        </p:txBody>
      </p:sp>
      <p:sp>
        <p:nvSpPr>
          <p:cNvPr id="152" name="箭头: 右 151">
            <a:extLst>
              <a:ext uri="{FF2B5EF4-FFF2-40B4-BE49-F238E27FC236}">
                <a16:creationId xmlns:a16="http://schemas.microsoft.com/office/drawing/2014/main" xmlns="" id="{DAC4E241-094B-4A57-BBFF-660B069EEDF9}"/>
              </a:ext>
            </a:extLst>
          </p:cNvPr>
          <p:cNvSpPr/>
          <p:nvPr/>
        </p:nvSpPr>
        <p:spPr>
          <a:xfrm>
            <a:off x="5128078" y="4569619"/>
            <a:ext cx="1295024" cy="38265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latin typeface="Microsoft YaHei" charset="-122"/>
                <a:ea typeface="Microsoft YaHei" charset="-122"/>
                <a:cs typeface="Microsoft YaHei" charset="-122"/>
              </a:rPr>
              <a:t>第一迭代</a:t>
            </a:r>
            <a:endParaRPr lang="en-US" altLang="zh-CN" sz="11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lang="zh-CN" altLang="en-US" sz="1100" b="1" dirty="0">
                <a:latin typeface="Microsoft YaHei" charset="-122"/>
                <a:ea typeface="Microsoft YaHei" charset="-122"/>
                <a:cs typeface="Microsoft YaHei" charset="-122"/>
              </a:rPr>
              <a:t>联动场景（一）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684AA452-00BF-4607-AE61-FD90A2E09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984" y="4525938"/>
            <a:ext cx="278782" cy="2941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C563B9E9-D9A5-41A6-B353-BCEC3A97B193}"/>
              </a:ext>
            </a:extLst>
          </p:cNvPr>
          <p:cNvSpPr/>
          <p:nvPr/>
        </p:nvSpPr>
        <p:spPr>
          <a:xfrm>
            <a:off x="2233001" y="2219357"/>
            <a:ext cx="2942756" cy="27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i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完成组件、模块、工作流设置</a:t>
            </a:r>
          </a:p>
        </p:txBody>
      </p:sp>
      <p:pic>
        <p:nvPicPr>
          <p:cNvPr id="153" name="图片 152">
            <a:extLst>
              <a:ext uri="{FF2B5EF4-FFF2-40B4-BE49-F238E27FC236}">
                <a16:creationId xmlns:a16="http://schemas.microsoft.com/office/drawing/2014/main" xmlns="" id="{66F1F52D-642B-4443-AB71-4B23FCCED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306" y="5067272"/>
            <a:ext cx="288925" cy="304800"/>
          </a:xfrm>
          <a:prstGeom prst="rect">
            <a:avLst/>
          </a:prstGeom>
        </p:spPr>
      </p:pic>
      <p:sp>
        <p:nvSpPr>
          <p:cNvPr id="157" name="矩形 156">
            <a:extLst>
              <a:ext uri="{FF2B5EF4-FFF2-40B4-BE49-F238E27FC236}">
                <a16:creationId xmlns:a16="http://schemas.microsoft.com/office/drawing/2014/main" xmlns="" id="{BF4089F2-0E38-4305-AC33-3682CB87CF15}"/>
              </a:ext>
            </a:extLst>
          </p:cNvPr>
          <p:cNvSpPr/>
          <p:nvPr/>
        </p:nvSpPr>
        <p:spPr>
          <a:xfrm>
            <a:off x="5114392" y="1867470"/>
            <a:ext cx="4923687" cy="349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i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跟踪施工、联调进度，督促各方按时搭建测试环境</a:t>
            </a:r>
            <a:r>
              <a:rPr lang="en-US" altLang="zh-CN" sz="1200" b="1" i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1200" b="1" i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1200" b="1" i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1200" b="1" i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lang="en-US" altLang="zh-CN" sz="1200" b="1" i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UAT</a:t>
            </a:r>
            <a:r>
              <a:rPr lang="zh-CN" altLang="en-US" sz="1200" b="1" i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环境</a:t>
            </a: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xmlns="" id="{74AE15BC-7441-4E5F-AC52-91EFBF48CBCB}"/>
              </a:ext>
            </a:extLst>
          </p:cNvPr>
          <p:cNvSpPr/>
          <p:nvPr/>
        </p:nvSpPr>
        <p:spPr>
          <a:xfrm>
            <a:off x="5093973" y="2621675"/>
            <a:ext cx="4400550" cy="24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i="1" dirty="0">
                <a:solidFill>
                  <a:schemeClr val="tx1"/>
                </a:solidFill>
                <a:latin typeface="Microsoft YaHei" charset="-122"/>
                <a:ea typeface="Microsoft YaHei" charset="-122"/>
              </a:rPr>
              <a:t>完成自动化工具调研，确认适用度、工期以及回报率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E0B691E8-0821-45B9-BBD3-74494C840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13" y="2132204"/>
            <a:ext cx="297202" cy="297202"/>
          </a:xfrm>
          <a:prstGeom prst="rect">
            <a:avLst/>
          </a:prstGeom>
        </p:spPr>
      </p:pic>
      <p:pic>
        <p:nvPicPr>
          <p:cNvPr id="167" name="图片 166">
            <a:extLst>
              <a:ext uri="{FF2B5EF4-FFF2-40B4-BE49-F238E27FC236}">
                <a16:creationId xmlns:a16="http://schemas.microsoft.com/office/drawing/2014/main" xmlns="" id="{A6ACD395-08E2-4FBC-9E17-89C96D731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127" y="1727695"/>
            <a:ext cx="297202" cy="297202"/>
          </a:xfrm>
          <a:prstGeom prst="rect">
            <a:avLst/>
          </a:prstGeom>
        </p:spPr>
      </p:pic>
      <p:pic>
        <p:nvPicPr>
          <p:cNvPr id="168" name="图片 167">
            <a:extLst>
              <a:ext uri="{FF2B5EF4-FFF2-40B4-BE49-F238E27FC236}">
                <a16:creationId xmlns:a16="http://schemas.microsoft.com/office/drawing/2014/main" xmlns="" id="{48F63058-8C9F-4DC6-928F-A80C507CE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127" y="2487239"/>
            <a:ext cx="297202" cy="29720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16630C88-E420-4F4E-A3EA-BDB64ED81E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525" y="3370777"/>
            <a:ext cx="288559" cy="288559"/>
          </a:xfrm>
          <a:prstGeom prst="rect">
            <a:avLst/>
          </a:prstGeom>
        </p:spPr>
      </p:pic>
      <p:sp>
        <p:nvSpPr>
          <p:cNvPr id="170" name="矩形 169">
            <a:extLst>
              <a:ext uri="{FF2B5EF4-FFF2-40B4-BE49-F238E27FC236}">
                <a16:creationId xmlns:a16="http://schemas.microsoft.com/office/drawing/2014/main" xmlns="" id="{583D64C0-8DB2-47E1-B69C-93EAFF1A7809}"/>
              </a:ext>
            </a:extLst>
          </p:cNvPr>
          <p:cNvSpPr/>
          <p:nvPr/>
        </p:nvSpPr>
        <p:spPr>
          <a:xfrm>
            <a:off x="5264728" y="3355494"/>
            <a:ext cx="3413665" cy="354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i="1" dirty="0">
                <a:solidFill>
                  <a:schemeClr val="tx1"/>
                </a:solidFill>
                <a:latin typeface="Microsoft YaHei" charset="-122"/>
                <a:ea typeface="Microsoft YaHei" charset="-122"/>
              </a:rPr>
              <a:t>完成准入检查表、迭代一的终稿、迭代二、三、集成测试用例的初稿，并且持续更新</a:t>
            </a:r>
          </a:p>
        </p:txBody>
      </p:sp>
      <p:pic>
        <p:nvPicPr>
          <p:cNvPr id="171" name="图片 170">
            <a:extLst>
              <a:ext uri="{FF2B5EF4-FFF2-40B4-BE49-F238E27FC236}">
                <a16:creationId xmlns:a16="http://schemas.microsoft.com/office/drawing/2014/main" xmlns="" id="{9704A357-D26C-44B4-9783-914333F1EC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306" y="3552727"/>
            <a:ext cx="304800" cy="304800"/>
          </a:xfrm>
          <a:prstGeom prst="rect">
            <a:avLst/>
          </a:prstGeom>
        </p:spPr>
      </p:pic>
      <p:sp>
        <p:nvSpPr>
          <p:cNvPr id="172" name="矩形 171">
            <a:extLst>
              <a:ext uri="{FF2B5EF4-FFF2-40B4-BE49-F238E27FC236}">
                <a16:creationId xmlns:a16="http://schemas.microsoft.com/office/drawing/2014/main" xmlns="" id="{6C1EACF9-0438-4134-BC65-AF674390F32B}"/>
              </a:ext>
            </a:extLst>
          </p:cNvPr>
          <p:cNvSpPr/>
          <p:nvPr/>
        </p:nvSpPr>
        <p:spPr>
          <a:xfrm>
            <a:off x="9652000" y="3324816"/>
            <a:ext cx="1991406" cy="363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i="1" dirty="0">
                <a:solidFill>
                  <a:schemeClr val="tx1"/>
                </a:solidFill>
                <a:latin typeface="Microsoft YaHei" charset="-122"/>
                <a:ea typeface="Microsoft YaHei" charset="-122"/>
              </a:rPr>
              <a:t>完成集成测试用例终稿和用户测试用例初稿</a:t>
            </a:r>
          </a:p>
        </p:txBody>
      </p:sp>
      <p:sp>
        <p:nvSpPr>
          <p:cNvPr id="36" name="箭头: 右 32">
            <a:extLst>
              <a:ext uri="{FF2B5EF4-FFF2-40B4-BE49-F238E27FC236}">
                <a16:creationId xmlns:a16="http://schemas.microsoft.com/office/drawing/2014/main" xmlns="" id="{DDD65F27-D129-4745-8872-44242B66789A}"/>
              </a:ext>
            </a:extLst>
          </p:cNvPr>
          <p:cNvSpPr/>
          <p:nvPr/>
        </p:nvSpPr>
        <p:spPr>
          <a:xfrm>
            <a:off x="9082112" y="5376657"/>
            <a:ext cx="1973751" cy="415532"/>
          </a:xfrm>
          <a:prstGeom prst="rightArrow">
            <a:avLst>
              <a:gd name="adj1" fmla="val 100000"/>
              <a:gd name="adj2" fmla="val 3422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latin typeface="Microsoft YaHei" charset="-122"/>
                <a:ea typeface="Microsoft YaHei" charset="-122"/>
                <a:cs typeface="Microsoft YaHei" charset="-122"/>
              </a:rPr>
              <a:t>集成测试</a:t>
            </a:r>
            <a:r>
              <a:rPr lang="en-US" altLang="zh-CN" sz="1100" b="1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en-US" sz="1100" b="1" dirty="0">
                <a:latin typeface="Microsoft YaHei" charset="-122"/>
                <a:ea typeface="Microsoft YaHei" charset="-122"/>
                <a:cs typeface="Microsoft YaHei" charset="-122"/>
              </a:rPr>
              <a:t>回归测试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xmlns="" id="{8DF7B4D9-0DB6-468A-BB04-197BE695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01" y="154461"/>
            <a:ext cx="8709917" cy="7200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sz="3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cs typeface="+mj-cs"/>
              </a:rPr>
              <a:t/>
            </a:r>
            <a:br>
              <a:rPr lang="en-US" altLang="zh-CN" sz="3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cs typeface="+mj-cs"/>
              </a:rPr>
            </a:br>
            <a:r>
              <a:rPr lang="zh-CN" altLang="en-US" sz="3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cs typeface="+mj-cs"/>
              </a:rPr>
              <a:t>测试流程图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/>
            </a:r>
            <a:br>
              <a:rPr lang="zh-CN" altLang="en-US" sz="2800" dirty="0">
                <a:solidFill>
                  <a:schemeClr val="accent1">
                    <a:lumMod val="75000"/>
                  </a:schemeClr>
                </a:solidFill>
                <a:cs typeface="+mj-cs"/>
              </a:rPr>
            </a:br>
            <a:endParaRPr lang="en-US" altLang="en-US" sz="2800" dirty="0">
              <a:solidFill>
                <a:schemeClr val="accent1">
                  <a:lumMod val="75000"/>
                </a:schemeClr>
              </a:solidFill>
              <a:cs typeface="+mj-cs"/>
            </a:endParaRPr>
          </a:p>
        </p:txBody>
      </p:sp>
      <p:sp>
        <p:nvSpPr>
          <p:cNvPr id="39" name="箭头: 右 143">
            <a:extLst>
              <a:ext uri="{FF2B5EF4-FFF2-40B4-BE49-F238E27FC236}">
                <a16:creationId xmlns:a16="http://schemas.microsoft.com/office/drawing/2014/main" xmlns="" id="{E0313591-AED6-42D4-9E90-F8AF27B964F7}"/>
              </a:ext>
            </a:extLst>
          </p:cNvPr>
          <p:cNvSpPr/>
          <p:nvPr/>
        </p:nvSpPr>
        <p:spPr>
          <a:xfrm>
            <a:off x="2150052" y="4079157"/>
            <a:ext cx="9565166" cy="21891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latin typeface="Microsoft YaHei" charset="-122"/>
                <a:ea typeface="Microsoft YaHei" charset="-122"/>
                <a:cs typeface="Microsoft YaHei" charset="-122"/>
              </a:rPr>
              <a:t>用户测试用例</a:t>
            </a:r>
          </a:p>
        </p:txBody>
      </p:sp>
      <p:sp>
        <p:nvSpPr>
          <p:cNvPr id="40" name="箭头: 右 151">
            <a:extLst>
              <a:ext uri="{FF2B5EF4-FFF2-40B4-BE49-F238E27FC236}">
                <a16:creationId xmlns:a16="http://schemas.microsoft.com/office/drawing/2014/main" xmlns="" id="{F70C55BF-0C56-4FC2-8574-A970C6B9052E}"/>
              </a:ext>
            </a:extLst>
          </p:cNvPr>
          <p:cNvSpPr/>
          <p:nvPr/>
        </p:nvSpPr>
        <p:spPr>
          <a:xfrm>
            <a:off x="6454984" y="4990948"/>
            <a:ext cx="1295024" cy="38265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latin typeface="Microsoft YaHei" charset="-122"/>
                <a:ea typeface="Microsoft YaHei" charset="-122"/>
                <a:cs typeface="Microsoft YaHei" charset="-122"/>
              </a:rPr>
              <a:t>第二迭代</a:t>
            </a:r>
            <a:endParaRPr lang="en-US" altLang="zh-CN" sz="11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lang="zh-CN" altLang="en-US" sz="1100" b="1" dirty="0">
                <a:latin typeface="Microsoft YaHei" charset="-122"/>
                <a:ea typeface="Microsoft YaHei" charset="-122"/>
                <a:cs typeface="Microsoft YaHei" charset="-122"/>
              </a:rPr>
              <a:t>联动场景（二）</a:t>
            </a:r>
          </a:p>
        </p:txBody>
      </p:sp>
      <p:sp>
        <p:nvSpPr>
          <p:cNvPr id="41" name="箭头: 右 151">
            <a:extLst>
              <a:ext uri="{FF2B5EF4-FFF2-40B4-BE49-F238E27FC236}">
                <a16:creationId xmlns:a16="http://schemas.microsoft.com/office/drawing/2014/main" xmlns="" id="{248AE5D6-9BBA-44B3-96F3-900EAC40B941}"/>
              </a:ext>
            </a:extLst>
          </p:cNvPr>
          <p:cNvSpPr/>
          <p:nvPr/>
        </p:nvSpPr>
        <p:spPr>
          <a:xfrm>
            <a:off x="7751463" y="5400227"/>
            <a:ext cx="1330649" cy="38265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latin typeface="Microsoft YaHei" charset="-122"/>
                <a:ea typeface="Microsoft YaHei" charset="-122"/>
                <a:cs typeface="Microsoft YaHei" charset="-122"/>
              </a:rPr>
              <a:t>第三迭代</a:t>
            </a:r>
            <a:endParaRPr lang="en-US" altLang="zh-CN" sz="11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lang="zh-CN" altLang="en-US" sz="1100" b="1" dirty="0">
                <a:latin typeface="Microsoft YaHei" charset="-122"/>
                <a:ea typeface="Microsoft YaHei" charset="-122"/>
                <a:cs typeface="Microsoft YaHei" charset="-122"/>
              </a:rPr>
              <a:t>联动场景（三）</a:t>
            </a:r>
          </a:p>
        </p:txBody>
      </p:sp>
      <p:pic>
        <p:nvPicPr>
          <p:cNvPr id="42" name="图片 16">
            <a:extLst>
              <a:ext uri="{FF2B5EF4-FFF2-40B4-BE49-F238E27FC236}">
                <a16:creationId xmlns:a16="http://schemas.microsoft.com/office/drawing/2014/main" xmlns="" id="{F5E0863C-FDE2-4482-A657-C3FAF4574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387" y="4943072"/>
            <a:ext cx="278782" cy="294100"/>
          </a:xfrm>
          <a:prstGeom prst="rect">
            <a:avLst/>
          </a:prstGeom>
        </p:spPr>
      </p:pic>
      <p:pic>
        <p:nvPicPr>
          <p:cNvPr id="43" name="图片 16">
            <a:extLst>
              <a:ext uri="{FF2B5EF4-FFF2-40B4-BE49-F238E27FC236}">
                <a16:creationId xmlns:a16="http://schemas.microsoft.com/office/drawing/2014/main" xmlns="" id="{0E117DCD-3A66-450D-9CEA-5D21FABE1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075" y="5088457"/>
            <a:ext cx="278782" cy="294100"/>
          </a:xfrm>
          <a:prstGeom prst="rect">
            <a:avLst/>
          </a:prstGeom>
        </p:spPr>
      </p:pic>
      <p:sp>
        <p:nvSpPr>
          <p:cNvPr id="44" name="箭头: 右 32">
            <a:extLst>
              <a:ext uri="{FF2B5EF4-FFF2-40B4-BE49-F238E27FC236}">
                <a16:creationId xmlns:a16="http://schemas.microsoft.com/office/drawing/2014/main" xmlns="" id="{BB3929B6-B718-4C30-AAA3-793349F2798B}"/>
              </a:ext>
            </a:extLst>
          </p:cNvPr>
          <p:cNvSpPr/>
          <p:nvPr/>
        </p:nvSpPr>
        <p:spPr>
          <a:xfrm>
            <a:off x="11044306" y="5373600"/>
            <a:ext cx="670911" cy="418589"/>
          </a:xfrm>
          <a:prstGeom prst="rightArrow">
            <a:avLst>
              <a:gd name="adj1" fmla="val 100000"/>
              <a:gd name="adj2" fmla="val 3422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latin typeface="Microsoft YaHei" charset="-122"/>
                <a:ea typeface="Microsoft YaHei" charset="-122"/>
                <a:cs typeface="Microsoft YaHei" charset="-122"/>
              </a:rPr>
              <a:t>用户测试</a:t>
            </a:r>
          </a:p>
        </p:txBody>
      </p:sp>
    </p:spTree>
    <p:extLst>
      <p:ext uri="{BB962C8B-B14F-4D97-AF65-F5344CB8AC3E}">
        <p14:creationId xmlns:p14="http://schemas.microsoft.com/office/powerpoint/2010/main" val="2586059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520700" y="154461"/>
            <a:ext cx="8709917" cy="7200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第一迭代、联动场景（一）</a:t>
            </a:r>
            <a:endParaRPr lang="en-US" altLang="en-US" sz="2800" dirty="0">
              <a:solidFill>
                <a:schemeClr val="accent1">
                  <a:lumMod val="75000"/>
                </a:schemeClr>
              </a:solidFill>
              <a:cs typeface="+mj-cs"/>
            </a:endParaRPr>
          </a:p>
        </p:txBody>
      </p:sp>
      <p:sp>
        <p:nvSpPr>
          <p:cNvPr id="20" name="Date Placeholder 2">
            <a:extLst>
              <a:ext uri="{FF2B5EF4-FFF2-40B4-BE49-F238E27FC236}">
                <a16:creationId xmlns:a16="http://schemas.microsoft.com/office/drawing/2014/main" xmlns="" id="{235496E4-7756-4A74-BAC0-015EC2BE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700" y="6441617"/>
            <a:ext cx="2743200" cy="365125"/>
          </a:xfrm>
        </p:spPr>
        <p:txBody>
          <a:bodyPr/>
          <a:lstStyle/>
          <a:p>
            <a:r>
              <a:rPr lang="en-US" dirty="0"/>
              <a:t>2017 </a:t>
            </a:r>
            <a:r>
              <a:rPr lang="en-US" dirty="0" err="1"/>
              <a:t>恒大集团</a:t>
            </a:r>
            <a:r>
              <a:rPr lang="en-US" dirty="0"/>
              <a:t> Corporation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xmlns="" id="{F4D9B676-A589-4E66-A0E7-482CD6BE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7474" y="6492875"/>
            <a:ext cx="2743200" cy="365125"/>
          </a:xfrm>
        </p:spPr>
        <p:txBody>
          <a:bodyPr/>
          <a:lstStyle/>
          <a:p>
            <a:pPr>
              <a:defRPr/>
            </a:pPr>
            <a:fld id="{DDF68A51-7D11-419B-B7B8-5ECB2093CAB1}" type="slidenum">
              <a:rPr lang="zh-CN" altLang="en-US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8777038-C79A-478B-B130-525C645F9F09}"/>
              </a:ext>
            </a:extLst>
          </p:cNvPr>
          <p:cNvSpPr/>
          <p:nvPr/>
        </p:nvSpPr>
        <p:spPr>
          <a:xfrm>
            <a:off x="6534615" y="3502457"/>
            <a:ext cx="5657385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退出标准：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没有高级别的缺陷，遗留的其他缺陷都被记录在案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达到本轮迭代测试覆盖要求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达到</a:t>
            </a:r>
            <a:r>
              <a:rPr lang="en-US" altLang="zh-CN" sz="2000" dirty="0"/>
              <a:t>85%</a:t>
            </a:r>
            <a:r>
              <a:rPr lang="zh-CN" altLang="en-US" sz="2000" dirty="0"/>
              <a:t>的通过率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遗留问题，经项目组评审，记录在案</a:t>
            </a:r>
            <a:endParaRPr lang="en-US" sz="2000" dirty="0"/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1D95165E-C5FE-4F61-934B-393ACAB67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666526"/>
              </p:ext>
            </p:extLst>
          </p:nvPr>
        </p:nvGraphicFramePr>
        <p:xfrm>
          <a:off x="520700" y="1228339"/>
          <a:ext cx="1112997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602">
                  <a:extLst>
                    <a:ext uri="{9D8B030D-6E8A-4147-A177-3AD203B41FA5}">
                      <a16:colId xmlns:a16="http://schemas.microsoft.com/office/drawing/2014/main" xmlns="" val="1648194184"/>
                    </a:ext>
                  </a:extLst>
                </a:gridCol>
                <a:gridCol w="4638908">
                  <a:extLst>
                    <a:ext uri="{9D8B030D-6E8A-4147-A177-3AD203B41FA5}">
                      <a16:colId xmlns:a16="http://schemas.microsoft.com/office/drawing/2014/main" xmlns="" val="1234360037"/>
                    </a:ext>
                  </a:extLst>
                </a:gridCol>
                <a:gridCol w="4703463">
                  <a:extLst>
                    <a:ext uri="{9D8B030D-6E8A-4147-A177-3AD203B41FA5}">
                      <a16:colId xmlns:a16="http://schemas.microsoft.com/office/drawing/2014/main" xmlns="" val="3375327723"/>
                    </a:ext>
                  </a:extLst>
                </a:gridCol>
              </a:tblGrid>
              <a:tr h="585029">
                <a:tc>
                  <a:txBody>
                    <a:bodyPr/>
                    <a:lstStyle/>
                    <a:p>
                      <a:pPr algn="ctr"/>
                      <a:endParaRPr lang="en-US" altLang="zh-CN" sz="1800" dirty="0"/>
                    </a:p>
                    <a:p>
                      <a:pPr algn="ctr"/>
                      <a:r>
                        <a:rPr lang="zh-CN" altLang="en-US" sz="1800" dirty="0"/>
                        <a:t>阶段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dirty="0"/>
                    </a:p>
                    <a:p>
                      <a:pPr algn="ctr"/>
                      <a:r>
                        <a:rPr lang="en-US" altLang="zh-CN" sz="1800" dirty="0"/>
                        <a:t>Build</a:t>
                      </a:r>
                      <a:r>
                        <a:rPr lang="zh-CN" altLang="en-US" sz="1800" dirty="0"/>
                        <a:t> 日期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dirty="0"/>
                    </a:p>
                    <a:p>
                      <a:pPr algn="ctr"/>
                      <a:r>
                        <a:rPr lang="zh-CN" altLang="en-US" sz="1800" dirty="0"/>
                        <a:t>测试结束日期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6677533"/>
                  </a:ext>
                </a:extLst>
              </a:tr>
              <a:tr h="5931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zh-CN" altLang="en-US" dirty="0"/>
                        <a:t>第一迭代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altLang="zh-CN" dirty="0"/>
                        <a:t>12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15</a:t>
                      </a:r>
                      <a:r>
                        <a:rPr lang="zh-CN" altLang="en-US" dirty="0"/>
                        <a:t>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altLang="zh-CN" dirty="0"/>
                        <a:t>12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19</a:t>
                      </a:r>
                      <a:r>
                        <a:rPr lang="zh-CN" altLang="en-US" dirty="0"/>
                        <a:t>号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74767105"/>
                  </a:ext>
                </a:extLst>
              </a:tr>
              <a:tr h="5931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zh-CN" altLang="en-US" dirty="0"/>
                        <a:t>联动场景一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altLang="zh-CN" dirty="0"/>
                        <a:t>12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22</a:t>
                      </a:r>
                      <a:r>
                        <a:rPr lang="zh-CN" altLang="en-US" dirty="0"/>
                        <a:t>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altLang="zh-CN" dirty="0"/>
                        <a:t>12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26</a:t>
                      </a:r>
                      <a:r>
                        <a:rPr lang="zh-CN" altLang="en-US" dirty="0"/>
                        <a:t>号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988042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5A9E502-483B-4D10-859C-586A3CD265E2}"/>
              </a:ext>
            </a:extLst>
          </p:cNvPr>
          <p:cNvSpPr/>
          <p:nvPr/>
        </p:nvSpPr>
        <p:spPr>
          <a:xfrm>
            <a:off x="520700" y="3471659"/>
            <a:ext cx="6013915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准入标准：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平台</a:t>
            </a:r>
            <a:r>
              <a:rPr lang="zh-CN" altLang="en-US" sz="2000" dirty="0">
                <a:solidFill>
                  <a:srgbClr val="FF0000"/>
                </a:solidFill>
              </a:rPr>
              <a:t>框架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第一批设备</a:t>
            </a:r>
            <a:r>
              <a:rPr lang="zh-CN" altLang="en-US" sz="2000" dirty="0"/>
              <a:t>接入</a:t>
            </a:r>
            <a:r>
              <a:rPr lang="zh-CN" altLang="en-US" sz="2000" dirty="0">
                <a:solidFill>
                  <a:srgbClr val="FF0000"/>
                </a:solidFill>
              </a:rPr>
              <a:t>联调成功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联动</a:t>
            </a:r>
            <a:r>
              <a:rPr lang="zh-CN" altLang="en-US" sz="2000" dirty="0">
                <a:solidFill>
                  <a:srgbClr val="FF0000"/>
                </a:solidFill>
              </a:rPr>
              <a:t>场景一</a:t>
            </a:r>
            <a:r>
              <a:rPr lang="zh-CN" altLang="en-US" sz="2000" dirty="0"/>
              <a:t>的集成</a:t>
            </a:r>
            <a:r>
              <a:rPr lang="zh-CN" altLang="en-US" sz="2000" dirty="0">
                <a:solidFill>
                  <a:srgbClr val="FF0000"/>
                </a:solidFill>
              </a:rPr>
              <a:t>联调成功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符合测试迭代准入条件</a:t>
            </a:r>
            <a:endParaRPr lang="en-US" altLang="zh-CN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dirty="0"/>
              <a:t>静态测试（可选）、开发单元测试检查表（</a:t>
            </a:r>
            <a:r>
              <a:rPr lang="en-US" altLang="zh-CN" sz="2000" dirty="0"/>
              <a:t>Check list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2000" dirty="0"/>
              <a:t>Build</a:t>
            </a:r>
            <a:r>
              <a:rPr lang="zh-CN" altLang="en-US" sz="2000" dirty="0"/>
              <a:t>信息检查表（</a:t>
            </a:r>
            <a:r>
              <a:rPr lang="en-US" altLang="zh-CN" sz="2000" dirty="0"/>
              <a:t>Check list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dirty="0"/>
              <a:t>当前迭代功能点的验证用例集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遗留问题，经项目组评审，记录在案</a:t>
            </a:r>
            <a:endParaRPr lang="en-US" altLang="zh-CN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74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520700" y="154461"/>
            <a:ext cx="8709917" cy="7200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第二迭代、联动场景（二）</a:t>
            </a:r>
            <a:endParaRPr lang="en-US" altLang="en-US" sz="2800" dirty="0">
              <a:solidFill>
                <a:schemeClr val="accent1">
                  <a:lumMod val="75000"/>
                </a:schemeClr>
              </a:solidFill>
              <a:cs typeface="+mj-cs"/>
            </a:endParaRPr>
          </a:p>
        </p:txBody>
      </p:sp>
      <p:sp>
        <p:nvSpPr>
          <p:cNvPr id="20" name="Date Placeholder 2">
            <a:extLst>
              <a:ext uri="{FF2B5EF4-FFF2-40B4-BE49-F238E27FC236}">
                <a16:creationId xmlns:a16="http://schemas.microsoft.com/office/drawing/2014/main" xmlns="" id="{235496E4-7756-4A74-BAC0-015EC2BE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700" y="6441617"/>
            <a:ext cx="2743200" cy="365125"/>
          </a:xfrm>
        </p:spPr>
        <p:txBody>
          <a:bodyPr/>
          <a:lstStyle/>
          <a:p>
            <a:r>
              <a:rPr lang="en-US" dirty="0"/>
              <a:t>2017 </a:t>
            </a:r>
            <a:r>
              <a:rPr lang="en-US" dirty="0" err="1"/>
              <a:t>恒大集团</a:t>
            </a:r>
            <a:r>
              <a:rPr lang="en-US" dirty="0"/>
              <a:t> Corporation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xmlns="" id="{F4D9B676-A589-4E66-A0E7-482CD6BE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7474" y="6492875"/>
            <a:ext cx="2743200" cy="365125"/>
          </a:xfrm>
        </p:spPr>
        <p:txBody>
          <a:bodyPr/>
          <a:lstStyle/>
          <a:p>
            <a:pPr>
              <a:defRPr/>
            </a:pPr>
            <a:fld id="{DDF68A51-7D11-419B-B7B8-5ECB2093CAB1}" type="slidenum">
              <a:rPr lang="zh-CN" altLang="en-US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8777038-C79A-478B-B130-525C645F9F09}"/>
              </a:ext>
            </a:extLst>
          </p:cNvPr>
          <p:cNvSpPr/>
          <p:nvPr/>
        </p:nvSpPr>
        <p:spPr>
          <a:xfrm>
            <a:off x="6534615" y="3502457"/>
            <a:ext cx="5657385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退出标准：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没有高级别的缺陷，遗留的其他缺陷都被记录在案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达到本轮迭代测试覆盖要求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达到</a:t>
            </a:r>
            <a:r>
              <a:rPr lang="en-US" altLang="zh-CN" sz="2000" dirty="0"/>
              <a:t>85%</a:t>
            </a:r>
            <a:r>
              <a:rPr lang="zh-CN" altLang="en-US" sz="2000" dirty="0"/>
              <a:t>的通过率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遗留问题，经项目组评审，记录在案</a:t>
            </a:r>
            <a:endParaRPr lang="en-US" sz="2000" dirty="0"/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1D95165E-C5FE-4F61-934B-393ACAB67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823822"/>
              </p:ext>
            </p:extLst>
          </p:nvPr>
        </p:nvGraphicFramePr>
        <p:xfrm>
          <a:off x="520700" y="1228339"/>
          <a:ext cx="1112997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602">
                  <a:extLst>
                    <a:ext uri="{9D8B030D-6E8A-4147-A177-3AD203B41FA5}">
                      <a16:colId xmlns:a16="http://schemas.microsoft.com/office/drawing/2014/main" xmlns="" val="1648194184"/>
                    </a:ext>
                  </a:extLst>
                </a:gridCol>
                <a:gridCol w="4638908">
                  <a:extLst>
                    <a:ext uri="{9D8B030D-6E8A-4147-A177-3AD203B41FA5}">
                      <a16:colId xmlns:a16="http://schemas.microsoft.com/office/drawing/2014/main" xmlns="" val="1234360037"/>
                    </a:ext>
                  </a:extLst>
                </a:gridCol>
                <a:gridCol w="4703463">
                  <a:extLst>
                    <a:ext uri="{9D8B030D-6E8A-4147-A177-3AD203B41FA5}">
                      <a16:colId xmlns:a16="http://schemas.microsoft.com/office/drawing/2014/main" xmlns="" val="3375327723"/>
                    </a:ext>
                  </a:extLst>
                </a:gridCol>
              </a:tblGrid>
              <a:tr h="585029">
                <a:tc>
                  <a:txBody>
                    <a:bodyPr/>
                    <a:lstStyle/>
                    <a:p>
                      <a:pPr algn="ctr"/>
                      <a:endParaRPr lang="en-US" altLang="zh-CN" sz="1800" dirty="0"/>
                    </a:p>
                    <a:p>
                      <a:pPr algn="ctr"/>
                      <a:r>
                        <a:rPr lang="zh-CN" altLang="en-US" sz="1800" dirty="0"/>
                        <a:t>阶段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dirty="0"/>
                    </a:p>
                    <a:p>
                      <a:pPr algn="ctr"/>
                      <a:r>
                        <a:rPr lang="en-US" altLang="zh-CN" sz="1800" dirty="0"/>
                        <a:t>Build</a:t>
                      </a:r>
                      <a:r>
                        <a:rPr lang="zh-CN" altLang="en-US" sz="1800" dirty="0"/>
                        <a:t> 日期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dirty="0"/>
                    </a:p>
                    <a:p>
                      <a:pPr algn="ctr"/>
                      <a:r>
                        <a:rPr lang="zh-CN" altLang="en-US" sz="1800" dirty="0"/>
                        <a:t>测试结束日期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6677533"/>
                  </a:ext>
                </a:extLst>
              </a:tr>
              <a:tr h="5931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zh-CN" altLang="en-US" dirty="0"/>
                        <a:t>第二迭代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xx</a:t>
                      </a:r>
                      <a:r>
                        <a:rPr lang="zh-CN" altLang="en-US" dirty="0"/>
                        <a:t>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xx</a:t>
                      </a:r>
                      <a:r>
                        <a:rPr lang="zh-CN" altLang="en-US" dirty="0"/>
                        <a:t>号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74767105"/>
                  </a:ext>
                </a:extLst>
              </a:tr>
              <a:tr h="5931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zh-CN" altLang="en-US" dirty="0"/>
                        <a:t>联动场景二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xx</a:t>
                      </a:r>
                      <a:r>
                        <a:rPr lang="zh-CN" altLang="en-US" dirty="0"/>
                        <a:t>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xx</a:t>
                      </a:r>
                      <a:r>
                        <a:rPr lang="zh-CN" altLang="en-US" dirty="0"/>
                        <a:t>号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988042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5A9E502-483B-4D10-859C-586A3CD265E2}"/>
              </a:ext>
            </a:extLst>
          </p:cNvPr>
          <p:cNvSpPr/>
          <p:nvPr/>
        </p:nvSpPr>
        <p:spPr>
          <a:xfrm>
            <a:off x="520700" y="3471659"/>
            <a:ext cx="6013915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准入标准：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平台</a:t>
            </a:r>
            <a:r>
              <a:rPr lang="zh-CN" altLang="en-US" sz="2000" dirty="0">
                <a:solidFill>
                  <a:srgbClr val="FF0000"/>
                </a:solidFill>
              </a:rPr>
              <a:t>框架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第二批设备</a:t>
            </a:r>
            <a:r>
              <a:rPr lang="zh-CN" altLang="en-US" sz="2000" dirty="0"/>
              <a:t>接入</a:t>
            </a:r>
            <a:r>
              <a:rPr lang="zh-CN" altLang="en-US" sz="2000" dirty="0">
                <a:solidFill>
                  <a:srgbClr val="FF0000"/>
                </a:solidFill>
              </a:rPr>
              <a:t>联调成功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联动</a:t>
            </a:r>
            <a:r>
              <a:rPr lang="zh-CN" altLang="en-US" sz="2000" dirty="0">
                <a:solidFill>
                  <a:srgbClr val="FF0000"/>
                </a:solidFill>
              </a:rPr>
              <a:t>场景二</a:t>
            </a:r>
            <a:r>
              <a:rPr lang="zh-CN" altLang="en-US" sz="2000" dirty="0"/>
              <a:t>的集成</a:t>
            </a:r>
            <a:r>
              <a:rPr lang="zh-CN" altLang="en-US" sz="2000" dirty="0">
                <a:solidFill>
                  <a:srgbClr val="FF0000"/>
                </a:solidFill>
              </a:rPr>
              <a:t>联调成功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符合测试迭代准入条件</a:t>
            </a:r>
            <a:endParaRPr lang="en-US" altLang="zh-CN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dirty="0"/>
              <a:t>静态测试（可选）、开发单元测试检查表（</a:t>
            </a:r>
            <a:r>
              <a:rPr lang="en-US" altLang="zh-CN" sz="2000" dirty="0"/>
              <a:t>Check list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2000" dirty="0"/>
              <a:t>Build</a:t>
            </a:r>
            <a:r>
              <a:rPr lang="zh-CN" altLang="en-US" sz="2000" dirty="0"/>
              <a:t>信息检查表（</a:t>
            </a:r>
            <a:r>
              <a:rPr lang="en-US" altLang="zh-CN" sz="2000" dirty="0"/>
              <a:t>Check list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dirty="0"/>
              <a:t>当前迭代功能点的验证用例集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遗留问题，经项目组评审，记录在案</a:t>
            </a:r>
            <a:endParaRPr lang="en-US" altLang="zh-CN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063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520700" y="154461"/>
            <a:ext cx="8709917" cy="7200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第三迭代、联动场景（三）</a:t>
            </a:r>
            <a:endParaRPr lang="en-US" altLang="en-US" sz="2800" dirty="0">
              <a:solidFill>
                <a:schemeClr val="accent1">
                  <a:lumMod val="75000"/>
                </a:schemeClr>
              </a:solidFill>
              <a:cs typeface="+mj-cs"/>
            </a:endParaRPr>
          </a:p>
        </p:txBody>
      </p:sp>
      <p:sp>
        <p:nvSpPr>
          <p:cNvPr id="20" name="Date Placeholder 2">
            <a:extLst>
              <a:ext uri="{FF2B5EF4-FFF2-40B4-BE49-F238E27FC236}">
                <a16:creationId xmlns:a16="http://schemas.microsoft.com/office/drawing/2014/main" xmlns="" id="{235496E4-7756-4A74-BAC0-015EC2BE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700" y="6441617"/>
            <a:ext cx="2743200" cy="365125"/>
          </a:xfrm>
        </p:spPr>
        <p:txBody>
          <a:bodyPr/>
          <a:lstStyle/>
          <a:p>
            <a:r>
              <a:rPr lang="en-US" dirty="0"/>
              <a:t>2017 </a:t>
            </a:r>
            <a:r>
              <a:rPr lang="en-US" dirty="0" err="1"/>
              <a:t>恒大集团</a:t>
            </a:r>
            <a:r>
              <a:rPr lang="en-US" dirty="0"/>
              <a:t> Corporation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xmlns="" id="{F4D9B676-A589-4E66-A0E7-482CD6BE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7474" y="6492875"/>
            <a:ext cx="2743200" cy="365125"/>
          </a:xfrm>
        </p:spPr>
        <p:txBody>
          <a:bodyPr/>
          <a:lstStyle/>
          <a:p>
            <a:pPr>
              <a:defRPr/>
            </a:pPr>
            <a:fld id="{DDF68A51-7D11-419B-B7B8-5ECB2093CAB1}" type="slidenum">
              <a:rPr lang="zh-CN" altLang="en-US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8777038-C79A-478B-B130-525C645F9F09}"/>
              </a:ext>
            </a:extLst>
          </p:cNvPr>
          <p:cNvSpPr/>
          <p:nvPr/>
        </p:nvSpPr>
        <p:spPr>
          <a:xfrm>
            <a:off x="6534615" y="3502457"/>
            <a:ext cx="5657385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退出标准：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没有高级别的缺陷，遗留的其他缺陷都被记录在案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达到本轮迭代测试覆盖要求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达到</a:t>
            </a:r>
            <a:r>
              <a:rPr lang="en-US" altLang="zh-CN" sz="2000" dirty="0"/>
              <a:t>85%</a:t>
            </a:r>
            <a:r>
              <a:rPr lang="zh-CN" altLang="en-US" sz="2000" dirty="0"/>
              <a:t>的通过率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遗留问题，经项目组评审，记录在案</a:t>
            </a:r>
            <a:endParaRPr lang="en-US" sz="2000" dirty="0"/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1D95165E-C5FE-4F61-934B-393ACAB67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741670"/>
              </p:ext>
            </p:extLst>
          </p:nvPr>
        </p:nvGraphicFramePr>
        <p:xfrm>
          <a:off x="520700" y="1228339"/>
          <a:ext cx="1112997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602">
                  <a:extLst>
                    <a:ext uri="{9D8B030D-6E8A-4147-A177-3AD203B41FA5}">
                      <a16:colId xmlns:a16="http://schemas.microsoft.com/office/drawing/2014/main" xmlns="" val="1648194184"/>
                    </a:ext>
                  </a:extLst>
                </a:gridCol>
                <a:gridCol w="4638908">
                  <a:extLst>
                    <a:ext uri="{9D8B030D-6E8A-4147-A177-3AD203B41FA5}">
                      <a16:colId xmlns:a16="http://schemas.microsoft.com/office/drawing/2014/main" xmlns="" val="1234360037"/>
                    </a:ext>
                  </a:extLst>
                </a:gridCol>
                <a:gridCol w="4703463">
                  <a:extLst>
                    <a:ext uri="{9D8B030D-6E8A-4147-A177-3AD203B41FA5}">
                      <a16:colId xmlns:a16="http://schemas.microsoft.com/office/drawing/2014/main" xmlns="" val="3375327723"/>
                    </a:ext>
                  </a:extLst>
                </a:gridCol>
              </a:tblGrid>
              <a:tr h="585029">
                <a:tc>
                  <a:txBody>
                    <a:bodyPr/>
                    <a:lstStyle/>
                    <a:p>
                      <a:pPr algn="ctr"/>
                      <a:endParaRPr lang="en-US" altLang="zh-CN" sz="1800" dirty="0"/>
                    </a:p>
                    <a:p>
                      <a:pPr algn="ctr"/>
                      <a:r>
                        <a:rPr lang="zh-CN" altLang="en-US" sz="1800" dirty="0"/>
                        <a:t>阶段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dirty="0"/>
                    </a:p>
                    <a:p>
                      <a:pPr algn="ctr"/>
                      <a:r>
                        <a:rPr lang="en-US" altLang="zh-CN" sz="1800" dirty="0"/>
                        <a:t>Build</a:t>
                      </a:r>
                      <a:r>
                        <a:rPr lang="zh-CN" altLang="en-US" sz="1800" dirty="0"/>
                        <a:t> 日期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dirty="0"/>
                    </a:p>
                    <a:p>
                      <a:pPr algn="ctr"/>
                      <a:r>
                        <a:rPr lang="zh-CN" altLang="en-US" sz="1800" dirty="0"/>
                        <a:t>测试结束日期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6677533"/>
                  </a:ext>
                </a:extLst>
              </a:tr>
              <a:tr h="5931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zh-CN" altLang="en-US" dirty="0"/>
                        <a:t>第三迭代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xx</a:t>
                      </a:r>
                      <a:r>
                        <a:rPr lang="zh-CN" altLang="en-US" dirty="0"/>
                        <a:t>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xx</a:t>
                      </a:r>
                      <a:r>
                        <a:rPr lang="zh-CN" altLang="en-US" dirty="0"/>
                        <a:t>号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74767105"/>
                  </a:ext>
                </a:extLst>
              </a:tr>
              <a:tr h="5931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zh-CN" altLang="en-US" dirty="0"/>
                        <a:t>联动场景三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xx</a:t>
                      </a:r>
                      <a:r>
                        <a:rPr lang="zh-CN" altLang="en-US" dirty="0"/>
                        <a:t>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xx</a:t>
                      </a:r>
                      <a:r>
                        <a:rPr lang="zh-CN" altLang="en-US" dirty="0"/>
                        <a:t>号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988042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5A9E502-483B-4D10-859C-586A3CD265E2}"/>
              </a:ext>
            </a:extLst>
          </p:cNvPr>
          <p:cNvSpPr/>
          <p:nvPr/>
        </p:nvSpPr>
        <p:spPr>
          <a:xfrm>
            <a:off x="520700" y="3471659"/>
            <a:ext cx="6013915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准入标准：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平台</a:t>
            </a:r>
            <a:r>
              <a:rPr lang="zh-CN" altLang="en-US" sz="2000" dirty="0">
                <a:solidFill>
                  <a:srgbClr val="FF0000"/>
                </a:solidFill>
              </a:rPr>
              <a:t>框架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第三批设备</a:t>
            </a:r>
            <a:r>
              <a:rPr lang="zh-CN" altLang="en-US" sz="2000" dirty="0"/>
              <a:t>接入</a:t>
            </a:r>
            <a:r>
              <a:rPr lang="zh-CN" altLang="en-US" sz="2000" dirty="0">
                <a:solidFill>
                  <a:srgbClr val="FF0000"/>
                </a:solidFill>
              </a:rPr>
              <a:t>联调成功（如果有）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联动</a:t>
            </a:r>
            <a:r>
              <a:rPr lang="zh-CN" altLang="en-US" sz="2000" dirty="0">
                <a:solidFill>
                  <a:srgbClr val="FF0000"/>
                </a:solidFill>
              </a:rPr>
              <a:t>场景三</a:t>
            </a:r>
            <a:r>
              <a:rPr lang="zh-CN" altLang="en-US" sz="2000" dirty="0"/>
              <a:t>的集成</a:t>
            </a:r>
            <a:r>
              <a:rPr lang="zh-CN" altLang="en-US" sz="2000" dirty="0">
                <a:solidFill>
                  <a:srgbClr val="FF0000"/>
                </a:solidFill>
              </a:rPr>
              <a:t>联调成功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符合测试迭代准入条件</a:t>
            </a:r>
            <a:endParaRPr lang="en-US" altLang="zh-CN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dirty="0"/>
              <a:t>静态测试（可选）、开发单元测试检查表（</a:t>
            </a:r>
            <a:r>
              <a:rPr lang="en-US" altLang="zh-CN" sz="2000" dirty="0"/>
              <a:t>Check list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2000" dirty="0"/>
              <a:t>Build</a:t>
            </a:r>
            <a:r>
              <a:rPr lang="zh-CN" altLang="en-US" sz="2000" dirty="0"/>
              <a:t>信息检查表（</a:t>
            </a:r>
            <a:r>
              <a:rPr lang="en-US" altLang="zh-CN" sz="2000" dirty="0"/>
              <a:t>Check list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dirty="0"/>
              <a:t>当前迭代功能点的验证用例集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遗留问题，经项目组评审，记录在案</a:t>
            </a:r>
            <a:endParaRPr lang="en-US" altLang="zh-CN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30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520700" y="154461"/>
            <a:ext cx="8709917" cy="7200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cs typeface="+mj-cs"/>
              </a:rPr>
              <a:t>集成测试</a:t>
            </a:r>
            <a:endParaRPr lang="en-US" altLang="en-US" sz="2800" dirty="0">
              <a:solidFill>
                <a:schemeClr val="accent1">
                  <a:lumMod val="75000"/>
                </a:schemeClr>
              </a:solidFill>
              <a:cs typeface="+mj-cs"/>
            </a:endParaRPr>
          </a:p>
        </p:txBody>
      </p:sp>
      <p:sp>
        <p:nvSpPr>
          <p:cNvPr id="20" name="Date Placeholder 2">
            <a:extLst>
              <a:ext uri="{FF2B5EF4-FFF2-40B4-BE49-F238E27FC236}">
                <a16:creationId xmlns:a16="http://schemas.microsoft.com/office/drawing/2014/main" xmlns="" id="{235496E4-7756-4A74-BAC0-015EC2BE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700" y="6441617"/>
            <a:ext cx="2743200" cy="365125"/>
          </a:xfrm>
        </p:spPr>
        <p:txBody>
          <a:bodyPr/>
          <a:lstStyle/>
          <a:p>
            <a:r>
              <a:rPr lang="en-US" dirty="0"/>
              <a:t>2017 </a:t>
            </a:r>
            <a:r>
              <a:rPr lang="en-US" dirty="0" err="1"/>
              <a:t>恒大集团</a:t>
            </a:r>
            <a:r>
              <a:rPr lang="en-US" dirty="0"/>
              <a:t> Corporation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xmlns="" id="{F4D9B676-A589-4E66-A0E7-482CD6BE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7474" y="6492875"/>
            <a:ext cx="2743200" cy="365125"/>
          </a:xfrm>
        </p:spPr>
        <p:txBody>
          <a:bodyPr/>
          <a:lstStyle/>
          <a:p>
            <a:pPr>
              <a:defRPr/>
            </a:pPr>
            <a:fld id="{DDF68A51-7D11-419B-B7B8-5ECB2093CAB1}" type="slidenum">
              <a:rPr lang="zh-CN" altLang="en-US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8777038-C79A-478B-B130-525C645F9F09}"/>
              </a:ext>
            </a:extLst>
          </p:cNvPr>
          <p:cNvSpPr/>
          <p:nvPr/>
        </p:nvSpPr>
        <p:spPr>
          <a:xfrm>
            <a:off x="6534615" y="2978776"/>
            <a:ext cx="5657385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退出标准：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没有高级别的缺陷，遗留的其他缺陷都被记录在案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主功能路径达到测试覆盖要求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各分支路径达到覆盖要求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达到</a:t>
            </a:r>
            <a:r>
              <a:rPr lang="en-US" altLang="zh-CN" sz="2000" dirty="0"/>
              <a:t>85%</a:t>
            </a:r>
            <a:r>
              <a:rPr lang="zh-CN" altLang="en-US" sz="2000" dirty="0"/>
              <a:t>的通过率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遗留问题，经项目组评审，记录在案</a:t>
            </a:r>
            <a:endParaRPr lang="en-US" sz="2000" dirty="0"/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1D95165E-C5FE-4F61-934B-393ACAB67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75793"/>
              </p:ext>
            </p:extLst>
          </p:nvPr>
        </p:nvGraphicFramePr>
        <p:xfrm>
          <a:off x="520700" y="1228339"/>
          <a:ext cx="1112997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602">
                  <a:extLst>
                    <a:ext uri="{9D8B030D-6E8A-4147-A177-3AD203B41FA5}">
                      <a16:colId xmlns:a16="http://schemas.microsoft.com/office/drawing/2014/main" xmlns="" val="1648194184"/>
                    </a:ext>
                  </a:extLst>
                </a:gridCol>
                <a:gridCol w="4638908">
                  <a:extLst>
                    <a:ext uri="{9D8B030D-6E8A-4147-A177-3AD203B41FA5}">
                      <a16:colId xmlns:a16="http://schemas.microsoft.com/office/drawing/2014/main" xmlns="" val="1234360037"/>
                    </a:ext>
                  </a:extLst>
                </a:gridCol>
                <a:gridCol w="4703463">
                  <a:extLst>
                    <a:ext uri="{9D8B030D-6E8A-4147-A177-3AD203B41FA5}">
                      <a16:colId xmlns:a16="http://schemas.microsoft.com/office/drawing/2014/main" xmlns="" val="3375327723"/>
                    </a:ext>
                  </a:extLst>
                </a:gridCol>
              </a:tblGrid>
              <a:tr h="585029">
                <a:tc>
                  <a:txBody>
                    <a:bodyPr/>
                    <a:lstStyle/>
                    <a:p>
                      <a:pPr algn="ctr"/>
                      <a:endParaRPr lang="en-US" altLang="zh-CN" sz="1800" dirty="0"/>
                    </a:p>
                    <a:p>
                      <a:pPr algn="ctr"/>
                      <a:r>
                        <a:rPr lang="zh-CN" altLang="en-US" sz="1800" dirty="0"/>
                        <a:t>阶段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dirty="0"/>
                    </a:p>
                    <a:p>
                      <a:pPr algn="ctr"/>
                      <a:r>
                        <a:rPr lang="en-US" altLang="zh-CN" sz="1800" dirty="0"/>
                        <a:t>Build</a:t>
                      </a:r>
                      <a:r>
                        <a:rPr lang="zh-CN" altLang="en-US" sz="1800" dirty="0"/>
                        <a:t> 日期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dirty="0"/>
                    </a:p>
                    <a:p>
                      <a:pPr algn="ctr"/>
                      <a:r>
                        <a:rPr lang="zh-CN" altLang="en-US" sz="1800" dirty="0"/>
                        <a:t>测试结束日期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6677533"/>
                  </a:ext>
                </a:extLst>
              </a:tr>
              <a:tr h="5931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zh-CN" altLang="en-US" dirty="0"/>
                        <a:t>集成测试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xx</a:t>
                      </a:r>
                      <a:r>
                        <a:rPr lang="zh-CN" altLang="en-US" dirty="0"/>
                        <a:t>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xx</a:t>
                      </a:r>
                      <a:r>
                        <a:rPr lang="zh-CN" altLang="en-US" dirty="0"/>
                        <a:t>号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7476710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5A9E502-483B-4D10-859C-586A3CD265E2}"/>
              </a:ext>
            </a:extLst>
          </p:cNvPr>
          <p:cNvSpPr/>
          <p:nvPr/>
        </p:nvSpPr>
        <p:spPr>
          <a:xfrm>
            <a:off x="520700" y="2978776"/>
            <a:ext cx="5657385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准入标准：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通过所有轮次迭代的功能点”确认测试”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通过所有轮次迭代的集成测试的回归测试子集用例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遗留问题，经项目组评审，记录在案</a:t>
            </a:r>
            <a:endParaRPr lang="en-US" altLang="zh-CN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6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520700" y="154461"/>
            <a:ext cx="8709917" cy="7200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cs typeface="+mj-cs"/>
              </a:rPr>
              <a:t>用户测试</a:t>
            </a:r>
            <a:endParaRPr lang="en-US" altLang="en-US" sz="2800" dirty="0">
              <a:solidFill>
                <a:schemeClr val="accent1">
                  <a:lumMod val="75000"/>
                </a:schemeClr>
              </a:solidFill>
              <a:cs typeface="+mj-cs"/>
            </a:endParaRPr>
          </a:p>
        </p:txBody>
      </p:sp>
      <p:sp>
        <p:nvSpPr>
          <p:cNvPr id="20" name="Date Placeholder 2">
            <a:extLst>
              <a:ext uri="{FF2B5EF4-FFF2-40B4-BE49-F238E27FC236}">
                <a16:creationId xmlns:a16="http://schemas.microsoft.com/office/drawing/2014/main" xmlns="" id="{235496E4-7756-4A74-BAC0-015EC2BE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700" y="6441617"/>
            <a:ext cx="2743200" cy="365125"/>
          </a:xfrm>
        </p:spPr>
        <p:txBody>
          <a:bodyPr/>
          <a:lstStyle/>
          <a:p>
            <a:r>
              <a:rPr lang="en-US" dirty="0"/>
              <a:t>2017 </a:t>
            </a:r>
            <a:r>
              <a:rPr lang="en-US" dirty="0" err="1"/>
              <a:t>恒大集团</a:t>
            </a:r>
            <a:r>
              <a:rPr lang="en-US" dirty="0"/>
              <a:t> Corporation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xmlns="" id="{F4D9B676-A589-4E66-A0E7-482CD6BE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7474" y="6492875"/>
            <a:ext cx="2743200" cy="365125"/>
          </a:xfrm>
        </p:spPr>
        <p:txBody>
          <a:bodyPr/>
          <a:lstStyle/>
          <a:p>
            <a:pPr>
              <a:defRPr/>
            </a:pPr>
            <a:fld id="{DDF68A51-7D11-419B-B7B8-5ECB2093CAB1}" type="slidenum">
              <a:rPr lang="zh-CN" altLang="en-US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8777038-C79A-478B-B130-525C645F9F09}"/>
              </a:ext>
            </a:extLst>
          </p:cNvPr>
          <p:cNvSpPr/>
          <p:nvPr/>
        </p:nvSpPr>
        <p:spPr>
          <a:xfrm>
            <a:off x="6534615" y="2978776"/>
            <a:ext cx="5657385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退出标准：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没有高级别的缺陷，遗留的其他缺陷都被记录在案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主功能路径达到测试覆盖要求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各分支路径达到覆盖要求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达到</a:t>
            </a:r>
            <a:r>
              <a:rPr lang="en-US" altLang="zh-CN" sz="2000" dirty="0"/>
              <a:t>90%</a:t>
            </a:r>
            <a:r>
              <a:rPr lang="zh-CN" altLang="en-US" sz="2000" dirty="0"/>
              <a:t>的通过率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遗留问题，经项目组评审，记录在案</a:t>
            </a:r>
            <a:endParaRPr lang="en-US" sz="2000" dirty="0"/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1D95165E-C5FE-4F61-934B-393ACAB67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746598"/>
              </p:ext>
            </p:extLst>
          </p:nvPr>
        </p:nvGraphicFramePr>
        <p:xfrm>
          <a:off x="520700" y="1228339"/>
          <a:ext cx="1112997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602">
                  <a:extLst>
                    <a:ext uri="{9D8B030D-6E8A-4147-A177-3AD203B41FA5}">
                      <a16:colId xmlns:a16="http://schemas.microsoft.com/office/drawing/2014/main" xmlns="" val="1648194184"/>
                    </a:ext>
                  </a:extLst>
                </a:gridCol>
                <a:gridCol w="4638908">
                  <a:extLst>
                    <a:ext uri="{9D8B030D-6E8A-4147-A177-3AD203B41FA5}">
                      <a16:colId xmlns:a16="http://schemas.microsoft.com/office/drawing/2014/main" xmlns="" val="1234360037"/>
                    </a:ext>
                  </a:extLst>
                </a:gridCol>
                <a:gridCol w="4703463">
                  <a:extLst>
                    <a:ext uri="{9D8B030D-6E8A-4147-A177-3AD203B41FA5}">
                      <a16:colId xmlns:a16="http://schemas.microsoft.com/office/drawing/2014/main" xmlns="" val="3375327723"/>
                    </a:ext>
                  </a:extLst>
                </a:gridCol>
              </a:tblGrid>
              <a:tr h="585029">
                <a:tc>
                  <a:txBody>
                    <a:bodyPr/>
                    <a:lstStyle/>
                    <a:p>
                      <a:pPr algn="ctr"/>
                      <a:endParaRPr lang="en-US" altLang="zh-CN" sz="1800" dirty="0"/>
                    </a:p>
                    <a:p>
                      <a:pPr algn="ctr"/>
                      <a:r>
                        <a:rPr lang="zh-CN" altLang="en-US" sz="1800" dirty="0"/>
                        <a:t>阶段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dirty="0"/>
                    </a:p>
                    <a:p>
                      <a:pPr algn="ctr"/>
                      <a:r>
                        <a:rPr lang="en-US" altLang="zh-CN" sz="1800" dirty="0"/>
                        <a:t>Build</a:t>
                      </a:r>
                      <a:r>
                        <a:rPr lang="zh-CN" altLang="en-US" sz="1800" dirty="0"/>
                        <a:t> 日期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dirty="0"/>
                    </a:p>
                    <a:p>
                      <a:pPr algn="ctr"/>
                      <a:r>
                        <a:rPr lang="zh-CN" altLang="en-US" sz="1800" dirty="0"/>
                        <a:t>测试结束日期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6677533"/>
                  </a:ext>
                </a:extLst>
              </a:tr>
              <a:tr h="5931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zh-CN" altLang="en-US" dirty="0"/>
                        <a:t>用户测试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xx</a:t>
                      </a:r>
                      <a:r>
                        <a:rPr lang="zh-CN" altLang="en-US" dirty="0"/>
                        <a:t>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xx</a:t>
                      </a:r>
                      <a:r>
                        <a:rPr lang="zh-CN" altLang="en-US" dirty="0"/>
                        <a:t>号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7476710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5A9E502-483B-4D10-859C-586A3CD265E2}"/>
              </a:ext>
            </a:extLst>
          </p:cNvPr>
          <p:cNvSpPr/>
          <p:nvPr/>
        </p:nvSpPr>
        <p:spPr>
          <a:xfrm>
            <a:off x="520700" y="2978776"/>
            <a:ext cx="5657385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准入标准：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通过集成测试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遗留问题，经项目组评审，记录在案</a:t>
            </a:r>
            <a:endParaRPr lang="en-US" altLang="zh-CN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177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520700" y="154461"/>
            <a:ext cx="8709917" cy="7200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cs typeface="+mj-cs"/>
              </a:rPr>
              <a:t>测试前期准备工作</a:t>
            </a:r>
            <a:endParaRPr lang="en-US" altLang="en-US" sz="2800" dirty="0">
              <a:solidFill>
                <a:schemeClr val="accent1">
                  <a:lumMod val="75000"/>
                </a:schemeClr>
              </a:solidFill>
              <a:cs typeface="+mj-cs"/>
            </a:endParaRPr>
          </a:p>
        </p:txBody>
      </p:sp>
      <p:sp>
        <p:nvSpPr>
          <p:cNvPr id="20" name="Date Placeholder 2">
            <a:extLst>
              <a:ext uri="{FF2B5EF4-FFF2-40B4-BE49-F238E27FC236}">
                <a16:creationId xmlns:a16="http://schemas.microsoft.com/office/drawing/2014/main" xmlns="" id="{235496E4-7756-4A74-BAC0-015EC2BE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700" y="6441617"/>
            <a:ext cx="2743200" cy="365125"/>
          </a:xfrm>
        </p:spPr>
        <p:txBody>
          <a:bodyPr/>
          <a:lstStyle/>
          <a:p>
            <a:r>
              <a:rPr lang="en-US" dirty="0"/>
              <a:t>2017 </a:t>
            </a:r>
            <a:r>
              <a:rPr lang="en-US" dirty="0" err="1"/>
              <a:t>恒大集团</a:t>
            </a:r>
            <a:r>
              <a:rPr lang="en-US" dirty="0"/>
              <a:t> Corporation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xmlns="" id="{F4D9B676-A589-4E66-A0E7-482CD6BE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7474" y="6492875"/>
            <a:ext cx="2743200" cy="365125"/>
          </a:xfrm>
        </p:spPr>
        <p:txBody>
          <a:bodyPr/>
          <a:lstStyle/>
          <a:p>
            <a:pPr>
              <a:defRPr/>
            </a:pPr>
            <a:fld id="{DDF68A51-7D11-419B-B7B8-5ECB2093CAB1}" type="slidenum">
              <a:rPr lang="zh-CN" altLang="en-US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8777038-C79A-478B-B130-525C645F9F09}"/>
              </a:ext>
            </a:extLst>
          </p:cNvPr>
          <p:cNvSpPr/>
          <p:nvPr/>
        </p:nvSpPr>
        <p:spPr>
          <a:xfrm>
            <a:off x="520700" y="1137424"/>
            <a:ext cx="1112997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软硬件环境搭建以及联调</a:t>
            </a:r>
            <a:endParaRPr lang="en-US" altLang="zh-CN" sz="28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CN" altLang="en-US" sz="2400" dirty="0"/>
              <a:t>迭代一、二、三</a:t>
            </a:r>
            <a:endParaRPr lang="en-US" altLang="zh-CN" sz="24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CN" altLang="en-US" sz="2400" dirty="0"/>
              <a:t>联动场景一、二、三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测试准入检查表及测试用例</a:t>
            </a:r>
            <a:endParaRPr lang="en-US" altLang="zh-CN" sz="28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CN" altLang="en-US" sz="2400" dirty="0"/>
              <a:t>开发单元测试检查表（</a:t>
            </a:r>
            <a:r>
              <a:rPr lang="en-US" altLang="zh-CN" sz="2400" dirty="0"/>
              <a:t>Check list</a:t>
            </a:r>
            <a:r>
              <a:rPr lang="zh-CN" altLang="en-US" sz="2400" dirty="0"/>
              <a:t>）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zh-CN" sz="2400" dirty="0"/>
              <a:t>Build</a:t>
            </a:r>
            <a:r>
              <a:rPr lang="zh-CN" altLang="en-US" sz="2400" dirty="0"/>
              <a:t>信息检查表（</a:t>
            </a:r>
            <a:r>
              <a:rPr lang="en-US" altLang="zh-CN" sz="2400" dirty="0"/>
              <a:t>Check list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CN" altLang="en-US" sz="2400" dirty="0"/>
              <a:t>迭代一、二、三的功能点验证用例集</a:t>
            </a:r>
            <a:endParaRPr lang="en-US" altLang="zh-CN" sz="24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CN" altLang="en-US" sz="2400" dirty="0"/>
              <a:t>集成测试用例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CN" altLang="en-US" sz="2400" dirty="0"/>
              <a:t>用户测试用例</a:t>
            </a:r>
            <a:endParaRPr lang="en-US" altLang="zh-CN" sz="2400" dirty="0"/>
          </a:p>
          <a:p>
            <a:endParaRPr lang="en-US" altLang="zh-CN" sz="2800" dirty="0"/>
          </a:p>
          <a:p>
            <a:r>
              <a:rPr lang="zh-CN" altLang="en-US" sz="2800" dirty="0"/>
              <a:t>备注：自动化测试工具需要进一步调研，是否适合当前项目。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405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520700" y="154461"/>
            <a:ext cx="8709917" cy="7200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cs typeface="+mj-cs"/>
              </a:rPr>
              <a:t>测试工具准备</a:t>
            </a:r>
            <a:endParaRPr lang="en-US" altLang="en-US" sz="2800" dirty="0">
              <a:solidFill>
                <a:schemeClr val="accent1">
                  <a:lumMod val="75000"/>
                </a:schemeClr>
              </a:solidFill>
              <a:cs typeface="+mj-cs"/>
            </a:endParaRPr>
          </a:p>
        </p:txBody>
      </p:sp>
      <p:sp>
        <p:nvSpPr>
          <p:cNvPr id="20" name="Date Placeholder 2">
            <a:extLst>
              <a:ext uri="{FF2B5EF4-FFF2-40B4-BE49-F238E27FC236}">
                <a16:creationId xmlns:a16="http://schemas.microsoft.com/office/drawing/2014/main" xmlns="" id="{235496E4-7756-4A74-BAC0-015EC2BE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700" y="6441617"/>
            <a:ext cx="2743200" cy="365125"/>
          </a:xfrm>
        </p:spPr>
        <p:txBody>
          <a:bodyPr/>
          <a:lstStyle/>
          <a:p>
            <a:r>
              <a:rPr lang="en-US" dirty="0"/>
              <a:t>2017 </a:t>
            </a:r>
            <a:r>
              <a:rPr lang="en-US" dirty="0" err="1"/>
              <a:t>恒大集团</a:t>
            </a:r>
            <a:r>
              <a:rPr lang="en-US" dirty="0"/>
              <a:t> Corporation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xmlns="" id="{F4D9B676-A589-4E66-A0E7-482CD6BE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7474" y="6492875"/>
            <a:ext cx="2743200" cy="365125"/>
          </a:xfrm>
        </p:spPr>
        <p:txBody>
          <a:bodyPr/>
          <a:lstStyle/>
          <a:p>
            <a:pPr>
              <a:defRPr/>
            </a:pPr>
            <a:fld id="{DDF68A51-7D11-419B-B7B8-5ECB2093CAB1}" type="slidenum">
              <a:rPr lang="zh-CN" altLang="en-US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8777038-C79A-478B-B130-525C645F9F09}"/>
              </a:ext>
            </a:extLst>
          </p:cNvPr>
          <p:cNvSpPr/>
          <p:nvPr/>
        </p:nvSpPr>
        <p:spPr>
          <a:xfrm>
            <a:off x="520700" y="1137424"/>
            <a:ext cx="1112997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缺陷管理工具</a:t>
            </a:r>
            <a:r>
              <a:rPr lang="en-US" altLang="zh-CN" sz="2800" dirty="0"/>
              <a:t>JIRA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CN" altLang="en-US" sz="2400" dirty="0"/>
              <a:t>组件</a:t>
            </a:r>
            <a:r>
              <a:rPr lang="en-US" altLang="zh-CN" sz="2400" dirty="0"/>
              <a:t>/</a:t>
            </a:r>
            <a:r>
              <a:rPr lang="zh-CN" altLang="en-US" sz="2400" dirty="0"/>
              <a:t>模块设置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CN" altLang="en-US" sz="2400" dirty="0"/>
              <a:t>工作流定义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自动化测试工具选型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zh-CN" sz="2400" dirty="0"/>
              <a:t>Selenium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zh-CN" sz="2400" dirty="0"/>
              <a:t>SoapUI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CN" altLang="en-US" sz="2400" dirty="0"/>
              <a:t>硬件接口测试工具</a:t>
            </a:r>
          </a:p>
          <a:p>
            <a:endParaRPr lang="en-US" altLang="zh-CN" sz="2800" dirty="0"/>
          </a:p>
          <a:p>
            <a:r>
              <a:rPr lang="zh-CN" altLang="en-US" sz="2800" dirty="0"/>
              <a:t>备注：自动化测试工具需要进一步调研，是否适合当前项目。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5455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09696B0-C070-4096-B7B3-73DA2B3A8A28}"/>
              </a:ext>
            </a:extLst>
          </p:cNvPr>
          <p:cNvSpPr/>
          <p:nvPr/>
        </p:nvSpPr>
        <p:spPr>
          <a:xfrm>
            <a:off x="544714" y="1229001"/>
            <a:ext cx="2400016" cy="4801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itchFamily="34" charset="-122"/>
                <a:cs typeface="+mj-cs"/>
              </a:rPr>
              <a:t>感谢聆听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ea typeface="微软雅黑" pitchFamily="34" charset="-122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09696B0-C070-4096-B7B3-73DA2B3A8A28}"/>
              </a:ext>
            </a:extLst>
          </p:cNvPr>
          <p:cNvSpPr/>
          <p:nvPr/>
        </p:nvSpPr>
        <p:spPr>
          <a:xfrm>
            <a:off x="4613565" y="162201"/>
            <a:ext cx="2998586" cy="4801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itchFamily="34" charset="-122"/>
                <a:cs typeface="+mj-cs"/>
              </a:rPr>
              <a:t>恒大</a:t>
            </a:r>
            <a:r>
              <a:rPr lang="zh-CN" altLang="en-US" sz="3200" b="1">
                <a:solidFill>
                  <a:schemeClr val="tx1">
                    <a:lumMod val="95000"/>
                    <a:lumOff val="5000"/>
                  </a:schemeClr>
                </a:solidFill>
                <a:ea typeface="微软雅黑" pitchFamily="34" charset="-122"/>
                <a:cs typeface="+mj-cs"/>
              </a:rPr>
              <a:t>智慧小区项目组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ea typeface="微软雅黑" pitchFamily="34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69200" y="1358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21200" y="2540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40442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76">
            <a:extLst>
              <a:ext uri="{FF2B5EF4-FFF2-40B4-BE49-F238E27FC236}">
                <a16:creationId xmlns:a16="http://schemas.microsoft.com/office/drawing/2014/main" xmlns="" id="{3BF0ABDC-2235-46A1-B1AB-48597529C6C8}"/>
              </a:ext>
            </a:extLst>
          </p:cNvPr>
          <p:cNvSpPr txBox="1"/>
          <p:nvPr/>
        </p:nvSpPr>
        <p:spPr>
          <a:xfrm>
            <a:off x="2905605" y="1130827"/>
            <a:ext cx="3518912" cy="7078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i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b="1" i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 rot="408250">
            <a:off x="8907474" y="5935703"/>
            <a:ext cx="824605" cy="331125"/>
          </a:xfrm>
          <a:custGeom>
            <a:avLst/>
            <a:gdLst>
              <a:gd name="T0" fmla="*/ 0 w 433"/>
              <a:gd name="T1" fmla="*/ 2147483647 h 173"/>
              <a:gd name="T2" fmla="*/ 2147483647 w 433"/>
              <a:gd name="T3" fmla="*/ 2147483647 h 173"/>
              <a:gd name="T4" fmla="*/ 2147483647 w 433"/>
              <a:gd name="T5" fmla="*/ 2147483647 h 173"/>
              <a:gd name="T6" fmla="*/ 2147483647 w 433"/>
              <a:gd name="T7" fmla="*/ 2147483647 h 173"/>
              <a:gd name="T8" fmla="*/ 2147483647 w 433"/>
              <a:gd name="T9" fmla="*/ 2147483647 h 173"/>
              <a:gd name="T10" fmla="*/ 2147483647 w 433"/>
              <a:gd name="T11" fmla="*/ 2147483647 h 173"/>
              <a:gd name="T12" fmla="*/ 2147483647 w 433"/>
              <a:gd name="T13" fmla="*/ 2147483647 h 173"/>
              <a:gd name="T14" fmla="*/ 2147483647 w 433"/>
              <a:gd name="T15" fmla="*/ 2147483647 h 173"/>
              <a:gd name="T16" fmla="*/ 0 w 433"/>
              <a:gd name="T17" fmla="*/ 2147483647 h 173"/>
              <a:gd name="T18" fmla="*/ 0 w 433"/>
              <a:gd name="T19" fmla="*/ 2147483647 h 173"/>
              <a:gd name="T20" fmla="*/ 2147483647 w 433"/>
              <a:gd name="T21" fmla="*/ 2147483647 h 173"/>
              <a:gd name="T22" fmla="*/ 2147483647 w 433"/>
              <a:gd name="T23" fmla="*/ 2147483647 h 173"/>
              <a:gd name="T24" fmla="*/ 2147483647 w 433"/>
              <a:gd name="T25" fmla="*/ 2147483647 h 173"/>
              <a:gd name="T26" fmla="*/ 2147483647 w 433"/>
              <a:gd name="T27" fmla="*/ 2147483647 h 173"/>
              <a:gd name="T28" fmla="*/ 2147483647 w 433"/>
              <a:gd name="T29" fmla="*/ 2147483647 h 173"/>
              <a:gd name="T30" fmla="*/ 2147483647 w 433"/>
              <a:gd name="T31" fmla="*/ 2147483647 h 173"/>
              <a:gd name="T32" fmla="*/ 2147483647 w 433"/>
              <a:gd name="T33" fmla="*/ 2147483647 h 173"/>
              <a:gd name="T34" fmla="*/ 2147483647 w 433"/>
              <a:gd name="T35" fmla="*/ 2147483647 h 173"/>
              <a:gd name="T36" fmla="*/ 2147483647 w 433"/>
              <a:gd name="T37" fmla="*/ 2147483647 h 173"/>
              <a:gd name="T38" fmla="*/ 2147483647 w 433"/>
              <a:gd name="T39" fmla="*/ 2147483647 h 173"/>
              <a:gd name="T40" fmla="*/ 2147483647 w 433"/>
              <a:gd name="T41" fmla="*/ 2147483647 h 173"/>
              <a:gd name="T42" fmla="*/ 2147483647 w 433"/>
              <a:gd name="T43" fmla="*/ 2147483647 h 173"/>
              <a:gd name="T44" fmla="*/ 2147483647 w 433"/>
              <a:gd name="T45" fmla="*/ 2147483647 h 173"/>
              <a:gd name="T46" fmla="*/ 2147483647 w 433"/>
              <a:gd name="T47" fmla="*/ 2147483647 h 173"/>
              <a:gd name="T48" fmla="*/ 2147483647 w 433"/>
              <a:gd name="T49" fmla="*/ 2147483647 h 173"/>
              <a:gd name="T50" fmla="*/ 2147483647 w 433"/>
              <a:gd name="T51" fmla="*/ 2147483647 h 173"/>
              <a:gd name="T52" fmla="*/ 2147483647 w 433"/>
              <a:gd name="T53" fmla="*/ 2147483647 h 173"/>
              <a:gd name="T54" fmla="*/ 2147483647 w 433"/>
              <a:gd name="T55" fmla="*/ 2147483647 h 173"/>
              <a:gd name="T56" fmla="*/ 2147483647 w 433"/>
              <a:gd name="T57" fmla="*/ 2147483647 h 173"/>
              <a:gd name="T58" fmla="*/ 2147483647 w 433"/>
              <a:gd name="T59" fmla="*/ 2147483647 h 173"/>
              <a:gd name="T60" fmla="*/ 2147483647 w 433"/>
              <a:gd name="T61" fmla="*/ 2147483647 h 173"/>
              <a:gd name="T62" fmla="*/ 2147483647 w 433"/>
              <a:gd name="T63" fmla="*/ 2147483647 h 173"/>
              <a:gd name="T64" fmla="*/ 2147483647 w 433"/>
              <a:gd name="T65" fmla="*/ 2147483647 h 173"/>
              <a:gd name="T66" fmla="*/ 2147483647 w 433"/>
              <a:gd name="T67" fmla="*/ 2147483647 h 173"/>
              <a:gd name="T68" fmla="*/ 2147483647 w 433"/>
              <a:gd name="T69" fmla="*/ 2147483647 h 173"/>
              <a:gd name="T70" fmla="*/ 2147483647 w 433"/>
              <a:gd name="T71" fmla="*/ 2147483647 h 173"/>
              <a:gd name="T72" fmla="*/ 2147483647 w 433"/>
              <a:gd name="T73" fmla="*/ 2147483647 h 173"/>
              <a:gd name="T74" fmla="*/ 2147483647 w 433"/>
              <a:gd name="T75" fmla="*/ 2147483647 h 173"/>
              <a:gd name="T76" fmla="*/ 2147483647 w 433"/>
              <a:gd name="T77" fmla="*/ 2147483647 h 173"/>
              <a:gd name="T78" fmla="*/ 2147483647 w 433"/>
              <a:gd name="T79" fmla="*/ 2147483647 h 173"/>
              <a:gd name="T80" fmla="*/ 2147483647 w 433"/>
              <a:gd name="T81" fmla="*/ 2147483647 h 173"/>
              <a:gd name="T82" fmla="*/ 2147483647 w 433"/>
              <a:gd name="T83" fmla="*/ 2147483647 h 173"/>
              <a:gd name="T84" fmla="*/ 2147483647 w 433"/>
              <a:gd name="T85" fmla="*/ 2147483647 h 173"/>
              <a:gd name="T86" fmla="*/ 2147483647 w 433"/>
              <a:gd name="T87" fmla="*/ 0 h 173"/>
              <a:gd name="T88" fmla="*/ 2147483647 w 433"/>
              <a:gd name="T89" fmla="*/ 0 h 173"/>
              <a:gd name="T90" fmla="*/ 2147483647 w 433"/>
              <a:gd name="T91" fmla="*/ 2147483647 h 173"/>
              <a:gd name="T92" fmla="*/ 2147483647 w 433"/>
              <a:gd name="T93" fmla="*/ 2147483647 h 173"/>
              <a:gd name="T94" fmla="*/ 2147483647 w 433"/>
              <a:gd name="T95" fmla="*/ 2147483647 h 173"/>
              <a:gd name="T96" fmla="*/ 2147483647 w 433"/>
              <a:gd name="T97" fmla="*/ 2147483647 h 17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433" h="173">
                <a:moveTo>
                  <a:pt x="0" y="0"/>
                </a:moveTo>
                <a:cubicBezTo>
                  <a:pt x="84" y="0"/>
                  <a:pt x="84" y="0"/>
                  <a:pt x="84" y="0"/>
                </a:cubicBezTo>
                <a:cubicBezTo>
                  <a:pt x="84" y="12"/>
                  <a:pt x="84" y="12"/>
                  <a:pt x="84" y="12"/>
                </a:cubicBezTo>
                <a:cubicBezTo>
                  <a:pt x="0" y="12"/>
                  <a:pt x="0" y="12"/>
                  <a:pt x="0" y="12"/>
                </a:cubicBezTo>
                <a:lnTo>
                  <a:pt x="0" y="0"/>
                </a:lnTo>
                <a:close/>
                <a:moveTo>
                  <a:pt x="0" y="35"/>
                </a:moveTo>
                <a:cubicBezTo>
                  <a:pt x="84" y="35"/>
                  <a:pt x="84" y="35"/>
                  <a:pt x="84" y="35"/>
                </a:cubicBezTo>
                <a:cubicBezTo>
                  <a:pt x="84" y="23"/>
                  <a:pt x="84" y="23"/>
                  <a:pt x="84" y="23"/>
                </a:cubicBezTo>
                <a:cubicBezTo>
                  <a:pt x="0" y="23"/>
                  <a:pt x="0" y="23"/>
                  <a:pt x="0" y="23"/>
                </a:cubicBezTo>
                <a:lnTo>
                  <a:pt x="0" y="35"/>
                </a:lnTo>
                <a:close/>
                <a:moveTo>
                  <a:pt x="24" y="58"/>
                </a:moveTo>
                <a:cubicBezTo>
                  <a:pt x="60" y="58"/>
                  <a:pt x="60" y="58"/>
                  <a:pt x="60" y="58"/>
                </a:cubicBezTo>
                <a:cubicBezTo>
                  <a:pt x="60" y="46"/>
                  <a:pt x="60" y="46"/>
                  <a:pt x="60" y="46"/>
                </a:cubicBezTo>
                <a:cubicBezTo>
                  <a:pt x="24" y="46"/>
                  <a:pt x="24" y="46"/>
                  <a:pt x="24" y="46"/>
                </a:cubicBezTo>
                <a:lnTo>
                  <a:pt x="24" y="58"/>
                </a:lnTo>
                <a:close/>
                <a:moveTo>
                  <a:pt x="24" y="81"/>
                </a:moveTo>
                <a:cubicBezTo>
                  <a:pt x="60" y="81"/>
                  <a:pt x="60" y="81"/>
                  <a:pt x="60" y="81"/>
                </a:cubicBezTo>
                <a:cubicBezTo>
                  <a:pt x="60" y="69"/>
                  <a:pt x="60" y="69"/>
                  <a:pt x="60" y="69"/>
                </a:cubicBezTo>
                <a:cubicBezTo>
                  <a:pt x="24" y="69"/>
                  <a:pt x="24" y="69"/>
                  <a:pt x="24" y="69"/>
                </a:cubicBezTo>
                <a:lnTo>
                  <a:pt x="24" y="81"/>
                </a:lnTo>
                <a:close/>
                <a:moveTo>
                  <a:pt x="24" y="104"/>
                </a:moveTo>
                <a:cubicBezTo>
                  <a:pt x="60" y="104"/>
                  <a:pt x="60" y="104"/>
                  <a:pt x="60" y="104"/>
                </a:cubicBezTo>
                <a:cubicBezTo>
                  <a:pt x="60" y="92"/>
                  <a:pt x="60" y="92"/>
                  <a:pt x="60" y="92"/>
                </a:cubicBezTo>
                <a:cubicBezTo>
                  <a:pt x="24" y="92"/>
                  <a:pt x="24" y="92"/>
                  <a:pt x="24" y="92"/>
                </a:cubicBezTo>
                <a:lnTo>
                  <a:pt x="24" y="104"/>
                </a:lnTo>
                <a:close/>
                <a:moveTo>
                  <a:pt x="24" y="127"/>
                </a:moveTo>
                <a:cubicBezTo>
                  <a:pt x="60" y="127"/>
                  <a:pt x="60" y="127"/>
                  <a:pt x="60" y="127"/>
                </a:cubicBezTo>
                <a:cubicBezTo>
                  <a:pt x="60" y="115"/>
                  <a:pt x="60" y="115"/>
                  <a:pt x="60" y="115"/>
                </a:cubicBezTo>
                <a:cubicBezTo>
                  <a:pt x="24" y="115"/>
                  <a:pt x="24" y="115"/>
                  <a:pt x="24" y="115"/>
                </a:cubicBezTo>
                <a:lnTo>
                  <a:pt x="24" y="127"/>
                </a:lnTo>
                <a:close/>
                <a:moveTo>
                  <a:pt x="0" y="150"/>
                </a:moveTo>
                <a:cubicBezTo>
                  <a:pt x="84" y="150"/>
                  <a:pt x="84" y="150"/>
                  <a:pt x="84" y="150"/>
                </a:cubicBezTo>
                <a:cubicBezTo>
                  <a:pt x="84" y="138"/>
                  <a:pt x="84" y="138"/>
                  <a:pt x="84" y="138"/>
                </a:cubicBezTo>
                <a:cubicBezTo>
                  <a:pt x="0" y="138"/>
                  <a:pt x="0" y="138"/>
                  <a:pt x="0" y="138"/>
                </a:cubicBezTo>
                <a:lnTo>
                  <a:pt x="0" y="150"/>
                </a:lnTo>
                <a:close/>
                <a:moveTo>
                  <a:pt x="0" y="173"/>
                </a:moveTo>
                <a:cubicBezTo>
                  <a:pt x="84" y="173"/>
                  <a:pt x="84" y="173"/>
                  <a:pt x="84" y="173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0" y="161"/>
                  <a:pt x="0" y="161"/>
                  <a:pt x="0" y="161"/>
                </a:cubicBezTo>
                <a:lnTo>
                  <a:pt x="0" y="173"/>
                </a:lnTo>
                <a:close/>
                <a:moveTo>
                  <a:pt x="96" y="35"/>
                </a:moveTo>
                <a:cubicBezTo>
                  <a:pt x="230" y="35"/>
                  <a:pt x="230" y="35"/>
                  <a:pt x="230" y="35"/>
                </a:cubicBezTo>
                <a:cubicBezTo>
                  <a:pt x="229" y="33"/>
                  <a:pt x="227" y="25"/>
                  <a:pt x="226" y="23"/>
                </a:cubicBezTo>
                <a:cubicBezTo>
                  <a:pt x="96" y="23"/>
                  <a:pt x="96" y="23"/>
                  <a:pt x="96" y="23"/>
                </a:cubicBezTo>
                <a:lnTo>
                  <a:pt x="96" y="35"/>
                </a:lnTo>
                <a:close/>
                <a:moveTo>
                  <a:pt x="120" y="58"/>
                </a:moveTo>
                <a:cubicBezTo>
                  <a:pt x="156" y="58"/>
                  <a:pt x="156" y="58"/>
                  <a:pt x="156" y="58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20" y="46"/>
                  <a:pt x="120" y="46"/>
                  <a:pt x="120" y="46"/>
                </a:cubicBezTo>
                <a:lnTo>
                  <a:pt x="120" y="58"/>
                </a:lnTo>
                <a:close/>
                <a:moveTo>
                  <a:pt x="192" y="58"/>
                </a:moveTo>
                <a:cubicBezTo>
                  <a:pt x="229" y="58"/>
                  <a:pt x="229" y="58"/>
                  <a:pt x="229" y="58"/>
                </a:cubicBezTo>
                <a:cubicBezTo>
                  <a:pt x="230" y="56"/>
                  <a:pt x="231" y="49"/>
                  <a:pt x="231" y="46"/>
                </a:cubicBezTo>
                <a:cubicBezTo>
                  <a:pt x="192" y="46"/>
                  <a:pt x="192" y="46"/>
                  <a:pt x="192" y="46"/>
                </a:cubicBezTo>
                <a:lnTo>
                  <a:pt x="192" y="58"/>
                </a:lnTo>
                <a:close/>
                <a:moveTo>
                  <a:pt x="120" y="104"/>
                </a:moveTo>
                <a:cubicBezTo>
                  <a:pt x="224" y="104"/>
                  <a:pt x="224" y="104"/>
                  <a:pt x="224" y="104"/>
                </a:cubicBezTo>
                <a:cubicBezTo>
                  <a:pt x="221" y="101"/>
                  <a:pt x="216" y="94"/>
                  <a:pt x="213" y="92"/>
                </a:cubicBezTo>
                <a:cubicBezTo>
                  <a:pt x="120" y="92"/>
                  <a:pt x="120" y="92"/>
                  <a:pt x="120" y="92"/>
                </a:cubicBezTo>
                <a:lnTo>
                  <a:pt x="120" y="104"/>
                </a:lnTo>
                <a:close/>
                <a:moveTo>
                  <a:pt x="120" y="127"/>
                </a:moveTo>
                <a:cubicBezTo>
                  <a:pt x="156" y="127"/>
                  <a:pt x="156" y="127"/>
                  <a:pt x="156" y="127"/>
                </a:cubicBezTo>
                <a:cubicBezTo>
                  <a:pt x="156" y="115"/>
                  <a:pt x="156" y="115"/>
                  <a:pt x="156" y="115"/>
                </a:cubicBezTo>
                <a:cubicBezTo>
                  <a:pt x="120" y="115"/>
                  <a:pt x="120" y="115"/>
                  <a:pt x="120" y="115"/>
                </a:cubicBezTo>
                <a:lnTo>
                  <a:pt x="120" y="127"/>
                </a:lnTo>
                <a:close/>
                <a:moveTo>
                  <a:pt x="192" y="127"/>
                </a:moveTo>
                <a:cubicBezTo>
                  <a:pt x="231" y="127"/>
                  <a:pt x="231" y="127"/>
                  <a:pt x="231" y="127"/>
                </a:cubicBezTo>
                <a:cubicBezTo>
                  <a:pt x="231" y="125"/>
                  <a:pt x="230" y="117"/>
                  <a:pt x="229" y="115"/>
                </a:cubicBezTo>
                <a:cubicBezTo>
                  <a:pt x="192" y="115"/>
                  <a:pt x="192" y="115"/>
                  <a:pt x="192" y="115"/>
                </a:cubicBezTo>
                <a:lnTo>
                  <a:pt x="192" y="127"/>
                </a:lnTo>
                <a:close/>
                <a:moveTo>
                  <a:pt x="96" y="150"/>
                </a:moveTo>
                <a:cubicBezTo>
                  <a:pt x="226" y="150"/>
                  <a:pt x="226" y="150"/>
                  <a:pt x="226" y="150"/>
                </a:cubicBezTo>
                <a:cubicBezTo>
                  <a:pt x="227" y="148"/>
                  <a:pt x="229" y="141"/>
                  <a:pt x="229" y="138"/>
                </a:cubicBezTo>
                <a:cubicBezTo>
                  <a:pt x="96" y="138"/>
                  <a:pt x="96" y="138"/>
                  <a:pt x="96" y="138"/>
                </a:cubicBezTo>
                <a:lnTo>
                  <a:pt x="96" y="150"/>
                </a:lnTo>
                <a:close/>
                <a:moveTo>
                  <a:pt x="96" y="173"/>
                </a:moveTo>
                <a:cubicBezTo>
                  <a:pt x="168" y="173"/>
                  <a:pt x="168" y="173"/>
                  <a:pt x="168" y="173"/>
                </a:cubicBezTo>
                <a:cubicBezTo>
                  <a:pt x="180" y="173"/>
                  <a:pt x="180" y="173"/>
                  <a:pt x="180" y="173"/>
                </a:cubicBezTo>
                <a:cubicBezTo>
                  <a:pt x="197" y="173"/>
                  <a:pt x="206" y="170"/>
                  <a:pt x="217" y="161"/>
                </a:cubicBezTo>
                <a:cubicBezTo>
                  <a:pt x="96" y="161"/>
                  <a:pt x="96" y="161"/>
                  <a:pt x="96" y="161"/>
                </a:cubicBezTo>
                <a:lnTo>
                  <a:pt x="96" y="173"/>
                </a:lnTo>
                <a:close/>
                <a:moveTo>
                  <a:pt x="264" y="81"/>
                </a:moveTo>
                <a:cubicBezTo>
                  <a:pt x="301" y="81"/>
                  <a:pt x="301" y="81"/>
                  <a:pt x="301" y="81"/>
                </a:cubicBezTo>
                <a:cubicBezTo>
                  <a:pt x="301" y="71"/>
                  <a:pt x="301" y="71"/>
                  <a:pt x="301" y="71"/>
                </a:cubicBezTo>
                <a:cubicBezTo>
                  <a:pt x="304" y="81"/>
                  <a:pt x="304" y="81"/>
                  <a:pt x="304" y="81"/>
                </a:cubicBezTo>
                <a:cubicBezTo>
                  <a:pt x="369" y="81"/>
                  <a:pt x="369" y="81"/>
                  <a:pt x="369" y="81"/>
                </a:cubicBezTo>
                <a:cubicBezTo>
                  <a:pt x="373" y="71"/>
                  <a:pt x="373" y="71"/>
                  <a:pt x="373" y="71"/>
                </a:cubicBezTo>
                <a:cubicBezTo>
                  <a:pt x="373" y="81"/>
                  <a:pt x="373" y="81"/>
                  <a:pt x="373" y="81"/>
                </a:cubicBezTo>
                <a:cubicBezTo>
                  <a:pt x="409" y="81"/>
                  <a:pt x="409" y="81"/>
                  <a:pt x="409" y="81"/>
                </a:cubicBezTo>
                <a:cubicBezTo>
                  <a:pt x="409" y="69"/>
                  <a:pt x="409" y="69"/>
                  <a:pt x="409" y="69"/>
                </a:cubicBezTo>
                <a:cubicBezTo>
                  <a:pt x="340" y="69"/>
                  <a:pt x="340" y="69"/>
                  <a:pt x="340" y="69"/>
                </a:cubicBezTo>
                <a:cubicBezTo>
                  <a:pt x="337" y="80"/>
                  <a:pt x="337" y="80"/>
                  <a:pt x="337" y="80"/>
                </a:cubicBezTo>
                <a:cubicBezTo>
                  <a:pt x="333" y="69"/>
                  <a:pt x="333" y="69"/>
                  <a:pt x="333" y="69"/>
                </a:cubicBezTo>
                <a:cubicBezTo>
                  <a:pt x="264" y="69"/>
                  <a:pt x="264" y="69"/>
                  <a:pt x="264" y="69"/>
                </a:cubicBezTo>
                <a:lnTo>
                  <a:pt x="264" y="81"/>
                </a:lnTo>
                <a:close/>
                <a:moveTo>
                  <a:pt x="264" y="104"/>
                </a:moveTo>
                <a:cubicBezTo>
                  <a:pt x="301" y="104"/>
                  <a:pt x="301" y="104"/>
                  <a:pt x="301" y="104"/>
                </a:cubicBezTo>
                <a:cubicBezTo>
                  <a:pt x="301" y="92"/>
                  <a:pt x="301" y="92"/>
                  <a:pt x="301" y="92"/>
                </a:cubicBezTo>
                <a:cubicBezTo>
                  <a:pt x="264" y="92"/>
                  <a:pt x="264" y="92"/>
                  <a:pt x="264" y="92"/>
                </a:cubicBezTo>
                <a:lnTo>
                  <a:pt x="264" y="104"/>
                </a:lnTo>
                <a:close/>
                <a:moveTo>
                  <a:pt x="264" y="127"/>
                </a:moveTo>
                <a:cubicBezTo>
                  <a:pt x="301" y="127"/>
                  <a:pt x="301" y="127"/>
                  <a:pt x="301" y="127"/>
                </a:cubicBezTo>
                <a:cubicBezTo>
                  <a:pt x="301" y="115"/>
                  <a:pt x="301" y="115"/>
                  <a:pt x="301" y="115"/>
                </a:cubicBezTo>
                <a:cubicBezTo>
                  <a:pt x="264" y="115"/>
                  <a:pt x="264" y="115"/>
                  <a:pt x="264" y="115"/>
                </a:cubicBezTo>
                <a:lnTo>
                  <a:pt x="264" y="127"/>
                </a:lnTo>
                <a:close/>
                <a:moveTo>
                  <a:pt x="240" y="150"/>
                </a:moveTo>
                <a:cubicBezTo>
                  <a:pt x="301" y="150"/>
                  <a:pt x="301" y="150"/>
                  <a:pt x="301" y="150"/>
                </a:cubicBezTo>
                <a:cubicBezTo>
                  <a:pt x="301" y="138"/>
                  <a:pt x="301" y="138"/>
                  <a:pt x="301" y="138"/>
                </a:cubicBezTo>
                <a:cubicBezTo>
                  <a:pt x="240" y="138"/>
                  <a:pt x="240" y="138"/>
                  <a:pt x="240" y="138"/>
                </a:cubicBezTo>
                <a:lnTo>
                  <a:pt x="240" y="150"/>
                </a:lnTo>
                <a:close/>
                <a:moveTo>
                  <a:pt x="240" y="173"/>
                </a:moveTo>
                <a:cubicBezTo>
                  <a:pt x="301" y="173"/>
                  <a:pt x="301" y="173"/>
                  <a:pt x="301" y="173"/>
                </a:cubicBezTo>
                <a:cubicBezTo>
                  <a:pt x="301" y="161"/>
                  <a:pt x="301" y="161"/>
                  <a:pt x="301" y="161"/>
                </a:cubicBezTo>
                <a:cubicBezTo>
                  <a:pt x="240" y="161"/>
                  <a:pt x="240" y="161"/>
                  <a:pt x="240" y="161"/>
                </a:cubicBezTo>
                <a:lnTo>
                  <a:pt x="240" y="173"/>
                </a:lnTo>
                <a:close/>
                <a:moveTo>
                  <a:pt x="361" y="12"/>
                </a:moveTo>
                <a:cubicBezTo>
                  <a:pt x="433" y="12"/>
                  <a:pt x="433" y="12"/>
                  <a:pt x="433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365" y="0"/>
                  <a:pt x="365" y="0"/>
                  <a:pt x="365" y="0"/>
                </a:cubicBezTo>
                <a:lnTo>
                  <a:pt x="361" y="12"/>
                </a:lnTo>
                <a:close/>
                <a:moveTo>
                  <a:pt x="353" y="35"/>
                </a:moveTo>
                <a:cubicBezTo>
                  <a:pt x="433" y="35"/>
                  <a:pt x="433" y="35"/>
                  <a:pt x="433" y="35"/>
                </a:cubicBezTo>
                <a:cubicBezTo>
                  <a:pt x="433" y="23"/>
                  <a:pt x="433" y="23"/>
                  <a:pt x="433" y="23"/>
                </a:cubicBezTo>
                <a:cubicBezTo>
                  <a:pt x="357" y="23"/>
                  <a:pt x="357" y="23"/>
                  <a:pt x="357" y="23"/>
                </a:cubicBezTo>
                <a:lnTo>
                  <a:pt x="353" y="35"/>
                </a:lnTo>
                <a:close/>
                <a:moveTo>
                  <a:pt x="344" y="58"/>
                </a:moveTo>
                <a:cubicBezTo>
                  <a:pt x="409" y="58"/>
                  <a:pt x="409" y="58"/>
                  <a:pt x="409" y="58"/>
                </a:cubicBezTo>
                <a:cubicBezTo>
                  <a:pt x="409" y="46"/>
                  <a:pt x="409" y="46"/>
                  <a:pt x="409" y="46"/>
                </a:cubicBezTo>
                <a:cubicBezTo>
                  <a:pt x="349" y="46"/>
                  <a:pt x="349" y="46"/>
                  <a:pt x="349" y="46"/>
                </a:cubicBezTo>
                <a:lnTo>
                  <a:pt x="344" y="58"/>
                </a:lnTo>
                <a:close/>
                <a:moveTo>
                  <a:pt x="373" y="104"/>
                </a:moveTo>
                <a:cubicBezTo>
                  <a:pt x="409" y="104"/>
                  <a:pt x="409" y="104"/>
                  <a:pt x="409" y="104"/>
                </a:cubicBezTo>
                <a:cubicBezTo>
                  <a:pt x="409" y="92"/>
                  <a:pt x="409" y="92"/>
                  <a:pt x="409" y="92"/>
                </a:cubicBezTo>
                <a:cubicBezTo>
                  <a:pt x="373" y="92"/>
                  <a:pt x="373" y="92"/>
                  <a:pt x="373" y="92"/>
                </a:cubicBezTo>
                <a:lnTo>
                  <a:pt x="373" y="104"/>
                </a:lnTo>
                <a:close/>
                <a:moveTo>
                  <a:pt x="373" y="127"/>
                </a:moveTo>
                <a:cubicBezTo>
                  <a:pt x="409" y="127"/>
                  <a:pt x="409" y="127"/>
                  <a:pt x="409" y="127"/>
                </a:cubicBezTo>
                <a:cubicBezTo>
                  <a:pt x="409" y="115"/>
                  <a:pt x="409" y="115"/>
                  <a:pt x="409" y="115"/>
                </a:cubicBezTo>
                <a:cubicBezTo>
                  <a:pt x="373" y="115"/>
                  <a:pt x="373" y="115"/>
                  <a:pt x="373" y="115"/>
                </a:cubicBezTo>
                <a:lnTo>
                  <a:pt x="373" y="127"/>
                </a:lnTo>
                <a:close/>
                <a:moveTo>
                  <a:pt x="373" y="150"/>
                </a:moveTo>
                <a:cubicBezTo>
                  <a:pt x="433" y="150"/>
                  <a:pt x="433" y="150"/>
                  <a:pt x="433" y="150"/>
                </a:cubicBezTo>
                <a:cubicBezTo>
                  <a:pt x="433" y="138"/>
                  <a:pt x="433" y="138"/>
                  <a:pt x="433" y="138"/>
                </a:cubicBezTo>
                <a:cubicBezTo>
                  <a:pt x="373" y="138"/>
                  <a:pt x="373" y="138"/>
                  <a:pt x="373" y="138"/>
                </a:cubicBezTo>
                <a:lnTo>
                  <a:pt x="373" y="150"/>
                </a:lnTo>
                <a:close/>
                <a:moveTo>
                  <a:pt x="373" y="173"/>
                </a:moveTo>
                <a:cubicBezTo>
                  <a:pt x="433" y="173"/>
                  <a:pt x="433" y="173"/>
                  <a:pt x="433" y="173"/>
                </a:cubicBezTo>
                <a:cubicBezTo>
                  <a:pt x="433" y="161"/>
                  <a:pt x="433" y="161"/>
                  <a:pt x="433" y="161"/>
                </a:cubicBezTo>
                <a:cubicBezTo>
                  <a:pt x="373" y="161"/>
                  <a:pt x="373" y="161"/>
                  <a:pt x="373" y="161"/>
                </a:cubicBezTo>
                <a:lnTo>
                  <a:pt x="373" y="173"/>
                </a:lnTo>
                <a:close/>
                <a:moveTo>
                  <a:pt x="312" y="104"/>
                </a:moveTo>
                <a:cubicBezTo>
                  <a:pt x="361" y="104"/>
                  <a:pt x="361" y="104"/>
                  <a:pt x="361" y="104"/>
                </a:cubicBezTo>
                <a:cubicBezTo>
                  <a:pt x="365" y="92"/>
                  <a:pt x="365" y="92"/>
                  <a:pt x="365" y="92"/>
                </a:cubicBezTo>
                <a:cubicBezTo>
                  <a:pt x="308" y="92"/>
                  <a:pt x="308" y="92"/>
                  <a:pt x="308" y="92"/>
                </a:cubicBezTo>
                <a:lnTo>
                  <a:pt x="312" y="104"/>
                </a:lnTo>
                <a:close/>
                <a:moveTo>
                  <a:pt x="320" y="127"/>
                </a:moveTo>
                <a:cubicBezTo>
                  <a:pt x="353" y="127"/>
                  <a:pt x="353" y="127"/>
                  <a:pt x="353" y="127"/>
                </a:cubicBezTo>
                <a:cubicBezTo>
                  <a:pt x="358" y="115"/>
                  <a:pt x="358" y="115"/>
                  <a:pt x="358" y="115"/>
                </a:cubicBezTo>
                <a:cubicBezTo>
                  <a:pt x="316" y="115"/>
                  <a:pt x="316" y="115"/>
                  <a:pt x="316" y="115"/>
                </a:cubicBezTo>
                <a:lnTo>
                  <a:pt x="320" y="127"/>
                </a:lnTo>
                <a:close/>
                <a:moveTo>
                  <a:pt x="328" y="150"/>
                </a:moveTo>
                <a:cubicBezTo>
                  <a:pt x="345" y="150"/>
                  <a:pt x="345" y="150"/>
                  <a:pt x="345" y="150"/>
                </a:cubicBezTo>
                <a:cubicBezTo>
                  <a:pt x="349" y="138"/>
                  <a:pt x="349" y="138"/>
                  <a:pt x="349" y="138"/>
                </a:cubicBezTo>
                <a:cubicBezTo>
                  <a:pt x="324" y="138"/>
                  <a:pt x="324" y="138"/>
                  <a:pt x="324" y="138"/>
                </a:cubicBezTo>
                <a:lnTo>
                  <a:pt x="328" y="150"/>
                </a:lnTo>
                <a:close/>
                <a:moveTo>
                  <a:pt x="336" y="173"/>
                </a:moveTo>
                <a:cubicBezTo>
                  <a:pt x="337" y="173"/>
                  <a:pt x="337" y="173"/>
                  <a:pt x="337" y="173"/>
                </a:cubicBezTo>
                <a:cubicBezTo>
                  <a:pt x="341" y="161"/>
                  <a:pt x="341" y="161"/>
                  <a:pt x="341" y="161"/>
                </a:cubicBezTo>
                <a:cubicBezTo>
                  <a:pt x="332" y="161"/>
                  <a:pt x="332" y="161"/>
                  <a:pt x="332" y="161"/>
                </a:cubicBezTo>
                <a:lnTo>
                  <a:pt x="336" y="173"/>
                </a:lnTo>
                <a:close/>
                <a:moveTo>
                  <a:pt x="120" y="81"/>
                </a:moveTo>
                <a:cubicBezTo>
                  <a:pt x="213" y="81"/>
                  <a:pt x="213" y="81"/>
                  <a:pt x="213" y="81"/>
                </a:cubicBezTo>
                <a:cubicBezTo>
                  <a:pt x="216" y="79"/>
                  <a:pt x="221" y="72"/>
                  <a:pt x="224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81"/>
                </a:lnTo>
                <a:close/>
                <a:moveTo>
                  <a:pt x="308" y="0"/>
                </a:moveTo>
                <a:cubicBezTo>
                  <a:pt x="240" y="0"/>
                  <a:pt x="240" y="0"/>
                  <a:pt x="240" y="0"/>
                </a:cubicBezTo>
                <a:cubicBezTo>
                  <a:pt x="240" y="12"/>
                  <a:pt x="240" y="12"/>
                  <a:pt x="240" y="12"/>
                </a:cubicBezTo>
                <a:cubicBezTo>
                  <a:pt x="313" y="12"/>
                  <a:pt x="313" y="12"/>
                  <a:pt x="313" y="12"/>
                </a:cubicBezTo>
                <a:lnTo>
                  <a:pt x="308" y="0"/>
                </a:lnTo>
                <a:close/>
                <a:moveTo>
                  <a:pt x="316" y="23"/>
                </a:moveTo>
                <a:cubicBezTo>
                  <a:pt x="240" y="23"/>
                  <a:pt x="240" y="23"/>
                  <a:pt x="240" y="23"/>
                </a:cubicBezTo>
                <a:cubicBezTo>
                  <a:pt x="240" y="35"/>
                  <a:pt x="240" y="35"/>
                  <a:pt x="240" y="35"/>
                </a:cubicBezTo>
                <a:cubicBezTo>
                  <a:pt x="321" y="35"/>
                  <a:pt x="321" y="35"/>
                  <a:pt x="321" y="35"/>
                </a:cubicBezTo>
                <a:lnTo>
                  <a:pt x="316" y="23"/>
                </a:lnTo>
                <a:close/>
                <a:moveTo>
                  <a:pt x="325" y="46"/>
                </a:moveTo>
                <a:cubicBezTo>
                  <a:pt x="265" y="46"/>
                  <a:pt x="265" y="46"/>
                  <a:pt x="265" y="46"/>
                </a:cubicBezTo>
                <a:cubicBezTo>
                  <a:pt x="265" y="58"/>
                  <a:pt x="265" y="58"/>
                  <a:pt x="265" y="58"/>
                </a:cubicBezTo>
                <a:cubicBezTo>
                  <a:pt x="329" y="58"/>
                  <a:pt x="329" y="58"/>
                  <a:pt x="329" y="58"/>
                </a:cubicBezTo>
                <a:lnTo>
                  <a:pt x="325" y="46"/>
                </a:lnTo>
                <a:close/>
                <a:moveTo>
                  <a:pt x="96" y="12"/>
                </a:moveTo>
                <a:cubicBezTo>
                  <a:pt x="217" y="12"/>
                  <a:pt x="217" y="12"/>
                  <a:pt x="217" y="12"/>
                </a:cubicBezTo>
                <a:cubicBezTo>
                  <a:pt x="206" y="3"/>
                  <a:pt x="197" y="0"/>
                  <a:pt x="180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96" y="0"/>
                  <a:pt x="96" y="0"/>
                  <a:pt x="96" y="0"/>
                </a:cubicBezTo>
                <a:lnTo>
                  <a:pt x="96" y="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/>
        </p:spPr>
        <p:txBody>
          <a:bodyPr/>
          <a:lstStyle/>
          <a:p>
            <a:endParaRPr lang="es-MX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535F081-5545-4D3C-A7A8-A96AC894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700" y="6441617"/>
            <a:ext cx="2743200" cy="365125"/>
          </a:xfrm>
        </p:spPr>
        <p:txBody>
          <a:bodyPr/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2017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恒大集团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Corporation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E1BFFB3-7C68-4ED2-98D7-2F9F5E3AF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2725" y="6492416"/>
            <a:ext cx="4114800" cy="365125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文件密级：机密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2" name="Slide Number Placeholder 1">
            <a:extLst>
              <a:ext uri="{FF2B5EF4-FFF2-40B4-BE49-F238E27FC236}">
                <a16:creationId xmlns:a16="http://schemas.microsoft.com/office/drawing/2014/main" xmlns="" id="{372087B3-F34B-4B1C-A4E3-4F3E82D4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7474" y="6492875"/>
            <a:ext cx="2743200" cy="365125"/>
          </a:xfrm>
        </p:spPr>
        <p:txBody>
          <a:bodyPr/>
          <a:lstStyle/>
          <a:p>
            <a:pPr>
              <a:defRPr/>
            </a:pPr>
            <a:fld id="{DDF68A51-7D11-419B-B7B8-5ECB2093CAB1}" type="slidenum">
              <a:rPr lang="zh-CN" altLang="en-US" smtClean="0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174" name="Picture 173">
            <a:extLst>
              <a:ext uri="{FF2B5EF4-FFF2-40B4-BE49-F238E27FC236}">
                <a16:creationId xmlns:a16="http://schemas.microsoft.com/office/drawing/2014/main" xmlns="" id="{F473C9C3-6263-4E64-91D3-BFACB25AC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958" y="953467"/>
            <a:ext cx="1192683" cy="136844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xmlns="" id="{6ED84D14-A522-4FFC-9658-68119959DA35}"/>
              </a:ext>
            </a:extLst>
          </p:cNvPr>
          <p:cNvCxnSpPr>
            <a:cxnSpLocks/>
          </p:cNvCxnSpPr>
          <p:nvPr/>
        </p:nvCxnSpPr>
        <p:spPr bwMode="auto">
          <a:xfrm>
            <a:off x="3084930" y="2584005"/>
            <a:ext cx="0" cy="2673609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xmlns="" id="{3447A67C-6245-41AF-B140-06B249A979AB}"/>
              </a:ext>
            </a:extLst>
          </p:cNvPr>
          <p:cNvSpPr txBox="1"/>
          <p:nvPr/>
        </p:nvSpPr>
        <p:spPr>
          <a:xfrm>
            <a:off x="3757782" y="2527594"/>
            <a:ext cx="3447628" cy="56331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0F519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组织结构及角色分工</a:t>
            </a:r>
            <a:endParaRPr lang="zh-TW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xmlns="" id="{DC31B119-1E19-47D7-8D63-50B74A62333B}"/>
              </a:ext>
            </a:extLst>
          </p:cNvPr>
          <p:cNvSpPr txBox="1"/>
          <p:nvPr/>
        </p:nvSpPr>
        <p:spPr>
          <a:xfrm>
            <a:off x="3757782" y="3412273"/>
            <a:ext cx="1980029" cy="52322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交付件管理</a:t>
            </a:r>
            <a:endParaRPr lang="zh-TW" alt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xmlns="" id="{9500582F-2A9F-4904-AEB5-9B23EB215A80}"/>
              </a:ext>
            </a:extLst>
          </p:cNvPr>
          <p:cNvSpPr txBox="1"/>
          <p:nvPr/>
        </p:nvSpPr>
        <p:spPr>
          <a:xfrm>
            <a:off x="3793710" y="4138407"/>
            <a:ext cx="2492990" cy="52322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/>
              <a:t>代码</a:t>
            </a:r>
            <a:r>
              <a:rPr lang="en-US" altLang="zh-CN" sz="2800" dirty="0"/>
              <a:t>/</a:t>
            </a:r>
            <a:r>
              <a:rPr lang="zh-CN" altLang="en-US" sz="2800" dirty="0"/>
              <a:t>分支管理</a:t>
            </a:r>
            <a:endParaRPr lang="en-US" altLang="zh-TW" sz="2800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xmlns="" id="{C99EA86E-1CEB-42DF-92D9-ABBD436B8277}"/>
              </a:ext>
            </a:extLst>
          </p:cNvPr>
          <p:cNvGrpSpPr/>
          <p:nvPr/>
        </p:nvGrpSpPr>
        <p:grpSpPr>
          <a:xfrm>
            <a:off x="2873373" y="5085895"/>
            <a:ext cx="411720" cy="476559"/>
            <a:chOff x="2411760" y="3140968"/>
            <a:chExt cx="288032" cy="268222"/>
          </a:xfrm>
        </p:grpSpPr>
        <p:sp>
          <p:nvSpPr>
            <p:cNvPr id="337" name="Rounded Rectangle 42">
              <a:extLst>
                <a:ext uri="{FF2B5EF4-FFF2-40B4-BE49-F238E27FC236}">
                  <a16:creationId xmlns:a16="http://schemas.microsoft.com/office/drawing/2014/main" xmlns="" id="{8B232227-421C-4A62-AB48-BB8573AFE0AC}"/>
                </a:ext>
              </a:extLst>
            </p:cNvPr>
            <p:cNvSpPr/>
            <p:nvPr/>
          </p:nvSpPr>
          <p:spPr bwMode="auto">
            <a:xfrm rot="18900000">
              <a:off x="2457780" y="3186988"/>
              <a:ext cx="222202" cy="222202"/>
            </a:xfrm>
            <a:prstGeom prst="roundRect">
              <a:avLst>
                <a:gd name="adj" fmla="val 15310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dirty="0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xmlns="" id="{4EF9D13D-0487-4F2D-9FD8-354C3427BA80}"/>
                </a:ext>
              </a:extLst>
            </p:cNvPr>
            <p:cNvSpPr txBox="1"/>
            <p:nvPr/>
          </p:nvSpPr>
          <p:spPr>
            <a:xfrm>
              <a:off x="2411760" y="3140968"/>
              <a:ext cx="288032" cy="205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xmlns="" id="{988C0D58-0668-46A2-A4E0-7B1D5D8F708A}"/>
              </a:ext>
            </a:extLst>
          </p:cNvPr>
          <p:cNvSpPr txBox="1"/>
          <p:nvPr/>
        </p:nvSpPr>
        <p:spPr>
          <a:xfrm>
            <a:off x="3793710" y="4965333"/>
            <a:ext cx="1620957" cy="52322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/>
              <a:t>环境管理</a:t>
            </a:r>
            <a:endParaRPr lang="zh-TW" altLang="en-US" sz="2800" dirty="0"/>
          </a:p>
        </p:txBody>
      </p:sp>
      <p:sp>
        <p:nvSpPr>
          <p:cNvPr id="187" name="Rounded Rectangle 42">
            <a:extLst>
              <a:ext uri="{FF2B5EF4-FFF2-40B4-BE49-F238E27FC236}">
                <a16:creationId xmlns:a16="http://schemas.microsoft.com/office/drawing/2014/main" xmlns="" id="{CAF1C1E6-4454-494A-BB07-763B593DC4D0}"/>
              </a:ext>
            </a:extLst>
          </p:cNvPr>
          <p:cNvSpPr/>
          <p:nvPr/>
        </p:nvSpPr>
        <p:spPr bwMode="auto">
          <a:xfrm rot="18900000">
            <a:off x="2966440" y="4333842"/>
            <a:ext cx="317621" cy="394794"/>
          </a:xfrm>
          <a:prstGeom prst="roundRect">
            <a:avLst>
              <a:gd name="adj" fmla="val 15310"/>
            </a:avLst>
          </a:prstGeom>
          <a:solidFill>
            <a:srgbClr val="7F7F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chemeClr val="hlink"/>
              </a:solidFill>
              <a:latin typeface="Arial" pitchFamily="34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171B6FAD-73D0-412A-99BD-3525ED610293}"/>
              </a:ext>
            </a:extLst>
          </p:cNvPr>
          <p:cNvSpPr txBox="1"/>
          <p:nvPr/>
        </p:nvSpPr>
        <p:spPr>
          <a:xfrm>
            <a:off x="2900658" y="4252077"/>
            <a:ext cx="411720" cy="364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342" name="Group 341">
            <a:extLst>
              <a:ext uri="{FF2B5EF4-FFF2-40B4-BE49-F238E27FC236}">
                <a16:creationId xmlns:a16="http://schemas.microsoft.com/office/drawing/2014/main" xmlns="" id="{B607FD90-37AC-4AB9-80D0-9225F24AD70F}"/>
              </a:ext>
            </a:extLst>
          </p:cNvPr>
          <p:cNvGrpSpPr/>
          <p:nvPr/>
        </p:nvGrpSpPr>
        <p:grpSpPr>
          <a:xfrm>
            <a:off x="2905200" y="2471342"/>
            <a:ext cx="454355" cy="696943"/>
            <a:chOff x="2964925" y="1589568"/>
            <a:chExt cx="317858" cy="392259"/>
          </a:xfrm>
        </p:grpSpPr>
        <p:sp>
          <p:nvSpPr>
            <p:cNvPr id="343" name="Rounded Rectangle 10">
              <a:extLst>
                <a:ext uri="{FF2B5EF4-FFF2-40B4-BE49-F238E27FC236}">
                  <a16:creationId xmlns:a16="http://schemas.microsoft.com/office/drawing/2014/main" xmlns="" id="{EF28B803-E189-4D0A-91DE-39F6626A84E8}"/>
                </a:ext>
              </a:extLst>
            </p:cNvPr>
            <p:cNvSpPr/>
            <p:nvPr/>
          </p:nvSpPr>
          <p:spPr bwMode="auto">
            <a:xfrm rot="18900000">
              <a:off x="2964925" y="1663969"/>
              <a:ext cx="317858" cy="317858"/>
            </a:xfrm>
            <a:prstGeom prst="roundRect">
              <a:avLst>
                <a:gd name="adj" fmla="val 15310"/>
              </a:avLst>
            </a:prstGeom>
            <a:solidFill>
              <a:srgbClr val="0F51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dirty="0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xmlns="" id="{24C2777F-FDEB-4734-8566-5165C2A69BA3}"/>
                </a:ext>
              </a:extLst>
            </p:cNvPr>
            <p:cNvSpPr txBox="1"/>
            <p:nvPr/>
          </p:nvSpPr>
          <p:spPr>
            <a:xfrm>
              <a:off x="2971129" y="1589568"/>
              <a:ext cx="277195" cy="294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</a:rPr>
                <a:t>1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xmlns="" id="{F5848256-3D0B-4B4B-9632-3B822C7203DD}"/>
              </a:ext>
            </a:extLst>
          </p:cNvPr>
          <p:cNvGrpSpPr/>
          <p:nvPr/>
        </p:nvGrpSpPr>
        <p:grpSpPr>
          <a:xfrm>
            <a:off x="2885188" y="3450999"/>
            <a:ext cx="411720" cy="476559"/>
            <a:chOff x="2411760" y="3140968"/>
            <a:chExt cx="288032" cy="268222"/>
          </a:xfrm>
        </p:grpSpPr>
        <p:sp>
          <p:nvSpPr>
            <p:cNvPr id="346" name="Rounded Rectangle 31">
              <a:extLst>
                <a:ext uri="{FF2B5EF4-FFF2-40B4-BE49-F238E27FC236}">
                  <a16:creationId xmlns:a16="http://schemas.microsoft.com/office/drawing/2014/main" xmlns="" id="{7196C3DC-3834-4165-8959-479903F11174}"/>
                </a:ext>
              </a:extLst>
            </p:cNvPr>
            <p:cNvSpPr/>
            <p:nvPr/>
          </p:nvSpPr>
          <p:spPr bwMode="auto">
            <a:xfrm rot="18900000">
              <a:off x="2457780" y="3186988"/>
              <a:ext cx="222202" cy="222202"/>
            </a:xfrm>
            <a:prstGeom prst="roundRect">
              <a:avLst>
                <a:gd name="adj" fmla="val 15310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dirty="0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xmlns="" id="{9BC34E35-E0DB-4D53-AB9E-0EACB907F0F1}"/>
                </a:ext>
              </a:extLst>
            </p:cNvPr>
            <p:cNvSpPr txBox="1"/>
            <p:nvPr/>
          </p:nvSpPr>
          <p:spPr>
            <a:xfrm>
              <a:off x="2411760" y="3140968"/>
              <a:ext cx="288032" cy="190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2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48" name="Picture 347">
            <a:extLst>
              <a:ext uri="{FF2B5EF4-FFF2-40B4-BE49-F238E27FC236}">
                <a16:creationId xmlns:a16="http://schemas.microsoft.com/office/drawing/2014/main" xmlns="" id="{342D0B5C-D9AF-4634-B1DF-94FF92631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525" y="3050814"/>
            <a:ext cx="3617001" cy="3336718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9D32EE8B-BEA2-492F-A31D-24A863AFACE1}"/>
              </a:ext>
            </a:extLst>
          </p:cNvPr>
          <p:cNvGrpSpPr/>
          <p:nvPr/>
        </p:nvGrpSpPr>
        <p:grpSpPr>
          <a:xfrm>
            <a:off x="2873373" y="5882964"/>
            <a:ext cx="411720" cy="476563"/>
            <a:chOff x="2411760" y="3140966"/>
            <a:chExt cx="288032" cy="268224"/>
          </a:xfrm>
        </p:grpSpPr>
        <p:sp>
          <p:nvSpPr>
            <p:cNvPr id="26" name="Rounded Rectangle 42">
              <a:extLst>
                <a:ext uri="{FF2B5EF4-FFF2-40B4-BE49-F238E27FC236}">
                  <a16:creationId xmlns:a16="http://schemas.microsoft.com/office/drawing/2014/main" xmlns="" id="{D9E08B59-BB4A-4AE8-93D0-044B66FC94D2}"/>
                </a:ext>
              </a:extLst>
            </p:cNvPr>
            <p:cNvSpPr/>
            <p:nvPr/>
          </p:nvSpPr>
          <p:spPr bwMode="auto">
            <a:xfrm rot="18900000">
              <a:off x="2457780" y="3186988"/>
              <a:ext cx="222202" cy="222202"/>
            </a:xfrm>
            <a:prstGeom prst="roundRect">
              <a:avLst>
                <a:gd name="adj" fmla="val 15310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dirty="0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FEB9C8C9-5813-40CD-B588-0EEACFD55F87}"/>
                </a:ext>
              </a:extLst>
            </p:cNvPr>
            <p:cNvSpPr txBox="1"/>
            <p:nvPr/>
          </p:nvSpPr>
          <p:spPr>
            <a:xfrm>
              <a:off x="2411760" y="3140966"/>
              <a:ext cx="288032" cy="190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C21211A-9F57-4334-9C5B-AC222A247A9C}"/>
              </a:ext>
            </a:extLst>
          </p:cNvPr>
          <p:cNvSpPr txBox="1"/>
          <p:nvPr/>
        </p:nvSpPr>
        <p:spPr>
          <a:xfrm>
            <a:off x="3771217" y="5819606"/>
            <a:ext cx="1620957" cy="52322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/>
              <a:t>测试管理</a:t>
            </a:r>
            <a:endParaRPr lang="zh-TW" altLang="en-US" sz="2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B9DC541-D438-4F4E-9911-4CEC242F27AB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079233" y="5616934"/>
            <a:ext cx="0" cy="26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846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718401" y="154461"/>
            <a:ext cx="8709917" cy="7200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sz="3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cs typeface="+mj-cs"/>
              </a:rPr>
              <a:t/>
            </a:r>
            <a:br>
              <a:rPr lang="en-US" altLang="zh-CN" sz="3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cs typeface="+mj-cs"/>
              </a:rPr>
            </a:br>
            <a:r>
              <a:rPr lang="zh-CN" altLang="en-US" sz="3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cs typeface="+mj-cs"/>
              </a:rPr>
              <a:t>附一：测试管理</a:t>
            </a:r>
            <a:r>
              <a:rPr lang="en-US" altLang="zh-CN" sz="3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cs typeface="+mj-cs"/>
              </a:rPr>
              <a:t>-</a:t>
            </a:r>
            <a:r>
              <a:rPr lang="zh-CN" altLang="en-US" sz="3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cs typeface="+mj-cs"/>
              </a:rPr>
              <a:t>测试方案</a:t>
            </a:r>
            <a:r>
              <a:rPr lang="en-US" altLang="zh-CN" sz="3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cs typeface="+mj-cs"/>
              </a:rPr>
              <a:t>-</a:t>
            </a:r>
            <a:r>
              <a:rPr lang="zh-CN" altLang="en-US" sz="3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cs typeface="+mj-cs"/>
              </a:rPr>
              <a:t>敏捷增量测试流程方法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/>
            </a:r>
            <a:br>
              <a:rPr lang="zh-CN" altLang="en-US" sz="2800" dirty="0">
                <a:solidFill>
                  <a:schemeClr val="accent1">
                    <a:lumMod val="75000"/>
                  </a:schemeClr>
                </a:solidFill>
                <a:cs typeface="+mj-cs"/>
              </a:rPr>
            </a:br>
            <a:endParaRPr lang="en-US" altLang="en-US" sz="2800" dirty="0">
              <a:solidFill>
                <a:schemeClr val="accent1">
                  <a:lumMod val="75000"/>
                </a:schemeClr>
              </a:solidFill>
              <a:cs typeface="+mj-cs"/>
            </a:endParaRPr>
          </a:p>
        </p:txBody>
      </p:sp>
      <p:sp>
        <p:nvSpPr>
          <p:cNvPr id="20" name="Date Placeholder 2">
            <a:extLst>
              <a:ext uri="{FF2B5EF4-FFF2-40B4-BE49-F238E27FC236}">
                <a16:creationId xmlns:a16="http://schemas.microsoft.com/office/drawing/2014/main" xmlns="" id="{235496E4-7756-4A74-BAC0-015EC2BE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700" y="6441617"/>
            <a:ext cx="2743200" cy="365125"/>
          </a:xfrm>
        </p:spPr>
        <p:txBody>
          <a:bodyPr/>
          <a:lstStyle/>
          <a:p>
            <a:r>
              <a:rPr lang="en-US" dirty="0"/>
              <a:t>2017 </a:t>
            </a:r>
            <a:r>
              <a:rPr lang="en-US" dirty="0" err="1"/>
              <a:t>恒大集团</a:t>
            </a:r>
            <a:r>
              <a:rPr lang="en-US" dirty="0"/>
              <a:t> Corporation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xmlns="" id="{F4D9B676-A589-4E66-A0E7-482CD6BE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7474" y="6492875"/>
            <a:ext cx="2743200" cy="365125"/>
          </a:xfrm>
        </p:spPr>
        <p:txBody>
          <a:bodyPr/>
          <a:lstStyle/>
          <a:p>
            <a:pPr>
              <a:defRPr/>
            </a:pPr>
            <a:fld id="{DDF68A51-7D11-419B-B7B8-5ECB2093CAB1}" type="slidenum">
              <a:rPr lang="zh-CN" altLang="en-US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463A20D4-CA67-4076-B09B-06DB570776BE}"/>
              </a:ext>
            </a:extLst>
          </p:cNvPr>
          <p:cNvSpPr/>
          <p:nvPr/>
        </p:nvSpPr>
        <p:spPr>
          <a:xfrm>
            <a:off x="1066674" y="1858759"/>
            <a:ext cx="2050962" cy="1542364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/>
          <a:p>
            <a:pPr algn="ctr" defTabSz="1094263"/>
            <a:r>
              <a:rPr lang="en-US" altLang="zh-CN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Confirmative</a:t>
            </a:r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测试</a:t>
            </a:r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1094263"/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1094263"/>
            <a:r>
              <a:rPr lang="zh-CN" altLang="en-US" sz="12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迭代 </a:t>
            </a:r>
            <a:r>
              <a:rPr lang="en-US" altLang="zh-CN" sz="12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</a:t>
            </a:r>
            <a:endParaRPr lang="zh-CN" altLang="en-US" sz="12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xmlns="" id="{11EE41DB-2DCA-4F2A-99DB-0817C34E2E40}"/>
              </a:ext>
            </a:extLst>
          </p:cNvPr>
          <p:cNvSpPr/>
          <p:nvPr/>
        </p:nvSpPr>
        <p:spPr>
          <a:xfrm>
            <a:off x="3715804" y="1854278"/>
            <a:ext cx="1967820" cy="1546846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/>
          <a:p>
            <a:pPr algn="ctr" defTabSz="1094263"/>
            <a:r>
              <a:rPr lang="en-US" altLang="zh-CN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Investigative</a:t>
            </a:r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测试、</a:t>
            </a:r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1094263"/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回归测试</a:t>
            </a:r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1094263"/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1094263"/>
            <a:r>
              <a:rPr lang="zh-CN" altLang="en-US" sz="12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迭代 </a:t>
            </a:r>
            <a:r>
              <a:rPr lang="en-US" altLang="zh-CN" sz="12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</a:t>
            </a:r>
            <a:endParaRPr lang="zh-CN" altLang="en-US" sz="12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3" name="Elbow Connector 38">
            <a:extLst>
              <a:ext uri="{FF2B5EF4-FFF2-40B4-BE49-F238E27FC236}">
                <a16:creationId xmlns:a16="http://schemas.microsoft.com/office/drawing/2014/main" xmlns="" id="{0F9829AF-DE84-483E-BB39-F9BCF9328EF7}"/>
              </a:ext>
            </a:extLst>
          </p:cNvPr>
          <p:cNvCxnSpPr>
            <a:cxnSpLocks/>
          </p:cNvCxnSpPr>
          <p:nvPr/>
        </p:nvCxnSpPr>
        <p:spPr>
          <a:xfrm>
            <a:off x="5630122" y="2625459"/>
            <a:ext cx="689987" cy="1"/>
          </a:xfrm>
          <a:prstGeom prst="bentConnector3">
            <a:avLst>
              <a:gd name="adj1" fmla="val 48384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38">
            <a:extLst>
              <a:ext uri="{FF2B5EF4-FFF2-40B4-BE49-F238E27FC236}">
                <a16:creationId xmlns:a16="http://schemas.microsoft.com/office/drawing/2014/main" xmlns="" id="{D7AE4CC2-D85D-433B-B32F-4B9946D7BFE0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3117636" y="2627701"/>
            <a:ext cx="598168" cy="224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38">
            <a:extLst>
              <a:ext uri="{FF2B5EF4-FFF2-40B4-BE49-F238E27FC236}">
                <a16:creationId xmlns:a16="http://schemas.microsoft.com/office/drawing/2014/main" xmlns="" id="{42F07213-3203-430D-8703-309893477F6C}"/>
              </a:ext>
            </a:extLst>
          </p:cNvPr>
          <p:cNvCxnSpPr>
            <a:cxnSpLocks/>
          </p:cNvCxnSpPr>
          <p:nvPr/>
        </p:nvCxnSpPr>
        <p:spPr>
          <a:xfrm>
            <a:off x="8383116" y="2625459"/>
            <a:ext cx="1092042" cy="12700"/>
          </a:xfrm>
          <a:prstGeom prst="bentConnector3">
            <a:avLst>
              <a:gd name="adj1" fmla="val -236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7">
            <a:extLst>
              <a:ext uri="{FF2B5EF4-FFF2-40B4-BE49-F238E27FC236}">
                <a16:creationId xmlns:a16="http://schemas.microsoft.com/office/drawing/2014/main" xmlns="" id="{1617A687-2422-4F9F-8017-A6C2F9EB13C8}"/>
              </a:ext>
            </a:extLst>
          </p:cNvPr>
          <p:cNvSpPr/>
          <p:nvPr/>
        </p:nvSpPr>
        <p:spPr>
          <a:xfrm>
            <a:off x="6373611" y="1854278"/>
            <a:ext cx="2050962" cy="1542364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/>
          <a:p>
            <a:pPr algn="ctr" defTabSz="1094263"/>
            <a:r>
              <a:rPr lang="en-US" altLang="zh-CN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Confirmative</a:t>
            </a:r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测试</a:t>
            </a:r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1094263"/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1094263"/>
            <a:r>
              <a:rPr lang="zh-CN" altLang="en-US" sz="12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迭代 </a:t>
            </a:r>
            <a:r>
              <a:rPr lang="en-US" altLang="zh-CN" sz="12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N+1</a:t>
            </a:r>
            <a:endParaRPr lang="zh-CN" altLang="en-US" sz="12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xmlns="" id="{9FBF4F44-FF1A-4311-8F58-38C9BC19D86B}"/>
              </a:ext>
            </a:extLst>
          </p:cNvPr>
          <p:cNvSpPr/>
          <p:nvPr/>
        </p:nvSpPr>
        <p:spPr>
          <a:xfrm>
            <a:off x="9475158" y="1817615"/>
            <a:ext cx="1967820" cy="1546846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/>
          <a:p>
            <a:pPr algn="ctr" defTabSz="1094263"/>
            <a:r>
              <a:rPr lang="en-US" altLang="zh-CN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Investigative</a:t>
            </a:r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测试、</a:t>
            </a:r>
          </a:p>
          <a:p>
            <a:pPr algn="ctr" defTabSz="1094263"/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回归测试</a:t>
            </a:r>
          </a:p>
          <a:p>
            <a:pPr algn="ctr" defTabSz="1094263"/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1094263"/>
            <a:r>
              <a:rPr lang="zh-CN" altLang="en-US" sz="12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迭代 </a:t>
            </a:r>
            <a:r>
              <a:rPr lang="en-US" altLang="zh-CN" sz="12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N+1</a:t>
            </a:r>
            <a:endParaRPr lang="zh-CN" altLang="en-US" sz="12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482E404-8505-425A-B330-968B8BBBC68D}"/>
              </a:ext>
            </a:extLst>
          </p:cNvPr>
          <p:cNvSpPr txBox="1"/>
          <p:nvPr/>
        </p:nvSpPr>
        <p:spPr>
          <a:xfrm>
            <a:off x="718401" y="4170065"/>
            <a:ext cx="2961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Confirmative</a:t>
            </a:r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测试</a:t>
            </a:r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开发单元测试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Build</a:t>
            </a:r>
            <a:r>
              <a:rPr lang="zh-CN" altLang="en-US" sz="1600" dirty="0"/>
              <a:t>验证测试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功能验证测试（当前迭代）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重要其他类型测试（如果有）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C266AD03-6567-4A8E-9528-C5C3270709FC}"/>
              </a:ext>
            </a:extLst>
          </p:cNvPr>
          <p:cNvSpPr txBox="1"/>
          <p:nvPr/>
        </p:nvSpPr>
        <p:spPr>
          <a:xfrm>
            <a:off x="3679739" y="4165584"/>
            <a:ext cx="2693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Investigative</a:t>
            </a:r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测试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Investigative</a:t>
            </a:r>
            <a:r>
              <a:rPr lang="zh-CN" altLang="en-US" sz="1600" dirty="0"/>
              <a:t>测试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回归测试 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8E43F76-041C-4FF5-93CE-AFE365B15DD5}"/>
              </a:ext>
            </a:extLst>
          </p:cNvPr>
          <p:cNvSpPr/>
          <p:nvPr/>
        </p:nvSpPr>
        <p:spPr>
          <a:xfrm>
            <a:off x="7262535" y="5097284"/>
            <a:ext cx="41804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备注：通过 </a:t>
            </a:r>
            <a:r>
              <a:rPr lang="en-US" dirty="0"/>
              <a:t>Confirmative </a:t>
            </a:r>
            <a:r>
              <a:rPr lang="zh-CN" altLang="en-US" dirty="0"/>
              <a:t>测试的产品 </a:t>
            </a:r>
            <a:r>
              <a:rPr lang="en-US" dirty="0"/>
              <a:t>Build </a:t>
            </a:r>
            <a:r>
              <a:rPr lang="zh-CN" altLang="en-US" dirty="0"/>
              <a:t>就可以在迭代结束时发布。</a:t>
            </a:r>
          </a:p>
        </p:txBody>
      </p:sp>
    </p:spTree>
    <p:extLst>
      <p:ext uri="{BB962C8B-B14F-4D97-AF65-F5344CB8AC3E}">
        <p14:creationId xmlns:p14="http://schemas.microsoft.com/office/powerpoint/2010/main" val="1397450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520700" y="154461"/>
            <a:ext cx="8709917" cy="7200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cs typeface="+mj-cs"/>
              </a:rPr>
              <a:t>附二：测试用例</a:t>
            </a:r>
            <a:r>
              <a:rPr lang="en-US" altLang="zh-CN" sz="3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cs typeface="+mj-cs"/>
              </a:rPr>
              <a:t>-</a:t>
            </a:r>
            <a:r>
              <a:rPr lang="zh-CN" altLang="en-US" sz="3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cs typeface="+mj-cs"/>
              </a:rPr>
              <a:t>方法论</a:t>
            </a:r>
            <a:endParaRPr lang="en-US" altLang="en-US" sz="2800" dirty="0">
              <a:solidFill>
                <a:schemeClr val="accent1">
                  <a:lumMod val="75000"/>
                </a:schemeClr>
              </a:solidFill>
              <a:cs typeface="+mj-cs"/>
            </a:endParaRPr>
          </a:p>
        </p:txBody>
      </p:sp>
      <p:sp>
        <p:nvSpPr>
          <p:cNvPr id="20" name="Date Placeholder 2">
            <a:extLst>
              <a:ext uri="{FF2B5EF4-FFF2-40B4-BE49-F238E27FC236}">
                <a16:creationId xmlns:a16="http://schemas.microsoft.com/office/drawing/2014/main" xmlns="" id="{235496E4-7756-4A74-BAC0-015EC2BE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700" y="6441617"/>
            <a:ext cx="2743200" cy="365125"/>
          </a:xfrm>
        </p:spPr>
        <p:txBody>
          <a:bodyPr/>
          <a:lstStyle/>
          <a:p>
            <a:r>
              <a:rPr lang="en-US" dirty="0"/>
              <a:t>2017 </a:t>
            </a:r>
            <a:r>
              <a:rPr lang="en-US" dirty="0" err="1"/>
              <a:t>恒大集团</a:t>
            </a:r>
            <a:r>
              <a:rPr lang="en-US" dirty="0"/>
              <a:t> Corporation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xmlns="" id="{F4D9B676-A589-4E66-A0E7-482CD6BE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7474" y="6492875"/>
            <a:ext cx="2743200" cy="365125"/>
          </a:xfrm>
        </p:spPr>
        <p:txBody>
          <a:bodyPr/>
          <a:lstStyle/>
          <a:p>
            <a:pPr>
              <a:defRPr/>
            </a:pPr>
            <a:fld id="{DDF68A51-7D11-419B-B7B8-5ECB2093CAB1}" type="slidenum">
              <a:rPr lang="zh-CN" altLang="en-US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8777038-C79A-478B-B130-525C645F9F09}"/>
              </a:ext>
            </a:extLst>
          </p:cNvPr>
          <p:cNvSpPr/>
          <p:nvPr/>
        </p:nvSpPr>
        <p:spPr>
          <a:xfrm>
            <a:off x="520700" y="1137425"/>
            <a:ext cx="9423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黑盒</a:t>
            </a:r>
            <a:endParaRPr lang="en-US" altLang="zh-CN" sz="28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2800" dirty="0"/>
              <a:t>等价类划分法、边界值分析法、错误推测法、因果图法、判定表驱动法、正交试验设计法、功能图法、场景图法</a:t>
            </a:r>
            <a:endParaRPr lang="en-US" altLang="zh-CN" sz="28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zh-CN" sz="28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白盒</a:t>
            </a:r>
            <a:endParaRPr lang="en-US" altLang="zh-CN" sz="28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2800" dirty="0"/>
              <a:t>代码检查法、静态结构分析法、静态质量度量法、逻辑覆盖法、基本路径覆盖测试法、域测试、符号测试</a:t>
            </a:r>
            <a:endParaRPr lang="en-US" altLang="zh-CN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7579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520700" y="154461"/>
            <a:ext cx="8709917" cy="7200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cs typeface="+mj-cs"/>
              </a:rPr>
              <a:t>附三：测试用例</a:t>
            </a:r>
            <a:r>
              <a:rPr lang="en-US" altLang="zh-CN" sz="3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cs typeface="+mj-cs"/>
              </a:rPr>
              <a:t>-</a:t>
            </a:r>
            <a:r>
              <a:rPr lang="zh-CN" altLang="en-US" sz="3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cs typeface="+mj-cs"/>
              </a:rPr>
              <a:t>方法论（续）</a:t>
            </a:r>
            <a:endParaRPr lang="en-US" altLang="en-US" sz="2800" dirty="0">
              <a:solidFill>
                <a:schemeClr val="accent1">
                  <a:lumMod val="75000"/>
                </a:schemeClr>
              </a:solidFill>
              <a:cs typeface="+mj-cs"/>
            </a:endParaRPr>
          </a:p>
        </p:txBody>
      </p:sp>
      <p:sp>
        <p:nvSpPr>
          <p:cNvPr id="20" name="Date Placeholder 2">
            <a:extLst>
              <a:ext uri="{FF2B5EF4-FFF2-40B4-BE49-F238E27FC236}">
                <a16:creationId xmlns:a16="http://schemas.microsoft.com/office/drawing/2014/main" xmlns="" id="{235496E4-7756-4A74-BAC0-015EC2BE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700" y="6441617"/>
            <a:ext cx="2743200" cy="365125"/>
          </a:xfrm>
        </p:spPr>
        <p:txBody>
          <a:bodyPr/>
          <a:lstStyle/>
          <a:p>
            <a:r>
              <a:rPr lang="en-US" dirty="0"/>
              <a:t>2017 </a:t>
            </a:r>
            <a:r>
              <a:rPr lang="en-US" dirty="0" err="1"/>
              <a:t>恒大集团</a:t>
            </a:r>
            <a:r>
              <a:rPr lang="en-US" dirty="0"/>
              <a:t> Corporation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xmlns="" id="{F4D9B676-A589-4E66-A0E7-482CD6BE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7474" y="6492875"/>
            <a:ext cx="2743200" cy="365125"/>
          </a:xfrm>
        </p:spPr>
        <p:txBody>
          <a:bodyPr/>
          <a:lstStyle/>
          <a:p>
            <a:pPr>
              <a:defRPr/>
            </a:pPr>
            <a:fld id="{DDF68A51-7D11-419B-B7B8-5ECB2093CAB1}" type="slidenum">
              <a:rPr lang="zh-CN" altLang="en-US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8777038-C79A-478B-B130-525C645F9F09}"/>
              </a:ext>
            </a:extLst>
          </p:cNvPr>
          <p:cNvSpPr/>
          <p:nvPr/>
        </p:nvSpPr>
        <p:spPr>
          <a:xfrm>
            <a:off x="520700" y="1137425"/>
            <a:ext cx="1127729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接口测试</a:t>
            </a:r>
            <a:endParaRPr lang="en-US" altLang="zh-CN" sz="28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CN" altLang="en-US" sz="2800" dirty="0"/>
              <a:t>是否满足前提条件 </a:t>
            </a:r>
            <a:r>
              <a:rPr lang="en-US" altLang="zh-CN" sz="2800" dirty="0"/>
              <a:t>&gt; </a:t>
            </a:r>
            <a:r>
              <a:rPr lang="zh-CN" altLang="en-US" sz="2800" dirty="0"/>
              <a:t>是否携带默认参值参数 </a:t>
            </a:r>
            <a:r>
              <a:rPr lang="en-US" altLang="zh-CN" sz="2800" dirty="0"/>
              <a:t>&gt; </a:t>
            </a:r>
            <a:r>
              <a:rPr lang="zh-CN" altLang="en-US" sz="2800" dirty="0"/>
              <a:t>参数是否必填 </a:t>
            </a:r>
            <a:r>
              <a:rPr lang="en-US" altLang="zh-CN" sz="2800" dirty="0"/>
              <a:t>&gt; </a:t>
            </a:r>
            <a:r>
              <a:rPr lang="zh-CN" altLang="en-US" sz="2800" dirty="0"/>
              <a:t>参数之间是否存在关联 </a:t>
            </a:r>
            <a:r>
              <a:rPr lang="en-US" altLang="zh-CN" sz="2800" dirty="0"/>
              <a:t>&gt; </a:t>
            </a:r>
            <a:r>
              <a:rPr lang="zh-CN" altLang="en-US" sz="2800" dirty="0"/>
              <a:t>参数数据类型限制 </a:t>
            </a:r>
            <a:r>
              <a:rPr lang="en-US" altLang="zh-CN" sz="2800" dirty="0"/>
              <a:t>&gt;</a:t>
            </a:r>
            <a:r>
              <a:rPr lang="zh-CN" altLang="en-US" sz="2800" dirty="0"/>
              <a:t>参数数据类型自身的数据范围值限制</a:t>
            </a:r>
            <a:endParaRPr lang="en-US" altLang="zh-CN" sz="28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CN" altLang="en-US" sz="2800" dirty="0"/>
              <a:t>暴露在外面，供第三方调用的接口</a:t>
            </a:r>
            <a:endParaRPr lang="en-US" altLang="zh-CN" sz="28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CN" altLang="en-US" sz="2800" dirty="0"/>
              <a:t>系统内部，核心功能接口</a:t>
            </a:r>
            <a:endParaRPr lang="en-US" altLang="zh-CN" sz="28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CN" altLang="en-US" sz="2800" dirty="0"/>
              <a:t>系统内部，非核心功能接口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自动化测试</a:t>
            </a:r>
            <a:endParaRPr lang="en-US" altLang="zh-CN" sz="28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CN" altLang="en-US" sz="2800" dirty="0"/>
              <a:t>项目中期以后，引入自动化测试。</a:t>
            </a:r>
            <a:endParaRPr lang="en-US" altLang="zh-CN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860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520700" y="154461"/>
            <a:ext cx="8709917" cy="7200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cs typeface="+mj-cs"/>
              </a:rPr>
              <a:t>附四：自动化测试工具</a:t>
            </a:r>
            <a:endParaRPr lang="en-US" altLang="en-US" sz="2800" dirty="0">
              <a:solidFill>
                <a:schemeClr val="accent1">
                  <a:lumMod val="75000"/>
                </a:schemeClr>
              </a:solidFill>
              <a:cs typeface="+mj-cs"/>
            </a:endParaRPr>
          </a:p>
        </p:txBody>
      </p:sp>
      <p:sp>
        <p:nvSpPr>
          <p:cNvPr id="20" name="Date Placeholder 2">
            <a:extLst>
              <a:ext uri="{FF2B5EF4-FFF2-40B4-BE49-F238E27FC236}">
                <a16:creationId xmlns:a16="http://schemas.microsoft.com/office/drawing/2014/main" xmlns="" id="{235496E4-7756-4A74-BAC0-015EC2BE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700" y="6441617"/>
            <a:ext cx="2743200" cy="365125"/>
          </a:xfrm>
        </p:spPr>
        <p:txBody>
          <a:bodyPr/>
          <a:lstStyle/>
          <a:p>
            <a:r>
              <a:rPr lang="en-US" dirty="0"/>
              <a:t>2017 </a:t>
            </a:r>
            <a:r>
              <a:rPr lang="en-US" dirty="0" err="1"/>
              <a:t>恒大集团</a:t>
            </a:r>
            <a:r>
              <a:rPr lang="en-US" dirty="0"/>
              <a:t> Corporation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xmlns="" id="{F4D9B676-A589-4E66-A0E7-482CD6BE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7474" y="6492875"/>
            <a:ext cx="2743200" cy="365125"/>
          </a:xfrm>
        </p:spPr>
        <p:txBody>
          <a:bodyPr/>
          <a:lstStyle/>
          <a:p>
            <a:pPr>
              <a:defRPr/>
            </a:pPr>
            <a:fld id="{DDF68A51-7D11-419B-B7B8-5ECB2093CAB1}" type="slidenum">
              <a:rPr lang="zh-CN" altLang="en-US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8777038-C79A-478B-B130-525C645F9F09}"/>
              </a:ext>
            </a:extLst>
          </p:cNvPr>
          <p:cNvSpPr/>
          <p:nvPr/>
        </p:nvSpPr>
        <p:spPr>
          <a:xfrm>
            <a:off x="520700" y="1137424"/>
            <a:ext cx="1112997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Selenium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SoapUI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硬件接口测试工具等</a:t>
            </a:r>
            <a:endParaRPr lang="en-US" altLang="zh-CN" sz="2800" dirty="0"/>
          </a:p>
          <a:p>
            <a:endParaRPr lang="en-US" sz="2800" dirty="0"/>
          </a:p>
          <a:p>
            <a:r>
              <a:rPr lang="zh-CN" altLang="en-US" sz="2800" dirty="0"/>
              <a:t>备注：上述工具需要进一步调研，是否适合当前项目。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2581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xmlns="" id="{679A1289-7B9C-472F-816B-CC05D681B03D}"/>
              </a:ext>
            </a:extLst>
          </p:cNvPr>
          <p:cNvSpPr/>
          <p:nvPr/>
        </p:nvSpPr>
        <p:spPr>
          <a:xfrm>
            <a:off x="3754875" y="1215055"/>
            <a:ext cx="4530481" cy="4070623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/>
          <a:p>
            <a:pPr algn="ctr" defTabSz="1094263"/>
            <a:endParaRPr lang="en-US" altLang="zh-CN" sz="11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718401" y="154461"/>
            <a:ext cx="8709917" cy="7200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sz="3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cs typeface="+mj-cs"/>
              </a:rPr>
              <a:t/>
            </a:r>
            <a:br>
              <a:rPr lang="en-US" altLang="zh-CN" sz="3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cs typeface="+mj-cs"/>
              </a:rPr>
            </a:br>
            <a:r>
              <a:rPr lang="zh-CN" altLang="en-US" sz="3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cs typeface="+mj-cs"/>
              </a:rPr>
              <a:t>附五：测试迭代准入条件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/>
            </a:r>
            <a:br>
              <a:rPr lang="zh-CN" altLang="en-US" sz="2800" dirty="0">
                <a:solidFill>
                  <a:schemeClr val="accent1">
                    <a:lumMod val="75000"/>
                  </a:schemeClr>
                </a:solidFill>
                <a:cs typeface="+mj-cs"/>
              </a:rPr>
            </a:br>
            <a:endParaRPr lang="en-US" altLang="en-US" sz="2800" dirty="0">
              <a:solidFill>
                <a:schemeClr val="accent1">
                  <a:lumMod val="75000"/>
                </a:schemeClr>
              </a:solidFill>
              <a:cs typeface="+mj-cs"/>
            </a:endParaRPr>
          </a:p>
        </p:txBody>
      </p:sp>
      <p:sp>
        <p:nvSpPr>
          <p:cNvPr id="20" name="Date Placeholder 2">
            <a:extLst>
              <a:ext uri="{FF2B5EF4-FFF2-40B4-BE49-F238E27FC236}">
                <a16:creationId xmlns:a16="http://schemas.microsoft.com/office/drawing/2014/main" xmlns="" id="{235496E4-7756-4A74-BAC0-015EC2BE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700" y="6441617"/>
            <a:ext cx="2743200" cy="365125"/>
          </a:xfrm>
        </p:spPr>
        <p:txBody>
          <a:bodyPr/>
          <a:lstStyle/>
          <a:p>
            <a:r>
              <a:rPr lang="en-US" dirty="0"/>
              <a:t>2017 </a:t>
            </a:r>
            <a:r>
              <a:rPr lang="en-US" dirty="0" err="1"/>
              <a:t>恒大集团</a:t>
            </a:r>
            <a:r>
              <a:rPr lang="en-US" dirty="0"/>
              <a:t> Corporation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xmlns="" id="{F4D9B676-A589-4E66-A0E7-482CD6BE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7474" y="6492875"/>
            <a:ext cx="2743200" cy="365125"/>
          </a:xfrm>
        </p:spPr>
        <p:txBody>
          <a:bodyPr/>
          <a:lstStyle/>
          <a:p>
            <a:pPr>
              <a:defRPr/>
            </a:pPr>
            <a:fld id="{DDF68A51-7D11-419B-B7B8-5ECB2093CAB1}" type="slidenum">
              <a:rPr lang="zh-CN" altLang="en-US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463A20D4-CA67-4076-B09B-06DB570776BE}"/>
              </a:ext>
            </a:extLst>
          </p:cNvPr>
          <p:cNvSpPr/>
          <p:nvPr/>
        </p:nvSpPr>
        <p:spPr>
          <a:xfrm>
            <a:off x="1448244" y="1852465"/>
            <a:ext cx="1324679" cy="2581835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/>
          <a:p>
            <a:pPr algn="ctr" defTabSz="1094263"/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检查</a:t>
            </a:r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1094263"/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准入条件</a:t>
            </a:r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1094263"/>
            <a:endParaRPr lang="en-US" altLang="zh-CN" sz="11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D459A6C1-5325-4CCF-A4CD-411EBB23EFE4}"/>
              </a:ext>
            </a:extLst>
          </p:cNvPr>
          <p:cNvSpPr/>
          <p:nvPr/>
        </p:nvSpPr>
        <p:spPr>
          <a:xfrm>
            <a:off x="9422704" y="1912740"/>
            <a:ext cx="1196338" cy="2581835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/>
          <a:p>
            <a:pPr algn="ctr" defTabSz="1094263"/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测试</a:t>
            </a:r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1094263"/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1094263"/>
            <a:r>
              <a:rPr lang="zh-CN" altLang="en-US" sz="12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迭代</a:t>
            </a:r>
            <a:r>
              <a:rPr lang="en-US" altLang="zh-CN" sz="12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xmlns="" id="{11EE41DB-2DCA-4F2A-99DB-0817C34E2E40}"/>
              </a:ext>
            </a:extLst>
          </p:cNvPr>
          <p:cNvSpPr/>
          <p:nvPr/>
        </p:nvSpPr>
        <p:spPr>
          <a:xfrm>
            <a:off x="4245850" y="1496157"/>
            <a:ext cx="3415037" cy="833167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/>
          <a:p>
            <a:pPr algn="ctr" defTabSz="1094263"/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开发单元测试</a:t>
            </a:r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1094263"/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检查表（</a:t>
            </a:r>
            <a:r>
              <a:rPr lang="en-US" altLang="zh-CN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Check</a:t>
            </a:r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list</a:t>
            </a:r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</a:p>
        </p:txBody>
      </p:sp>
      <p:cxnSp>
        <p:nvCxnSpPr>
          <p:cNvPr id="27" name="Elbow Connector 38">
            <a:extLst>
              <a:ext uri="{FF2B5EF4-FFF2-40B4-BE49-F238E27FC236}">
                <a16:creationId xmlns:a16="http://schemas.microsoft.com/office/drawing/2014/main" xmlns="" id="{D7AE4CC2-D85D-433B-B32F-4B9946D7BFE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772923" y="3143383"/>
            <a:ext cx="981952" cy="12815"/>
          </a:xfrm>
          <a:prstGeom prst="bentConnector3">
            <a:avLst>
              <a:gd name="adj1" fmla="val -1103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38">
            <a:extLst>
              <a:ext uri="{FF2B5EF4-FFF2-40B4-BE49-F238E27FC236}">
                <a16:creationId xmlns:a16="http://schemas.microsoft.com/office/drawing/2014/main" xmlns="" id="{42F07213-3203-430D-8703-309893477F6C}"/>
              </a:ext>
            </a:extLst>
          </p:cNvPr>
          <p:cNvCxnSpPr>
            <a:cxnSpLocks/>
          </p:cNvCxnSpPr>
          <p:nvPr/>
        </p:nvCxnSpPr>
        <p:spPr>
          <a:xfrm>
            <a:off x="8336276" y="3143383"/>
            <a:ext cx="1092042" cy="12700"/>
          </a:xfrm>
          <a:prstGeom prst="bentConnector3">
            <a:avLst>
              <a:gd name="adj1" fmla="val -236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7">
            <a:extLst>
              <a:ext uri="{FF2B5EF4-FFF2-40B4-BE49-F238E27FC236}">
                <a16:creationId xmlns:a16="http://schemas.microsoft.com/office/drawing/2014/main" xmlns="" id="{CFB4A3F3-EE67-49A9-88B9-88A16744BBC2}"/>
              </a:ext>
            </a:extLst>
          </p:cNvPr>
          <p:cNvSpPr/>
          <p:nvPr/>
        </p:nvSpPr>
        <p:spPr>
          <a:xfrm>
            <a:off x="4245850" y="2752257"/>
            <a:ext cx="3415037" cy="833167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/>
          <a:p>
            <a:pPr algn="ctr" defTabSz="1094263"/>
            <a:r>
              <a:rPr lang="en-US" altLang="zh-CN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Build</a:t>
            </a:r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信息检查表（</a:t>
            </a:r>
            <a:r>
              <a:rPr lang="en-US" altLang="zh-CN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Check</a:t>
            </a:r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list</a:t>
            </a:r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xmlns="" id="{03387206-D852-4FF5-81C8-EF77161D254F}"/>
              </a:ext>
            </a:extLst>
          </p:cNvPr>
          <p:cNvSpPr/>
          <p:nvPr/>
        </p:nvSpPr>
        <p:spPr>
          <a:xfrm>
            <a:off x="4245850" y="4008357"/>
            <a:ext cx="3415037" cy="833167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/>
          <a:p>
            <a:pPr algn="ctr" defTabSz="1094263"/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当前迭代功能点的验证用例集</a:t>
            </a:r>
          </a:p>
        </p:txBody>
      </p:sp>
    </p:spTree>
    <p:extLst>
      <p:ext uri="{BB962C8B-B14F-4D97-AF65-F5344CB8AC3E}">
        <p14:creationId xmlns:p14="http://schemas.microsoft.com/office/powerpoint/2010/main" val="1138289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xmlns="" id="{D59CF1AF-A75A-4118-8611-810079FCDC08}"/>
              </a:ext>
            </a:extLst>
          </p:cNvPr>
          <p:cNvSpPr/>
          <p:nvPr/>
        </p:nvSpPr>
        <p:spPr>
          <a:xfrm>
            <a:off x="3139320" y="1475206"/>
            <a:ext cx="1655704" cy="2829166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/>
          <a:p>
            <a:pPr algn="ctr" defTabSz="1094263"/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恒大智慧小区</a:t>
            </a:r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1094263"/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1094263"/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迭代三</a:t>
            </a:r>
          </a:p>
          <a:p>
            <a:pPr algn="ctr" defTabSz="1094263"/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联动场景三</a:t>
            </a:r>
            <a:endParaRPr lang="en-US" altLang="zh-CN" sz="11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718401" y="154461"/>
            <a:ext cx="8709917" cy="7200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sz="3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cs typeface="+mj-cs"/>
              </a:rPr>
              <a:t/>
            </a:r>
            <a:br>
              <a:rPr lang="en-US" altLang="zh-CN" sz="3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cs typeface="+mj-cs"/>
              </a:rPr>
            </a:br>
            <a:r>
              <a:rPr lang="zh-CN" altLang="en-US" sz="3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cs typeface="+mj-cs"/>
              </a:rPr>
              <a:t>附六：敏捷增量测试架构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/>
            </a:r>
            <a:br>
              <a:rPr lang="zh-CN" altLang="en-US" sz="2800" dirty="0">
                <a:solidFill>
                  <a:schemeClr val="accent1">
                    <a:lumMod val="75000"/>
                  </a:schemeClr>
                </a:solidFill>
                <a:cs typeface="+mj-cs"/>
              </a:rPr>
            </a:br>
            <a:endParaRPr lang="en-US" altLang="en-US" sz="2800" dirty="0">
              <a:solidFill>
                <a:schemeClr val="accent1">
                  <a:lumMod val="75000"/>
                </a:schemeClr>
              </a:solidFill>
              <a:cs typeface="+mj-cs"/>
            </a:endParaRPr>
          </a:p>
        </p:txBody>
      </p:sp>
      <p:sp>
        <p:nvSpPr>
          <p:cNvPr id="20" name="Date Placeholder 2">
            <a:extLst>
              <a:ext uri="{FF2B5EF4-FFF2-40B4-BE49-F238E27FC236}">
                <a16:creationId xmlns:a16="http://schemas.microsoft.com/office/drawing/2014/main" xmlns="" id="{235496E4-7756-4A74-BAC0-015EC2BE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700" y="6441617"/>
            <a:ext cx="2743200" cy="365125"/>
          </a:xfrm>
        </p:spPr>
        <p:txBody>
          <a:bodyPr/>
          <a:lstStyle/>
          <a:p>
            <a:r>
              <a:rPr lang="en-US" dirty="0"/>
              <a:t>2017 </a:t>
            </a:r>
            <a:r>
              <a:rPr lang="en-US" dirty="0" err="1"/>
              <a:t>恒大集团</a:t>
            </a:r>
            <a:r>
              <a:rPr lang="en-US" dirty="0"/>
              <a:t> Corporation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xmlns="" id="{F4D9B676-A589-4E66-A0E7-482CD6BE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7474" y="6526329"/>
            <a:ext cx="2743200" cy="365125"/>
          </a:xfrm>
        </p:spPr>
        <p:txBody>
          <a:bodyPr/>
          <a:lstStyle/>
          <a:p>
            <a:pPr>
              <a:defRPr/>
            </a:pPr>
            <a:fld id="{DDF68A51-7D11-419B-B7B8-5ECB2093CAB1}" type="slidenum">
              <a:rPr lang="zh-CN" altLang="en-US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463A20D4-CA67-4076-B09B-06DB570776BE}"/>
              </a:ext>
            </a:extLst>
          </p:cNvPr>
          <p:cNvSpPr/>
          <p:nvPr/>
        </p:nvSpPr>
        <p:spPr>
          <a:xfrm>
            <a:off x="832689" y="2005427"/>
            <a:ext cx="1324679" cy="2581835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/>
          <a:p>
            <a:pPr algn="ctr" defTabSz="1094263"/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初始阶段</a:t>
            </a:r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1094263"/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1094263"/>
            <a:r>
              <a:rPr lang="zh-CN" altLang="en-US" sz="11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准入</a:t>
            </a:r>
            <a:r>
              <a:rPr lang="en-US" altLang="zh-CN" sz="11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11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启动</a:t>
            </a:r>
            <a:endParaRPr lang="en-US" altLang="zh-CN" sz="11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D459A6C1-5325-4CCF-A4CD-411EBB23EFE4}"/>
              </a:ext>
            </a:extLst>
          </p:cNvPr>
          <p:cNvSpPr/>
          <p:nvPr/>
        </p:nvSpPr>
        <p:spPr>
          <a:xfrm>
            <a:off x="10475429" y="2068948"/>
            <a:ext cx="1196338" cy="2581835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/>
          <a:p>
            <a:pPr algn="ctr" defTabSz="1094263"/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生产环境</a:t>
            </a:r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8F619A4-4148-44FD-97FC-E3C873A0BC16}"/>
              </a:ext>
            </a:extLst>
          </p:cNvPr>
          <p:cNvSpPr/>
          <p:nvPr/>
        </p:nvSpPr>
        <p:spPr>
          <a:xfrm>
            <a:off x="8548699" y="2068948"/>
            <a:ext cx="1442794" cy="2581835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/>
          <a:p>
            <a:pPr algn="ctr" defTabSz="1094263"/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预生产环境</a:t>
            </a:r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1094263"/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1094263"/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产品发布</a:t>
            </a:r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1094263"/>
            <a:endParaRPr lang="en-US" altLang="zh-CN" sz="11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1094263"/>
            <a:endParaRPr lang="en-US" altLang="zh-CN" sz="11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1094263"/>
            <a:r>
              <a:rPr lang="zh-CN" altLang="en-US" sz="11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版本号 </a:t>
            </a:r>
            <a:r>
              <a:rPr lang="en-US" altLang="zh-CN" sz="11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1.000</a:t>
            </a:r>
            <a:r>
              <a:rPr lang="zh-CN" altLang="en-US" sz="11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zh-CN" sz="11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6" name="Elbow Connector 38">
            <a:extLst>
              <a:ext uri="{FF2B5EF4-FFF2-40B4-BE49-F238E27FC236}">
                <a16:creationId xmlns:a16="http://schemas.microsoft.com/office/drawing/2014/main" xmlns="" id="{F007A15A-90BC-44B5-91B5-FC4B440BCF57}"/>
              </a:ext>
            </a:extLst>
          </p:cNvPr>
          <p:cNvCxnSpPr>
            <a:cxnSpLocks/>
            <a:stCxn id="8" idx="0"/>
            <a:endCxn id="19" idx="0"/>
          </p:cNvCxnSpPr>
          <p:nvPr/>
        </p:nvCxnSpPr>
        <p:spPr>
          <a:xfrm rot="16200000" flipV="1">
            <a:off x="6321763" y="-879385"/>
            <a:ext cx="593742" cy="5302924"/>
          </a:xfrm>
          <a:prstGeom prst="bentConnector3">
            <a:avLst>
              <a:gd name="adj1" fmla="val 13850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38">
            <a:extLst>
              <a:ext uri="{FF2B5EF4-FFF2-40B4-BE49-F238E27FC236}">
                <a16:creationId xmlns:a16="http://schemas.microsoft.com/office/drawing/2014/main" xmlns="" id="{D7AE4CC2-D85D-433B-B32F-4B9946D7BFE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57368" y="3296345"/>
            <a:ext cx="981952" cy="12815"/>
          </a:xfrm>
          <a:prstGeom prst="bentConnector3">
            <a:avLst>
              <a:gd name="adj1" fmla="val 116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DABC5ED-3594-421D-A2BA-59565F8AC1A7}"/>
              </a:ext>
            </a:extLst>
          </p:cNvPr>
          <p:cNvSpPr txBox="1"/>
          <p:nvPr/>
        </p:nvSpPr>
        <p:spPr>
          <a:xfrm>
            <a:off x="566550" y="5188006"/>
            <a:ext cx="30697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达到敏捷测试准入标准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各厂商的进场测试人员齐备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测试环境齐备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A3A42D88-FB7B-46FB-8301-BB8FD5FA0ECA}"/>
              </a:ext>
            </a:extLst>
          </p:cNvPr>
          <p:cNvSpPr txBox="1"/>
          <p:nvPr/>
        </p:nvSpPr>
        <p:spPr>
          <a:xfrm>
            <a:off x="3967171" y="5162622"/>
            <a:ext cx="40505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每个迭代安排：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1</a:t>
            </a:r>
            <a:r>
              <a:rPr lang="zh-CN" altLang="en-US" sz="1600" dirty="0"/>
              <a:t>轮本迭代范围内功能点的</a:t>
            </a:r>
            <a:r>
              <a:rPr lang="en-US" altLang="zh-CN" sz="1600" dirty="0"/>
              <a:t>”</a:t>
            </a:r>
            <a:r>
              <a:rPr lang="zh-CN" altLang="en-US" sz="1600" dirty="0"/>
              <a:t>确认测试</a:t>
            </a:r>
            <a:r>
              <a:rPr lang="en-US" altLang="zh-CN" sz="1600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1</a:t>
            </a:r>
            <a:r>
              <a:rPr lang="zh-CN" altLang="en-US" sz="1600" dirty="0"/>
              <a:t>轮集成测试的回归测试子集（根据该迭代情况筛选子集范围）</a:t>
            </a:r>
            <a:endParaRPr lang="en-US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07927914-67DE-442F-A362-E62F271D782E}"/>
              </a:ext>
            </a:extLst>
          </p:cNvPr>
          <p:cNvSpPr txBox="1"/>
          <p:nvPr/>
        </p:nvSpPr>
        <p:spPr>
          <a:xfrm>
            <a:off x="8237162" y="5167349"/>
            <a:ext cx="2568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发布前：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1</a:t>
            </a:r>
            <a:r>
              <a:rPr lang="zh-CN" altLang="en-US" sz="1600" dirty="0"/>
              <a:t>轮系统集成测试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1</a:t>
            </a:r>
            <a:r>
              <a:rPr lang="zh-CN" altLang="en-US" sz="1600" dirty="0"/>
              <a:t>轮用户测试</a:t>
            </a:r>
            <a:endParaRPr lang="en-US" sz="1600" dirty="0"/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xmlns="" id="{41FF5847-71B4-4E53-BC35-24DBCC5280B3}"/>
              </a:ext>
            </a:extLst>
          </p:cNvPr>
          <p:cNvSpPr/>
          <p:nvPr/>
        </p:nvSpPr>
        <p:spPr>
          <a:xfrm>
            <a:off x="4492701" y="1678080"/>
            <a:ext cx="1585637" cy="2972703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/>
          <a:p>
            <a:pPr algn="ctr" defTabSz="1094263"/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恒大智慧小区</a:t>
            </a:r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1094263"/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1094263"/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迭代二</a:t>
            </a:r>
          </a:p>
          <a:p>
            <a:pPr algn="ctr" defTabSz="1094263"/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联动场景二</a:t>
            </a:r>
          </a:p>
          <a:p>
            <a:pPr algn="ctr" defTabSz="1094263"/>
            <a:endParaRPr lang="en-US" altLang="zh-CN" sz="11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xmlns="" id="{2A9CE840-473A-445D-A802-98B4C79431D4}"/>
              </a:ext>
            </a:extLst>
          </p:cNvPr>
          <p:cNvSpPr/>
          <p:nvPr/>
        </p:nvSpPr>
        <p:spPr>
          <a:xfrm>
            <a:off x="5821262" y="2068948"/>
            <a:ext cx="1610458" cy="2871042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/>
          <a:p>
            <a:pPr algn="ctr" defTabSz="1094263"/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恒大智慧小区</a:t>
            </a:r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1094263"/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1094263"/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迭代一</a:t>
            </a:r>
          </a:p>
          <a:p>
            <a:pPr algn="ctr" defTabSz="1094263"/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联动场景一</a:t>
            </a:r>
          </a:p>
          <a:p>
            <a:pPr algn="ctr" defTabSz="1094263"/>
            <a:endParaRPr lang="en-US" altLang="zh-CN" sz="11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755DD412-9C96-41C0-8303-A287DC474C0C}"/>
              </a:ext>
            </a:extLst>
          </p:cNvPr>
          <p:cNvCxnSpPr>
            <a:cxnSpLocks/>
          </p:cNvCxnSpPr>
          <p:nvPr/>
        </p:nvCxnSpPr>
        <p:spPr>
          <a:xfrm>
            <a:off x="7431720" y="3352616"/>
            <a:ext cx="111697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5064CD45-4310-4308-8D71-08DAED77F1CC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9991493" y="3352616"/>
            <a:ext cx="468644" cy="725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62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737980" y="146959"/>
            <a:ext cx="8709917" cy="7200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项目管理组织架构</a:t>
            </a:r>
            <a:endParaRPr lang="en-US" sz="2800" dirty="0">
              <a:solidFill>
                <a:schemeClr val="accent1">
                  <a:lumMod val="75000"/>
                </a:schemeClr>
              </a:solidFill>
              <a:cs typeface="+mj-cs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FABB2860-2208-4B46-BEFB-B4A087986BCF}"/>
              </a:ext>
            </a:extLst>
          </p:cNvPr>
          <p:cNvSpPr/>
          <p:nvPr/>
        </p:nvSpPr>
        <p:spPr>
          <a:xfrm>
            <a:off x="2049241" y="5275046"/>
            <a:ext cx="1970957" cy="614689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/>
          <a:p>
            <a:pPr algn="ctr" defTabSz="1094263"/>
            <a:r>
              <a:rPr lang="en-US" altLang="zh-CN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G1 </a:t>
            </a:r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智慧小区平台</a:t>
            </a:r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1094263"/>
            <a:r>
              <a:rPr lang="zh-CN" altLang="en-US" sz="14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刘宏（孟晔）</a:t>
            </a:r>
            <a:endParaRPr lang="en-US" altLang="zh-CN" sz="14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66145617-FB53-4330-B1E5-2DD92F4B7903}"/>
              </a:ext>
            </a:extLst>
          </p:cNvPr>
          <p:cNvSpPr/>
          <p:nvPr/>
        </p:nvSpPr>
        <p:spPr>
          <a:xfrm>
            <a:off x="4302343" y="5257807"/>
            <a:ext cx="1686969" cy="661823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/>
          <a:p>
            <a:pPr algn="ctr" defTabSz="1094263"/>
            <a:r>
              <a:rPr lang="en-US" altLang="zh-CN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G2 </a:t>
            </a:r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恒大智慧云</a:t>
            </a:r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1094263"/>
            <a:r>
              <a:rPr lang="zh-CN" altLang="en-US" sz="14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白佳</a:t>
            </a:r>
            <a:endParaRPr lang="en-US" altLang="zh-CN" sz="14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308586B3-A218-40AB-9B1A-61AA8FDDF000}"/>
              </a:ext>
            </a:extLst>
          </p:cNvPr>
          <p:cNvSpPr/>
          <p:nvPr/>
        </p:nvSpPr>
        <p:spPr>
          <a:xfrm>
            <a:off x="6708699" y="5247180"/>
            <a:ext cx="1686969" cy="661823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/>
          <a:p>
            <a:pPr algn="ctr" defTabSz="1094263"/>
            <a:r>
              <a:rPr lang="en-US" altLang="zh-CN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G3 </a:t>
            </a:r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公共平台</a:t>
            </a:r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1094263"/>
            <a:r>
              <a:rPr lang="zh-CN" altLang="en-US" sz="14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孙磊</a:t>
            </a:r>
            <a:endParaRPr lang="en-US" altLang="zh-CN" sz="14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8" name="肘形连接符 103">
            <a:extLst>
              <a:ext uri="{FF2B5EF4-FFF2-40B4-BE49-F238E27FC236}">
                <a16:creationId xmlns:a16="http://schemas.microsoft.com/office/drawing/2014/main" xmlns="" id="{331D5519-E0AA-4404-A0ED-95D23D9D150C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3034721" y="4787748"/>
            <a:ext cx="3690217" cy="487298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106">
            <a:extLst>
              <a:ext uri="{FF2B5EF4-FFF2-40B4-BE49-F238E27FC236}">
                <a16:creationId xmlns:a16="http://schemas.microsoft.com/office/drawing/2014/main" xmlns="" id="{5D3A2016-0EE7-4944-BC58-9126B902A989}"/>
              </a:ext>
            </a:extLst>
          </p:cNvPr>
          <p:cNvCxnSpPr>
            <a:endCxn id="6" idx="0"/>
          </p:cNvCxnSpPr>
          <p:nvPr/>
        </p:nvCxnSpPr>
        <p:spPr>
          <a:xfrm rot="10800000" flipV="1">
            <a:off x="5145828" y="4763219"/>
            <a:ext cx="1288648" cy="494588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109">
            <a:extLst>
              <a:ext uri="{FF2B5EF4-FFF2-40B4-BE49-F238E27FC236}">
                <a16:creationId xmlns:a16="http://schemas.microsoft.com/office/drawing/2014/main" xmlns="" id="{8D1D5FA2-58B7-46E6-8E95-012924EF36D9}"/>
              </a:ext>
            </a:extLst>
          </p:cNvPr>
          <p:cNvCxnSpPr>
            <a:endCxn id="7" idx="0"/>
          </p:cNvCxnSpPr>
          <p:nvPr/>
        </p:nvCxnSpPr>
        <p:spPr>
          <a:xfrm>
            <a:off x="6434471" y="4763219"/>
            <a:ext cx="1117713" cy="483961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8F79BA4E-B4DA-4E7A-A03C-B30D38BE1711}"/>
              </a:ext>
            </a:extLst>
          </p:cNvPr>
          <p:cNvSpPr/>
          <p:nvPr/>
        </p:nvSpPr>
        <p:spPr>
          <a:xfrm>
            <a:off x="2323397" y="3472553"/>
            <a:ext cx="1871002" cy="364902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/>
          <a:p>
            <a:pPr algn="ctr" defTabSz="1094263"/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架构组</a:t>
            </a:r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244">
            <a:extLst>
              <a:ext uri="{FF2B5EF4-FFF2-40B4-BE49-F238E27FC236}">
                <a16:creationId xmlns:a16="http://schemas.microsoft.com/office/drawing/2014/main" xmlns="" id="{0938E19A-B4AE-47C0-90C0-7D02CC03D8CC}"/>
              </a:ext>
            </a:extLst>
          </p:cNvPr>
          <p:cNvSpPr/>
          <p:nvPr/>
        </p:nvSpPr>
        <p:spPr>
          <a:xfrm>
            <a:off x="1241594" y="3826370"/>
            <a:ext cx="750079" cy="231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IBM/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恒大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xmlns="" id="{E97DEFC2-8B01-4F12-896F-09747C42A7AC}"/>
              </a:ext>
            </a:extLst>
          </p:cNvPr>
          <p:cNvSpPr/>
          <p:nvPr/>
        </p:nvSpPr>
        <p:spPr>
          <a:xfrm>
            <a:off x="2323396" y="3976834"/>
            <a:ext cx="1871002" cy="341418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/>
          <a:p>
            <a:pPr algn="ctr" defTabSz="1094263"/>
            <a:r>
              <a:rPr lang="en-US" altLang="zh-CN" sz="14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PA</a:t>
            </a:r>
            <a:r>
              <a:rPr lang="zh-CN" altLang="en-US" sz="14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组</a:t>
            </a:r>
            <a:endParaRPr lang="en-US" altLang="zh-CN" sz="14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xmlns="" id="{F8721DD8-1D4C-4EB6-A976-4A565B291B86}"/>
              </a:ext>
            </a:extLst>
          </p:cNvPr>
          <p:cNvSpPr/>
          <p:nvPr/>
        </p:nvSpPr>
        <p:spPr>
          <a:xfrm>
            <a:off x="8104207" y="3979225"/>
            <a:ext cx="1871002" cy="341418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/>
          <a:p>
            <a:pPr algn="ctr" defTabSz="1094263"/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保障组</a:t>
            </a:r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xmlns="" id="{AB7BAFBC-17AD-4FA3-972D-CBE45D8FE588}"/>
              </a:ext>
            </a:extLst>
          </p:cNvPr>
          <p:cNvSpPr/>
          <p:nvPr/>
        </p:nvSpPr>
        <p:spPr>
          <a:xfrm>
            <a:off x="8104207" y="3484295"/>
            <a:ext cx="1871002" cy="341418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/>
          <a:p>
            <a:pPr algn="ctr" defTabSz="1094263"/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质量组</a:t>
            </a:r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xmlns="" id="{D0DD78E9-629F-41B0-B40B-257F1549D57E}"/>
              </a:ext>
            </a:extLst>
          </p:cNvPr>
          <p:cNvSpPr/>
          <p:nvPr/>
        </p:nvSpPr>
        <p:spPr>
          <a:xfrm>
            <a:off x="8677814" y="5247180"/>
            <a:ext cx="1686969" cy="661823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/>
          <a:p>
            <a:pPr algn="ctr" defTabSz="1094263"/>
            <a:r>
              <a:rPr lang="en-US" altLang="zh-CN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G4 POC&amp;UAT</a:t>
            </a:r>
          </a:p>
          <a:p>
            <a:pPr algn="ctr" defTabSz="1094263"/>
            <a:r>
              <a:rPr lang="zh-CN" altLang="en-US" sz="14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白佳</a:t>
            </a:r>
            <a:endParaRPr lang="en-US" altLang="zh-CN" sz="14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7" name="肘形连接符 109">
            <a:extLst>
              <a:ext uri="{FF2B5EF4-FFF2-40B4-BE49-F238E27FC236}">
                <a16:creationId xmlns:a16="http://schemas.microsoft.com/office/drawing/2014/main" xmlns="" id="{00E2E222-F71A-4060-83B5-7C53F1383E84}"/>
              </a:ext>
            </a:extLst>
          </p:cNvPr>
          <p:cNvCxnSpPr>
            <a:endCxn id="16" idx="0"/>
          </p:cNvCxnSpPr>
          <p:nvPr/>
        </p:nvCxnSpPr>
        <p:spPr>
          <a:xfrm>
            <a:off x="7475512" y="4756565"/>
            <a:ext cx="2045787" cy="490615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7">
            <a:extLst>
              <a:ext uri="{FF2B5EF4-FFF2-40B4-BE49-F238E27FC236}">
                <a16:creationId xmlns:a16="http://schemas.microsoft.com/office/drawing/2014/main" xmlns="" id="{9322C062-AF80-4CD3-84D7-5B5E16B5C7ED}"/>
              </a:ext>
            </a:extLst>
          </p:cNvPr>
          <p:cNvSpPr/>
          <p:nvPr/>
        </p:nvSpPr>
        <p:spPr>
          <a:xfrm>
            <a:off x="4231409" y="4494449"/>
            <a:ext cx="3759247" cy="4450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5588" tIns="96000" rIns="15588" bIns="7793"/>
          <a:lstStyle/>
          <a:p>
            <a:pPr algn="ctr" defTabSz="1094263"/>
            <a:r>
              <a:rPr lang="zh-CN" altLang="en-US" sz="1867" b="1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项目群管理</a:t>
            </a:r>
            <a:endParaRPr lang="en-US" altLang="zh-CN" sz="1867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xmlns="" id="{CE6E8BF3-B658-4074-86FD-EAC1ABC76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006" y="2416194"/>
            <a:ext cx="1573362" cy="20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GB" sz="1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联合项目管理办公室</a:t>
            </a: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xmlns="" id="{7AEFD17B-7F59-429F-BDFF-BB7FAC28C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033" y="1208608"/>
            <a:ext cx="4126865" cy="3804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5588" tIns="96000" rIns="15588" bIns="7793"/>
          <a:lstStyle>
            <a:lvl1pPr defTabSz="8207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207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207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207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207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1094263">
              <a:defRPr/>
            </a:pPr>
            <a:r>
              <a:rPr lang="zh-CN" altLang="en-US" sz="1867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项目指导委员会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xmlns="" id="{7E002EEB-C5AF-47B4-A8AE-158014517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098" y="2247042"/>
            <a:ext cx="4135801" cy="38046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5588" tIns="96000" rIns="15588" bIns="7793"/>
          <a:lstStyle/>
          <a:p>
            <a:pPr algn="ctr" defTabSz="1094263"/>
            <a:r>
              <a:rPr lang="zh-CN" altLang="en-US" sz="1867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项目管理办公室</a:t>
            </a:r>
          </a:p>
        </p:txBody>
      </p:sp>
      <p:sp>
        <p:nvSpPr>
          <p:cNvPr id="22" name="矩形 25">
            <a:extLst>
              <a:ext uri="{FF2B5EF4-FFF2-40B4-BE49-F238E27FC236}">
                <a16:creationId xmlns:a16="http://schemas.microsoft.com/office/drawing/2014/main" xmlns="" id="{D919B676-42F0-44E9-BC8E-80B19B0B5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006" y="2964413"/>
            <a:ext cx="328220" cy="15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6688" indent="-166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22240" indent="-222240" defTabSz="1219140">
              <a:lnSpc>
                <a:spcPct val="90000"/>
              </a:lnSpc>
              <a:spcBef>
                <a:spcPct val="50000"/>
              </a:spcBef>
              <a:defRPr/>
            </a:pPr>
            <a:endParaRPr lang="zh-CN" altLang="en-US" sz="1867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xmlns="" id="{E7C48246-07E8-491A-9A75-6E5A7E5D6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6719" y="2756684"/>
            <a:ext cx="2000238" cy="575567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144000" rIns="0" bIns="96000" anchor="ctr"/>
          <a:lstStyle/>
          <a:p>
            <a:pPr algn="ctr" defTabSz="1094263"/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恒大项目总监：</a:t>
            </a:r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1094263"/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刘军</a:t>
            </a:r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xmlns="" id="{727B184A-8DBA-4A2F-BB58-538DE87A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456" y="2756683"/>
            <a:ext cx="1990364" cy="588586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72000" rIns="0" bIns="96000" anchor="ctr"/>
          <a:lstStyle/>
          <a:p>
            <a:pPr algn="ctr" defTabSz="1094263"/>
            <a:r>
              <a:rPr lang="en-US" altLang="zh-CN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IBM </a:t>
            </a:r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项目总监：</a:t>
            </a:r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1094263"/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刘雪松</a:t>
            </a:r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xmlns="" id="{81EE988D-4ACD-44AE-8920-88733FC3D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033" y="1711884"/>
            <a:ext cx="4126866" cy="409258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>
            <a:lvl1pPr defTabSz="8207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207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207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207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207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1094263">
              <a:defRPr/>
            </a:pPr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恒大及</a:t>
            </a:r>
            <a:r>
              <a:rPr lang="en-US" altLang="zh-CN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IBM</a:t>
            </a:r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高层领导</a:t>
            </a:r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6" name="Elbow Connector 14">
            <a:extLst>
              <a:ext uri="{FF2B5EF4-FFF2-40B4-BE49-F238E27FC236}">
                <a16:creationId xmlns:a16="http://schemas.microsoft.com/office/drawing/2014/main" xmlns="" id="{20A0095C-A78E-4ADC-9BE5-1FE37F5565AC}"/>
              </a:ext>
            </a:extLst>
          </p:cNvPr>
          <p:cNvCxnSpPr>
            <a:stCxn id="11" idx="3"/>
            <a:endCxn id="21" idx="2"/>
          </p:cNvCxnSpPr>
          <p:nvPr/>
        </p:nvCxnSpPr>
        <p:spPr>
          <a:xfrm flipV="1">
            <a:off x="4194399" y="2627506"/>
            <a:ext cx="1921600" cy="1027499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56">
            <a:extLst>
              <a:ext uri="{FF2B5EF4-FFF2-40B4-BE49-F238E27FC236}">
                <a16:creationId xmlns:a16="http://schemas.microsoft.com/office/drawing/2014/main" xmlns="" id="{E435C16E-5ED8-4128-9C85-9979609AC88B}"/>
              </a:ext>
            </a:extLst>
          </p:cNvPr>
          <p:cNvCxnSpPr>
            <a:stCxn id="13" idx="3"/>
            <a:endCxn id="21" idx="2"/>
          </p:cNvCxnSpPr>
          <p:nvPr/>
        </p:nvCxnSpPr>
        <p:spPr>
          <a:xfrm flipV="1">
            <a:off x="4194398" y="2627506"/>
            <a:ext cx="1921601" cy="1520037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59">
            <a:extLst>
              <a:ext uri="{FF2B5EF4-FFF2-40B4-BE49-F238E27FC236}">
                <a16:creationId xmlns:a16="http://schemas.microsoft.com/office/drawing/2014/main" xmlns="" id="{25594CDF-3909-41CE-A596-E041124012D3}"/>
              </a:ext>
            </a:extLst>
          </p:cNvPr>
          <p:cNvCxnSpPr>
            <a:stCxn id="14" idx="1"/>
            <a:endCxn id="21" idx="2"/>
          </p:cNvCxnSpPr>
          <p:nvPr/>
        </p:nvCxnSpPr>
        <p:spPr>
          <a:xfrm rot="10800000">
            <a:off x="6116000" y="2627506"/>
            <a:ext cx="1988208" cy="1522428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63">
            <a:extLst>
              <a:ext uri="{FF2B5EF4-FFF2-40B4-BE49-F238E27FC236}">
                <a16:creationId xmlns:a16="http://schemas.microsoft.com/office/drawing/2014/main" xmlns="" id="{31B7A6F1-E8C7-4B91-8F5C-451576BF42C6}"/>
              </a:ext>
            </a:extLst>
          </p:cNvPr>
          <p:cNvCxnSpPr>
            <a:stCxn id="15" idx="1"/>
            <a:endCxn id="21" idx="2"/>
          </p:cNvCxnSpPr>
          <p:nvPr/>
        </p:nvCxnSpPr>
        <p:spPr>
          <a:xfrm rot="10800000">
            <a:off x="6116000" y="2627506"/>
            <a:ext cx="1988208" cy="1027499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4">
            <a:extLst>
              <a:ext uri="{FF2B5EF4-FFF2-40B4-BE49-F238E27FC236}">
                <a16:creationId xmlns:a16="http://schemas.microsoft.com/office/drawing/2014/main" xmlns="" id="{AAECA7C2-5CE7-4755-8B5D-3750769E85AE}"/>
              </a:ext>
            </a:extLst>
          </p:cNvPr>
          <p:cNvCxnSpPr>
            <a:stCxn id="18" idx="0"/>
            <a:endCxn id="21" idx="2"/>
          </p:cNvCxnSpPr>
          <p:nvPr/>
        </p:nvCxnSpPr>
        <p:spPr>
          <a:xfrm rot="5400000" flipH="1" flipV="1">
            <a:off x="5180044" y="3558495"/>
            <a:ext cx="1866943" cy="4966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244">
            <a:extLst>
              <a:ext uri="{FF2B5EF4-FFF2-40B4-BE49-F238E27FC236}">
                <a16:creationId xmlns:a16="http://schemas.microsoft.com/office/drawing/2014/main" xmlns="" id="{795B4FA6-5450-431A-918D-133AD803D256}"/>
              </a:ext>
            </a:extLst>
          </p:cNvPr>
          <p:cNvSpPr/>
          <p:nvPr/>
        </p:nvSpPr>
        <p:spPr>
          <a:xfrm>
            <a:off x="1020339" y="5289827"/>
            <a:ext cx="971334" cy="231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IBM/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恒大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xmlns="" id="{F65C4BE6-830A-4779-85D4-8253D8A76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376" y="1725639"/>
            <a:ext cx="2021759" cy="38046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5588" tIns="96000" rIns="15588" bIns="7793"/>
          <a:lstStyle/>
          <a:p>
            <a:pPr algn="ctr" defTabSz="1094263"/>
            <a:r>
              <a:rPr lang="zh-CN" altLang="en-US" sz="1867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技术评审委员会</a:t>
            </a: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xmlns="" id="{CB8CE758-BB37-42AC-9B9D-49A85A9CB20C}"/>
              </a:ext>
            </a:extLst>
          </p:cNvPr>
          <p:cNvSpPr/>
          <p:nvPr/>
        </p:nvSpPr>
        <p:spPr>
          <a:xfrm>
            <a:off x="2340150" y="2165742"/>
            <a:ext cx="856088" cy="255872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/>
          <a:p>
            <a:pPr algn="ctr" defTabSz="1094263"/>
            <a:r>
              <a:rPr lang="zh-CN" altLang="en-US" sz="14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邵冰</a:t>
            </a:r>
            <a:endParaRPr lang="en-US" altLang="zh-CN" sz="14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xmlns="" id="{E50D54C1-EA85-4309-8750-D12690647FBA}"/>
              </a:ext>
            </a:extLst>
          </p:cNvPr>
          <p:cNvSpPr/>
          <p:nvPr/>
        </p:nvSpPr>
        <p:spPr>
          <a:xfrm>
            <a:off x="1425419" y="2172853"/>
            <a:ext cx="856088" cy="255872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/>
          <a:p>
            <a:pPr algn="ctr" defTabSz="1094263"/>
            <a:r>
              <a:rPr lang="zh-CN" altLang="en-US" sz="14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王剑</a:t>
            </a:r>
            <a:endParaRPr lang="en-US" altLang="zh-CN" sz="14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35" name="Elbow Connector 45">
            <a:extLst>
              <a:ext uri="{FF2B5EF4-FFF2-40B4-BE49-F238E27FC236}">
                <a16:creationId xmlns:a16="http://schemas.microsoft.com/office/drawing/2014/main" xmlns="" id="{551CC777-741E-4E32-BCAB-7B8BD0F642B4}"/>
              </a:ext>
            </a:extLst>
          </p:cNvPr>
          <p:cNvCxnSpPr>
            <a:stCxn id="32" idx="3"/>
            <a:endCxn id="25" idx="1"/>
          </p:cNvCxnSpPr>
          <p:nvPr/>
        </p:nvCxnSpPr>
        <p:spPr>
          <a:xfrm>
            <a:off x="3284135" y="1915871"/>
            <a:ext cx="772898" cy="642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7">
            <a:extLst>
              <a:ext uri="{FF2B5EF4-FFF2-40B4-BE49-F238E27FC236}">
                <a16:creationId xmlns:a16="http://schemas.microsoft.com/office/drawing/2014/main" xmlns="" id="{1BC1517E-E5E0-4316-93BC-2C46F5ABB22F}"/>
              </a:ext>
            </a:extLst>
          </p:cNvPr>
          <p:cNvSpPr/>
          <p:nvPr/>
        </p:nvSpPr>
        <p:spPr>
          <a:xfrm>
            <a:off x="1424010" y="2525823"/>
            <a:ext cx="856088" cy="255872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/>
          <a:p>
            <a:pPr algn="ctr" defTabSz="1094263"/>
            <a:r>
              <a:rPr lang="en-US" sz="14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王超</a:t>
            </a:r>
            <a:endParaRPr lang="en-US" altLang="zh-CN" sz="14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Rectangle 7">
            <a:extLst>
              <a:ext uri="{FF2B5EF4-FFF2-40B4-BE49-F238E27FC236}">
                <a16:creationId xmlns:a16="http://schemas.microsoft.com/office/drawing/2014/main" xmlns="" id="{578F41F6-570B-4230-90EC-FBA601956DA8}"/>
              </a:ext>
            </a:extLst>
          </p:cNvPr>
          <p:cNvSpPr/>
          <p:nvPr/>
        </p:nvSpPr>
        <p:spPr>
          <a:xfrm>
            <a:off x="1418022" y="2867863"/>
            <a:ext cx="856088" cy="255872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/>
          <a:p>
            <a:pPr algn="ctr" defTabSz="1094263"/>
            <a:r>
              <a:rPr lang="zh-CN" altLang="en-US" sz="14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王红亮</a:t>
            </a:r>
            <a:endParaRPr lang="en-US" altLang="zh-CN" sz="14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xmlns="" id="{096F86F3-F750-4472-8F4C-13DC38371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2641" y="1728529"/>
            <a:ext cx="2021759" cy="38046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5588" tIns="96000" rIns="15588" bIns="7793"/>
          <a:lstStyle/>
          <a:p>
            <a:pPr algn="ctr" defTabSz="1094263"/>
            <a:r>
              <a:rPr lang="zh-CN" altLang="en-US" sz="1867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协调委员会</a:t>
            </a:r>
          </a:p>
        </p:txBody>
      </p:sp>
      <p:sp>
        <p:nvSpPr>
          <p:cNvPr id="39" name="Rectangle 7">
            <a:extLst>
              <a:ext uri="{FF2B5EF4-FFF2-40B4-BE49-F238E27FC236}">
                <a16:creationId xmlns:a16="http://schemas.microsoft.com/office/drawing/2014/main" xmlns="" id="{4099BB20-84C1-4074-9768-BEC16FFB75CE}"/>
              </a:ext>
            </a:extLst>
          </p:cNvPr>
          <p:cNvSpPr/>
          <p:nvPr/>
        </p:nvSpPr>
        <p:spPr>
          <a:xfrm>
            <a:off x="10130416" y="2168632"/>
            <a:ext cx="856088" cy="255872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/>
          <a:p>
            <a:pPr algn="ctr" defTabSz="1094263"/>
            <a:r>
              <a:rPr lang="zh-CN" altLang="en-US" sz="14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王鹏</a:t>
            </a:r>
            <a:endParaRPr lang="en-US" altLang="zh-CN" sz="14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xmlns="" id="{84FCC74E-B766-4DE4-914E-683FC440E09D}"/>
              </a:ext>
            </a:extLst>
          </p:cNvPr>
          <p:cNvSpPr/>
          <p:nvPr/>
        </p:nvSpPr>
        <p:spPr>
          <a:xfrm>
            <a:off x="9192770" y="2175744"/>
            <a:ext cx="856088" cy="255872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/>
          <a:p>
            <a:pPr algn="ctr" defTabSz="1094263"/>
            <a:r>
              <a:rPr lang="zh-CN" altLang="en-US" sz="14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朱翊</a:t>
            </a:r>
            <a:endParaRPr lang="en-US" altLang="zh-CN" sz="14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Rectangle 7">
            <a:extLst>
              <a:ext uri="{FF2B5EF4-FFF2-40B4-BE49-F238E27FC236}">
                <a16:creationId xmlns:a16="http://schemas.microsoft.com/office/drawing/2014/main" xmlns="" id="{889DF76C-67D3-475F-9B10-2622F6A61664}"/>
              </a:ext>
            </a:extLst>
          </p:cNvPr>
          <p:cNvSpPr/>
          <p:nvPr/>
        </p:nvSpPr>
        <p:spPr>
          <a:xfrm>
            <a:off x="9192770" y="2528713"/>
            <a:ext cx="856088" cy="255872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/>
          <a:p>
            <a:pPr algn="ctr" defTabSz="1094263"/>
            <a:r>
              <a:rPr lang="zh-CN" altLang="en-US" sz="14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周国峰</a:t>
            </a:r>
            <a:endParaRPr lang="en-US" altLang="zh-CN" sz="14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2" name="Rectangle 7">
            <a:extLst>
              <a:ext uri="{FF2B5EF4-FFF2-40B4-BE49-F238E27FC236}">
                <a16:creationId xmlns:a16="http://schemas.microsoft.com/office/drawing/2014/main" xmlns="" id="{AB257D63-178F-41F2-8F7F-02A97021A800}"/>
              </a:ext>
            </a:extLst>
          </p:cNvPr>
          <p:cNvSpPr/>
          <p:nvPr/>
        </p:nvSpPr>
        <p:spPr>
          <a:xfrm>
            <a:off x="10130416" y="2519160"/>
            <a:ext cx="856088" cy="255872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/>
          <a:p>
            <a:pPr algn="ctr" defTabSz="1094263"/>
            <a:r>
              <a:rPr lang="zh-CN" altLang="en-US" sz="14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廖杰</a:t>
            </a:r>
            <a:endParaRPr lang="en-US" altLang="zh-CN" sz="14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Rectangle 7">
            <a:extLst>
              <a:ext uri="{FF2B5EF4-FFF2-40B4-BE49-F238E27FC236}">
                <a16:creationId xmlns:a16="http://schemas.microsoft.com/office/drawing/2014/main" xmlns="" id="{B4931C18-1630-49EE-80F9-A68C829705E8}"/>
              </a:ext>
            </a:extLst>
          </p:cNvPr>
          <p:cNvSpPr/>
          <p:nvPr/>
        </p:nvSpPr>
        <p:spPr>
          <a:xfrm>
            <a:off x="2349656" y="2505415"/>
            <a:ext cx="856088" cy="255872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/>
          <a:p>
            <a:pPr algn="ctr" defTabSz="1094263"/>
            <a:r>
              <a:rPr lang="zh-CN" altLang="en-US" sz="14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刘鹤辉</a:t>
            </a:r>
            <a:endParaRPr lang="en-US" altLang="zh-CN" sz="14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Rectangle 7">
            <a:extLst>
              <a:ext uri="{FF2B5EF4-FFF2-40B4-BE49-F238E27FC236}">
                <a16:creationId xmlns:a16="http://schemas.microsoft.com/office/drawing/2014/main" xmlns="" id="{0D4353D4-ABFD-4733-972F-37CAB7CB12DE}"/>
              </a:ext>
            </a:extLst>
          </p:cNvPr>
          <p:cNvSpPr/>
          <p:nvPr/>
        </p:nvSpPr>
        <p:spPr>
          <a:xfrm>
            <a:off x="9192770" y="2880965"/>
            <a:ext cx="856088" cy="255872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/>
          <a:p>
            <a:pPr algn="ctr" defTabSz="1094263"/>
            <a:r>
              <a:rPr lang="zh-CN" altLang="en-US" sz="14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万远明</a:t>
            </a:r>
            <a:endParaRPr lang="en-US" altLang="zh-CN" sz="14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" name="Rectangle 7">
            <a:extLst>
              <a:ext uri="{FF2B5EF4-FFF2-40B4-BE49-F238E27FC236}">
                <a16:creationId xmlns:a16="http://schemas.microsoft.com/office/drawing/2014/main" xmlns="" id="{E58A1707-89C1-40E2-A216-6D0A909E78A9}"/>
              </a:ext>
            </a:extLst>
          </p:cNvPr>
          <p:cNvSpPr/>
          <p:nvPr/>
        </p:nvSpPr>
        <p:spPr>
          <a:xfrm>
            <a:off x="10130416" y="2871413"/>
            <a:ext cx="856088" cy="255872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/>
          <a:p>
            <a:pPr algn="ctr" defTabSz="1094263"/>
            <a:r>
              <a:rPr lang="zh-CN" altLang="en-US" sz="14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温力维</a:t>
            </a:r>
            <a:endParaRPr lang="en-US" altLang="zh-CN" sz="14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6" name="Elbow Connector 58">
            <a:extLst>
              <a:ext uri="{FF2B5EF4-FFF2-40B4-BE49-F238E27FC236}">
                <a16:creationId xmlns:a16="http://schemas.microsoft.com/office/drawing/2014/main" xmlns="" id="{EB30DF15-7965-43DA-94C4-1AA4846FFCE1}"/>
              </a:ext>
            </a:extLst>
          </p:cNvPr>
          <p:cNvCxnSpPr>
            <a:stCxn id="38" idx="1"/>
            <a:endCxn id="25" idx="3"/>
          </p:cNvCxnSpPr>
          <p:nvPr/>
        </p:nvCxnSpPr>
        <p:spPr>
          <a:xfrm rot="10800000">
            <a:off x="8183899" y="1916513"/>
            <a:ext cx="868742" cy="224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ate Placeholder 2">
            <a:extLst>
              <a:ext uri="{FF2B5EF4-FFF2-40B4-BE49-F238E27FC236}">
                <a16:creationId xmlns:a16="http://schemas.microsoft.com/office/drawing/2014/main" xmlns="" id="{A1DFDC13-116C-4AAC-842D-FD2F6142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700" y="6441617"/>
            <a:ext cx="2743200" cy="365125"/>
          </a:xfrm>
        </p:spPr>
        <p:txBody>
          <a:bodyPr/>
          <a:lstStyle/>
          <a:p>
            <a:r>
              <a:rPr lang="en-US" dirty="0"/>
              <a:t>2017 </a:t>
            </a:r>
            <a:r>
              <a:rPr lang="en-US" dirty="0" err="1"/>
              <a:t>恒大集团</a:t>
            </a:r>
            <a:r>
              <a:rPr lang="en-US" dirty="0"/>
              <a:t> Corporation</a:t>
            </a:r>
          </a:p>
        </p:txBody>
      </p:sp>
      <p:sp>
        <p:nvSpPr>
          <p:cNvPr id="52" name="Footer Placeholder 3">
            <a:extLst>
              <a:ext uri="{FF2B5EF4-FFF2-40B4-BE49-F238E27FC236}">
                <a16:creationId xmlns:a16="http://schemas.microsoft.com/office/drawing/2014/main" xmlns="" id="{D23C5A99-2DB2-42C8-8107-77C73947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2725" y="6492416"/>
            <a:ext cx="4114800" cy="365125"/>
          </a:xfrm>
        </p:spPr>
        <p:txBody>
          <a:bodyPr/>
          <a:lstStyle/>
          <a:p>
            <a:r>
              <a:rPr lang="zh-CN" altLang="en-US" dirty="0"/>
              <a:t>文件密级：机密</a:t>
            </a:r>
            <a:endParaRPr lang="en-US" dirty="0"/>
          </a:p>
        </p:txBody>
      </p:sp>
      <p:sp>
        <p:nvSpPr>
          <p:cNvPr id="53" name="Slide Number Placeholder 1">
            <a:extLst>
              <a:ext uri="{FF2B5EF4-FFF2-40B4-BE49-F238E27FC236}">
                <a16:creationId xmlns:a16="http://schemas.microsoft.com/office/drawing/2014/main" xmlns="" id="{5789DE7F-6AAB-4844-A555-FC1FE52A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7474" y="6492875"/>
            <a:ext cx="2743200" cy="365125"/>
          </a:xfrm>
        </p:spPr>
        <p:txBody>
          <a:bodyPr/>
          <a:lstStyle/>
          <a:p>
            <a:pPr>
              <a:defRPr/>
            </a:pPr>
            <a:fld id="{DDF68A51-7D11-419B-B7B8-5ECB2093CAB1}" type="slidenum">
              <a:rPr lang="zh-CN" altLang="en-US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231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709071" y="165700"/>
            <a:ext cx="8709917" cy="7200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恒大智慧小区项目组 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-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 质量保障组</a:t>
            </a:r>
            <a:endParaRPr lang="en-US" altLang="en-US" sz="2800" dirty="0">
              <a:solidFill>
                <a:schemeClr val="accent1">
                  <a:lumMod val="75000"/>
                </a:schemeClr>
              </a:solidFill>
              <a:cs typeface="+mj-cs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xmlns="" id="{2BB51CFF-6922-43A6-BE0A-D6DA8F9554EE}"/>
              </a:ext>
            </a:extLst>
          </p:cNvPr>
          <p:cNvSpPr/>
          <p:nvPr/>
        </p:nvSpPr>
        <p:spPr>
          <a:xfrm>
            <a:off x="660699" y="1482420"/>
            <a:ext cx="7516582" cy="6216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5588" tIns="96000" rIns="15588" bIns="7793" anchor="ctr"/>
          <a:lstStyle/>
          <a:p>
            <a:pPr algn="ctr" defTabSz="1094263"/>
            <a:r>
              <a:rPr lang="zh-CN" altLang="en-US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质量组</a:t>
            </a:r>
            <a:endParaRPr lang="en-US" altLang="zh-CN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xmlns="" id="{3C9717E7-0527-45F9-BA14-32500D570CB1}"/>
              </a:ext>
            </a:extLst>
          </p:cNvPr>
          <p:cNvSpPr/>
          <p:nvPr/>
        </p:nvSpPr>
        <p:spPr>
          <a:xfrm>
            <a:off x="462611" y="5514130"/>
            <a:ext cx="2337414" cy="580703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/>
          <a:p>
            <a:pPr algn="ctr" defTabSz="1094263"/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测试方案</a:t>
            </a:r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1094263"/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架构</a:t>
            </a:r>
            <a:r>
              <a:rPr lang="en-US" altLang="zh-CN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方法</a:t>
            </a:r>
            <a:r>
              <a:rPr lang="en-US" altLang="zh-CN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计划</a:t>
            </a:r>
            <a:r>
              <a:rPr lang="en-US" altLang="zh-CN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工具</a:t>
            </a:r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4977D87A-7163-4229-83DD-E1A102C090E6}"/>
              </a:ext>
            </a:extLst>
          </p:cNvPr>
          <p:cNvSpPr/>
          <p:nvPr/>
        </p:nvSpPr>
        <p:spPr>
          <a:xfrm>
            <a:off x="4713839" y="5514131"/>
            <a:ext cx="1196338" cy="580703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/>
          <a:p>
            <a:pPr algn="ctr" defTabSz="1094263"/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测试用例</a:t>
            </a:r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FD802986-211C-426E-9C69-B7CF3C04114F}"/>
              </a:ext>
            </a:extLst>
          </p:cNvPr>
          <p:cNvSpPr/>
          <p:nvPr/>
        </p:nvSpPr>
        <p:spPr>
          <a:xfrm>
            <a:off x="2554074" y="2471381"/>
            <a:ext cx="3915461" cy="669772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/>
          <a:p>
            <a:pPr algn="ctr" defTabSz="1094263"/>
            <a:r>
              <a:rPr lang="en-US" altLang="zh-CN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QA</a:t>
            </a:r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Lead</a:t>
            </a:r>
          </a:p>
          <a:p>
            <a:pPr algn="ctr" defTabSz="1094263"/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夏宣寅</a:t>
            </a:r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7" name="Elbow Connector 38">
            <a:extLst>
              <a:ext uri="{FF2B5EF4-FFF2-40B4-BE49-F238E27FC236}">
                <a16:creationId xmlns:a16="http://schemas.microsoft.com/office/drawing/2014/main" xmlns="" id="{6FC90A78-9B1E-49D6-8BD1-E4C9E0972D5E}"/>
              </a:ext>
            </a:extLst>
          </p:cNvPr>
          <p:cNvCxnSpPr>
            <a:stCxn id="4" idx="0"/>
            <a:endCxn id="24" idx="2"/>
          </p:cNvCxnSpPr>
          <p:nvPr/>
        </p:nvCxnSpPr>
        <p:spPr>
          <a:xfrm rot="5400000" flipH="1" flipV="1">
            <a:off x="4176359" y="1980479"/>
            <a:ext cx="988611" cy="6078692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41">
            <a:extLst>
              <a:ext uri="{FF2B5EF4-FFF2-40B4-BE49-F238E27FC236}">
                <a16:creationId xmlns:a16="http://schemas.microsoft.com/office/drawing/2014/main" xmlns="" id="{77F2C8B7-BEC2-4581-87DF-F4CFDC5F9856}"/>
              </a:ext>
            </a:extLst>
          </p:cNvPr>
          <p:cNvCxnSpPr>
            <a:stCxn id="5" idx="0"/>
            <a:endCxn id="24" idx="2"/>
          </p:cNvCxnSpPr>
          <p:nvPr/>
        </p:nvCxnSpPr>
        <p:spPr>
          <a:xfrm rot="5400000" flipH="1" flipV="1">
            <a:off x="6016703" y="3820824"/>
            <a:ext cx="988612" cy="2398002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3B45288-92DE-4832-9055-E97706CDD5FD}"/>
              </a:ext>
            </a:extLst>
          </p:cNvPr>
          <p:cNvSpPr txBox="1"/>
          <p:nvPr/>
        </p:nvSpPr>
        <p:spPr>
          <a:xfrm>
            <a:off x="8641431" y="874461"/>
            <a:ext cx="3262159" cy="4038437"/>
          </a:xfrm>
          <a:prstGeom prst="rect">
            <a:avLst/>
          </a:prstGeom>
          <a:noFill/>
        </p:spPr>
        <p:txBody>
          <a:bodyPr wrap="square" lIns="36000" tIns="36000" rIns="36000" bIns="36000" rtlCol="0" anchor="t" anchorCtr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交付件三级审核流程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Code Review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二级流程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Review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分支合并准入流程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测试管理流程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测试准入标准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Daily Report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测试报告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xmlns="" id="{5CDD0869-7BE9-4E17-BEF0-CA9D742F4506}"/>
              </a:ext>
            </a:extLst>
          </p:cNvPr>
          <p:cNvSpPr/>
          <p:nvPr/>
        </p:nvSpPr>
        <p:spPr>
          <a:xfrm>
            <a:off x="7655046" y="5493601"/>
            <a:ext cx="1196338" cy="580703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/>
          <a:p>
            <a:pPr algn="ctr" defTabSz="1094263"/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集成测试</a:t>
            </a:r>
            <a:r>
              <a:rPr lang="en-US" altLang="zh-CN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</a:p>
          <a:p>
            <a:pPr algn="ctr" defTabSz="1094263"/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自动化测试</a:t>
            </a:r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1" name="Elbow Connector 25">
            <a:extLst>
              <a:ext uri="{FF2B5EF4-FFF2-40B4-BE49-F238E27FC236}">
                <a16:creationId xmlns:a16="http://schemas.microsoft.com/office/drawing/2014/main" xmlns="" id="{E3D676AE-F3D2-4B3E-AF04-CC7CD2637E85}"/>
              </a:ext>
            </a:extLst>
          </p:cNvPr>
          <p:cNvCxnSpPr>
            <a:stCxn id="10" idx="0"/>
            <a:endCxn id="24" idx="2"/>
          </p:cNvCxnSpPr>
          <p:nvPr/>
        </p:nvCxnSpPr>
        <p:spPr>
          <a:xfrm rot="16200000" flipV="1">
            <a:off x="7497572" y="4737957"/>
            <a:ext cx="968082" cy="543205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7">
            <a:extLst>
              <a:ext uri="{FF2B5EF4-FFF2-40B4-BE49-F238E27FC236}">
                <a16:creationId xmlns:a16="http://schemas.microsoft.com/office/drawing/2014/main" xmlns="" id="{6D479F5C-4B5C-46A8-9C90-3874E9B019ED}"/>
              </a:ext>
            </a:extLst>
          </p:cNvPr>
          <p:cNvSpPr/>
          <p:nvPr/>
        </p:nvSpPr>
        <p:spPr>
          <a:xfrm>
            <a:off x="9150361" y="5493601"/>
            <a:ext cx="1196338" cy="580703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/>
          <a:p>
            <a:pPr algn="ctr" defTabSz="1094263"/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用户测试</a:t>
            </a:r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xmlns="" id="{EA1D9890-BC37-4904-A6F8-07914941E9AD}"/>
              </a:ext>
            </a:extLst>
          </p:cNvPr>
          <p:cNvSpPr/>
          <p:nvPr/>
        </p:nvSpPr>
        <p:spPr>
          <a:xfrm>
            <a:off x="10713186" y="5495394"/>
            <a:ext cx="1196338" cy="580703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/>
          <a:p>
            <a:pPr algn="ctr" defTabSz="1094263"/>
            <a:r>
              <a:rPr lang="zh-CN" altLang="en-US" sz="1600" b="1" kern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性能测试</a:t>
            </a:r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4" name="Elbow Connector 33">
            <a:extLst>
              <a:ext uri="{FF2B5EF4-FFF2-40B4-BE49-F238E27FC236}">
                <a16:creationId xmlns:a16="http://schemas.microsoft.com/office/drawing/2014/main" xmlns="" id="{94B1FE88-38E2-4E96-B521-0FA35F4F16A8}"/>
              </a:ext>
            </a:extLst>
          </p:cNvPr>
          <p:cNvCxnSpPr>
            <a:stCxn id="12" idx="0"/>
            <a:endCxn id="24" idx="2"/>
          </p:cNvCxnSpPr>
          <p:nvPr/>
        </p:nvCxnSpPr>
        <p:spPr>
          <a:xfrm rot="16200000" flipV="1">
            <a:off x="8245229" y="3990300"/>
            <a:ext cx="968082" cy="203852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34">
            <a:extLst>
              <a:ext uri="{FF2B5EF4-FFF2-40B4-BE49-F238E27FC236}">
                <a16:creationId xmlns:a16="http://schemas.microsoft.com/office/drawing/2014/main" xmlns="" id="{9D99D5CE-FC38-4576-A9BA-6F9929BA8A6B}"/>
              </a:ext>
            </a:extLst>
          </p:cNvPr>
          <p:cNvCxnSpPr>
            <a:stCxn id="13" idx="0"/>
            <a:endCxn id="24" idx="2"/>
          </p:cNvCxnSpPr>
          <p:nvPr/>
        </p:nvCxnSpPr>
        <p:spPr>
          <a:xfrm rot="16200000" flipV="1">
            <a:off x="9025746" y="3209784"/>
            <a:ext cx="969875" cy="3601345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ate Placeholder 2">
            <a:extLst>
              <a:ext uri="{FF2B5EF4-FFF2-40B4-BE49-F238E27FC236}">
                <a16:creationId xmlns:a16="http://schemas.microsoft.com/office/drawing/2014/main" xmlns="" id="{235496E4-7756-4A74-BAC0-015EC2BE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700" y="6441617"/>
            <a:ext cx="2743200" cy="365125"/>
          </a:xfrm>
        </p:spPr>
        <p:txBody>
          <a:bodyPr/>
          <a:lstStyle/>
          <a:p>
            <a:r>
              <a:rPr lang="en-US" dirty="0"/>
              <a:t>2017 </a:t>
            </a:r>
            <a:r>
              <a:rPr lang="en-US" dirty="0" err="1"/>
              <a:t>恒大集团</a:t>
            </a:r>
            <a:r>
              <a:rPr lang="en-US" dirty="0"/>
              <a:t> Corporation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xmlns="" id="{F4D9B676-A589-4E66-A0E7-482CD6BE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7474" y="6492875"/>
            <a:ext cx="2743200" cy="365125"/>
          </a:xfrm>
        </p:spPr>
        <p:txBody>
          <a:bodyPr/>
          <a:lstStyle/>
          <a:p>
            <a:pPr>
              <a:defRPr/>
            </a:pPr>
            <a:fld id="{DDF68A51-7D11-419B-B7B8-5ECB2093CAB1}" type="slidenum">
              <a:rPr lang="zh-CN" altLang="en-US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xmlns="" id="{3C9717E7-0527-45F9-BA14-32500D570CB1}"/>
              </a:ext>
            </a:extLst>
          </p:cNvPr>
          <p:cNvSpPr/>
          <p:nvPr/>
        </p:nvSpPr>
        <p:spPr>
          <a:xfrm>
            <a:off x="549691" y="3926834"/>
            <a:ext cx="1196338" cy="580703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/>
          <a:p>
            <a:pPr algn="ctr" defTabSz="1094263"/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交付件管理</a:t>
            </a:r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3" name="Elbow Connector 38">
            <a:extLst>
              <a:ext uri="{FF2B5EF4-FFF2-40B4-BE49-F238E27FC236}">
                <a16:creationId xmlns:a16="http://schemas.microsoft.com/office/drawing/2014/main" xmlns="" id="{6FC90A78-9B1E-49D6-8BD1-E4C9E0972D5E}"/>
              </a:ext>
            </a:extLst>
          </p:cNvPr>
          <p:cNvCxnSpPr>
            <a:stCxn id="19" idx="0"/>
            <a:endCxn id="6" idx="2"/>
          </p:cNvCxnSpPr>
          <p:nvPr/>
        </p:nvCxnSpPr>
        <p:spPr>
          <a:xfrm rot="5400000" flipH="1" flipV="1">
            <a:off x="2436992" y="1852022"/>
            <a:ext cx="785681" cy="3363945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7">
            <a:extLst>
              <a:ext uri="{FF2B5EF4-FFF2-40B4-BE49-F238E27FC236}">
                <a16:creationId xmlns:a16="http://schemas.microsoft.com/office/drawing/2014/main" xmlns="" id="{3C9717E7-0527-45F9-BA14-32500D570CB1}"/>
              </a:ext>
            </a:extLst>
          </p:cNvPr>
          <p:cNvSpPr/>
          <p:nvPr/>
        </p:nvSpPr>
        <p:spPr>
          <a:xfrm>
            <a:off x="7111841" y="3944816"/>
            <a:ext cx="1196338" cy="580703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/>
          <a:p>
            <a:pPr algn="ctr" defTabSz="1094263"/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测试管理</a:t>
            </a:r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xmlns="" id="{3C9717E7-0527-45F9-BA14-32500D570CB1}"/>
              </a:ext>
            </a:extLst>
          </p:cNvPr>
          <p:cNvSpPr/>
          <p:nvPr/>
        </p:nvSpPr>
        <p:spPr>
          <a:xfrm>
            <a:off x="2704684" y="3926834"/>
            <a:ext cx="1196338" cy="580703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/>
          <a:p>
            <a:pPr algn="ctr" defTabSz="1094263"/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</a:t>
            </a:r>
            <a:r>
              <a:rPr lang="en-US" altLang="zh-CN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分支管理</a:t>
            </a:r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xmlns="" id="{3C9717E7-0527-45F9-BA14-32500D570CB1}"/>
              </a:ext>
            </a:extLst>
          </p:cNvPr>
          <p:cNvSpPr/>
          <p:nvPr/>
        </p:nvSpPr>
        <p:spPr>
          <a:xfrm>
            <a:off x="4984081" y="3936833"/>
            <a:ext cx="1196338" cy="580703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/>
          <a:p>
            <a:pPr algn="ctr" defTabSz="1094263"/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环境管理</a:t>
            </a:r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9" name="Elbow Connector 38">
            <a:extLst>
              <a:ext uri="{FF2B5EF4-FFF2-40B4-BE49-F238E27FC236}">
                <a16:creationId xmlns:a16="http://schemas.microsoft.com/office/drawing/2014/main" xmlns="" id="{6FC90A78-9B1E-49D6-8BD1-E4C9E0972D5E}"/>
              </a:ext>
            </a:extLst>
          </p:cNvPr>
          <p:cNvCxnSpPr>
            <a:stCxn id="28" idx="0"/>
            <a:endCxn id="6" idx="2"/>
          </p:cNvCxnSpPr>
          <p:nvPr/>
        </p:nvCxnSpPr>
        <p:spPr>
          <a:xfrm rot="16200000" flipV="1">
            <a:off x="4649188" y="3003770"/>
            <a:ext cx="795680" cy="1070445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8">
            <a:extLst>
              <a:ext uri="{FF2B5EF4-FFF2-40B4-BE49-F238E27FC236}">
                <a16:creationId xmlns:a16="http://schemas.microsoft.com/office/drawing/2014/main" xmlns="" id="{6FC90A78-9B1E-49D6-8BD1-E4C9E0972D5E}"/>
              </a:ext>
            </a:extLst>
          </p:cNvPr>
          <p:cNvCxnSpPr>
            <a:stCxn id="25" idx="0"/>
            <a:endCxn id="6" idx="2"/>
          </p:cNvCxnSpPr>
          <p:nvPr/>
        </p:nvCxnSpPr>
        <p:spPr>
          <a:xfrm rot="5400000" flipH="1" flipV="1">
            <a:off x="3514489" y="2929518"/>
            <a:ext cx="785681" cy="1208952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8">
            <a:extLst>
              <a:ext uri="{FF2B5EF4-FFF2-40B4-BE49-F238E27FC236}">
                <a16:creationId xmlns:a16="http://schemas.microsoft.com/office/drawing/2014/main" xmlns="" id="{6FC90A78-9B1E-49D6-8BD1-E4C9E0972D5E}"/>
              </a:ext>
            </a:extLst>
          </p:cNvPr>
          <p:cNvCxnSpPr>
            <a:stCxn id="24" idx="0"/>
            <a:endCxn id="6" idx="2"/>
          </p:cNvCxnSpPr>
          <p:nvPr/>
        </p:nvCxnSpPr>
        <p:spPr>
          <a:xfrm rot="16200000" flipV="1">
            <a:off x="5709077" y="1943882"/>
            <a:ext cx="803663" cy="3198205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">
            <a:extLst>
              <a:ext uri="{FF2B5EF4-FFF2-40B4-BE49-F238E27FC236}">
                <a16:creationId xmlns:a16="http://schemas.microsoft.com/office/drawing/2014/main" xmlns="" id="{5CDD0869-7BE9-4E17-BEF0-CA9D742F4506}"/>
              </a:ext>
            </a:extLst>
          </p:cNvPr>
          <p:cNvSpPr/>
          <p:nvPr/>
        </p:nvSpPr>
        <p:spPr>
          <a:xfrm>
            <a:off x="6210948" y="5506930"/>
            <a:ext cx="1196338" cy="580703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/>
          <a:p>
            <a:pPr algn="ctr" defTabSz="1094263"/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单元测试</a:t>
            </a:r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xmlns="" id="{2EA2559D-6FF4-4B4D-A9E4-6D47BD135DF3}"/>
              </a:ext>
            </a:extLst>
          </p:cNvPr>
          <p:cNvSpPr/>
          <p:nvPr/>
        </p:nvSpPr>
        <p:spPr>
          <a:xfrm>
            <a:off x="3047785" y="5493600"/>
            <a:ext cx="1412453" cy="580703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44000" rIns="0" bIns="96000" anchor="ctr"/>
          <a:lstStyle/>
          <a:p>
            <a:pPr algn="ctr" defTabSz="1094263"/>
            <a:r>
              <a:rPr lang="zh-CN" altLang="en-US" sz="1600" b="1" kern="0" dirty="0">
                <a:solidFill>
                  <a:srgbClr val="0064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设备接入验证</a:t>
            </a:r>
            <a:endParaRPr lang="en-US" altLang="zh-CN" sz="1600" b="1" kern="0" dirty="0">
              <a:solidFill>
                <a:srgbClr val="0064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5F62765-B2D7-47BB-B278-F39059CE6EA0}"/>
              </a:ext>
            </a:extLst>
          </p:cNvPr>
          <p:cNvCxnSpPr>
            <a:endCxn id="27" idx="0"/>
          </p:cNvCxnSpPr>
          <p:nvPr/>
        </p:nvCxnSpPr>
        <p:spPr>
          <a:xfrm>
            <a:off x="3754011" y="5019825"/>
            <a:ext cx="1" cy="473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30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718401" y="154461"/>
            <a:ext cx="8709917" cy="7200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交付件管理</a:t>
            </a:r>
            <a:endParaRPr lang="en-US" altLang="en-US" sz="2800" dirty="0">
              <a:solidFill>
                <a:schemeClr val="accent1">
                  <a:lumMod val="75000"/>
                </a:schemeClr>
              </a:solidFill>
              <a:cs typeface="+mj-cs"/>
            </a:endParaRPr>
          </a:p>
        </p:txBody>
      </p:sp>
      <p:sp>
        <p:nvSpPr>
          <p:cNvPr id="20" name="Date Placeholder 2">
            <a:extLst>
              <a:ext uri="{FF2B5EF4-FFF2-40B4-BE49-F238E27FC236}">
                <a16:creationId xmlns:a16="http://schemas.microsoft.com/office/drawing/2014/main" xmlns="" id="{235496E4-7756-4A74-BAC0-015EC2BE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700" y="6441617"/>
            <a:ext cx="2743200" cy="365125"/>
          </a:xfrm>
        </p:spPr>
        <p:txBody>
          <a:bodyPr/>
          <a:lstStyle/>
          <a:p>
            <a:r>
              <a:rPr lang="en-US" dirty="0"/>
              <a:t>2017 </a:t>
            </a:r>
            <a:r>
              <a:rPr lang="en-US" dirty="0" err="1"/>
              <a:t>恒大集团</a:t>
            </a:r>
            <a:r>
              <a:rPr lang="en-US" dirty="0"/>
              <a:t> Corporation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xmlns="" id="{F4D9B676-A589-4E66-A0E7-482CD6BE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7474" y="6492875"/>
            <a:ext cx="2743200" cy="365125"/>
          </a:xfrm>
        </p:spPr>
        <p:txBody>
          <a:bodyPr/>
          <a:lstStyle/>
          <a:p>
            <a:pPr>
              <a:defRPr/>
            </a:pPr>
            <a:fld id="{DDF68A51-7D11-419B-B7B8-5ECB2093CAB1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8F3FC9F-649E-4E28-8D21-6C9761B3930B}"/>
              </a:ext>
            </a:extLst>
          </p:cNvPr>
          <p:cNvSpPr txBox="1"/>
          <p:nvPr/>
        </p:nvSpPr>
        <p:spPr>
          <a:xfrm>
            <a:off x="520700" y="1324947"/>
            <a:ext cx="32873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为了保证项目交付件的质量，本项目里所有交付件都必须经过三级审核，审核流程见右图，审核步骤在</a:t>
            </a:r>
            <a:r>
              <a:rPr lang="en-US" altLang="zh-CN" dirty="0"/>
              <a:t>JIRA </a:t>
            </a:r>
            <a:r>
              <a:rPr lang="zh-CN" altLang="en-US" dirty="0"/>
              <a:t>里完成。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交付件种类：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架构设计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详细设计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详细测试计划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测试报告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C807D6D-7374-4506-8CB8-3297F13D3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784" y="874461"/>
            <a:ext cx="6560850" cy="556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6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718401" y="154461"/>
            <a:ext cx="8709917" cy="7200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代码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/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分支管理 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–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代码 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Review</a:t>
            </a:r>
            <a:endParaRPr lang="en-US" altLang="en-US" sz="2800" dirty="0">
              <a:solidFill>
                <a:schemeClr val="accent1">
                  <a:lumMod val="75000"/>
                </a:schemeClr>
              </a:solidFill>
              <a:cs typeface="+mj-cs"/>
            </a:endParaRPr>
          </a:p>
        </p:txBody>
      </p:sp>
      <p:sp>
        <p:nvSpPr>
          <p:cNvPr id="20" name="Date Placeholder 2">
            <a:extLst>
              <a:ext uri="{FF2B5EF4-FFF2-40B4-BE49-F238E27FC236}">
                <a16:creationId xmlns:a16="http://schemas.microsoft.com/office/drawing/2014/main" xmlns="" id="{235496E4-7756-4A74-BAC0-015EC2BE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700" y="6441617"/>
            <a:ext cx="2743200" cy="365125"/>
          </a:xfrm>
        </p:spPr>
        <p:txBody>
          <a:bodyPr/>
          <a:lstStyle/>
          <a:p>
            <a:r>
              <a:rPr lang="en-US" dirty="0"/>
              <a:t>2017 </a:t>
            </a:r>
            <a:r>
              <a:rPr lang="en-US" dirty="0" err="1"/>
              <a:t>恒大集团</a:t>
            </a:r>
            <a:r>
              <a:rPr lang="en-US" dirty="0"/>
              <a:t> Corporation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xmlns="" id="{F4D9B676-A589-4E66-A0E7-482CD6BE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7474" y="6492875"/>
            <a:ext cx="2743200" cy="365125"/>
          </a:xfrm>
        </p:spPr>
        <p:txBody>
          <a:bodyPr/>
          <a:lstStyle/>
          <a:p>
            <a:pPr>
              <a:defRPr/>
            </a:pPr>
            <a:fld id="{DDF68A51-7D11-419B-B7B8-5ECB2093CAB1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0020632-66BF-466C-8AE3-E6D01E1B5964}"/>
              </a:ext>
            </a:extLst>
          </p:cNvPr>
          <p:cNvSpPr txBox="1"/>
          <p:nvPr/>
        </p:nvSpPr>
        <p:spPr>
          <a:xfrm>
            <a:off x="520700" y="1101633"/>
            <a:ext cx="30697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每个</a:t>
            </a:r>
            <a:r>
              <a:rPr lang="en-US" altLang="zh-CN" dirty="0"/>
              <a:t>Git </a:t>
            </a:r>
            <a:r>
              <a:rPr lang="zh-CN" altLang="en-US" dirty="0"/>
              <a:t>仓库都有一个开发组长负责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恒大</a:t>
            </a:r>
            <a:r>
              <a:rPr lang="en-US" altLang="zh-CN" dirty="0"/>
              <a:t>IT </a:t>
            </a:r>
            <a:r>
              <a:rPr lang="zh-CN" altLang="en-US" dirty="0"/>
              <a:t>管理人员负责添加新人进项目（早期开发组长可以添加）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开发者根据</a:t>
            </a:r>
            <a:r>
              <a:rPr lang="en-US" altLang="zh-CN" dirty="0"/>
              <a:t> Java </a:t>
            </a:r>
            <a:r>
              <a:rPr lang="zh-CN" altLang="en-US" dirty="0"/>
              <a:t>编程规范或者</a:t>
            </a:r>
            <a:r>
              <a:rPr lang="en-US" altLang="zh-CN" dirty="0"/>
              <a:t> C++ </a:t>
            </a:r>
            <a:r>
              <a:rPr lang="zh-CN" altLang="en-US" dirty="0"/>
              <a:t>编程规范开始编程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开发者每天可以提交完成的代码到工作分支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代码合并到</a:t>
            </a:r>
            <a:r>
              <a:rPr lang="en-US" altLang="zh-CN" dirty="0"/>
              <a:t>Build</a:t>
            </a:r>
            <a:r>
              <a:rPr lang="zh-CN" altLang="en-US" dirty="0"/>
              <a:t>分支前必须经过</a:t>
            </a:r>
            <a:r>
              <a:rPr lang="en-US" altLang="zh-CN" dirty="0"/>
              <a:t> Code Review</a:t>
            </a:r>
            <a:r>
              <a:rPr lang="zh-CN" altLang="en-US" dirty="0"/>
              <a:t>，后期计划增加代码静态分析。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CA1517D-8BF9-4C98-9461-F1404F79E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592" y="970251"/>
            <a:ext cx="7505082" cy="529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52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718401" y="154461"/>
            <a:ext cx="8709917" cy="7200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代码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/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分支管理 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–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代码提交子流程</a:t>
            </a:r>
            <a:endParaRPr lang="en-US" altLang="en-US" sz="2800" dirty="0">
              <a:solidFill>
                <a:schemeClr val="accent1">
                  <a:lumMod val="75000"/>
                </a:schemeClr>
              </a:solidFill>
              <a:cs typeface="+mj-cs"/>
            </a:endParaRPr>
          </a:p>
        </p:txBody>
      </p:sp>
      <p:sp>
        <p:nvSpPr>
          <p:cNvPr id="20" name="Date Placeholder 2">
            <a:extLst>
              <a:ext uri="{FF2B5EF4-FFF2-40B4-BE49-F238E27FC236}">
                <a16:creationId xmlns:a16="http://schemas.microsoft.com/office/drawing/2014/main" xmlns="" id="{235496E4-7756-4A74-BAC0-015EC2BE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700" y="6441617"/>
            <a:ext cx="2743200" cy="365125"/>
          </a:xfrm>
        </p:spPr>
        <p:txBody>
          <a:bodyPr/>
          <a:lstStyle/>
          <a:p>
            <a:r>
              <a:rPr lang="en-US" dirty="0"/>
              <a:t>2017 </a:t>
            </a:r>
            <a:r>
              <a:rPr lang="en-US" dirty="0" err="1"/>
              <a:t>恒大集团</a:t>
            </a:r>
            <a:r>
              <a:rPr lang="en-US" dirty="0"/>
              <a:t> Corporation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xmlns="" id="{F4D9B676-A589-4E66-A0E7-482CD6BE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7474" y="6492875"/>
            <a:ext cx="2743200" cy="365125"/>
          </a:xfrm>
        </p:spPr>
        <p:txBody>
          <a:bodyPr/>
          <a:lstStyle/>
          <a:p>
            <a:pPr>
              <a:defRPr/>
            </a:pPr>
            <a:fld id="{DDF68A51-7D11-419B-B7B8-5ECB2093CAB1}" type="slidenum">
              <a:rPr lang="zh-CN" altLang="en-US" smtClean="0"/>
              <a:pPr>
                <a:defRPr/>
              </a:pPr>
              <a:t>7</a:t>
            </a:fld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389DFA8-F0A4-4C17-A1DC-88D3A5997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779" y="1090376"/>
            <a:ext cx="8259325" cy="513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61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718401" y="154461"/>
            <a:ext cx="8709917" cy="7200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代码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/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分支管理 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–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代码合并子流程</a:t>
            </a:r>
            <a:endParaRPr lang="en-US" altLang="en-US" sz="2800" dirty="0">
              <a:solidFill>
                <a:schemeClr val="accent1">
                  <a:lumMod val="75000"/>
                </a:schemeClr>
              </a:solidFill>
              <a:cs typeface="+mj-cs"/>
            </a:endParaRPr>
          </a:p>
        </p:txBody>
      </p:sp>
      <p:sp>
        <p:nvSpPr>
          <p:cNvPr id="20" name="Date Placeholder 2">
            <a:extLst>
              <a:ext uri="{FF2B5EF4-FFF2-40B4-BE49-F238E27FC236}">
                <a16:creationId xmlns:a16="http://schemas.microsoft.com/office/drawing/2014/main" xmlns="" id="{235496E4-7756-4A74-BAC0-015EC2BE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700" y="6441617"/>
            <a:ext cx="2743200" cy="365125"/>
          </a:xfrm>
        </p:spPr>
        <p:txBody>
          <a:bodyPr/>
          <a:lstStyle/>
          <a:p>
            <a:r>
              <a:rPr lang="en-US" dirty="0"/>
              <a:t>2017 </a:t>
            </a:r>
            <a:r>
              <a:rPr lang="en-US" dirty="0" err="1"/>
              <a:t>恒大集团</a:t>
            </a:r>
            <a:r>
              <a:rPr lang="en-US" dirty="0"/>
              <a:t> Corporation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xmlns="" id="{F4D9B676-A589-4E66-A0E7-482CD6BE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7474" y="6492875"/>
            <a:ext cx="2743200" cy="365125"/>
          </a:xfrm>
        </p:spPr>
        <p:txBody>
          <a:bodyPr/>
          <a:lstStyle/>
          <a:p>
            <a:pPr>
              <a:defRPr/>
            </a:pPr>
            <a:fld id="{DDF68A51-7D11-419B-B7B8-5ECB2093CAB1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0020632-66BF-466C-8AE3-E6D01E1B5964}"/>
              </a:ext>
            </a:extLst>
          </p:cNvPr>
          <p:cNvSpPr txBox="1"/>
          <p:nvPr/>
        </p:nvSpPr>
        <p:spPr>
          <a:xfrm>
            <a:off x="383487" y="1155938"/>
            <a:ext cx="11000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只有开发组长才能创建新的服务器分支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只有开发组长才可以推送（合并）代码到</a:t>
            </a:r>
            <a:r>
              <a:rPr lang="en-US" altLang="zh-CN" dirty="0"/>
              <a:t>master </a:t>
            </a:r>
            <a:r>
              <a:rPr lang="zh-CN" altLang="en-US" dirty="0"/>
              <a:t>分支 和 </a:t>
            </a:r>
            <a:r>
              <a:rPr lang="en-US" altLang="zh-CN" dirty="0"/>
              <a:t>Build </a:t>
            </a:r>
            <a:r>
              <a:rPr lang="zh-CN" altLang="en-US" dirty="0"/>
              <a:t>分支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Master </a:t>
            </a:r>
            <a:r>
              <a:rPr lang="zh-CN" altLang="en-US" dirty="0"/>
              <a:t>分支用来发布测试退出后的版本，</a:t>
            </a:r>
            <a:r>
              <a:rPr lang="en-US" altLang="zh-CN" dirty="0"/>
              <a:t>Jenkins </a:t>
            </a:r>
            <a:r>
              <a:rPr lang="zh-CN" altLang="en-US" dirty="0"/>
              <a:t>从 </a:t>
            </a:r>
            <a:r>
              <a:rPr lang="en-US" altLang="zh-CN" dirty="0"/>
              <a:t>Build </a:t>
            </a:r>
            <a:r>
              <a:rPr lang="zh-CN" altLang="en-US" dirty="0"/>
              <a:t>分支抽取代码 </a:t>
            </a:r>
            <a:r>
              <a:rPr lang="en-US" altLang="zh-CN" dirty="0"/>
              <a:t>Build </a:t>
            </a:r>
            <a:r>
              <a:rPr lang="zh-CN" altLang="en-US" dirty="0"/>
              <a:t>应用程序。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F4ADBE-932E-4456-BC2B-8668144F3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2430442"/>
            <a:ext cx="11000793" cy="377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1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718401" y="154461"/>
            <a:ext cx="8709917" cy="7200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代码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/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分支管理 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–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分支版本建议</a:t>
            </a:r>
            <a:endParaRPr lang="en-US" altLang="en-US" sz="2800" dirty="0">
              <a:solidFill>
                <a:schemeClr val="accent1">
                  <a:lumMod val="75000"/>
                </a:schemeClr>
              </a:solidFill>
              <a:cs typeface="+mj-cs"/>
            </a:endParaRPr>
          </a:p>
        </p:txBody>
      </p:sp>
      <p:sp>
        <p:nvSpPr>
          <p:cNvPr id="20" name="Date Placeholder 2">
            <a:extLst>
              <a:ext uri="{FF2B5EF4-FFF2-40B4-BE49-F238E27FC236}">
                <a16:creationId xmlns:a16="http://schemas.microsoft.com/office/drawing/2014/main" xmlns="" id="{235496E4-7756-4A74-BAC0-015EC2BE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700" y="6441617"/>
            <a:ext cx="2743200" cy="365125"/>
          </a:xfrm>
        </p:spPr>
        <p:txBody>
          <a:bodyPr/>
          <a:lstStyle/>
          <a:p>
            <a:r>
              <a:rPr lang="en-US" dirty="0"/>
              <a:t>2017 </a:t>
            </a:r>
            <a:r>
              <a:rPr lang="en-US" dirty="0" err="1"/>
              <a:t>恒大集团</a:t>
            </a:r>
            <a:r>
              <a:rPr lang="en-US" dirty="0"/>
              <a:t> Corporation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xmlns="" id="{F4D9B676-A589-4E66-A0E7-482CD6BE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7474" y="6492875"/>
            <a:ext cx="2743200" cy="365125"/>
          </a:xfrm>
        </p:spPr>
        <p:txBody>
          <a:bodyPr/>
          <a:lstStyle/>
          <a:p>
            <a:pPr>
              <a:defRPr/>
            </a:pPr>
            <a:fld id="{DDF68A51-7D11-419B-B7B8-5ECB2093CAB1}" type="slidenum">
              <a:rPr lang="zh-CN" altLang="en-US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0020632-66BF-466C-8AE3-E6D01E1B5964}"/>
              </a:ext>
            </a:extLst>
          </p:cNvPr>
          <p:cNvSpPr txBox="1"/>
          <p:nvPr/>
        </p:nvSpPr>
        <p:spPr>
          <a:xfrm>
            <a:off x="429207" y="1371600"/>
            <a:ext cx="28346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版本号</a:t>
            </a:r>
            <a:r>
              <a:rPr lang="en-US" altLang="zh-CN" dirty="0"/>
              <a:t>4</a:t>
            </a:r>
            <a:r>
              <a:rPr lang="zh-CN" altLang="en-US" dirty="0"/>
              <a:t>位    </a:t>
            </a:r>
            <a:r>
              <a:rPr lang="en-US" altLang="zh-CN" dirty="0"/>
              <a:t>X.XX.XXX.XXXX</a:t>
            </a:r>
            <a:r>
              <a:rPr lang="zh-CN" altLang="en-US" dirty="0"/>
              <a:t>  </a:t>
            </a:r>
            <a:r>
              <a:rPr lang="en-US" altLang="zh-CN" dirty="0"/>
              <a:t>, </a:t>
            </a:r>
            <a:r>
              <a:rPr lang="zh-CN" altLang="en-US" dirty="0"/>
              <a:t>第一位是主版本号，第二位是小版本号，第三位是修订版本号，第四位是日期版本号，如 </a:t>
            </a:r>
            <a:r>
              <a:rPr lang="en-US" altLang="zh-CN" dirty="0"/>
              <a:t>0.1.0.20171215_1320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阶段测试退出后，统一由管理人员打版本标记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B301278-07B8-4AD3-8F46-929C75928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970" y="1708329"/>
            <a:ext cx="7918704" cy="432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3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6158</TotalTime>
  <Words>2097</Words>
  <Application>Microsoft Office PowerPoint</Application>
  <PresentationFormat>宽屏</PresentationFormat>
  <Paragraphs>541</Paragraphs>
  <Slides>25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等线</vt:lpstr>
      <vt:lpstr>宋体</vt:lpstr>
      <vt:lpstr>Microsoft YaHei</vt:lpstr>
      <vt:lpstr>Microsoft YaHei</vt:lpstr>
      <vt:lpstr>Arial</vt:lpstr>
      <vt:lpstr>Calibri</vt:lpstr>
      <vt:lpstr>Calibri Light</vt:lpstr>
      <vt:lpstr>Wingdings</vt:lpstr>
      <vt:lpstr>Office Theme</vt:lpstr>
      <vt:lpstr>Custom Design</vt:lpstr>
      <vt:lpstr>PowerPoint 演示文稿</vt:lpstr>
      <vt:lpstr>PowerPoint 演示文稿</vt:lpstr>
      <vt:lpstr>项目管理组织架构</vt:lpstr>
      <vt:lpstr>恒大智慧小区项目组 - 质量保障组</vt:lpstr>
      <vt:lpstr>交付件管理</vt:lpstr>
      <vt:lpstr>代码/分支管理 – 代码 Review</vt:lpstr>
      <vt:lpstr>代码/分支管理 – 代码提交子流程</vt:lpstr>
      <vt:lpstr>代码/分支管理 – 代码合并子流程</vt:lpstr>
      <vt:lpstr>代码/分支管理 – 分支版本建议</vt:lpstr>
      <vt:lpstr>环境管理</vt:lpstr>
      <vt:lpstr> 测试流程图 </vt:lpstr>
      <vt:lpstr>第一迭代、联动场景（一）</vt:lpstr>
      <vt:lpstr>第二迭代、联动场景（二）</vt:lpstr>
      <vt:lpstr>第三迭代、联动场景（三）</vt:lpstr>
      <vt:lpstr>集成测试</vt:lpstr>
      <vt:lpstr>用户测试</vt:lpstr>
      <vt:lpstr>测试前期准备工作</vt:lpstr>
      <vt:lpstr>测试工具准备</vt:lpstr>
      <vt:lpstr>PowerPoint 演示文稿</vt:lpstr>
      <vt:lpstr> 附一：测试管理-测试方案-敏捷增量测试流程方法 </vt:lpstr>
      <vt:lpstr>附二：测试用例-方法论</vt:lpstr>
      <vt:lpstr>附三：测试用例-方法论（续）</vt:lpstr>
      <vt:lpstr>附四：自动化测试工具</vt:lpstr>
      <vt:lpstr> 附五：测试迭代准入条件 </vt:lpstr>
      <vt:lpstr> 附六：敏捷增量测试架构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 Zhu Ai</dc:creator>
  <cp:lastModifiedBy>夏宣寅(500029)</cp:lastModifiedBy>
  <cp:revision>396</cp:revision>
  <dcterms:created xsi:type="dcterms:W3CDTF">2017-11-02T02:44:55Z</dcterms:created>
  <dcterms:modified xsi:type="dcterms:W3CDTF">2017-12-07T03:20:12Z</dcterms:modified>
</cp:coreProperties>
</file>