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83" r:id="rId4"/>
    <p:sldId id="360" r:id="rId5"/>
    <p:sldId id="364" r:id="rId6"/>
    <p:sldId id="362" r:id="rId7"/>
    <p:sldId id="363" r:id="rId8"/>
    <p:sldId id="365" r:id="rId9"/>
    <p:sldId id="287" r:id="rId10"/>
    <p:sldId id="368" r:id="rId11"/>
    <p:sldId id="369" r:id="rId12"/>
    <p:sldId id="370" r:id="rId13"/>
    <p:sldId id="366" r:id="rId14"/>
    <p:sldId id="371" r:id="rId15"/>
    <p:sldId id="288" r:id="rId16"/>
    <p:sldId id="372" r:id="rId17"/>
    <p:sldId id="373" r:id="rId18"/>
    <p:sldId id="374" r:id="rId19"/>
    <p:sldId id="376" r:id="rId20"/>
    <p:sldId id="377" r:id="rId21"/>
    <p:sldId id="378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400" r:id="rId32"/>
    <p:sldId id="389" r:id="rId33"/>
    <p:sldId id="401" r:id="rId34"/>
    <p:sldId id="390" r:id="rId35"/>
    <p:sldId id="357" r:id="rId36"/>
    <p:sldId id="290" r:id="rId37"/>
    <p:sldId id="291" r:id="rId38"/>
    <p:sldId id="391" r:id="rId39"/>
    <p:sldId id="289" r:id="rId40"/>
    <p:sldId id="295" r:id="rId41"/>
    <p:sldId id="296" r:id="rId42"/>
    <p:sldId id="293" r:id="rId43"/>
    <p:sldId id="294" r:id="rId44"/>
    <p:sldId id="272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20" r:id="rId61"/>
    <p:sldId id="421" r:id="rId62"/>
    <p:sldId id="422" r:id="rId63"/>
    <p:sldId id="403" r:id="rId64"/>
    <p:sldId id="297" r:id="rId65"/>
    <p:sldId id="298" r:id="rId66"/>
    <p:sldId id="299" r:id="rId67"/>
    <p:sldId id="300" r:id="rId68"/>
    <p:sldId id="301" r:id="rId69"/>
    <p:sldId id="302" r:id="rId70"/>
    <p:sldId id="304" r:id="rId71"/>
    <p:sldId id="303" r:id="rId72"/>
    <p:sldId id="305" r:id="rId73"/>
    <p:sldId id="311" r:id="rId74"/>
    <p:sldId id="424" r:id="rId75"/>
    <p:sldId id="425" r:id="rId76"/>
    <p:sldId id="426" r:id="rId77"/>
    <p:sldId id="312" r:id="rId78"/>
    <p:sldId id="316" r:id="rId79"/>
    <p:sldId id="317" r:id="rId80"/>
    <p:sldId id="318" r:id="rId81"/>
    <p:sldId id="319" r:id="rId82"/>
    <p:sldId id="320" r:id="rId83"/>
    <p:sldId id="321" r:id="rId84"/>
    <p:sldId id="323" r:id="rId85"/>
    <p:sldId id="322" r:id="rId86"/>
    <p:sldId id="314" r:id="rId87"/>
    <p:sldId id="428" r:id="rId88"/>
    <p:sldId id="427" r:id="rId89"/>
    <p:sldId id="324" r:id="rId90"/>
    <p:sldId id="313" r:id="rId91"/>
    <p:sldId id="325" r:id="rId92"/>
    <p:sldId id="306" r:id="rId93"/>
    <p:sldId id="328" r:id="rId94"/>
    <p:sldId id="330" r:id="rId95"/>
    <p:sldId id="327" r:id="rId96"/>
    <p:sldId id="326" r:id="rId97"/>
    <p:sldId id="331" r:id="rId98"/>
    <p:sldId id="332" r:id="rId99"/>
    <p:sldId id="333" r:id="rId100"/>
    <p:sldId id="334" r:id="rId101"/>
    <p:sldId id="308" r:id="rId102"/>
    <p:sldId id="337" r:id="rId103"/>
    <p:sldId id="336" r:id="rId104"/>
    <p:sldId id="338" r:id="rId105"/>
    <p:sldId id="339" r:id="rId106"/>
    <p:sldId id="340" r:id="rId107"/>
    <p:sldId id="341" r:id="rId108"/>
    <p:sldId id="343" r:id="rId109"/>
    <p:sldId id="342" r:id="rId110"/>
    <p:sldId id="344" r:id="rId111"/>
    <p:sldId id="345" r:id="rId112"/>
    <p:sldId id="346" r:id="rId113"/>
    <p:sldId id="347" r:id="rId114"/>
    <p:sldId id="348" r:id="rId115"/>
    <p:sldId id="309" r:id="rId116"/>
    <p:sldId id="350" r:id="rId117"/>
    <p:sldId id="349" r:id="rId118"/>
    <p:sldId id="351" r:id="rId119"/>
    <p:sldId id="352" r:id="rId120"/>
    <p:sldId id="353" r:id="rId121"/>
    <p:sldId id="354" r:id="rId122"/>
    <p:sldId id="355" r:id="rId123"/>
    <p:sldId id="356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FDC32-7D8E-D346-8691-1D4BB9EE5D6B}">
          <p14:sldIdLst>
            <p14:sldId id="256"/>
            <p14:sldId id="257"/>
          </p14:sldIdLst>
        </p14:section>
        <p14:section name="1.1 데스크톱 애플리케이션" id="{A9A885EE-BB97-CB4F-9C15-970830F1A768}">
          <p14:sldIdLst>
            <p14:sldId id="283"/>
            <p14:sldId id="360"/>
            <p14:sldId id="364"/>
            <p14:sldId id="362"/>
            <p14:sldId id="363"/>
            <p14:sldId id="365"/>
            <p14:sldId id="287"/>
            <p14:sldId id="368"/>
            <p14:sldId id="369"/>
            <p14:sldId id="370"/>
            <p14:sldId id="366"/>
            <p14:sldId id="371"/>
          </p14:sldIdLst>
        </p14:section>
        <p14:section name="1.2 클라이언트 서버 애플리케이션" id="{A18511A5-CC47-BF4B-80A4-12F75FA63435}">
          <p14:sldIdLst>
            <p14:sldId id="288"/>
            <p14:sldId id="372"/>
            <p14:sldId id="373"/>
            <p14:sldId id="374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400"/>
            <p14:sldId id="389"/>
            <p14:sldId id="401"/>
            <p14:sldId id="390"/>
            <p14:sldId id="357"/>
            <p14:sldId id="290"/>
            <p14:sldId id="291"/>
            <p14:sldId id="391"/>
            <p14:sldId id="289"/>
            <p14:sldId id="295"/>
            <p14:sldId id="296"/>
            <p14:sldId id="293"/>
          </p14:sldIdLst>
        </p14:section>
        <p14:section name="1.3 다중 클라이언트의 요청처리" id="{D6786796-A547-2049-A159-1B200BE9444F}">
          <p14:sldIdLst>
            <p14:sldId id="294"/>
            <p14:sldId id="27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21"/>
            <p14:sldId id="422"/>
            <p14:sldId id="403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</p14:sldIdLst>
        </p14:section>
        <p14:section name="웹 애플리케이션 아키텍처의 특징" id="{CA54F13F-CE3C-E248-8A48-9FB9C8B96D1E}">
          <p14:sldIdLst>
            <p14:sldId id="311"/>
            <p14:sldId id="424"/>
            <p14:sldId id="425"/>
            <p14:sldId id="426"/>
            <p14:sldId id="312"/>
            <p14:sldId id="316"/>
            <p14:sldId id="317"/>
            <p14:sldId id="318"/>
            <p14:sldId id="319"/>
            <p14:sldId id="320"/>
            <p14:sldId id="321"/>
            <p14:sldId id="323"/>
            <p14:sldId id="322"/>
            <p14:sldId id="314"/>
            <p14:sldId id="428"/>
            <p14:sldId id="427"/>
            <p14:sldId id="324"/>
            <p14:sldId id="313"/>
            <p14:sldId id="325"/>
          </p14:sldIdLst>
        </p14:section>
        <p14:section name="클라이언트.서버 아키텍처의 진화" id="{004C5A6F-742C-6340-8795-E6C4FA62F2B7}">
          <p14:sldIdLst>
            <p14:sldId id="306"/>
            <p14:sldId id="328"/>
            <p14:sldId id="330"/>
            <p14:sldId id="327"/>
            <p14:sldId id="326"/>
            <p14:sldId id="331"/>
            <p14:sldId id="332"/>
            <p14:sldId id="333"/>
            <p14:sldId id="334"/>
            <p14:sldId id="308"/>
            <p14:sldId id="337"/>
            <p14:sldId id="336"/>
            <p14:sldId id="338"/>
            <p14:sldId id="339"/>
            <p14:sldId id="340"/>
            <p14:sldId id="341"/>
            <p14:sldId id="343"/>
            <p14:sldId id="342"/>
            <p14:sldId id="344"/>
            <p14:sldId id="345"/>
            <p14:sldId id="346"/>
            <p14:sldId id="347"/>
            <p14:sldId id="348"/>
            <p14:sldId id="309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73934" autoAdjust="0"/>
  </p:normalViewPr>
  <p:slideViewPr>
    <p:cSldViewPr snapToGrid="0" snapToObjects="1">
      <p:cViewPr>
        <p:scale>
          <a:sx n="112" d="100"/>
          <a:sy n="112" d="100"/>
        </p:scale>
        <p:origin x="-9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강의를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준비를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마쳤으면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본격적으로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탐험해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보겠습니다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 특징은 사용자 화면 출력과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업무 관련 작업 실행</a:t>
            </a:r>
            <a:r>
              <a:rPr lang="en-US" altLang="ko-KR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처리와 관련된 프로그램 로직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명령어를 모두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처리한다는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그러다 보니 프로그램을 변경할 때 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매번 다시 설치해야 하는 문제가 있습니다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몇 십대의 컴퓨터에 설치하는 경우라면 문제될게 없지만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몇 백대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몇 천대 컴퓨터를 관리하는 경우라면 이것은 매우 짜증나는 일이 아닐 수 없습니다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여기에다가 인사관리나 회계 시스템처럼 데이터베이스에 접속하는 프로그램인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실행 파일 안에 들어 있는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접속 정보가 들어 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 정보를 해킹 프로그램을 사용하여 꺼낼 수 있기 때문에 보안에도 매우 취약합니다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문제를 해결하고자 등장한 것이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애플리케이션입니다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절에서 이 문제를 어떻게 해결하는지 살펴보겠습니다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웹 개발 워크북의 </a:t>
            </a:r>
            <a:r>
              <a:rPr lang="ko-KR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절로 가겠습니다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클라이언트</a:t>
            </a:r>
            <a:r>
              <a:rPr lang="ko-KR" altLang="ko-KR" dirty="0" smtClean="0"/>
              <a:t>/</a:t>
            </a:r>
            <a:r>
              <a:rPr lang="ko-KR" altLang="en-US" dirty="0" smtClean="0"/>
              <a:t>서버 애플리케이션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간단히 내용 정리를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책에 나와 있는대로  실습을 진행해 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애플리케이션의 핵심은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이전 강의에서 설명했던 데스크톱 애플리케이션을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이렇게 서버와</a:t>
            </a:r>
            <a:r>
              <a:rPr lang="en-US" altLang="ko-KR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클라이언트로 쪼개는 것입니다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데스크톱 애플리케이션에서는 프리젠테이션 로직과 비즈니스 로직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로직을 모두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실행했습니다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이렇게 클라이언트</a:t>
            </a:r>
            <a:r>
              <a:rPr lang="ko-KR" altLang="ko-KR" dirty="0" smtClean="0"/>
              <a:t>/</a:t>
            </a:r>
            <a:r>
              <a:rPr lang="ko-KR" altLang="en-US" dirty="0" smtClean="0"/>
              <a:t>서버로 분리하게 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펼쳐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제목이 뭐라고 되어 있습니까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배우기에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등장하게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되었는지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이유를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설명하고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책의 첫 번째 장으로 이 주제를 넣은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개발자라 하면 최소한 웹 애플리케이션의 존재 이유에 대해서 알아야 할것 아닙니까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이번 장에서는 데스크톱 애플리케이션에서 웹 애플리케이션까지 그 진화 과정을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 가면서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아키텍처 별로 어떤 특징이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 어떤 문제 때문에 다른 아키텍처로 진화할 수 밖에 없었는지 살펴보는 시간을 갖겠습니다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비즈니스 로직과 데이터 로직은 서버가 수행하고</a:t>
            </a:r>
            <a:r>
              <a:rPr lang="en-US" altLang="ko-KR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프리젠테이션 로직은 클라이언트에서 수행하게 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사용자가 클라이언트 프로그램에서 값을 입력하거나 버튼을 클릭하면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클라이언트는 데이터를 처리하기 위해 서버에 작업을 요청합니다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서버는 클라이언트에서 요청한 작업을 처리하고</a:t>
            </a:r>
            <a:r>
              <a:rPr lang="en-US" altLang="ko-KR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결과를 클라이언트에게 전달합니다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클라이언트는 서버에서 받은 결과를 사용자에게 출력하게 되는 것이죠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두 군데로 나눠서 처리하면 어떤 이점이 있을까요</a:t>
            </a:r>
            <a:r>
              <a:rPr lang="en-US" altLang="ko-KR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첫째로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비즈니스 로직이나 데이터 로직에 변경이 발생하더라도 서버쪽만 바꾸면 됩니다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굳이 클라이언트는 바꿀 필요가 없습니다</a:t>
            </a:r>
            <a:r>
              <a:rPr lang="en-US" altLang="ko-K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물론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큰 기능 변경이 발생하면 클라이언트도 바꿔야 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데스크톱 방식보다는 덜하다는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데스크톱 방식은 기능이 바뀔 때 마다 프로그램을 다시 깔아야 하잖습니까</a:t>
            </a:r>
            <a:r>
              <a:rPr lang="ko-KR" altLang="ko-KR" dirty="0" smtClean="0"/>
              <a:t>?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이렇게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구조로 바꾸면 이전 방식보다 재설치 횟수가 훨씬 줄어들게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데스크톱 애플리케이션에 대해 알아보겠습니다</a:t>
            </a:r>
            <a:r>
              <a:rPr lang="en-US" altLang="ko-K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책에서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절을 펼치기 바랍니다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보안 측면에서도 이점이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데이터베이스를 사용하는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데스크톱에서는 어떻게 했습니까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직접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접속했죠</a:t>
            </a:r>
            <a:r>
              <a:rPr lang="en-US" altLang="ko-KR" dirty="0" smtClean="0"/>
              <a:t>?</a:t>
            </a:r>
            <a:r>
              <a:rPr lang="ko-KR" altLang="en-US" dirty="0" smtClean="0"/>
              <a:t> 그렇기 때문에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접속 아이디와 암호가 노출되기 쉬웠고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가 외부에 그대로 노출되기 때문에 해커의 공격에 취약할 수 밖에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반해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구조에서는 </a:t>
            </a:r>
            <a:endParaRPr lang="en-US" altLang="ko-KR" dirty="0" smtClean="0"/>
          </a:p>
          <a:p>
            <a:r>
              <a:rPr lang="ko-KR" altLang="en-US" dirty="0" smtClean="0"/>
              <a:t>클라이언트가 아닌 서버쪽에서 데이터베이스에 접속합니다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DBMS</a:t>
            </a:r>
            <a:r>
              <a:rPr lang="ko-KR" altLang="en-US" baseline="0" dirty="0" smtClean="0"/>
              <a:t>가 외부에 직접 노출되지 않기 때문에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해커의 직접 공격을 방지할 수 있는 것이죠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7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이번 절의 예제는 </a:t>
            </a:r>
            <a:r>
              <a:rPr lang="ko-KR" altLang="en-US" dirty="0" smtClean="0"/>
              <a:t>이전 강의에서 실행한 계산기 프로그램을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구조로 바꾼 것입니다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CalculatorFrame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클래스에서 비즈니스 로직과 데이터 로직을 뽑아서 </a:t>
            </a:r>
            <a:r>
              <a:rPr lang="en-US" dirty="0" err="1" smtClean="0"/>
              <a:t>CalculatorServer</a:t>
            </a:r>
            <a:r>
              <a:rPr lang="en-US" dirty="0" smtClean="0"/>
              <a:t> </a:t>
            </a:r>
            <a:r>
              <a:rPr lang="ko-KR" altLang="en-US" dirty="0" smtClean="0"/>
              <a:t>클래스를 만들었습니다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CalculatorFrame</a:t>
            </a:r>
            <a:r>
              <a:rPr lang="ko-KR" altLang="en-US" dirty="0" smtClean="0"/>
              <a:t> 클래스에는 프리젠테이션 로직만 두었습니다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여기에 더하여 서버와의 통신을 담당하는 </a:t>
            </a:r>
            <a:r>
              <a:rPr lang="en-US" altLang="ko-KR" dirty="0" err="1" smtClean="0"/>
              <a:t>CalculatorAgent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클래스를 클라이언트쪽에 추가하였습니다</a:t>
            </a:r>
            <a:r>
              <a:rPr lang="en-US" altLang="ko-K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6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CalculatorFrame</a:t>
            </a:r>
            <a:r>
              <a:rPr lang="ko-KR" altLang="en-US" dirty="0" smtClean="0"/>
              <a:t>은 이 </a:t>
            </a:r>
            <a:r>
              <a:rPr lang="en-US" altLang="ko-KR" dirty="0" err="1" smtClean="0"/>
              <a:t>CalculatorAgent</a:t>
            </a:r>
            <a:r>
              <a:rPr lang="ko-KR" altLang="en-US" dirty="0" smtClean="0"/>
              <a:t>를 사용하여 서버에 작업을 요청하고 결과를 받을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2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실습을 통해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애플리케이션의 동작을 직접 확인해 보겠습니다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이클립스로 직접 실습한다</a:t>
            </a:r>
            <a:r>
              <a:rPr lang="en-US" altLang="ko-KR" dirty="0" smtClean="0"/>
              <a:t>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절의 내용을 정리해보겠습니다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책의 지시에 따라 자바 프로그램을 실행하면 이렇게 계산기 애플리케이션이 출력됩니다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실습을 해 보겠습니다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계산기 프로그램의 사용법은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여기 빈 칸에 값을 입력하고</a:t>
            </a:r>
            <a:r>
              <a:rPr lang="en-US" altLang="ko-KR" dirty="0" smtClean="0"/>
              <a:t>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빼기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곱하기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나누기 연산자를 선택한 다음</a:t>
            </a:r>
            <a:r>
              <a:rPr lang="en-US" altLang="ko-KR" dirty="0" smtClean="0"/>
              <a:t>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이퀄 버튼을 누르면 오른쪽 빈 칸에 그 결과가 출력됩니다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실습을 해 보겠습니다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데스크톱 애플리케이션의 특징을 간략히 정리해 보겠습니다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데스크톱 애플리케이션의 가장 중요한 특징 중 하나는 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 설치해서 실행해야 한다는 것입니다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14. 9. 29.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특징</a:t>
            </a:r>
          </a:p>
          <a:p>
            <a:r>
              <a:rPr lang="en-US" altLang="ko-KR" sz="1800" dirty="0" smtClean="0"/>
              <a:t>PC</a:t>
            </a:r>
            <a:r>
              <a:rPr lang="ko-KR" altLang="en-US" sz="1800" dirty="0" smtClean="0"/>
              <a:t>에 설치한 후 실행</a:t>
            </a:r>
            <a:endParaRPr lang="en-US" altLang="ko-KR" sz="1800" dirty="0" smtClean="0"/>
          </a:p>
          <a:p>
            <a:r>
              <a:rPr lang="ko-KR" altLang="en-US" sz="1800" b="1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처리를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771800" y="2289200"/>
            <a:ext cx="3422848" cy="504056"/>
          </a:xfrm>
          <a:prstGeom prst="wedgeRoundRectCallout">
            <a:avLst>
              <a:gd name="adj1" fmla="val -57566"/>
              <a:gd name="adj2" fmla="val 574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프리젠테이션 로직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4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전통적인 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>
                <a:latin typeface="+mn-ea"/>
              </a:rPr>
              <a:t>서버 구조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서버에서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smtClean="0">
                <a:latin typeface="+mn-ea"/>
              </a:rPr>
              <a:t>처리 </a:t>
            </a:r>
            <a:r>
              <a:rPr lang="ko-KR" altLang="en-US" sz="1800" dirty="0" smtClean="0">
                <a:latin typeface="+mn-ea"/>
                <a:sym typeface="Wingdings"/>
              </a:rPr>
              <a:t> 자료 중복 및 자료 불일치 문제 해결</a:t>
            </a:r>
            <a:endParaRPr lang="en-US" altLang="ko-KR" sz="1800" dirty="0" smtClean="0">
              <a:latin typeface="+mn-ea"/>
              <a:sym typeface="Wingdings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r>
              <a:rPr lang="ko-KR" altLang="en-US" sz="1800" dirty="0" smtClean="0">
                <a:sym typeface="Wingdings"/>
              </a:rPr>
              <a:t>애플리케이션 변경 시 재배포 필요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클라이언트에서 </a:t>
            </a:r>
            <a:r>
              <a:rPr lang="en-US" altLang="ko-KR" sz="1800" dirty="0" smtClean="0">
                <a:sym typeface="Wingdings"/>
              </a:rPr>
              <a:t>DBMS</a:t>
            </a:r>
            <a:r>
              <a:rPr lang="ko-KR" altLang="en-US" sz="1800" dirty="0" smtClean="0">
                <a:sym typeface="Wingdings"/>
              </a:rPr>
              <a:t>에 직접 접속 </a:t>
            </a:r>
            <a:r>
              <a:rPr lang="ko-KR" altLang="en-US" sz="1800" b="1" dirty="0" smtClean="0">
                <a:sym typeface="Wingdings"/>
              </a:rPr>
              <a:t> 접속 아이디</a:t>
            </a:r>
            <a:r>
              <a:rPr lang="en-US" altLang="ko-KR" sz="1800" b="1" dirty="0" smtClean="0">
                <a:sym typeface="Wingdings"/>
              </a:rPr>
              <a:t>,</a:t>
            </a:r>
            <a:r>
              <a:rPr lang="ko-KR" altLang="en-US" sz="1800" b="1" dirty="0" smtClean="0">
                <a:sym typeface="Wingdings"/>
              </a:rPr>
              <a:t> 암호 노출 위험 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37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strike="sngStrike" dirty="0">
                <a:latin typeface="+mn-ea"/>
              </a:rPr>
              <a:t>비즈니스 </a:t>
            </a:r>
            <a:r>
              <a:rPr lang="ko-KR" altLang="en-US" sz="1600" strike="sngStrike" dirty="0" smtClean="0">
                <a:latin typeface="+mn-ea"/>
              </a:rPr>
              <a:t>로직</a:t>
            </a:r>
            <a:endParaRPr lang="ko-KR" altLang="en-US" sz="1600" strike="sngStrike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40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b="1" dirty="0">
                <a:latin typeface="+mn-ea"/>
              </a:rPr>
              <a:t>비즈니스 </a:t>
            </a:r>
            <a:r>
              <a:rPr lang="ko-KR" altLang="en-US" sz="1600" b="1" dirty="0" smtClean="0">
                <a:latin typeface="+mn-ea"/>
              </a:rPr>
              <a:t>로직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37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4042792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+mn-ea"/>
              </a:rPr>
              <a:t>실행 요청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848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SQL </a:t>
            </a:r>
            <a:r>
              <a:rPr lang="ko-KR" altLang="en-US" sz="1600" b="1" dirty="0" smtClean="0">
                <a:latin typeface="+mn-ea"/>
              </a:rPr>
              <a:t>질의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6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+mn-ea"/>
              </a:rPr>
              <a:t>결과 데이터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8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애플리케이션 서버 도입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실행 결과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26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비즈니스 로직을 전문으로 처리하는 서버를 둠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87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</a:t>
            </a:r>
            <a:r>
              <a:rPr lang="ko-KR" altLang="en-US" sz="1800" b="1" dirty="0" smtClean="0">
                <a:latin typeface="+mn-ea"/>
                <a:sym typeface="Wingdings"/>
              </a:rPr>
              <a:t> 애플리케이션 서버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9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b="1" dirty="0" smtClean="0">
                <a:sym typeface="Wingdings"/>
              </a:rPr>
              <a:t>클라이언트는 실행 결과 출력만을 담당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24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특징</a:t>
            </a:r>
          </a:p>
          <a:p>
            <a:r>
              <a:rPr lang="en-US" altLang="ko-KR" sz="1800" dirty="0" smtClean="0"/>
              <a:t>PC</a:t>
            </a:r>
            <a:r>
              <a:rPr lang="ko-KR" altLang="en-US" sz="1800" dirty="0" smtClean="0"/>
              <a:t>에 설치한 후 실행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처리를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771800" y="2289200"/>
            <a:ext cx="3422848" cy="504056"/>
          </a:xfrm>
          <a:prstGeom prst="wedgeRoundRectCallout">
            <a:avLst>
              <a:gd name="adj1" fmla="val -57566"/>
              <a:gd name="adj2" fmla="val 574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프리젠테이션 로직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780060" y="2852068"/>
            <a:ext cx="3422848" cy="504056"/>
          </a:xfrm>
          <a:prstGeom prst="wedgeRoundRectCallout">
            <a:avLst>
              <a:gd name="adj1" fmla="val -58679"/>
              <a:gd name="adj2" fmla="val 247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비즈니스 로직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클라이언트는 실행 결과 출력만을 담당 </a:t>
            </a:r>
            <a:r>
              <a:rPr lang="ko-KR" altLang="en-US" sz="1800" b="1" dirty="0" smtClean="0">
                <a:sym typeface="Wingdings"/>
              </a:rPr>
              <a:t> 씬</a:t>
            </a:r>
            <a:r>
              <a:rPr lang="en-US" altLang="ko-KR" sz="1800" b="1" dirty="0">
                <a:sym typeface="Wingdings"/>
              </a:rPr>
              <a:t> </a:t>
            </a:r>
            <a:r>
              <a:rPr lang="ko-KR" altLang="en-US" sz="1800" b="1" dirty="0" smtClean="0">
                <a:sym typeface="Wingdings"/>
              </a:rPr>
              <a:t>클라이언트</a:t>
            </a:r>
            <a:r>
              <a:rPr lang="en-US" altLang="ko-KR" sz="1800" b="1" dirty="0" smtClean="0">
                <a:sym typeface="Wingdings"/>
              </a:rPr>
              <a:t>(thin client)</a:t>
            </a:r>
            <a:r>
              <a:rPr lang="ko-KR" altLang="en-US" sz="1800" b="1" dirty="0" smtClean="0">
                <a:sym typeface="Wingdings"/>
              </a:rPr>
              <a:t> 가능</a:t>
            </a:r>
            <a:endParaRPr lang="en-US" altLang="ko-KR" sz="1800" b="1" dirty="0" smtClean="0"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6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클라이언트는 실행 결과 출력만을 담당  씬</a:t>
            </a:r>
            <a:r>
              <a:rPr lang="en-US" altLang="ko-KR" sz="1800" dirty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클라이언트</a:t>
            </a:r>
            <a:r>
              <a:rPr lang="en-US" altLang="ko-KR" sz="1800" dirty="0" smtClean="0">
                <a:sym typeface="Wingdings"/>
              </a:rPr>
              <a:t>(thin client)</a:t>
            </a:r>
            <a:r>
              <a:rPr lang="ko-KR" altLang="en-US" sz="1800" dirty="0" smtClean="0">
                <a:sym typeface="Wingdings"/>
              </a:rPr>
              <a:t> 가능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b="1" dirty="0" smtClean="0">
                <a:sym typeface="Wingdings"/>
              </a:rPr>
              <a:t>애플리케이션 서버에서 </a:t>
            </a:r>
            <a:r>
              <a:rPr lang="en-US" altLang="ko-KR" sz="1800" b="1" dirty="0" smtClean="0">
                <a:sym typeface="Wingdings"/>
              </a:rPr>
              <a:t>DBMS </a:t>
            </a:r>
            <a:r>
              <a:rPr lang="ko-KR" altLang="en-US" sz="1800" b="1" dirty="0" smtClean="0">
                <a:sym typeface="Wingdings"/>
              </a:rPr>
              <a:t>접근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8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클라이언트는 실행 결과 출력만을 담당  씬</a:t>
            </a:r>
            <a:r>
              <a:rPr lang="en-US" altLang="ko-KR" sz="1800" dirty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클라이언트</a:t>
            </a:r>
            <a:r>
              <a:rPr lang="en-US" altLang="ko-KR" sz="1800" dirty="0" smtClean="0">
                <a:sym typeface="Wingdings"/>
              </a:rPr>
              <a:t>(thin client)</a:t>
            </a:r>
            <a:r>
              <a:rPr lang="ko-KR" altLang="en-US" sz="1800" dirty="0" smtClean="0">
                <a:sym typeface="Wingdings"/>
              </a:rPr>
              <a:t> 가능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애플리케이션 서버에서 </a:t>
            </a:r>
            <a:r>
              <a:rPr lang="en-US" altLang="ko-KR" sz="1800" dirty="0" smtClean="0">
                <a:sym typeface="Wingdings"/>
              </a:rPr>
              <a:t>DBMS </a:t>
            </a:r>
            <a:r>
              <a:rPr lang="ko-KR" altLang="en-US" sz="1800" dirty="0" smtClean="0">
                <a:sym typeface="Wingdings"/>
              </a:rPr>
              <a:t>접근 </a:t>
            </a:r>
            <a:r>
              <a:rPr lang="ko-KR" altLang="en-US" sz="1800" b="1" dirty="0" smtClean="0">
                <a:sym typeface="Wingdings"/>
              </a:rPr>
              <a:t> 보안 강화</a:t>
            </a:r>
            <a:endParaRPr lang="en-US" altLang="ko-KR" sz="1800" b="1" dirty="0"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7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클라이언트는 실행 결과 출력만을 담당  씬</a:t>
            </a:r>
            <a:r>
              <a:rPr lang="en-US" altLang="ko-KR" sz="1800" dirty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클라이언트</a:t>
            </a:r>
            <a:r>
              <a:rPr lang="en-US" altLang="ko-KR" sz="1800" dirty="0" smtClean="0">
                <a:sym typeface="Wingdings"/>
              </a:rPr>
              <a:t>(thin client)</a:t>
            </a:r>
            <a:r>
              <a:rPr lang="ko-KR" altLang="en-US" sz="1800" dirty="0" smtClean="0">
                <a:sym typeface="Wingdings"/>
              </a:rPr>
              <a:t> 가능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애플리케이션 서버에서 </a:t>
            </a:r>
            <a:r>
              <a:rPr lang="en-US" altLang="ko-KR" sz="1800" dirty="0" smtClean="0">
                <a:sym typeface="Wingdings"/>
              </a:rPr>
              <a:t>DBMS </a:t>
            </a:r>
            <a:r>
              <a:rPr lang="ko-KR" altLang="en-US" sz="1800" dirty="0" smtClean="0">
                <a:sym typeface="Wingdings"/>
              </a:rPr>
              <a:t>접근  보안 강화</a:t>
            </a:r>
            <a:endParaRPr lang="en-US" altLang="ko-KR" sz="1800" dirty="0">
              <a:sym typeface="Wingdings"/>
            </a:endParaRPr>
          </a:p>
          <a:p>
            <a:r>
              <a:rPr lang="ko-KR" altLang="en-US" sz="1800" b="1" dirty="0" smtClean="0">
                <a:sym typeface="Wingdings"/>
              </a:rPr>
              <a:t>기능 추가 또는 변경 시에 서버쪽만 변경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71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애플리케이션 서버 도입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smtClean="0">
                <a:latin typeface="+mn-ea"/>
              </a:rPr>
              <a:t>로직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161006"/>
            <a:ext cx="349648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비즈니스 로직을 전문으로 처리하는 서버를 둠  애플리케이션 서버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클라이언트는 실행 결과 출력만을 담당  씬</a:t>
            </a:r>
            <a:r>
              <a:rPr lang="en-US" altLang="ko-KR" sz="1800" dirty="0">
                <a:sym typeface="Wingdings"/>
              </a:rPr>
              <a:t> </a:t>
            </a:r>
            <a:r>
              <a:rPr lang="ko-KR" altLang="en-US" sz="1800" dirty="0" smtClean="0">
                <a:sym typeface="Wingdings"/>
              </a:rPr>
              <a:t>클라이언트</a:t>
            </a:r>
            <a:r>
              <a:rPr lang="en-US" altLang="ko-KR" sz="1800" dirty="0" smtClean="0">
                <a:sym typeface="Wingdings"/>
              </a:rPr>
              <a:t>(thin client)</a:t>
            </a:r>
            <a:r>
              <a:rPr lang="ko-KR" altLang="en-US" sz="1800" dirty="0" smtClean="0">
                <a:sym typeface="Wingdings"/>
              </a:rPr>
              <a:t> 가능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애플리케이션 서버에서 </a:t>
            </a:r>
            <a:r>
              <a:rPr lang="en-US" altLang="ko-KR" sz="1800" dirty="0" smtClean="0">
                <a:sym typeface="Wingdings"/>
              </a:rPr>
              <a:t>DBMS </a:t>
            </a:r>
            <a:r>
              <a:rPr lang="ko-KR" altLang="en-US" sz="1800" dirty="0" smtClean="0">
                <a:sym typeface="Wingdings"/>
              </a:rPr>
              <a:t>접근  보안 강화</a:t>
            </a:r>
            <a:endParaRPr lang="en-US" altLang="ko-KR" sz="1800" dirty="0">
              <a:sym typeface="Wingdings"/>
            </a:endParaRPr>
          </a:p>
          <a:p>
            <a:r>
              <a:rPr lang="ko-KR" altLang="en-US" sz="1800" dirty="0" smtClean="0">
                <a:sym typeface="Wingdings"/>
              </a:rPr>
              <a:t>기능 추가 또는 변경 시에 서버쪽만 변경</a:t>
            </a:r>
            <a:r>
              <a:rPr lang="ko-KR" altLang="ko-KR" sz="1800" dirty="0">
                <a:sym typeface="Wingdings"/>
              </a:rPr>
              <a:t> </a:t>
            </a:r>
            <a:r>
              <a:rPr lang="ko-KR" altLang="en-US" sz="1800" b="1" dirty="0" smtClean="0">
                <a:sym typeface="Wingdings"/>
              </a:rPr>
              <a:t> 배포가 쉬움 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741067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  <a:endCxn id="34" idx="2"/>
          </p:cNvCxnSpPr>
          <p:nvPr/>
        </p:nvCxnSpPr>
        <p:spPr>
          <a:xfrm flipH="1" flipV="1">
            <a:off x="4188325" y="2161006"/>
            <a:ext cx="1243364" cy="1249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4779237" y="2162922"/>
            <a:ext cx="2614282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27234" y="1554762"/>
            <a:ext cx="1748822" cy="606244"/>
            <a:chOff x="2777812" y="3410069"/>
            <a:chExt cx="1325089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7812" y="3412099"/>
              <a:ext cx="13250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50780" y="19864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20072" y="14308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 </a:t>
            </a:r>
            <a:r>
              <a:rPr lang="ko-KR" altLang="en-US" sz="1600" dirty="0" smtClean="0">
                <a:latin typeface="+mn-ea"/>
              </a:rPr>
              <a:t>질의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>
            <a:off x="5052839" y="1745981"/>
            <a:ext cx="16882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 flipV="1">
            <a:off x="5045597" y="1974795"/>
            <a:ext cx="1675285" cy="11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실행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실행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35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기술 적용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b="1" dirty="0" smtClean="0">
                <a:latin typeface="+mn-ea"/>
              </a:rPr>
              <a:t>UI </a:t>
            </a:r>
            <a:r>
              <a:rPr lang="ko-KR" altLang="en-US" sz="1400" b="1" dirty="0" smtClean="0">
                <a:latin typeface="+mn-ea"/>
              </a:rPr>
              <a:t>생성</a:t>
            </a:r>
            <a:endParaRPr lang="en-US" altLang="ko-KR" sz="1400" b="1" dirty="0" smtClean="0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웹 서버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77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8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8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3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71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기술 적용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47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웹 브라우저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b="1" dirty="0" smtClean="0">
                <a:latin typeface="+mn-ea"/>
              </a:rPr>
              <a:t>UI</a:t>
            </a:r>
            <a:r>
              <a:rPr lang="ko-KR" altLang="en-US" sz="1600" b="1" dirty="0" smtClean="0">
                <a:latin typeface="+mn-ea"/>
              </a:rPr>
              <a:t> 렌더링</a:t>
            </a:r>
            <a:endParaRPr lang="en-US" altLang="ko-KR" sz="1600" b="1" dirty="0" smtClean="0">
              <a:latin typeface="+mn-ea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5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83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기술 적용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응답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+mn-ea"/>
              </a:rPr>
              <a:t>요청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HTTP </a:t>
            </a:r>
            <a:r>
              <a:rPr lang="ko-KR" altLang="en-US" sz="1400" b="1" dirty="0" smtClean="0">
                <a:latin typeface="+mn-ea"/>
              </a:rPr>
              <a:t>프로토콜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8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b="1" dirty="0" smtClean="0">
                <a:latin typeface="+mn-ea"/>
                <a:sym typeface="Wingdings"/>
              </a:rPr>
              <a:t/>
            </a:r>
            <a:br>
              <a:rPr lang="en-US" altLang="ko-KR" sz="1800" b="1" dirty="0" smtClean="0">
                <a:latin typeface="+mn-ea"/>
                <a:sym typeface="Wingdings"/>
              </a:rPr>
            </a:b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23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b="1" dirty="0" smtClean="0">
                <a:latin typeface="+mn-ea"/>
                <a:sym typeface="Wingdings"/>
              </a:rPr>
              <a:t></a:t>
            </a:r>
            <a:r>
              <a:rPr lang="ko-KR" altLang="en-US" sz="1800" b="1" dirty="0" smtClean="0">
                <a:latin typeface="+mn-ea"/>
                <a:sym typeface="Wingdings"/>
              </a:rPr>
              <a:t> 클라이언트 애플리케이션을 배포할 필요 없음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endParaRPr lang="en-US" altLang="ko-KR" sz="1800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특징</a:t>
            </a:r>
          </a:p>
          <a:p>
            <a:r>
              <a:rPr lang="en-US" altLang="ko-KR" sz="1800" dirty="0" smtClean="0"/>
              <a:t>PC</a:t>
            </a:r>
            <a:r>
              <a:rPr lang="ko-KR" altLang="en-US" sz="1800" dirty="0" smtClean="0"/>
              <a:t>에 설치한 후 실행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/>
              <a:t>데이터 처리</a:t>
            </a:r>
            <a:r>
              <a:rPr lang="ko-KR" altLang="en-US" sz="1800" dirty="0" smtClean="0"/>
              <a:t>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771800" y="2289200"/>
            <a:ext cx="3422848" cy="504056"/>
          </a:xfrm>
          <a:prstGeom prst="wedgeRoundRectCallout">
            <a:avLst>
              <a:gd name="adj1" fmla="val -57566"/>
              <a:gd name="adj2" fmla="val 574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프리젠테이션 로직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780060" y="2852068"/>
            <a:ext cx="3422848" cy="504056"/>
          </a:xfrm>
          <a:prstGeom prst="wedgeRoundRectCallout">
            <a:avLst>
              <a:gd name="adj1" fmla="val -58679"/>
              <a:gd name="adj2" fmla="val 247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비즈니스 로직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780060" y="3429000"/>
            <a:ext cx="3422848" cy="504056"/>
          </a:xfrm>
          <a:prstGeom prst="wedgeRoundRectCallout">
            <a:avLst>
              <a:gd name="adj1" fmla="val -59050"/>
              <a:gd name="adj2" fmla="val -18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데이터 로직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02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클라이언트 애플리케이션을 배포할 필요 없음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b="1" dirty="0" smtClean="0">
                <a:latin typeface="+mn-ea"/>
                <a:sym typeface="Wingdings"/>
              </a:rPr>
              <a:t></a:t>
            </a:r>
            <a:r>
              <a:rPr lang="ko-KR" altLang="en-US" sz="1800" b="1" dirty="0" smtClean="0">
                <a:latin typeface="+mn-ea"/>
                <a:sym typeface="Wingdings"/>
              </a:rPr>
              <a:t> 소켓 프로그래밍과 멀티 스레드 프로그래밍에서 탈출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endParaRPr lang="en-US" altLang="ko-KR" sz="1800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40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클라이언트 애플리케이션을 배포할 필요 없음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소켓 프로그래밍과 멀티 스레드 프로그래밍에서 탈출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b="1" dirty="0" smtClean="0">
                <a:latin typeface="+mn-ea"/>
                <a:sym typeface="Wingdings"/>
              </a:rPr>
              <a:t></a:t>
            </a:r>
            <a:r>
              <a:rPr lang="ko-KR" altLang="en-US" sz="1800" b="1" dirty="0" smtClean="0">
                <a:latin typeface="+mn-ea"/>
                <a:sym typeface="Wingdings"/>
              </a:rPr>
              <a:t> 이기종 시스템 간에 매끈한 연결 지원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0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클라이언트 애플리케이션을 배포할 필요 없음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소켓 프로그래밍과 멀티 스레드 프로그래밍에서 탈출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이기종 시스템 간에 매끈한 연결 지원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서버쪽에서 </a:t>
            </a:r>
            <a:r>
              <a:rPr lang="en-US" altLang="ko-KR" sz="1800" b="1" dirty="0" smtClean="0">
                <a:latin typeface="+mn-ea"/>
                <a:sym typeface="Wingdings"/>
              </a:rPr>
              <a:t>UI</a:t>
            </a:r>
            <a:r>
              <a:rPr lang="ko-KR" altLang="en-US" sz="1800" b="1" dirty="0" smtClean="0">
                <a:latin typeface="+mn-ea"/>
                <a:sym typeface="Wingdings"/>
              </a:rPr>
              <a:t> 생성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0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797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웹 기술 적용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브라우저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  <a:r>
              <a:rPr lang="ko-KR" altLang="en-US" sz="1600" dirty="0" smtClean="0">
                <a:latin typeface="+mn-ea"/>
              </a:rPr>
              <a:t> 렌더링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400" dirty="0" smtClean="0">
                <a:latin typeface="+mn-ea"/>
              </a:rPr>
              <a:t>데이터 처리</a:t>
            </a:r>
            <a:endParaRPr lang="en-US" altLang="ko-KR" sz="1400" dirty="0" smtClean="0">
              <a:latin typeface="+mn-ea"/>
            </a:endParaRPr>
          </a:p>
          <a:p>
            <a:pPr marL="321750" indent="-285750">
              <a:buFont typeface="Arial"/>
              <a:buChar char="•"/>
            </a:pPr>
            <a:r>
              <a:rPr lang="ko-KR" altLang="en-US" sz="1400" dirty="0">
                <a:latin typeface="+mn-ea"/>
              </a:rPr>
              <a:t>비즈니스 로직</a:t>
            </a:r>
          </a:p>
          <a:p>
            <a:pPr marL="321750" indent="-285750">
              <a:buFont typeface="Arial"/>
              <a:buChar char="•"/>
            </a:pPr>
            <a:r>
              <a:rPr lang="en-US" altLang="ko-KR" sz="1400" dirty="0" smtClean="0">
                <a:latin typeface="+mn-ea"/>
              </a:rPr>
              <a:t>UI </a:t>
            </a:r>
            <a:r>
              <a:rPr lang="ko-KR" altLang="en-US" sz="1400" dirty="0" smtClean="0">
                <a:latin typeface="+mn-ea"/>
              </a:rPr>
              <a:t>생성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419872" y="2162922"/>
            <a:ext cx="0" cy="1247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표준 기술을 활용하여 클라이언트와 서버 간에 통신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클라이언트 애플리케이션을 배포할 필요 없음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소켓 프로그래밍과 멀티 스레드 프로그래밍에서 탈출</a:t>
            </a:r>
            <a:r>
              <a:rPr lang="en-US" altLang="ko-KR" sz="1800" dirty="0" smtClean="0">
                <a:latin typeface="+mn-ea"/>
                <a:sym typeface="Wingdings"/>
              </a:rPr>
              <a:t/>
            </a:r>
            <a:br>
              <a:rPr lang="en-US" altLang="ko-KR" sz="1800" dirty="0" smtClean="0">
                <a:latin typeface="+mn-ea"/>
                <a:sym typeface="Wingdings"/>
              </a:rPr>
            </a:br>
            <a:r>
              <a:rPr lang="en-US" altLang="ko-KR" sz="1800" dirty="0" smtClean="0">
                <a:latin typeface="+mn-ea"/>
                <a:sym typeface="Wingdings"/>
              </a:rPr>
              <a:t></a:t>
            </a:r>
            <a:r>
              <a:rPr lang="ko-KR" altLang="en-US" sz="1800" dirty="0" smtClean="0">
                <a:latin typeface="+mn-ea"/>
                <a:sym typeface="Wingdings"/>
              </a:rPr>
              <a:t> 이기종 시스템 간에 매끈한 연결 지원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서버쪽에서 </a:t>
            </a:r>
            <a:r>
              <a:rPr lang="en-US" altLang="ko-KR" sz="1800" dirty="0" smtClean="0">
                <a:latin typeface="+mn-ea"/>
                <a:sym typeface="Wingdings"/>
              </a:rPr>
              <a:t>UI</a:t>
            </a:r>
            <a:r>
              <a:rPr lang="ko-KR" altLang="en-US" sz="1800" dirty="0" smtClean="0">
                <a:latin typeface="+mn-ea"/>
                <a:sym typeface="Wingdings"/>
              </a:rPr>
              <a:t> 생성 </a:t>
            </a:r>
            <a:r>
              <a:rPr lang="en-US" altLang="ko-KR" sz="1800" b="1" dirty="0" smtClean="0">
                <a:latin typeface="+mn-ea"/>
                <a:sym typeface="Wingdings"/>
              </a:rPr>
              <a:t></a:t>
            </a:r>
            <a:r>
              <a:rPr lang="ko-KR" altLang="en-US" sz="1800" b="1" dirty="0" smtClean="0">
                <a:latin typeface="+mn-ea"/>
                <a:sym typeface="Wingdings"/>
              </a:rPr>
              <a:t> 씬 클라이언트 구축 용이 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4248" y="1430808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웹 브라우저</a:t>
              </a:r>
            </a:p>
          </p:txBody>
        </p:sp>
      </p:grpSp>
      <p:sp>
        <p:nvSpPr>
          <p:cNvPr id="33" name="Up Arrow 32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7812" y="1554762"/>
            <a:ext cx="1317108" cy="606244"/>
            <a:chOff x="2777812" y="3410069"/>
            <a:chExt cx="1337482" cy="606244"/>
          </a:xfrm>
        </p:grpSpPr>
        <p:sp>
          <p:nvSpPr>
            <p:cNvPr id="3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0205" y="355679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웹 서버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26644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3" name="직선 화살표 연결선 25"/>
          <p:cNvCxnSpPr/>
          <p:nvPr/>
        </p:nvCxnSpPr>
        <p:spPr>
          <a:xfrm flipV="1">
            <a:off x="4082716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28"/>
          <p:cNvCxnSpPr/>
          <p:nvPr/>
        </p:nvCxnSpPr>
        <p:spPr>
          <a:xfrm flipH="1">
            <a:off x="4082716" y="1985700"/>
            <a:ext cx="68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872" y="2780928"/>
            <a:ext cx="396044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8" idx="0"/>
          </p:cNvCxnSpPr>
          <p:nvPr/>
        </p:nvCxnSpPr>
        <p:spPr>
          <a:xfrm>
            <a:off x="5431689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0312" y="2780928"/>
            <a:ext cx="0" cy="629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85253" y="1548982"/>
            <a:ext cx="1304904" cy="606244"/>
            <a:chOff x="2777812" y="3410069"/>
            <a:chExt cx="1325089" cy="606244"/>
          </a:xfrm>
        </p:grpSpPr>
        <p:sp>
          <p:nvSpPr>
            <p:cNvPr id="64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7812" y="3478137"/>
              <a:ext cx="132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+mn-ea"/>
                </a:rPr>
                <a:t>애플리케이션</a:t>
              </a:r>
              <a:endParaRPr lang="en-US" altLang="ko-KR" sz="1400" dirty="0" smtClean="0">
                <a:latin typeface="+mn-ea"/>
              </a:endParaRPr>
            </a:p>
            <a:p>
              <a:pPr algn="ctr"/>
              <a:r>
                <a:rPr lang="ko-KR" altLang="en-US" sz="1400" dirty="0" smtClean="0">
                  <a:latin typeface="+mn-ea"/>
                </a:rPr>
                <a:t>서버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68" name="직선 화살표 연결선 25"/>
          <p:cNvCxnSpPr/>
          <p:nvPr/>
        </p:nvCxnSpPr>
        <p:spPr>
          <a:xfrm flipV="1">
            <a:off x="6093559" y="1795646"/>
            <a:ext cx="70253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8"/>
          <p:cNvCxnSpPr/>
          <p:nvPr/>
        </p:nvCxnSpPr>
        <p:spPr>
          <a:xfrm flipH="1">
            <a:off x="6078787" y="1985700"/>
            <a:ext cx="696519" cy="31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84141" y="2022841"/>
            <a:ext cx="8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53433" y="14672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3597" y="24731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 smtClean="0">
                <a:latin typeface="+mn-ea"/>
              </a:rPr>
              <a:t>프로토콜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9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r>
              <a:rPr lang="en-US" altLang="ko-KR" sz="1800" dirty="0" smtClean="0"/>
              <a:t>PC</a:t>
            </a:r>
            <a:r>
              <a:rPr lang="ko-KR" altLang="en-US" sz="1800" dirty="0" smtClean="0"/>
              <a:t>에 설치한 후 실행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처리를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8" name="세로 텍스트 개체 틀 2"/>
          <p:cNvSpPr txBox="1">
            <a:spLocks/>
          </p:cNvSpPr>
          <p:nvPr/>
        </p:nvSpPr>
        <p:spPr>
          <a:xfrm>
            <a:off x="459780" y="4509120"/>
            <a:ext cx="793122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/>
              <a:t>문제점</a:t>
            </a:r>
            <a:endParaRPr lang="en-US" altLang="ko-KR" sz="2000" b="1" dirty="0" smtClean="0"/>
          </a:p>
          <a:p>
            <a:r>
              <a:rPr lang="ko-KR" altLang="en-US" sz="1800" b="1" dirty="0" smtClean="0"/>
              <a:t>배포가 번거롭다</a:t>
            </a:r>
            <a:endParaRPr lang="en-US" altLang="ko-KR" sz="1800" b="1" dirty="0" smtClean="0"/>
          </a:p>
          <a:p>
            <a:r>
              <a:rPr lang="ko-KR" altLang="en-US" sz="1800" dirty="0" smtClean="0"/>
              <a:t>보안에 취약하다</a:t>
            </a: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771800" y="2289200"/>
            <a:ext cx="3422848" cy="504056"/>
          </a:xfrm>
          <a:prstGeom prst="wedgeRoundRectCallout">
            <a:avLst>
              <a:gd name="adj1" fmla="val -57566"/>
              <a:gd name="adj2" fmla="val 574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프리젠테이션 로직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780060" y="2852068"/>
            <a:ext cx="3422848" cy="504056"/>
          </a:xfrm>
          <a:prstGeom prst="wedgeRoundRectCallout">
            <a:avLst>
              <a:gd name="adj1" fmla="val -58679"/>
              <a:gd name="adj2" fmla="val 247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비즈니스 로직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780060" y="3429000"/>
            <a:ext cx="3422848" cy="504056"/>
          </a:xfrm>
          <a:prstGeom prst="wedgeRoundRectCallout">
            <a:avLst>
              <a:gd name="adj1" fmla="val -59050"/>
              <a:gd name="adj2" fmla="val -18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데이터 로직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92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r>
              <a:rPr lang="en-US" altLang="ko-KR" sz="1800" dirty="0" smtClean="0"/>
              <a:t>PC</a:t>
            </a:r>
            <a:r>
              <a:rPr lang="ko-KR" altLang="en-US" sz="1800" dirty="0" smtClean="0"/>
              <a:t>에 설치한 후 실행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처리를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8" name="세로 텍스트 개체 틀 2"/>
          <p:cNvSpPr txBox="1">
            <a:spLocks/>
          </p:cNvSpPr>
          <p:nvPr/>
        </p:nvSpPr>
        <p:spPr>
          <a:xfrm>
            <a:off x="459780" y="4509120"/>
            <a:ext cx="793122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/>
              <a:t>문제점</a:t>
            </a:r>
            <a:endParaRPr lang="en-US" altLang="ko-KR" sz="2000" b="1" dirty="0" smtClean="0"/>
          </a:p>
          <a:p>
            <a:r>
              <a:rPr lang="ko-KR" altLang="en-US" sz="1800" dirty="0" smtClean="0"/>
              <a:t>배포가 번거롭다</a:t>
            </a:r>
            <a:endParaRPr lang="en-US" altLang="ko-KR" sz="1800" dirty="0" smtClean="0"/>
          </a:p>
          <a:p>
            <a:r>
              <a:rPr lang="ko-KR" altLang="en-US" sz="1800" b="1" dirty="0" smtClean="0"/>
              <a:t>보안에 취약하다</a:t>
            </a:r>
            <a:endParaRPr lang="en-US" altLang="ko-KR" sz="1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771800" y="2289200"/>
            <a:ext cx="3422848" cy="504056"/>
          </a:xfrm>
          <a:prstGeom prst="wedgeRoundRectCallout">
            <a:avLst>
              <a:gd name="adj1" fmla="val -57566"/>
              <a:gd name="adj2" fmla="val 574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프리젠테이션 로직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780060" y="2852068"/>
            <a:ext cx="3422848" cy="504056"/>
          </a:xfrm>
          <a:prstGeom prst="wedgeRoundRectCallout">
            <a:avLst>
              <a:gd name="adj1" fmla="val -58679"/>
              <a:gd name="adj2" fmla="val 247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비즈니스 로직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780060" y="3429000"/>
            <a:ext cx="3422848" cy="504056"/>
          </a:xfrm>
          <a:prstGeom prst="wedgeRoundRectCallout">
            <a:avLst>
              <a:gd name="adj1" fmla="val -59050"/>
              <a:gd name="adj2" fmla="val -18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/>
              <a:t>데이터 로직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82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</a:rPr>
              <a:t>1.2</a:t>
            </a:r>
            <a:r>
              <a:rPr lang="ko-KR" altLang="en-US" sz="3600" dirty="0" smtClean="0">
                <a:latin typeface="+mn-ea"/>
              </a:rPr>
              <a:t> 클라이언트</a:t>
            </a:r>
            <a:r>
              <a:rPr lang="en-US" altLang="ko-KR" sz="3600" dirty="0">
                <a:latin typeface="+mn-ea"/>
              </a:rPr>
              <a:t>·</a:t>
            </a:r>
            <a:r>
              <a:rPr lang="ko-KR" altLang="en-US" sz="3600" dirty="0">
                <a:latin typeface="+mn-ea"/>
              </a:rPr>
              <a:t>서버 애플리케이션</a:t>
            </a:r>
            <a:endParaRPr lang="en-US" sz="3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28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5"/>
          <p:cNvSpPr/>
          <p:nvPr/>
        </p:nvSpPr>
        <p:spPr>
          <a:xfrm>
            <a:off x="26997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0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5"/>
          <p:cNvSpPr/>
          <p:nvPr/>
        </p:nvSpPr>
        <p:spPr>
          <a:xfrm>
            <a:off x="4391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5479479" y="1412777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9475" y="17847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" name="Right Arrow 1"/>
          <p:cNvSpPr/>
          <p:nvPr/>
        </p:nvSpPr>
        <p:spPr>
          <a:xfrm rot="19690575">
            <a:off x="4551041" y="2583358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5"/>
          <p:cNvSpPr/>
          <p:nvPr/>
        </p:nvSpPr>
        <p:spPr>
          <a:xfrm>
            <a:off x="4391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5479479" y="1412777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9475" y="17847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479479" y="4047204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4075" y="4471136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" name="Right Arrow 1"/>
          <p:cNvSpPr/>
          <p:nvPr/>
        </p:nvSpPr>
        <p:spPr>
          <a:xfrm rot="19690575">
            <a:off x="4551041" y="2583358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346676">
            <a:off x="4551040" y="3631330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4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5"/>
          <p:cNvSpPr/>
          <p:nvPr/>
        </p:nvSpPr>
        <p:spPr>
          <a:xfrm>
            <a:off x="4391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479479" y="1412777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9475" y="17847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2" name="모서리가 둥근 직사각형 15"/>
          <p:cNvSpPr/>
          <p:nvPr/>
        </p:nvSpPr>
        <p:spPr>
          <a:xfrm>
            <a:off x="5479479" y="4047204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075" y="4471136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14" name="Right Arrow 13"/>
          <p:cNvSpPr/>
          <p:nvPr/>
        </p:nvSpPr>
        <p:spPr>
          <a:xfrm rot="19690575">
            <a:off x="4551041" y="2583358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46676">
            <a:off x="4551040" y="3631330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611560" y="4839292"/>
            <a:ext cx="3422848" cy="1037980"/>
          </a:xfrm>
          <a:prstGeom prst="wedgeRoundRectCallout">
            <a:avLst>
              <a:gd name="adj1" fmla="val -28625"/>
              <a:gd name="adj2" fmla="val -1027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프리젠테이션 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비즈니스 로직 </a:t>
            </a: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데이터 로직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94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웹 애플리케이션 이해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데스크톱 애플리케이션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/>
              <a:t>서버 애플리케이션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다중 클라이언트 요청 처리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/>
              <a:t>웹 </a:t>
            </a:r>
            <a:r>
              <a:rPr lang="ko-KR" altLang="en-US" sz="2400" dirty="0" smtClean="0"/>
              <a:t>애플리케이션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 smtClean="0"/>
              <a:t>서버 아키텍처의 진화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5"/>
          <p:cNvSpPr/>
          <p:nvPr/>
        </p:nvSpPr>
        <p:spPr>
          <a:xfrm>
            <a:off x="4391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479479" y="1412777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5479479" y="4047204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075" y="4471136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14" name="Right Arrow 13"/>
          <p:cNvSpPr/>
          <p:nvPr/>
        </p:nvSpPr>
        <p:spPr>
          <a:xfrm rot="19690575">
            <a:off x="4551041" y="2583358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46676">
            <a:off x="4551040" y="3631330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79479" y="1412776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5938" y="1940553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11560" y="4839292"/>
            <a:ext cx="3422848" cy="1037980"/>
          </a:xfrm>
          <a:prstGeom prst="wedgeRoundRectCallout">
            <a:avLst>
              <a:gd name="adj1" fmla="val -28625"/>
              <a:gd name="adj2" fmla="val -1027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프리젠테이션 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비즈니스 로직 </a:t>
            </a: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데이터 로직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1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5"/>
          <p:cNvSpPr/>
          <p:nvPr/>
        </p:nvSpPr>
        <p:spPr>
          <a:xfrm>
            <a:off x="439192" y="2716393"/>
            <a:ext cx="3826768" cy="1659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655"/>
            <a:ext cx="3826768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데스크톱 애플리케이션 </a:t>
            </a:r>
          </a:p>
        </p:txBody>
      </p:sp>
      <p:sp>
        <p:nvSpPr>
          <p:cNvPr id="26" name="모서리가 둥근 직사각형 15"/>
          <p:cNvSpPr/>
          <p:nvPr/>
        </p:nvSpPr>
        <p:spPr>
          <a:xfrm>
            <a:off x="5479479" y="1412777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9479" y="1412776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25938" y="1940553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479479" y="4047204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9479" y="4047203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5938" y="4574980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32" name="Right Arrow 31"/>
          <p:cNvSpPr/>
          <p:nvPr/>
        </p:nvSpPr>
        <p:spPr>
          <a:xfrm rot="19690575">
            <a:off x="4551041" y="2583358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346676">
            <a:off x="4551040" y="3631330"/>
            <a:ext cx="792088" cy="616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11560" y="4839292"/>
            <a:ext cx="3422848" cy="1037980"/>
          </a:xfrm>
          <a:prstGeom prst="wedgeRoundRectCallout">
            <a:avLst>
              <a:gd name="adj1" fmla="val -28625"/>
              <a:gd name="adj2" fmla="val -1027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프리젠테이션 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비즈니스 로직 </a:t>
            </a:r>
          </a:p>
          <a:p>
            <a:pPr marL="285750" indent="-285750">
              <a:buFont typeface="Wingdings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</a:rPr>
              <a:t>데이터 로직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3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305983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9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305983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629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Picture 1" descr="MC900058947-2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2" y="4195233"/>
            <a:ext cx="1370925" cy="1010682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 rot="5400000">
            <a:off x="2327947" y="4184627"/>
            <a:ext cx="293261" cy="98973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1635943" y="3640666"/>
            <a:ext cx="1408832" cy="609600"/>
          </a:xfrm>
          <a:prstGeom prst="wedgeEllipseCallout">
            <a:avLst>
              <a:gd name="adj1" fmla="val -17228"/>
              <a:gd name="adj2" fmla="val 95833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입력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8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305983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9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305983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629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2" name="Up Arrow 1"/>
          <p:cNvSpPr/>
          <p:nvPr/>
        </p:nvSpPr>
        <p:spPr>
          <a:xfrm>
            <a:off x="4080272" y="2740387"/>
            <a:ext cx="288032" cy="126467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448743" y="3234266"/>
            <a:ext cx="1408832" cy="609600"/>
          </a:xfrm>
          <a:prstGeom prst="wedgeEllipseCallout">
            <a:avLst>
              <a:gd name="adj1" fmla="val 72918"/>
              <a:gd name="adj2" fmla="val -31250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요청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6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305983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9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305983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629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2" name="Up Arrow 1"/>
          <p:cNvSpPr/>
          <p:nvPr/>
        </p:nvSpPr>
        <p:spPr>
          <a:xfrm>
            <a:off x="4080272" y="2740387"/>
            <a:ext cx="288032" cy="126467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531880" y="1436771"/>
            <a:ext cx="2066020" cy="609600"/>
          </a:xfrm>
          <a:prstGeom prst="wedgeEllipseCallout">
            <a:avLst>
              <a:gd name="adj1" fmla="val -108476"/>
              <a:gd name="adj2" fmla="val 7291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요청 작업 처리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305983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9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305983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629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2" name="Up Arrow 1"/>
          <p:cNvSpPr/>
          <p:nvPr/>
        </p:nvSpPr>
        <p:spPr>
          <a:xfrm>
            <a:off x="4080272" y="2740387"/>
            <a:ext cx="288032" cy="126467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4716016" y="2761215"/>
            <a:ext cx="288032" cy="129678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5166482" y="3031066"/>
            <a:ext cx="1408832" cy="609600"/>
          </a:xfrm>
          <a:prstGeom prst="wedgeEllipseCallout">
            <a:avLst>
              <a:gd name="adj1" fmla="val -65005"/>
              <a:gd name="adj2" fmla="val 3541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응답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305983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629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305983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629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sp>
        <p:nvSpPr>
          <p:cNvPr id="2" name="Up Arrow 1"/>
          <p:cNvSpPr/>
          <p:nvPr/>
        </p:nvSpPr>
        <p:spPr>
          <a:xfrm>
            <a:off x="4080272" y="2740387"/>
            <a:ext cx="288032" cy="1264677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4716016" y="2761215"/>
            <a:ext cx="288032" cy="129678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4" name="Up Arrow 13"/>
          <p:cNvSpPr/>
          <p:nvPr/>
        </p:nvSpPr>
        <p:spPr>
          <a:xfrm rot="5400000" flipV="1">
            <a:off x="2355145" y="4210338"/>
            <a:ext cx="293263" cy="93831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1562101" y="3700264"/>
            <a:ext cx="1408832" cy="609600"/>
          </a:xfrm>
          <a:prstGeom prst="wedgeEllipseCallout">
            <a:avLst>
              <a:gd name="adj1" fmla="val 16126"/>
              <a:gd name="adj2" fmla="val 89583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출력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MC900297155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071198"/>
            <a:ext cx="1377076" cy="11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0975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87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0975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4023197" y="1436770"/>
            <a:ext cx="3213099" cy="1017243"/>
          </a:xfrm>
          <a:prstGeom prst="wedgeEllipseCallout">
            <a:avLst>
              <a:gd name="adj1" fmla="val -72348"/>
              <a:gd name="adj2" fmla="val 10064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비즈니스 로직 또는 데이터 로직을 변경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6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0975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4150197" y="4071198"/>
            <a:ext cx="3213099" cy="1017243"/>
          </a:xfrm>
          <a:prstGeom prst="wedgeEllipseCallout">
            <a:avLst>
              <a:gd name="adj1" fmla="val -72348"/>
              <a:gd name="adj2" fmla="val 10064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재설치를 줄인다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1.1</a:t>
            </a:r>
            <a:r>
              <a:rPr lang="ko-KR" altLang="en-US" dirty="0" smtClean="0">
                <a:latin typeface="+mn-ea"/>
              </a:rPr>
              <a:t> 데스트톱 </a:t>
            </a:r>
            <a:r>
              <a:rPr lang="ko-KR" altLang="en-US" dirty="0">
                <a:latin typeface="+mn-ea"/>
              </a:rPr>
              <a:t>애플리케이션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14642"/>
            <a:ext cx="1944216" cy="1096236"/>
            <a:chOff x="3707904" y="1412777"/>
            <a:chExt cx="1397061" cy="899810"/>
          </a:xfrm>
        </p:grpSpPr>
        <p:sp>
          <p:nvSpPr>
            <p:cNvPr id="16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7904" y="1765196"/>
              <a:ext cx="1397061" cy="30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</a:rPr>
                <a:t>DBMS </a:t>
              </a:r>
              <a:r>
                <a:rPr lang="ko-KR" altLang="en-US" dirty="0" smtClean="0">
                  <a:latin typeface="+mn-ea"/>
                </a:rPr>
                <a:t>서버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00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37918" y="304921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</a:t>
            </a:r>
            <a:r>
              <a:rPr lang="ko-KR" altLang="en-US" sz="1400" dirty="0" smtClean="0"/>
              <a:t> 접속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ID/PWD</a:t>
            </a:r>
          </a:p>
          <a:p>
            <a:r>
              <a:rPr lang="en-US" altLang="ko-KR" sz="1400" dirty="0" smtClean="0"/>
              <a:t>2)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질의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14642"/>
            <a:ext cx="1944216" cy="1096236"/>
            <a:chOff x="3707904" y="1412777"/>
            <a:chExt cx="1397061" cy="899810"/>
          </a:xfrm>
        </p:grpSpPr>
        <p:sp>
          <p:nvSpPr>
            <p:cNvPr id="16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7904" y="1765196"/>
              <a:ext cx="1397061" cy="30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</a:rPr>
                <a:t>DBMS </a:t>
              </a:r>
              <a:r>
                <a:rPr lang="ko-KR" altLang="en-US" dirty="0" smtClean="0">
                  <a:latin typeface="+mn-ea"/>
                </a:rPr>
                <a:t>서버</a:t>
              </a:r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68452" y="2610879"/>
            <a:ext cx="2083668" cy="146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07904" y="2733074"/>
            <a:ext cx="2160241" cy="156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6016" y="357243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</a:t>
            </a:r>
            <a:r>
              <a:rPr lang="ko-KR" altLang="en-US" sz="1400" dirty="0" smtClean="0"/>
              <a:t> 결과 </a:t>
            </a:r>
            <a:endParaRPr lang="en-US" sz="14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75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8842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</a:t>
            </a:r>
            <a:r>
              <a:rPr lang="ko-KR" altLang="en-US" sz="1400" dirty="0" smtClean="0"/>
              <a:t> 접속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ID/PWD</a:t>
            </a:r>
          </a:p>
          <a:p>
            <a:r>
              <a:rPr lang="en-US" altLang="ko-KR" sz="1400" dirty="0" smtClean="0"/>
              <a:t>2)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질의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14642"/>
            <a:ext cx="1944216" cy="1096236"/>
            <a:chOff x="3707904" y="1412777"/>
            <a:chExt cx="1397061" cy="899810"/>
          </a:xfrm>
        </p:grpSpPr>
        <p:sp>
          <p:nvSpPr>
            <p:cNvPr id="16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7904" y="1765196"/>
              <a:ext cx="1397061" cy="30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</a:rPr>
                <a:t>DBMS </a:t>
              </a:r>
              <a:r>
                <a:rPr lang="ko-KR" altLang="en-US" dirty="0" smtClean="0">
                  <a:latin typeface="+mn-ea"/>
                </a:rPr>
                <a:t>서버</a:t>
              </a:r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568452" y="1988840"/>
            <a:ext cx="1939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68452" y="2204864"/>
            <a:ext cx="19396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9912" y="221157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</a:t>
            </a:r>
            <a:r>
              <a:rPr lang="ko-KR" altLang="en-US" sz="1400" dirty="0" smtClean="0"/>
              <a:t> 결과 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68452" y="2610879"/>
            <a:ext cx="2083668" cy="146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707904" y="2733074"/>
            <a:ext cx="2160241" cy="156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 rot="20130132">
            <a:off x="3916287" y="2469154"/>
            <a:ext cx="1735833" cy="1823942"/>
          </a:xfrm>
          <a:prstGeom prst="mathMultiply">
            <a:avLst>
              <a:gd name="adj1" fmla="val 7151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6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15"/>
          <p:cNvSpPr/>
          <p:nvPr/>
        </p:nvSpPr>
        <p:spPr>
          <a:xfrm>
            <a:off x="539552" y="1436771"/>
            <a:ext cx="3028900" cy="1303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1436770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11" y="1964547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39552" y="4071198"/>
            <a:ext cx="3028900" cy="1296144"/>
          </a:xfrm>
          <a:prstGeom prst="roundRect">
            <a:avLst/>
          </a:prstGeom>
          <a:solidFill>
            <a:srgbClr val="C6D9F1"/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4071197"/>
            <a:ext cx="3028900" cy="46166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011" y="4598974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프리젠테이션 로직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35696" y="2740387"/>
            <a:ext cx="0" cy="130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88420" y="146562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</a:t>
            </a:r>
            <a:r>
              <a:rPr lang="ko-KR" altLang="en-US" sz="1400" dirty="0" smtClean="0"/>
              <a:t> 접속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ID/PWD</a:t>
            </a:r>
          </a:p>
          <a:p>
            <a:r>
              <a:rPr lang="en-US" altLang="ko-KR" sz="1400" dirty="0" smtClean="0"/>
              <a:t>2)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질의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54163" y="2733074"/>
            <a:ext cx="0" cy="1311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4163" y="3203103"/>
            <a:ext cx="76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14642"/>
            <a:ext cx="1944216" cy="1096236"/>
            <a:chOff x="3707904" y="1412777"/>
            <a:chExt cx="1397061" cy="899810"/>
          </a:xfrm>
        </p:grpSpPr>
        <p:sp>
          <p:nvSpPr>
            <p:cNvPr id="16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7904" y="1765196"/>
              <a:ext cx="1397061" cy="30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ea"/>
                </a:rPr>
                <a:t>DBMS </a:t>
              </a:r>
              <a:r>
                <a:rPr lang="ko-KR" altLang="en-US" dirty="0" smtClean="0">
                  <a:latin typeface="+mn-ea"/>
                </a:rPr>
                <a:t>서버</a:t>
              </a:r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568452" y="1988840"/>
            <a:ext cx="1939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68452" y="2204864"/>
            <a:ext cx="19396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9912" y="221157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</a:t>
            </a:r>
            <a:r>
              <a:rPr lang="ko-KR" altLang="en-US" sz="1400" dirty="0" smtClean="0"/>
              <a:t> 결과 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68452" y="2610879"/>
            <a:ext cx="2083668" cy="1460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707904" y="2733074"/>
            <a:ext cx="2160241" cy="156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364089" y="3538873"/>
            <a:ext cx="2649612" cy="1017243"/>
          </a:xfrm>
          <a:prstGeom prst="wedgeEllipseCallout">
            <a:avLst>
              <a:gd name="adj1" fmla="val -52190"/>
              <a:gd name="adj2" fmla="val -33633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외부노출 차단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  <a:sym typeface="Wingdings"/>
              </a:rPr>
              <a:t> 보안 </a:t>
            </a:r>
            <a:r>
              <a:rPr lang="ko-KR" altLang="en-US" dirty="0" smtClean="0">
                <a:solidFill>
                  <a:srgbClr val="000000"/>
                </a:solidFill>
                <a:sym typeface="Wingdings"/>
              </a:rPr>
              <a:t>강화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Multiply 33"/>
          <p:cNvSpPr/>
          <p:nvPr/>
        </p:nvSpPr>
        <p:spPr>
          <a:xfrm rot="20130132">
            <a:off x="3916287" y="2469154"/>
            <a:ext cx="1735833" cy="1823942"/>
          </a:xfrm>
          <a:prstGeom prst="mathMultiply">
            <a:avLst>
              <a:gd name="adj1" fmla="val 7151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클라이언트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서버 계산기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33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12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83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343274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8"/>
          <p:cNvCxnSpPr>
            <a:stCxn id="12" idx="3"/>
            <a:endCxn id="13" idx="1"/>
          </p:cNvCxnSpPr>
          <p:nvPr/>
        </p:nvCxnSpPr>
        <p:spPr>
          <a:xfrm>
            <a:off x="5314949" y="3709719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342" y="3340387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6" name="직선 화살표 연결선 10"/>
          <p:cNvCxnSpPr>
            <a:stCxn id="13" idx="0"/>
            <a:endCxn id="11" idx="2"/>
          </p:cNvCxnSpPr>
          <p:nvPr/>
        </p:nvCxnSpPr>
        <p:spPr>
          <a:xfrm flipV="1">
            <a:off x="7200900" y="2271444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0899" y="2649854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310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실습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5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7200" y="4433639"/>
            <a:ext cx="8229600" cy="194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연산자 추가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343274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8"/>
          <p:cNvCxnSpPr>
            <a:stCxn id="12" idx="3"/>
            <a:endCxn id="13" idx="1"/>
          </p:cNvCxnSpPr>
          <p:nvPr/>
        </p:nvCxnSpPr>
        <p:spPr>
          <a:xfrm>
            <a:off x="5314949" y="3709719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342" y="3340387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6" name="직선 화살표 연결선 10"/>
          <p:cNvCxnSpPr>
            <a:stCxn id="13" idx="0"/>
            <a:endCxn id="11" idx="2"/>
          </p:cNvCxnSpPr>
          <p:nvPr/>
        </p:nvCxnSpPr>
        <p:spPr>
          <a:xfrm flipV="1">
            <a:off x="7200900" y="2271444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0899" y="2649854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+mn-ea"/>
              </a:rPr>
              <a:t>1.2</a:t>
            </a:r>
            <a:r>
              <a:rPr lang="ko-KR" altLang="en-US" sz="2400" dirty="0" smtClean="0">
                <a:latin typeface="+mn-ea"/>
              </a:rPr>
              <a:t> 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</a:t>
            </a:r>
            <a:r>
              <a:rPr lang="ko-KR" altLang="en-US" sz="2400" dirty="0" smtClean="0">
                <a:latin typeface="+mn-ea"/>
              </a:rPr>
              <a:t>애플리케이션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75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92040" y="1442616"/>
            <a:ext cx="4813935" cy="576064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계산기 윈도우 애플리케이션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40" y="1988840"/>
            <a:ext cx="4813935" cy="120015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64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7200" y="4433639"/>
            <a:ext cx="8229600" cy="194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연산자 추가 </a:t>
            </a:r>
            <a:r>
              <a:rPr lang="ko-KR" altLang="en-US" sz="1800" b="1" dirty="0" smtClean="0">
                <a:latin typeface="+mn-ea"/>
                <a:sym typeface="Wingdings"/>
              </a:rPr>
              <a:t> 서버쪽 변경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343274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8"/>
          <p:cNvCxnSpPr>
            <a:stCxn id="12" idx="3"/>
            <a:endCxn id="13" idx="1"/>
          </p:cNvCxnSpPr>
          <p:nvPr/>
        </p:nvCxnSpPr>
        <p:spPr>
          <a:xfrm>
            <a:off x="5314949" y="3709719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342" y="3340387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6" name="직선 화살표 연결선 10"/>
          <p:cNvCxnSpPr>
            <a:stCxn id="13" idx="0"/>
            <a:endCxn id="11" idx="2"/>
          </p:cNvCxnSpPr>
          <p:nvPr/>
        </p:nvCxnSpPr>
        <p:spPr>
          <a:xfrm flipV="1">
            <a:off x="7200900" y="2271444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0899" y="2649854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클라이언트</a:t>
            </a:r>
            <a:r>
              <a:rPr lang="en-US" altLang="ko-KR" sz="2800" dirty="0">
                <a:latin typeface="+mn-ea"/>
              </a:rPr>
              <a:t>·</a:t>
            </a:r>
            <a:r>
              <a:rPr lang="ko-KR" altLang="en-US" sz="2800" dirty="0">
                <a:latin typeface="+mn-ea"/>
              </a:rPr>
              <a:t>서버 </a:t>
            </a:r>
            <a:r>
              <a:rPr lang="ko-KR" altLang="en-US" sz="2800" dirty="0" smtClean="0">
                <a:latin typeface="+mn-ea"/>
              </a:rPr>
              <a:t>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9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7200" y="4433639"/>
            <a:ext cx="8229600" cy="194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연산자 추가 </a:t>
            </a:r>
            <a:r>
              <a:rPr lang="ko-KR" altLang="en-US" sz="1800" dirty="0" smtClean="0">
                <a:latin typeface="+mn-ea"/>
                <a:sym typeface="Wingdings"/>
              </a:rPr>
              <a:t> 서버쪽 변경 </a:t>
            </a:r>
            <a:r>
              <a:rPr lang="ko-KR" altLang="en-US" sz="1800" b="1" dirty="0" smtClean="0">
                <a:latin typeface="+mn-ea"/>
                <a:sym typeface="Wingdings"/>
              </a:rPr>
              <a:t> 기능 변경 및 추가 용이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343274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8"/>
          <p:cNvCxnSpPr>
            <a:stCxn id="12" idx="3"/>
            <a:endCxn id="13" idx="1"/>
          </p:cNvCxnSpPr>
          <p:nvPr/>
        </p:nvCxnSpPr>
        <p:spPr>
          <a:xfrm>
            <a:off x="5314949" y="3709719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342" y="3340387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6" name="직선 화살표 연결선 10"/>
          <p:cNvCxnSpPr>
            <a:stCxn id="13" idx="0"/>
            <a:endCxn id="11" idx="2"/>
          </p:cNvCxnSpPr>
          <p:nvPr/>
        </p:nvCxnSpPr>
        <p:spPr>
          <a:xfrm flipV="1">
            <a:off x="7200900" y="2271444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0899" y="2649854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클라이언트</a:t>
            </a:r>
            <a:r>
              <a:rPr lang="en-US" altLang="ko-KR" sz="2800" dirty="0">
                <a:latin typeface="+mn-ea"/>
              </a:rPr>
              <a:t>·</a:t>
            </a:r>
            <a:r>
              <a:rPr lang="ko-KR" altLang="en-US" sz="2800" dirty="0">
                <a:latin typeface="+mn-ea"/>
              </a:rPr>
              <a:t>서버 </a:t>
            </a:r>
            <a:r>
              <a:rPr lang="ko-KR" altLang="en-US" sz="2800" dirty="0" smtClean="0">
                <a:latin typeface="+mn-ea"/>
              </a:rPr>
              <a:t>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97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/>
          <p:cNvSpPr/>
          <p:nvPr/>
        </p:nvSpPr>
        <p:spPr>
          <a:xfrm>
            <a:off x="457200" y="3072519"/>
            <a:ext cx="8039100" cy="127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457200" y="1265287"/>
            <a:ext cx="8039100" cy="1274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57200" y="4433639"/>
            <a:ext cx="8229600" cy="194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연산자 추가 </a:t>
            </a:r>
            <a:r>
              <a:rPr lang="ko-KR" altLang="en-US" sz="1800" dirty="0">
                <a:latin typeface="+mn-ea"/>
                <a:sym typeface="Wingdings"/>
              </a:rPr>
              <a:t> 서버쪽 변경  기능 변경 및 추가 용이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000" b="1" dirty="0"/>
          </a:p>
          <a:p>
            <a:r>
              <a:rPr lang="ko-KR" altLang="en-US" sz="1800" b="1" dirty="0" smtClean="0"/>
              <a:t>다중 클라이언트 접속 불가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6215062" y="1585644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343274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6215062" y="3366819"/>
            <a:ext cx="1971675" cy="6858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8"/>
          <p:cNvCxnSpPr>
            <a:stCxn id="12" idx="3"/>
            <a:endCxn id="13" idx="1"/>
          </p:cNvCxnSpPr>
          <p:nvPr/>
        </p:nvCxnSpPr>
        <p:spPr>
          <a:xfrm>
            <a:off x="5314949" y="3709719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342" y="3340387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6" name="직선 화살표 연결선 10"/>
          <p:cNvCxnSpPr>
            <a:stCxn id="13" idx="0"/>
            <a:endCxn id="11" idx="2"/>
          </p:cNvCxnSpPr>
          <p:nvPr/>
        </p:nvCxnSpPr>
        <p:spPr>
          <a:xfrm flipV="1">
            <a:off x="7200900" y="2271444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0899" y="2649854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1265287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072519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659" y="1793064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비즈니스 로직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데이터 로직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59" y="3619175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프레젠테이션 로직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ea"/>
              </a:rPr>
              <a:t>클라이언트</a:t>
            </a:r>
            <a:r>
              <a:rPr lang="en-US" altLang="ko-KR" sz="2800" dirty="0">
                <a:latin typeface="+mn-ea"/>
              </a:rPr>
              <a:t>·</a:t>
            </a:r>
            <a:r>
              <a:rPr lang="ko-KR" altLang="en-US" sz="2800" dirty="0">
                <a:latin typeface="+mn-ea"/>
              </a:rPr>
              <a:t>서버 </a:t>
            </a:r>
            <a:r>
              <a:rPr lang="ko-KR" altLang="en-US" sz="2800" dirty="0" smtClean="0">
                <a:latin typeface="+mn-ea"/>
              </a:rPr>
              <a:t>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16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1.3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다중 클라이언트 요청처리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496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398561" y="1828303"/>
            <a:ext cx="2120899" cy="626727"/>
          </a:xfrm>
          <a:prstGeom prst="wedgeEllipseCallout">
            <a:avLst>
              <a:gd name="adj1" fmla="val 58113"/>
              <a:gd name="adj2" fmla="val 110241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1.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연결</a:t>
            </a:r>
            <a:r>
              <a:rPr lang="ko-KR" altLang="ko-KR" sz="1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및 요청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08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6175846" y="997306"/>
            <a:ext cx="2120899" cy="626727"/>
          </a:xfrm>
          <a:prstGeom prst="wedgeEllipseCallout">
            <a:avLst>
              <a:gd name="adj1" fmla="val -79013"/>
              <a:gd name="adj2" fmla="val 815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2.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계산 수행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24" y="7918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706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3594100" y="2851506"/>
            <a:ext cx="2120899" cy="626727"/>
          </a:xfrm>
          <a:prstGeom prst="wedgeEllipseCallout">
            <a:avLst>
              <a:gd name="adj1" fmla="val -79013"/>
              <a:gd name="adj2" fmla="val 815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3.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응답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267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24100" y="26035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934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24100" y="26035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5270500" y="2603500"/>
            <a:ext cx="2120899" cy="626727"/>
          </a:xfrm>
          <a:prstGeom prst="wedgeEllipseCallout">
            <a:avLst>
              <a:gd name="adj1" fmla="val -79013"/>
              <a:gd name="adj2" fmla="val 815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연결 시도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9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24100" y="26035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07680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170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92040" y="1442616"/>
            <a:ext cx="4813935" cy="576064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계산기 윈도우 애플리케이션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40" y="1988840"/>
            <a:ext cx="4813935" cy="120015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55576" y="3742928"/>
            <a:ext cx="1524496" cy="720080"/>
          </a:xfrm>
          <a:prstGeom prst="wedgeRoundRectCallout">
            <a:avLst>
              <a:gd name="adj1" fmla="val 75074"/>
              <a:gd name="adj2" fmla="val -22247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값 입력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83968" y="3742928"/>
            <a:ext cx="1524496" cy="720080"/>
          </a:xfrm>
          <a:prstGeom prst="wedgeRoundRectCallout">
            <a:avLst>
              <a:gd name="adj1" fmla="val -54884"/>
              <a:gd name="adj2" fmla="val -2118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값 입력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24100" y="26035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6667500" y="1514939"/>
            <a:ext cx="2120899" cy="626727"/>
          </a:xfrm>
          <a:prstGeom prst="wedgeEllipseCallout">
            <a:avLst>
              <a:gd name="adj1" fmla="val -61049"/>
              <a:gd name="adj2" fmla="val 169006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연결 시도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21500" y="4019550"/>
            <a:ext cx="1384300" cy="1384300"/>
            <a:chOff x="825500" y="4019550"/>
            <a:chExt cx="1384300" cy="1384300"/>
          </a:xfrm>
        </p:grpSpPr>
        <p:sp>
          <p:nvSpPr>
            <p:cNvPr id="20" name="Oval 19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 flipH="1" flipV="1">
            <a:off x="5555059" y="1873250"/>
            <a:ext cx="16129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07680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572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24100" y="26035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921500" y="4019550"/>
            <a:ext cx="1384300" cy="1384300"/>
            <a:chOff x="825500" y="4019550"/>
            <a:chExt cx="1384300" cy="1384300"/>
          </a:xfrm>
        </p:grpSpPr>
        <p:sp>
          <p:nvSpPr>
            <p:cNvPr id="20" name="Oval 19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 flipH="1" flipV="1">
            <a:off x="5555059" y="1873250"/>
            <a:ext cx="16129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07680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7959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2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921500" y="4019550"/>
            <a:ext cx="1384300" cy="1384300"/>
            <a:chOff x="825500" y="4019550"/>
            <a:chExt cx="1384300" cy="1384300"/>
          </a:xfrm>
        </p:grpSpPr>
        <p:sp>
          <p:nvSpPr>
            <p:cNvPr id="20" name="Oval 19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 flipH="1" flipV="1">
            <a:off x="5555059" y="1873250"/>
            <a:ext cx="16129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07680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7959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622300" y="1836369"/>
            <a:ext cx="2120899" cy="626727"/>
          </a:xfrm>
          <a:prstGeom prst="wedgeEllipseCallout">
            <a:avLst>
              <a:gd name="adj1" fmla="val 34161"/>
              <a:gd name="adj2" fmla="val 63633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연결 종료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2146300" y="2216150"/>
            <a:ext cx="1511300" cy="1351772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12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8"/>
          <p:cNvCxnSpPr/>
          <p:nvPr/>
        </p:nvCxnSpPr>
        <p:spPr>
          <a:xfrm flipH="1">
            <a:off x="2095500" y="1955800"/>
            <a:ext cx="17907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998942"/>
            <a:ext cx="1384300" cy="1384300"/>
            <a:chOff x="825500" y="4019550"/>
            <a:chExt cx="1384300" cy="1384300"/>
          </a:xfrm>
        </p:grpSpPr>
        <p:sp>
          <p:nvSpPr>
            <p:cNvPr id="12" name="Oval 1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4" name="직선 화살표 연결선 8"/>
          <p:cNvCxnSpPr/>
          <p:nvPr/>
        </p:nvCxnSpPr>
        <p:spPr>
          <a:xfrm flipV="1">
            <a:off x="454268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921500" y="4019550"/>
            <a:ext cx="1384300" cy="1384300"/>
            <a:chOff x="825500" y="4019550"/>
            <a:chExt cx="1384300" cy="1384300"/>
          </a:xfrm>
        </p:grpSpPr>
        <p:sp>
          <p:nvSpPr>
            <p:cNvPr id="20" name="Oval 19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 flipH="1" flipV="1">
            <a:off x="5555059" y="1873250"/>
            <a:ext cx="1612900" cy="219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97959" y="30353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622300" y="1836369"/>
            <a:ext cx="2120899" cy="626727"/>
          </a:xfrm>
          <a:prstGeom prst="wedgeEllipseCallout">
            <a:avLst>
              <a:gd name="adj1" fmla="val 34161"/>
              <a:gd name="adj2" fmla="val 63633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연결 종료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2146300" y="2216150"/>
            <a:ext cx="1511300" cy="1351772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8"/>
          <p:cNvCxnSpPr/>
          <p:nvPr/>
        </p:nvCxnSpPr>
        <p:spPr>
          <a:xfrm>
            <a:off x="4775200" y="1955800"/>
            <a:ext cx="0" cy="19550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00500" y="285115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724" y="76647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이전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58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1828303"/>
            <a:ext cx="1811239" cy="21706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398561" y="1828303"/>
            <a:ext cx="2120899" cy="626727"/>
          </a:xfrm>
          <a:prstGeom prst="wedgeEllipseCallout">
            <a:avLst>
              <a:gd name="adj1" fmla="val 58113"/>
              <a:gd name="adj2" fmla="val 110241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1.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연결</a:t>
            </a:r>
            <a:r>
              <a:rPr lang="ko-KR" altLang="ko-KR" sz="1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및 요청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177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4056161" y="2197635"/>
            <a:ext cx="2120899" cy="626727"/>
          </a:xfrm>
          <a:prstGeom prst="wedgeEllipseCallout">
            <a:avLst>
              <a:gd name="adj1" fmla="val -64641"/>
              <a:gd name="adj2" fmla="val -17422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b="1" dirty="0">
                <a:solidFill>
                  <a:srgbClr val="000000"/>
                </a:solidFill>
              </a:rPr>
              <a:t>2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스레드 생성 및 계산 수행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72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2933700" y="3200935"/>
            <a:ext cx="2120899" cy="626727"/>
          </a:xfrm>
          <a:prstGeom prst="wedgeEllipseCallout">
            <a:avLst>
              <a:gd name="adj1" fmla="val -64641"/>
              <a:gd name="adj2" fmla="val -17422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3.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응답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2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5500" y="4019550"/>
            <a:ext cx="1384300" cy="1384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00" y="4405341"/>
            <a:ext cx="1384300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b="1" dirty="0" smtClean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4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462561" y="1968500"/>
            <a:ext cx="0" cy="191614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5115397" y="2286535"/>
            <a:ext cx="2120899" cy="626727"/>
          </a:xfrm>
          <a:prstGeom prst="wedgeEllipseCallout">
            <a:avLst>
              <a:gd name="adj1" fmla="val -78414"/>
              <a:gd name="adj2" fmla="val 53502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연결</a:t>
            </a:r>
            <a:r>
              <a:rPr lang="ko-KR" altLang="ko-KR" sz="1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시도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1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sp>
        <p:nvSpPr>
          <p:cNvPr id="28" name="Oval Callout 27"/>
          <p:cNvSpPr/>
          <p:nvPr/>
        </p:nvSpPr>
        <p:spPr>
          <a:xfrm>
            <a:off x="5676900" y="2045235"/>
            <a:ext cx="2120899" cy="626727"/>
          </a:xfrm>
          <a:prstGeom prst="wedgeEllipseCallout">
            <a:avLst>
              <a:gd name="adj1" fmla="val -71827"/>
              <a:gd name="adj2" fmla="val 486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00"/>
                </a:solidFill>
              </a:rPr>
              <a:t>스레드 생성 및 계산 수행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1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92040" y="1442616"/>
            <a:ext cx="4813935" cy="576064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계산기 윈도우 애플리케이션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40" y="1988840"/>
            <a:ext cx="4813935" cy="120015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483768" y="4221088"/>
            <a:ext cx="1524496" cy="720080"/>
          </a:xfrm>
          <a:prstGeom prst="wedgeRoundRectCallout">
            <a:avLst>
              <a:gd name="adj1" fmla="val 10928"/>
              <a:gd name="adj2" fmla="val -2753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연산자 선택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sp>
        <p:nvSpPr>
          <p:cNvPr id="28" name="Oval Callout 27"/>
          <p:cNvSpPr/>
          <p:nvPr/>
        </p:nvSpPr>
        <p:spPr>
          <a:xfrm>
            <a:off x="5047059" y="3035835"/>
            <a:ext cx="1066800" cy="626727"/>
          </a:xfrm>
          <a:prstGeom prst="wedgeEllipseCallout">
            <a:avLst>
              <a:gd name="adj1" fmla="val -71827"/>
              <a:gd name="adj2" fmla="val 4868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0000"/>
                </a:solidFill>
              </a:rPr>
              <a:t>응답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9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196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8987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997306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55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16" name="직선 화살표 연결선 8"/>
          <p:cNvCxnSpPr/>
          <p:nvPr/>
        </p:nvCxnSpPr>
        <p:spPr>
          <a:xfrm flipV="1">
            <a:off x="1782861" y="2824362"/>
            <a:ext cx="973039" cy="11745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0724" y="766473"/>
            <a:ext cx="212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개선된 방식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1979712" y="2913262"/>
            <a:ext cx="953988" cy="11951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844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19660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44146" y="4019550"/>
            <a:ext cx="1384300" cy="1384300"/>
            <a:chOff x="825500" y="4019550"/>
            <a:chExt cx="1384300" cy="1384300"/>
          </a:xfrm>
        </p:grpSpPr>
        <p:sp>
          <p:nvSpPr>
            <p:cNvPr id="31" name="Oval 30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33" name="직선 화살표 연결선 8"/>
          <p:cNvCxnSpPr/>
          <p:nvPr/>
        </p:nvCxnSpPr>
        <p:spPr>
          <a:xfrm flipH="1" flipV="1">
            <a:off x="6159501" y="2824363"/>
            <a:ext cx="580005" cy="11951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506392" y="1828303"/>
            <a:ext cx="952500" cy="958850"/>
            <a:chOff x="3175000" y="2165350"/>
            <a:chExt cx="952500" cy="958850"/>
          </a:xfrm>
        </p:grpSpPr>
        <p:sp>
          <p:nvSpPr>
            <p:cNvPr id="35" name="Oval 3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37" name="직선 화살표 연결선 8"/>
          <p:cNvCxnSpPr/>
          <p:nvPr/>
        </p:nvCxnSpPr>
        <p:spPr>
          <a:xfrm>
            <a:off x="6403898" y="2812553"/>
            <a:ext cx="551508" cy="109749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66296" y="3175000"/>
            <a:ext cx="12700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연결중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90504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3659" y="16353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5062" y="1589117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3274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5062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5314949" y="3713192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7342" y="3343860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7200900" y="2274917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99" y="2653327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659" y="342080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클라이언트의 요청 처리 부분을 별도의 작업으로 분리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97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15"/>
          <p:cNvSpPr/>
          <p:nvPr/>
        </p:nvSpPr>
        <p:spPr>
          <a:xfrm>
            <a:off x="762000" y="1573560"/>
            <a:ext cx="4960142" cy="1274663"/>
          </a:xfrm>
          <a:prstGeom prst="roundRect">
            <a:avLst>
              <a:gd name="adj" fmla="val 597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5062" y="1589117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3274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5062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5314949" y="3713192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7342" y="3343860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7200900" y="2274917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99" y="2653327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224" y="1628800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Thread</a:t>
            </a:r>
            <a:endParaRPr lang="ko-KR" altLang="en-US" sz="32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42080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224" y="2156577"/>
            <a:ext cx="2564607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클라이언트 요청 처리</a:t>
            </a: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독립 실행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3"/>
          <p:cNvSpPr/>
          <p:nvPr/>
        </p:nvSpPr>
        <p:spPr>
          <a:xfrm>
            <a:off x="3464421" y="1949157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CalculatorWorker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클라이언트의 요청 처리 부분을 별도의 작업으로 분리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1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15"/>
          <p:cNvSpPr/>
          <p:nvPr/>
        </p:nvSpPr>
        <p:spPr>
          <a:xfrm>
            <a:off x="762000" y="1573560"/>
            <a:ext cx="4960142" cy="1274663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609600" y="1421160"/>
            <a:ext cx="4960142" cy="1274663"/>
          </a:xfrm>
          <a:prstGeom prst="roundRect">
            <a:avLst>
              <a:gd name="adj" fmla="val 5978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5062" y="1589117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3274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5062" y="3370292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5314949" y="3713192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7342" y="3343860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7200900" y="2274917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99" y="2653327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208" y="14847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Thread</a:t>
            </a:r>
            <a:endParaRPr lang="ko-KR" altLang="en-US" sz="32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342080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208" y="2012561"/>
            <a:ext cx="2564607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클라이언트 요청 처리</a:t>
            </a: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독립 실행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3"/>
          <p:cNvSpPr/>
          <p:nvPr/>
        </p:nvSpPr>
        <p:spPr>
          <a:xfrm>
            <a:off x="3320405" y="1805141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CalculatorWorker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클라이언트의 요청 처리 부분을 별도의 작업으로 분리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72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클라이언트의 요청 처리 부분을 별도의 작업으로 분리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63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클라이언트의 요청 처리 부분을 별도의 작업으로 분리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870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09120"/>
            <a:ext cx="8229600" cy="20162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각 클라이언트 요청처리를 개별 스레드가 담당</a:t>
            </a:r>
            <a:r>
              <a:rPr lang="ko-KR" altLang="en-US" sz="1800" b="1" dirty="0" smtClean="0">
                <a:sym typeface="Wingdings"/>
              </a:rPr>
              <a:t> </a:t>
            </a:r>
            <a:endParaRPr lang="en-US" altLang="ko-KR" sz="1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클라이언트의 요청 처리 부분을 별도의 작업으로 분리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647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09120"/>
            <a:ext cx="8229600" cy="20162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>
                <a:latin typeface="+mn-ea"/>
                <a:sym typeface="Wingdings"/>
              </a:rPr>
              <a:t>각 클라이언트 요청처리를 개별 스레드가 담당</a:t>
            </a:r>
            <a:r>
              <a:rPr lang="ko-KR" altLang="en-US" sz="1800" dirty="0">
                <a:sym typeface="Wingdings"/>
              </a:rPr>
              <a:t> </a:t>
            </a:r>
            <a:endParaRPr lang="en-US" altLang="ko-KR" sz="1800" dirty="0"/>
          </a:p>
          <a:p>
            <a:r>
              <a:rPr lang="ko-KR" altLang="en-US" sz="1800" b="1" dirty="0" smtClean="0">
                <a:latin typeface="+mn-ea"/>
              </a:rPr>
              <a:t>다중 클라이언트의 요청이 병행 처리</a:t>
            </a:r>
            <a:endParaRPr lang="en-US" altLang="ko-KR" sz="1800" b="1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클라이언트의 요청 처리 부분을 별도의 작업으로 분리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74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92040" y="1442616"/>
            <a:ext cx="4813935" cy="576064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계산기 윈도우 애플리케이션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40" y="1988840"/>
            <a:ext cx="4813935" cy="120015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228184" y="4221088"/>
            <a:ext cx="1524496" cy="720080"/>
          </a:xfrm>
          <a:prstGeom prst="wedgeRoundRectCallout">
            <a:avLst>
              <a:gd name="adj1" fmla="val -116531"/>
              <a:gd name="adj2" fmla="val -28773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버튼 클릭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09120"/>
            <a:ext cx="8229600" cy="20162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>
                <a:latin typeface="+mn-ea"/>
                <a:sym typeface="Wingdings"/>
              </a:rPr>
              <a:t>각 클라이언트 요청처리를 개별 스레드가 담당</a:t>
            </a:r>
            <a:r>
              <a:rPr lang="ko-KR" altLang="en-US" sz="1800" dirty="0">
                <a:sym typeface="Wingdings"/>
              </a:rPr>
              <a:t> </a:t>
            </a:r>
            <a:endParaRPr lang="en-US" altLang="ko-KR" sz="1800" dirty="0"/>
          </a:p>
          <a:p>
            <a:r>
              <a:rPr lang="ko-KR" altLang="en-US" sz="1800" dirty="0" smtClean="0">
                <a:latin typeface="+mn-ea"/>
              </a:rPr>
              <a:t>다중 클라이언트의 요청이 병행 처리 </a:t>
            </a:r>
            <a:r>
              <a:rPr lang="ko-KR" altLang="en-US" sz="1800" b="1" dirty="0" smtClean="0">
                <a:latin typeface="+mn-ea"/>
                <a:sym typeface="Wingdings"/>
              </a:rPr>
              <a:t> 동시 작업 가능</a:t>
            </a:r>
            <a:endParaRPr lang="en-US" altLang="ko-KR" sz="1800" b="1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클라이언트의 요청 처리 부분을 별도의 작업으로 분리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915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09120"/>
            <a:ext cx="8229600" cy="20162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1800" dirty="0">
                <a:latin typeface="+mn-ea"/>
                <a:sym typeface="Wingdings"/>
              </a:rPr>
              <a:t>각 클라이언트 요청처리를 개별 스레드가 담당</a:t>
            </a:r>
            <a:r>
              <a:rPr lang="ko-KR" altLang="en-US" sz="1800" dirty="0">
                <a:sym typeface="Wingdings"/>
              </a:rPr>
              <a:t> </a:t>
            </a:r>
            <a:endParaRPr lang="en-US" altLang="ko-KR" sz="1800" dirty="0"/>
          </a:p>
          <a:p>
            <a:r>
              <a:rPr lang="ko-KR" altLang="en-US" sz="1800" dirty="0">
                <a:latin typeface="+mn-ea"/>
              </a:rPr>
              <a:t>다중 클라이언트의 요청이 병행 처리 </a:t>
            </a:r>
            <a:r>
              <a:rPr lang="ko-KR" altLang="en-US" sz="1800" dirty="0">
                <a:latin typeface="+mn-ea"/>
                <a:sym typeface="Wingdings"/>
              </a:rPr>
              <a:t> 동시 작업 가능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400" b="1" dirty="0"/>
          </a:p>
          <a:p>
            <a:r>
              <a:rPr lang="ko-KR" altLang="en-US" sz="1800" b="1" dirty="0" smtClean="0"/>
              <a:t>소켓 및 스레드 도입</a:t>
            </a:r>
            <a:endParaRPr lang="en-US" altLang="ko-KR" sz="1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클라이언트의 요청 처리 부분을 별도의 작업으로 분리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123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09120"/>
            <a:ext cx="8229600" cy="2016224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1800" dirty="0">
                <a:latin typeface="+mn-ea"/>
                <a:sym typeface="Wingdings"/>
              </a:rPr>
              <a:t>각 클라이언트 요청처리를 개별 스레드가 담당</a:t>
            </a:r>
            <a:r>
              <a:rPr lang="ko-KR" altLang="en-US" sz="1800" dirty="0">
                <a:sym typeface="Wingdings"/>
              </a:rPr>
              <a:t> </a:t>
            </a:r>
            <a:endParaRPr lang="en-US" altLang="ko-KR" sz="1800" dirty="0"/>
          </a:p>
          <a:p>
            <a:r>
              <a:rPr lang="ko-KR" altLang="en-US" sz="1800" dirty="0">
                <a:latin typeface="+mn-ea"/>
              </a:rPr>
              <a:t>다중 클라이언트의 요청이 병행 처리 </a:t>
            </a:r>
            <a:r>
              <a:rPr lang="ko-KR" altLang="en-US" sz="1800" dirty="0">
                <a:latin typeface="+mn-ea"/>
                <a:sym typeface="Wingdings"/>
              </a:rPr>
              <a:t> 동시 작업 가능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400" b="1" dirty="0"/>
          </a:p>
          <a:p>
            <a:r>
              <a:rPr lang="ko-KR" altLang="en-US" sz="1800" dirty="0" smtClean="0"/>
              <a:t>소켓 및 스레드 도입 </a:t>
            </a:r>
            <a:r>
              <a:rPr lang="ko-KR" altLang="en-US" sz="1800" b="1" dirty="0" smtClean="0">
                <a:sym typeface="Wingdings"/>
              </a:rPr>
              <a:t> 프로그래밍이 복잡 </a:t>
            </a:r>
            <a:endParaRPr lang="en-US" altLang="ko-KR" sz="1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68760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275856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  <a:endCxn id="20" idx="3"/>
            </p:cNvCxnSpPr>
            <p:nvPr/>
          </p:nvCxnSpPr>
          <p:spPr>
            <a:xfrm flipH="1">
              <a:off x="5247531" y="3990975"/>
              <a:ext cx="967531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1.3</a:t>
            </a:r>
            <a:r>
              <a:rPr lang="ko-KR" altLang="en-US" sz="2800" dirty="0" smtClean="0">
                <a:latin typeface="+mn-ea"/>
                <a:ea typeface="+mn-ea"/>
              </a:rPr>
              <a:t> 다중 클라이언트 요청처리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클라이언트의 요청 처리 부분을 별도의 작업으로 분리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6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맑은 고딕"/>
                <a:ea typeface="맑은 고딕"/>
                <a:cs typeface="맑은 고딕"/>
              </a:rPr>
              <a:t>1.5 </a:t>
            </a:r>
            <a:r>
              <a:rPr lang="ko-KR" altLang="en-US" sz="3600" dirty="0" smtClean="0">
                <a:latin typeface="맑은 고딕"/>
                <a:ea typeface="맑은 고딕"/>
                <a:cs typeface="맑은 고딕"/>
              </a:rPr>
              <a:t>웹 애플리케이션 아키텍처의 특징</a:t>
            </a:r>
            <a:endParaRPr lang="en-US" sz="3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2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6970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766473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6" name="직선 화살표 연결선 8"/>
          <p:cNvCxnSpPr/>
          <p:nvPr/>
        </p:nvCxnSpPr>
        <p:spPr>
          <a:xfrm flipV="1">
            <a:off x="2235200" y="2913263"/>
            <a:ext cx="770779" cy="99678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2425700" y="2925962"/>
            <a:ext cx="832594" cy="10856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58892" y="4019550"/>
            <a:ext cx="1384300" cy="1384300"/>
            <a:chOff x="825500" y="4019550"/>
            <a:chExt cx="1384300" cy="1384300"/>
          </a:xfrm>
        </p:grpSpPr>
        <p:sp>
          <p:nvSpPr>
            <p:cNvPr id="31" name="Oval 30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33" name="직선 화살표 연결선 8"/>
          <p:cNvCxnSpPr/>
          <p:nvPr/>
        </p:nvCxnSpPr>
        <p:spPr>
          <a:xfrm flipH="1" flipV="1">
            <a:off x="6159502" y="2824365"/>
            <a:ext cx="580004" cy="11745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506392" y="1828303"/>
            <a:ext cx="952500" cy="958850"/>
            <a:chOff x="3175000" y="2165350"/>
            <a:chExt cx="952500" cy="958850"/>
          </a:xfrm>
        </p:grpSpPr>
        <p:sp>
          <p:nvSpPr>
            <p:cNvPr id="35" name="Oval 3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37" name="직선 화살표 연결선 8"/>
          <p:cNvCxnSpPr/>
          <p:nvPr/>
        </p:nvCxnSpPr>
        <p:spPr>
          <a:xfrm>
            <a:off x="6403898" y="2812553"/>
            <a:ext cx="551508" cy="109749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세로 텍스트 개체 틀 2"/>
          <p:cNvSpPr txBox="1">
            <a:spLocks/>
          </p:cNvSpPr>
          <p:nvPr/>
        </p:nvSpPr>
        <p:spPr>
          <a:xfrm>
            <a:off x="233462" y="1064027"/>
            <a:ext cx="3136900" cy="190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서버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비즈니스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소켓 프로그래밍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스레드 프로그래밍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1" name="세로 텍스트 개체 틀 2"/>
          <p:cNvSpPr txBox="1">
            <a:spLocks/>
          </p:cNvSpPr>
          <p:nvPr/>
        </p:nvSpPr>
        <p:spPr>
          <a:xfrm>
            <a:off x="5092700" y="5215217"/>
            <a:ext cx="3390900" cy="143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프리젠테이션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소켓 프로그래밍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15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6970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766473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6" name="직선 화살표 연결선 8"/>
          <p:cNvCxnSpPr/>
          <p:nvPr/>
        </p:nvCxnSpPr>
        <p:spPr>
          <a:xfrm flipV="1">
            <a:off x="2235200" y="2913263"/>
            <a:ext cx="770779" cy="99678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2425700" y="2925962"/>
            <a:ext cx="832594" cy="10856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58892" y="4019550"/>
            <a:ext cx="1384300" cy="1384300"/>
            <a:chOff x="825500" y="4019550"/>
            <a:chExt cx="1384300" cy="1384300"/>
          </a:xfrm>
        </p:grpSpPr>
        <p:sp>
          <p:nvSpPr>
            <p:cNvPr id="31" name="Oval 30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33" name="직선 화살표 연결선 8"/>
          <p:cNvCxnSpPr/>
          <p:nvPr/>
        </p:nvCxnSpPr>
        <p:spPr>
          <a:xfrm flipH="1" flipV="1">
            <a:off x="6159502" y="2824365"/>
            <a:ext cx="580004" cy="11745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506392" y="1828303"/>
            <a:ext cx="952500" cy="958850"/>
            <a:chOff x="3175000" y="2165350"/>
            <a:chExt cx="952500" cy="958850"/>
          </a:xfrm>
        </p:grpSpPr>
        <p:sp>
          <p:nvSpPr>
            <p:cNvPr id="35" name="Oval 3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37" name="직선 화살표 연결선 8"/>
          <p:cNvCxnSpPr/>
          <p:nvPr/>
        </p:nvCxnSpPr>
        <p:spPr>
          <a:xfrm>
            <a:off x="6403898" y="2812553"/>
            <a:ext cx="551508" cy="109749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세로 텍스트 개체 틀 2"/>
          <p:cNvSpPr txBox="1">
            <a:spLocks/>
          </p:cNvSpPr>
          <p:nvPr/>
        </p:nvSpPr>
        <p:spPr>
          <a:xfrm>
            <a:off x="233462" y="1064027"/>
            <a:ext cx="3136900" cy="190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서버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비즈니스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u="sng" dirty="0" smtClean="0">
                <a:latin typeface="+mn-ea"/>
              </a:rPr>
              <a:t>소켓 프로그래밍</a:t>
            </a:r>
            <a:endParaRPr lang="en-US" altLang="ko-KR" sz="2000" b="1" u="sng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스레드 프로그래밍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1" name="세로 텍스트 개체 틀 2"/>
          <p:cNvSpPr txBox="1">
            <a:spLocks/>
          </p:cNvSpPr>
          <p:nvPr/>
        </p:nvSpPr>
        <p:spPr>
          <a:xfrm>
            <a:off x="5092700" y="5215217"/>
            <a:ext cx="3390900" cy="143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프리젠테이션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u="sng" dirty="0" smtClean="0">
                <a:latin typeface="+mn-ea"/>
              </a:rPr>
              <a:t>소켓 프로그래밍</a:t>
            </a:r>
            <a:endParaRPr lang="en-US" altLang="ko-KR" sz="2000" b="1" u="sng" dirty="0" smtClean="0">
              <a:latin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30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3594100" y="697016"/>
            <a:ext cx="1960959" cy="9295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100" y="766473"/>
            <a:ext cx="1714500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 marL="36000" algn="ctr"/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서버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4019550"/>
            <a:ext cx="1384300" cy="1384300"/>
            <a:chOff x="825500" y="4019550"/>
            <a:chExt cx="1384300" cy="1384300"/>
          </a:xfrm>
        </p:grpSpPr>
        <p:sp>
          <p:nvSpPr>
            <p:cNvPr id="2" name="Oval 1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16" name="직선 화살표 연결선 8"/>
          <p:cNvCxnSpPr/>
          <p:nvPr/>
        </p:nvCxnSpPr>
        <p:spPr>
          <a:xfrm flipV="1">
            <a:off x="2235200" y="2913263"/>
            <a:ext cx="770779" cy="99678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68600" y="1865512"/>
            <a:ext cx="952500" cy="958850"/>
            <a:chOff x="3175000" y="2165350"/>
            <a:chExt cx="952500" cy="958850"/>
          </a:xfrm>
        </p:grpSpPr>
        <p:sp>
          <p:nvSpPr>
            <p:cNvPr id="10" name="Oval 9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13" name="직선 화살표 연결선 8"/>
          <p:cNvCxnSpPr/>
          <p:nvPr/>
        </p:nvCxnSpPr>
        <p:spPr>
          <a:xfrm flipH="1">
            <a:off x="2425700" y="2925962"/>
            <a:ext cx="832594" cy="10856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24300" y="4019550"/>
            <a:ext cx="1384300" cy="1384300"/>
            <a:chOff x="825500" y="4019550"/>
            <a:chExt cx="1384300" cy="1384300"/>
          </a:xfrm>
        </p:grpSpPr>
        <p:sp>
          <p:nvSpPr>
            <p:cNvPr id="18" name="Oval 17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21" name="직선 화살표 연결선 8"/>
          <p:cNvCxnSpPr/>
          <p:nvPr/>
        </p:nvCxnSpPr>
        <p:spPr>
          <a:xfrm flipV="1">
            <a:off x="4500661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40200" y="1865512"/>
            <a:ext cx="952500" cy="958850"/>
            <a:chOff x="3175000" y="2165350"/>
            <a:chExt cx="952500" cy="958850"/>
          </a:xfrm>
        </p:grpSpPr>
        <p:sp>
          <p:nvSpPr>
            <p:cNvPr id="25" name="Oval 2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23" name="직선 화살표 연결선 8"/>
          <p:cNvCxnSpPr/>
          <p:nvPr/>
        </p:nvCxnSpPr>
        <p:spPr>
          <a:xfrm>
            <a:off x="4749800" y="2913262"/>
            <a:ext cx="0" cy="9713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58892" y="4019550"/>
            <a:ext cx="1384300" cy="1384300"/>
            <a:chOff x="825500" y="4019550"/>
            <a:chExt cx="1384300" cy="1384300"/>
          </a:xfrm>
        </p:grpSpPr>
        <p:sp>
          <p:nvSpPr>
            <p:cNvPr id="31" name="Oval 30"/>
            <p:cNvSpPr/>
            <p:nvPr/>
          </p:nvSpPr>
          <p:spPr>
            <a:xfrm>
              <a:off x="825500" y="4019550"/>
              <a:ext cx="1384300" cy="13843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5500" y="4405341"/>
              <a:ext cx="1384300" cy="6463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계산기</a:t>
              </a:r>
              <a:endParaRPr lang="en-US" altLang="ko-KR" b="1" dirty="0" smtClean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클라이언트</a:t>
              </a:r>
            </a:p>
          </p:txBody>
        </p:sp>
      </p:grpSp>
      <p:cxnSp>
        <p:nvCxnSpPr>
          <p:cNvPr id="33" name="직선 화살표 연결선 8"/>
          <p:cNvCxnSpPr/>
          <p:nvPr/>
        </p:nvCxnSpPr>
        <p:spPr>
          <a:xfrm flipH="1" flipV="1">
            <a:off x="6159502" y="2824365"/>
            <a:ext cx="580004" cy="11745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506392" y="1828303"/>
            <a:ext cx="952500" cy="958850"/>
            <a:chOff x="3175000" y="2165350"/>
            <a:chExt cx="952500" cy="958850"/>
          </a:xfrm>
        </p:grpSpPr>
        <p:sp>
          <p:nvSpPr>
            <p:cNvPr id="35" name="Oval 34"/>
            <p:cNvSpPr/>
            <p:nvPr/>
          </p:nvSpPr>
          <p:spPr>
            <a:xfrm>
              <a:off x="3175000" y="2165350"/>
              <a:ext cx="952500" cy="958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75000" y="2455030"/>
              <a:ext cx="952500" cy="369332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b="1" dirty="0" smtClean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rPr>
                <a:t>스레드</a:t>
              </a:r>
            </a:p>
          </p:txBody>
        </p:sp>
      </p:grpSp>
      <p:cxnSp>
        <p:nvCxnSpPr>
          <p:cNvPr id="37" name="직선 화살표 연결선 8"/>
          <p:cNvCxnSpPr/>
          <p:nvPr/>
        </p:nvCxnSpPr>
        <p:spPr>
          <a:xfrm>
            <a:off x="6403898" y="2812553"/>
            <a:ext cx="551508" cy="109749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세로 텍스트 개체 틀 2"/>
          <p:cNvSpPr txBox="1">
            <a:spLocks/>
          </p:cNvSpPr>
          <p:nvPr/>
        </p:nvSpPr>
        <p:spPr>
          <a:xfrm>
            <a:off x="233462" y="1064027"/>
            <a:ext cx="3136900" cy="190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서버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비즈니스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u="sng" dirty="0" smtClean="0">
                <a:latin typeface="+mn-ea"/>
              </a:rPr>
              <a:t>소켓 프로그래밍</a:t>
            </a:r>
            <a:endParaRPr lang="en-US" altLang="ko-KR" sz="2000" b="1" u="sng" dirty="0" smtClean="0">
              <a:latin typeface="+mn-ea"/>
            </a:endParaRPr>
          </a:p>
          <a:p>
            <a:r>
              <a:rPr lang="ko-KR" altLang="en-US" sz="2000" b="1" u="sng" dirty="0" smtClean="0">
                <a:latin typeface="+mn-ea"/>
              </a:rPr>
              <a:t>스레드 프로그래밍</a:t>
            </a:r>
            <a:endParaRPr lang="en-US" altLang="ko-KR" sz="2000" b="1" u="sng" dirty="0">
              <a:latin typeface="+mn-ea"/>
            </a:endParaRPr>
          </a:p>
        </p:txBody>
      </p:sp>
      <p:sp>
        <p:nvSpPr>
          <p:cNvPr id="41" name="세로 텍스트 개체 틀 2"/>
          <p:cNvSpPr txBox="1">
            <a:spLocks/>
          </p:cNvSpPr>
          <p:nvPr/>
        </p:nvSpPr>
        <p:spPr>
          <a:xfrm>
            <a:off x="5092700" y="5215217"/>
            <a:ext cx="3390900" cy="143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클라이언트 프로그래밍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프리젠테이션 로직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u="sng" dirty="0" smtClean="0">
                <a:latin typeface="+mn-ea"/>
              </a:rPr>
              <a:t>소켓 프로그래밍</a:t>
            </a:r>
            <a:endParaRPr lang="en-US" altLang="ko-KR" sz="2000" b="1" u="sng" dirty="0" smtClean="0">
              <a:latin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9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</p:spTree>
    <p:extLst>
      <p:ext uri="{BB962C8B-B14F-4D97-AF65-F5344CB8AC3E}">
        <p14:creationId xmlns:p14="http://schemas.microsoft.com/office/powerpoint/2010/main" val="388366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b="1" dirty="0" smtClean="0">
                <a:latin typeface="+mn-ea"/>
              </a:rPr>
              <a:t>요청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98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b="1" dirty="0" smtClean="0">
                <a:latin typeface="+mn-ea"/>
              </a:rPr>
              <a:t>위임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9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실습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!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7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b="1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5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b="1" dirty="0" smtClean="0">
                <a:latin typeface="+mn-ea"/>
              </a:rPr>
              <a:t>응답</a:t>
            </a:r>
            <a:endParaRPr lang="en-US" altLang="ko-KR" sz="1600" b="1" dirty="0" smtClean="0">
              <a:latin typeface="+mn-ea"/>
            </a:endParaRP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708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783" y="4340374"/>
              <a:ext cx="4876305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32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b="1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5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69945"/>
            <a:ext cx="3235896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  <a:ea typeface="+mn-ea"/>
              </a:rPr>
              <a:t>웹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429000"/>
            <a:ext cx="4906888" cy="127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1475" y="3481424"/>
            <a:ext cx="2500189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브라우저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25" y="3992980"/>
            <a:ext cx="2564607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HTML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렌더링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사용자와 상호작용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5"/>
          <p:cNvSpPr/>
          <p:nvPr/>
        </p:nvSpPr>
        <p:spPr>
          <a:xfrm>
            <a:off x="3059832" y="3723300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42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429000"/>
            <a:ext cx="4906888" cy="127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1475" y="3481424"/>
            <a:ext cx="2500189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브라우저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25" y="3992980"/>
            <a:ext cx="2564607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렌더링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사용자와 상호작용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5"/>
          <p:cNvSpPr/>
          <p:nvPr/>
        </p:nvSpPr>
        <p:spPr>
          <a:xfrm>
            <a:off x="3059832" y="3723300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6858" y="1551022"/>
            <a:ext cx="4334594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3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55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" y="3429000"/>
            <a:ext cx="4906888" cy="127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1475" y="3481424"/>
            <a:ext cx="2500189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브라우저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25" y="3992980"/>
            <a:ext cx="2564607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렌더링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사용자와 상호작용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5"/>
          <p:cNvSpPr/>
          <p:nvPr/>
        </p:nvSpPr>
        <p:spPr>
          <a:xfrm>
            <a:off x="3059832" y="3723300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계산기 서버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0523" y="1836112"/>
            <a:ext cx="1981678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54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32064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calculator.html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475" y="4078764"/>
              <a:ext cx="2500189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225" y="4590320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</a:rPr>
                <a:t>HTML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렌더링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사용자와 상호작용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애플리케이션 서버</a:t>
            </a:r>
          </a:p>
        </p:txBody>
      </p:sp>
      <p:sp>
        <p:nvSpPr>
          <p:cNvPr id="32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0522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93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실습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!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7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32064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calculator.html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475" y="4078764"/>
              <a:ext cx="2500189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225" y="4590320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</a:rPr>
                <a:t>HTML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렌더링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사용자와 상호작용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애플리케이션 서버</a:t>
            </a:r>
          </a:p>
        </p:txBody>
      </p:sp>
      <p:sp>
        <p:nvSpPr>
          <p:cNvPr id="32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0522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57200" y="4841776"/>
            <a:ext cx="8229600" cy="16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웹 기술 도입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8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32064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calculator.html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475" y="4078764"/>
              <a:ext cx="2500189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225" y="4590320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</a:rPr>
                <a:t>HTML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렌더링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사용자와 상호작용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애플리케이션 서버</a:t>
            </a:r>
          </a:p>
        </p:txBody>
      </p:sp>
      <p:sp>
        <p:nvSpPr>
          <p:cNvPr id="32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0522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57200" y="4841776"/>
            <a:ext cx="8229600" cy="16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기술 도입 </a:t>
            </a:r>
            <a:r>
              <a:rPr lang="ko-KR" altLang="en-US" sz="1800" b="1" dirty="0" smtClean="0">
                <a:latin typeface="+mn-ea"/>
                <a:sym typeface="Wingdings"/>
              </a:rPr>
              <a:t> 소켓 </a:t>
            </a:r>
            <a:r>
              <a:rPr lang="en-US" altLang="ko-KR" sz="1800" b="1" dirty="0" smtClean="0">
                <a:latin typeface="+mn-ea"/>
                <a:sym typeface="Wingdings"/>
              </a:rPr>
              <a:t>&amp;</a:t>
            </a:r>
            <a:r>
              <a:rPr lang="ko-KR" altLang="en-US" sz="1800" b="1" dirty="0" smtClean="0">
                <a:latin typeface="+mn-ea"/>
                <a:sym typeface="Wingdings"/>
              </a:rPr>
              <a:t> 멀티 스레드 프로그래밍에서 탈출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10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9780" y="764704"/>
            <a:ext cx="8227020" cy="500062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특징</a:t>
            </a:r>
          </a:p>
          <a:p>
            <a:r>
              <a:rPr lang="en-US" altLang="ko-KR" sz="1800" b="1" dirty="0" smtClean="0"/>
              <a:t>PC</a:t>
            </a:r>
            <a:r>
              <a:rPr lang="ko-KR" altLang="en-US" sz="1800" b="1" dirty="0" smtClean="0"/>
              <a:t>에 설치한 후 실행</a:t>
            </a:r>
            <a:endParaRPr lang="en-US" altLang="ko-KR" sz="1800" b="1" dirty="0" smtClean="0"/>
          </a:p>
          <a:p>
            <a:r>
              <a:rPr lang="ko-KR" altLang="en-US" sz="1800" dirty="0" smtClean="0"/>
              <a:t>사용자 화면 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업무 관련 작업 실행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처리를 모두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에서 수행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데스트톱 애플리케이션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" y="2276872"/>
            <a:ext cx="1841500" cy="1578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360" y="386425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9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32064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calculator.html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475" y="4078764"/>
              <a:ext cx="2500189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225" y="4590320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</a:rPr>
                <a:t>HTML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렌더링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사용자와 상호작용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애플리케이션 서버</a:t>
            </a:r>
          </a:p>
        </p:txBody>
      </p:sp>
      <p:sp>
        <p:nvSpPr>
          <p:cNvPr id="32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0522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57200" y="4841776"/>
            <a:ext cx="8229600" cy="16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기술 도입  소켓 </a:t>
            </a:r>
            <a:r>
              <a:rPr lang="en-US" altLang="ko-KR" sz="1800" dirty="0" smtClean="0">
                <a:latin typeface="+mn-ea"/>
                <a:sym typeface="Wingdings"/>
              </a:rPr>
              <a:t>&amp;</a:t>
            </a:r>
            <a:r>
              <a:rPr lang="ko-KR" altLang="en-US" sz="1800" dirty="0" smtClean="0">
                <a:latin typeface="+mn-ea"/>
                <a:sym typeface="Wingdings"/>
              </a:rPr>
              <a:t> 멀티 스레드 프로그래밍에서 탈출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b="1" dirty="0" smtClean="0">
                <a:latin typeface="+mn-ea"/>
                <a:sym typeface="Wingdings"/>
              </a:rPr>
              <a:t>서버에 애플리케이션 배포 및 실행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69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16"/>
          <p:cNvSpPr/>
          <p:nvPr/>
        </p:nvSpPr>
        <p:spPr>
          <a:xfrm>
            <a:off x="457200" y="1268760"/>
            <a:ext cx="3250704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35" y="1308335"/>
            <a:ext cx="1714500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 서버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35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웹 브라우저와 통신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다중 클라이언트의 접속 처리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세로 텍스트 개체 틀 2"/>
          <p:cNvSpPr txBox="1">
            <a:spLocks/>
          </p:cNvSpPr>
          <p:nvPr/>
        </p:nvSpPr>
        <p:spPr>
          <a:xfrm>
            <a:off x="457200" y="711203"/>
            <a:ext cx="8229600" cy="48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웹 애플리케이션 구조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57200" y="3429000"/>
            <a:ext cx="4906888" cy="1274400"/>
            <a:chOff x="457200" y="4026340"/>
            <a:chExt cx="4906888" cy="12744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57200" y="4026340"/>
              <a:ext cx="4906888" cy="1274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32064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calculator.html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475" y="4078764"/>
              <a:ext cx="2500189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웹 브라우저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225" y="4590320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</a:rPr>
                <a:t>HTML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렌더링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</a:rPr>
                <a:t>사용자와 상호작용</a:t>
              </a:r>
              <a:endParaRPr lang="en-US" altLang="ko-KR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16"/>
          <p:cNvSpPr/>
          <p:nvPr/>
        </p:nvSpPr>
        <p:spPr>
          <a:xfrm>
            <a:off x="4360086" y="1268760"/>
            <a:ext cx="4365029" cy="127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522" y="1308335"/>
            <a:ext cx="4334594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애플리케이션 서버</a:t>
            </a:r>
          </a:p>
        </p:txBody>
      </p:sp>
      <p:sp>
        <p:nvSpPr>
          <p:cNvPr id="32" name="직사각형 3"/>
          <p:cNvSpPr/>
          <p:nvPr/>
        </p:nvSpPr>
        <p:spPr>
          <a:xfrm>
            <a:off x="6470593" y="1916575"/>
            <a:ext cx="1971675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0522" y="1836112"/>
            <a:ext cx="3220269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HTML UI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2564904"/>
            <a:ext cx="7324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요청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83768" y="3094802"/>
            <a:ext cx="635691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응답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3208" y="2691606"/>
            <a:ext cx="1224136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+mn-ea"/>
              </a:rPr>
              <a:t>HTTP</a:t>
            </a:r>
          </a:p>
          <a:p>
            <a:pPr marL="36000" algn="ctr"/>
            <a:r>
              <a:rPr lang="ko-KR" altLang="en-US" sz="1400" dirty="0" smtClean="0">
                <a:latin typeface="+mn-ea"/>
              </a:rPr>
              <a:t>프로토콜</a:t>
            </a:r>
          </a:p>
        </p:txBody>
      </p:sp>
      <p:cxnSp>
        <p:nvCxnSpPr>
          <p:cNvPr id="51" name="직선 화살표 연결선 10"/>
          <p:cNvCxnSpPr/>
          <p:nvPr/>
        </p:nvCxnSpPr>
        <p:spPr>
          <a:xfrm>
            <a:off x="3707904" y="1751330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"/>
          <p:cNvCxnSpPr/>
          <p:nvPr/>
        </p:nvCxnSpPr>
        <p:spPr>
          <a:xfrm>
            <a:off x="3703464" y="2010325"/>
            <a:ext cx="652182" cy="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3096" y="141277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위임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3096" y="2010326"/>
            <a:ext cx="66255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결과</a:t>
            </a:r>
          </a:p>
        </p:txBody>
      </p:sp>
      <p:sp>
        <p:nvSpPr>
          <p:cNvPr id="57" name="Up Arrow 56"/>
          <p:cNvSpPr/>
          <p:nvPr/>
        </p:nvSpPr>
        <p:spPr>
          <a:xfrm>
            <a:off x="1115616" y="2903458"/>
            <a:ext cx="337592" cy="5298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flipV="1">
            <a:off x="2650380" y="2547014"/>
            <a:ext cx="337592" cy="55979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57200" y="4841776"/>
            <a:ext cx="8229600" cy="16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웹 기술 도입  소켓 </a:t>
            </a:r>
            <a:r>
              <a:rPr lang="en-US" altLang="ko-KR" sz="1800" dirty="0" smtClean="0">
                <a:latin typeface="+mn-ea"/>
                <a:sym typeface="Wingdings"/>
              </a:rPr>
              <a:t>&amp;</a:t>
            </a:r>
            <a:r>
              <a:rPr lang="ko-KR" altLang="en-US" sz="1800" dirty="0" smtClean="0">
                <a:latin typeface="+mn-ea"/>
                <a:sym typeface="Wingdings"/>
              </a:rPr>
              <a:t> 멀티 스레드 프로그래밍에서 탈출</a:t>
            </a:r>
            <a:endParaRPr lang="en-US" altLang="ko-KR" sz="1800" dirty="0" smtClean="0">
              <a:latin typeface="+mn-ea"/>
              <a:sym typeface="Wingdings"/>
            </a:endParaRPr>
          </a:p>
          <a:p>
            <a:r>
              <a:rPr lang="ko-KR" altLang="en-US" sz="1800" dirty="0" smtClean="0">
                <a:latin typeface="+mn-ea"/>
                <a:sym typeface="Wingdings"/>
              </a:rPr>
              <a:t>서버에 애플리케이션 배포 및 실행 </a:t>
            </a:r>
            <a:r>
              <a:rPr lang="ko-KR" altLang="en-US" sz="1800" b="1" dirty="0" smtClean="0">
                <a:latin typeface="+mn-ea"/>
                <a:sym typeface="Wingdings"/>
              </a:rPr>
              <a:t> 기능 변경 및 추가가 용이 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ea"/>
                <a:ea typeface="+mn-ea"/>
              </a:rPr>
              <a:t>1.5</a:t>
            </a:r>
            <a:r>
              <a:rPr lang="ko-KR" altLang="en-US" sz="2000" dirty="0" smtClean="0">
                <a:latin typeface="+mn-ea"/>
                <a:ea typeface="+mn-ea"/>
              </a:rPr>
              <a:t> 웹 애플리케이션 아키텍처의 특징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45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</a:rPr>
              <a:t>1.4 </a:t>
            </a:r>
            <a:r>
              <a:rPr lang="ko-KR" altLang="en-US" sz="3600" dirty="0" smtClean="0">
                <a:latin typeface="+mn-ea"/>
              </a:rPr>
              <a:t>클라이언트</a:t>
            </a:r>
            <a:r>
              <a:rPr lang="en-US" altLang="ko-KR" sz="3600" dirty="0">
                <a:latin typeface="+mn-ea"/>
              </a:rPr>
              <a:t>·</a:t>
            </a:r>
            <a:r>
              <a:rPr lang="ko-KR" altLang="en-US" sz="3600" dirty="0">
                <a:latin typeface="+mn-ea"/>
              </a:rPr>
              <a:t>서버 아키텍처의 </a:t>
            </a:r>
            <a:r>
              <a:rPr lang="ko-KR" altLang="en-US" sz="3600" dirty="0" smtClean="0">
                <a:latin typeface="+mn-ea"/>
              </a:rPr>
              <a:t>진화</a:t>
            </a:r>
            <a:endParaRPr lang="en-US" sz="3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7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전통적인 클라이언트</a:t>
            </a:r>
            <a:r>
              <a:rPr lang="en-US" altLang="ko-KR" sz="2400" b="1" dirty="0" smtClean="0">
                <a:latin typeface="+mn-ea"/>
              </a:rPr>
              <a:t>·</a:t>
            </a:r>
            <a:r>
              <a:rPr lang="ko-KR" altLang="en-US" sz="2400" b="1" dirty="0" smtClean="0">
                <a:latin typeface="+mn-ea"/>
              </a:rPr>
              <a:t>서버 구조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b="1" dirty="0" smtClean="0">
                <a:latin typeface="+mn-ea"/>
              </a:rPr>
              <a:t>데이터 처리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+mn-ea"/>
                </a:rPr>
                <a:t>DBMS </a:t>
              </a:r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26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전통적인 클라이언트</a:t>
            </a:r>
            <a:r>
              <a:rPr lang="en-US" altLang="ko-KR" sz="2400" b="1" dirty="0" smtClean="0">
                <a:latin typeface="+mn-ea"/>
              </a:rPr>
              <a:t>·</a:t>
            </a:r>
            <a:r>
              <a:rPr lang="ko-KR" altLang="en-US" sz="2400" b="1" dirty="0" smtClean="0">
                <a:latin typeface="+mn-ea"/>
              </a:rPr>
              <a:t>서버 구조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클라이언트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b="1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b="1" dirty="0" smtClean="0">
                <a:latin typeface="+mn-ea"/>
              </a:rPr>
              <a:t>비즈니스 로직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클라이언트</a:t>
              </a:r>
              <a:endParaRPr lang="ko-KR" altLang="en-US" sz="1600" b="1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클라이언트</a:t>
              </a:r>
              <a:endParaRPr lang="ko-KR" altLang="en-US" sz="1600" b="1" dirty="0">
                <a:latin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57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전통적인 클라이언트</a:t>
            </a:r>
            <a:r>
              <a:rPr lang="en-US" altLang="ko-KR" sz="2400" b="1" dirty="0" smtClean="0">
                <a:latin typeface="+mn-ea"/>
              </a:rPr>
              <a:t>·</a:t>
            </a:r>
            <a:r>
              <a:rPr lang="ko-KR" altLang="en-US" sz="2400" b="1" dirty="0" smtClean="0">
                <a:latin typeface="+mn-ea"/>
              </a:rPr>
              <a:t>서버 구조</a:t>
            </a:r>
            <a:endParaRPr lang="en-US" altLang="ko-KR" sz="2400" b="1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결과 데이터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SQL </a:t>
            </a:r>
            <a:r>
              <a:rPr lang="ko-KR" altLang="en-US" sz="1400" b="1" dirty="0" smtClean="0">
                <a:latin typeface="+mn-ea"/>
              </a:rPr>
              <a:t>질의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전통적인 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>
                <a:latin typeface="+mn-ea"/>
              </a:rPr>
              <a:t>서버 구조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서버에서 </a:t>
            </a:r>
            <a:r>
              <a:rPr lang="ko-KR" altLang="en-US" sz="1800" b="1" dirty="0">
                <a:latin typeface="+mn-ea"/>
              </a:rPr>
              <a:t>데이터 </a:t>
            </a:r>
            <a:r>
              <a:rPr lang="ko-KR" altLang="en-US" sz="1800" b="1" dirty="0" smtClean="0">
                <a:latin typeface="+mn-ea"/>
              </a:rPr>
              <a:t>처리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666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전통적인 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>
                <a:latin typeface="+mn-ea"/>
              </a:rPr>
              <a:t>서버 구조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서버에서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smtClean="0">
                <a:latin typeface="+mn-ea"/>
              </a:rPr>
              <a:t>처리 </a:t>
            </a:r>
            <a:r>
              <a:rPr lang="ko-KR" altLang="en-US" sz="1800" dirty="0" smtClean="0">
                <a:latin typeface="+mn-ea"/>
                <a:sym typeface="Wingdings"/>
              </a:rPr>
              <a:t> </a:t>
            </a:r>
            <a:r>
              <a:rPr lang="ko-KR" altLang="en-US" sz="1800" b="1" dirty="0" smtClean="0">
                <a:latin typeface="+mn-ea"/>
                <a:sym typeface="Wingdings"/>
              </a:rPr>
              <a:t>자료 중복 및 자료 불일치 문제 해결</a:t>
            </a:r>
            <a:endParaRPr lang="en-US" altLang="ko-KR" sz="1800" b="1" dirty="0" smtClean="0">
              <a:latin typeface="+mn-ea"/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979712" y="4536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8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전통적인 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>
                <a:latin typeface="+mn-ea"/>
              </a:rPr>
              <a:t>서버 구조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서버에서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smtClean="0">
                <a:latin typeface="+mn-ea"/>
              </a:rPr>
              <a:t>처리 </a:t>
            </a:r>
            <a:r>
              <a:rPr lang="ko-KR" altLang="en-US" sz="1800" dirty="0" smtClean="0">
                <a:latin typeface="+mn-ea"/>
                <a:sym typeface="Wingdings"/>
              </a:rPr>
              <a:t> 자료 중복 및 자료 불일치 문제 해결</a:t>
            </a:r>
            <a:endParaRPr lang="en-US" altLang="ko-KR" sz="1800" dirty="0" smtClean="0">
              <a:latin typeface="+mn-ea"/>
              <a:sym typeface="Wingdings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r>
              <a:rPr lang="ko-KR" altLang="en-US" sz="1800" b="1" dirty="0" smtClean="0">
                <a:sym typeface="Wingdings"/>
              </a:rPr>
              <a:t>애플리케이션 변경 시 재배포 필요</a:t>
            </a:r>
            <a:endParaRPr lang="en-US" altLang="ko-KR" sz="1800" b="1" dirty="0" smtClean="0">
              <a:sym typeface="Wingding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6"/>
          <p:cNvSpPr/>
          <p:nvPr/>
        </p:nvSpPr>
        <p:spPr>
          <a:xfrm>
            <a:off x="457200" y="1268760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659" y="1321184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모서리가 둥근 직사각형 16"/>
          <p:cNvSpPr/>
          <p:nvPr/>
        </p:nvSpPr>
        <p:spPr>
          <a:xfrm>
            <a:off x="457200" y="3075992"/>
            <a:ext cx="8039100" cy="127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659" y="3128416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30855"/>
            <a:ext cx="8229600" cy="53790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+mn-ea"/>
              </a:rPr>
              <a:t>전통적인 클라이언트</a:t>
            </a:r>
            <a:r>
              <a:rPr lang="en-US" altLang="ko-KR" sz="2400" dirty="0" smtClean="0">
                <a:latin typeface="+mn-ea"/>
              </a:rPr>
              <a:t>·</a:t>
            </a:r>
            <a:r>
              <a:rPr lang="ko-KR" altLang="en-US" sz="2400" dirty="0" smtClean="0">
                <a:latin typeface="+mn-ea"/>
              </a:rPr>
              <a:t>서버 구조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7627" y="3410069"/>
            <a:ext cx="1325089" cy="606244"/>
            <a:chOff x="2757627" y="3410069"/>
            <a:chExt cx="1325089" cy="606244"/>
          </a:xfrm>
        </p:grpSpPr>
        <p:sp>
          <p:nvSpPr>
            <p:cNvPr id="20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3659" y="3600250"/>
            <a:ext cx="2074153" cy="58477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659" y="1824368"/>
            <a:ext cx="2074153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/>
              <a:buChar char="•"/>
            </a:pPr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3430264" y="2312587"/>
            <a:ext cx="1501776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세로 텍스트 개체 틀 2"/>
          <p:cNvSpPr txBox="1">
            <a:spLocks/>
          </p:cNvSpPr>
          <p:nvPr/>
        </p:nvSpPr>
        <p:spPr>
          <a:xfrm>
            <a:off x="457200" y="450912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400" dirty="0" smtClean="0">
                <a:latin typeface="+mn-ea"/>
              </a:rPr>
              <a:t>특징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서버에서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smtClean="0">
                <a:latin typeface="+mn-ea"/>
              </a:rPr>
              <a:t>처리 </a:t>
            </a:r>
            <a:r>
              <a:rPr lang="ko-KR" altLang="en-US" sz="1800" dirty="0" smtClean="0">
                <a:latin typeface="+mn-ea"/>
                <a:sym typeface="Wingdings"/>
              </a:rPr>
              <a:t> 자료 중복 및 자료 불일치 문제 해결</a:t>
            </a:r>
            <a:endParaRPr lang="en-US" altLang="ko-KR" sz="1800" dirty="0" smtClean="0">
              <a:latin typeface="+mn-ea"/>
              <a:sym typeface="Wingdings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r>
              <a:rPr lang="ko-KR" altLang="en-US" sz="1800" dirty="0" smtClean="0">
                <a:sym typeface="Wingdings"/>
              </a:rPr>
              <a:t>애플리케이션 변경 시 재배포 필요</a:t>
            </a:r>
            <a:endParaRPr lang="en-US" altLang="ko-KR" sz="1800" dirty="0" smtClean="0">
              <a:sym typeface="Wingdings"/>
            </a:endParaRPr>
          </a:p>
          <a:p>
            <a:r>
              <a:rPr lang="ko-KR" altLang="en-US" sz="1800" b="1" dirty="0" smtClean="0">
                <a:sym typeface="Wingdings"/>
              </a:rPr>
              <a:t>클라이언트에서 </a:t>
            </a:r>
            <a:r>
              <a:rPr lang="en-US" altLang="ko-KR" sz="1800" b="1" dirty="0" smtClean="0">
                <a:sym typeface="Wingdings"/>
              </a:rPr>
              <a:t>DBMS</a:t>
            </a:r>
            <a:r>
              <a:rPr lang="ko-KR" altLang="en-US" sz="1800" b="1" dirty="0" smtClean="0">
                <a:sym typeface="Wingdings"/>
              </a:rPr>
              <a:t>에 직접 접속</a:t>
            </a:r>
            <a:endParaRPr lang="en-US" altLang="ko-KR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412777"/>
            <a:ext cx="1397061" cy="899810"/>
            <a:chOff x="3707904" y="1412777"/>
            <a:chExt cx="1397061" cy="899810"/>
          </a:xfrm>
        </p:grpSpPr>
        <p:sp>
          <p:nvSpPr>
            <p:cNvPr id="28" name="원통 27"/>
            <p:cNvSpPr/>
            <p:nvPr/>
          </p:nvSpPr>
          <p:spPr>
            <a:xfrm>
              <a:off x="3707904" y="1412777"/>
              <a:ext cx="1397061" cy="89981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7904" y="1765196"/>
              <a:ext cx="139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DBMS </a:t>
              </a:r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59052" y="3410069"/>
            <a:ext cx="1325089" cy="606244"/>
            <a:chOff x="2757627" y="3410069"/>
            <a:chExt cx="1325089" cy="606244"/>
          </a:xfrm>
        </p:grpSpPr>
        <p:sp>
          <p:nvSpPr>
            <p:cNvPr id="58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0882" y="3410069"/>
            <a:ext cx="1325089" cy="606244"/>
            <a:chOff x="2757627" y="3410069"/>
            <a:chExt cx="1325089" cy="606244"/>
          </a:xfrm>
        </p:grpSpPr>
        <p:sp>
          <p:nvSpPr>
            <p:cNvPr id="61" name="직사각형 19"/>
            <p:cNvSpPr/>
            <p:nvPr/>
          </p:nvSpPr>
          <p:spPr>
            <a:xfrm>
              <a:off x="2777812" y="3410069"/>
              <a:ext cx="1304904" cy="60624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57627" y="3554084"/>
              <a:ext cx="132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클라이언트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65" name="직선 화살표 연결선 25"/>
          <p:cNvCxnSpPr>
            <a:stCxn id="58" idx="0"/>
          </p:cNvCxnSpPr>
          <p:nvPr/>
        </p:nvCxnSpPr>
        <p:spPr>
          <a:xfrm flipV="1">
            <a:off x="5431689" y="2312587"/>
            <a:ext cx="0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25"/>
          <p:cNvCxnSpPr>
            <a:stCxn id="61" idx="0"/>
          </p:cNvCxnSpPr>
          <p:nvPr/>
        </p:nvCxnSpPr>
        <p:spPr>
          <a:xfrm flipH="1" flipV="1">
            <a:off x="5940152" y="2312587"/>
            <a:ext cx="1453367" cy="10974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77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544" y="26583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4" name="Up Arrow 73"/>
          <p:cNvSpPr/>
          <p:nvPr/>
        </p:nvSpPr>
        <p:spPr>
          <a:xfrm>
            <a:off x="1707268" y="2521068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flipV="1">
            <a:off x="2027188" y="2557112"/>
            <a:ext cx="277640" cy="53283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1.4 </a:t>
            </a:r>
            <a:r>
              <a:rPr lang="ko-KR" altLang="en-US" sz="2400" dirty="0" smtClean="0">
                <a:latin typeface="+mn-ea"/>
              </a:rPr>
              <a:t>클라이언트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서버 아키텍처의 진화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08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3824</Words>
  <Application>Microsoft Macintosh PowerPoint</Application>
  <PresentationFormat>On-screen Show (4:3)</PresentationFormat>
  <Paragraphs>1578</Paragraphs>
  <Slides>123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PowerPoint Presentation</vt:lpstr>
      <vt:lpstr>1장.웹 애플리케이션 이해</vt:lpstr>
      <vt:lpstr>1.1 데스트톱 애플리케이션</vt:lpstr>
      <vt:lpstr>데스트톱 애플리케이션</vt:lpstr>
      <vt:lpstr>데스트톱 애플리케이션</vt:lpstr>
      <vt:lpstr>데스트톱 애플리케이션</vt:lpstr>
      <vt:lpstr>데스트톱 애플리케이션</vt:lpstr>
      <vt:lpstr>실습!</vt:lpstr>
      <vt:lpstr>데스트톱 애플리케이션</vt:lpstr>
      <vt:lpstr>데스트톱 애플리케이션</vt:lpstr>
      <vt:lpstr>데스트톱 애플리케이션</vt:lpstr>
      <vt:lpstr>데스트톱 애플리케이션</vt:lpstr>
      <vt:lpstr>데스트톱 애플리케이션</vt:lpstr>
      <vt:lpstr>데스트톱 애플리케이션</vt:lpstr>
      <vt:lpstr>1.2 클라이언트·서버 애플리케이션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클라이언트/서버 계산기</vt:lpstr>
      <vt:lpstr>PowerPoint Presentation</vt:lpstr>
      <vt:lpstr>PowerPoint Presentation</vt:lpstr>
      <vt:lpstr>PowerPoint Presentation</vt:lpstr>
      <vt:lpstr>실습</vt:lpstr>
      <vt:lpstr>PowerPoint Presentation</vt:lpstr>
      <vt:lpstr>PowerPoint Presentation</vt:lpstr>
      <vt:lpstr>PowerPoint Presentation</vt:lpstr>
      <vt:lpstr>PowerPoint Presentation</vt:lpstr>
      <vt:lpstr>1.3 다중 클라이언트 요청처리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1.5 웹 애플리케이션 아키텍처의 특징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실습!</vt:lpstr>
      <vt:lpstr>PowerPoint Presentation</vt:lpstr>
      <vt:lpstr>PowerPoint Presentation</vt:lpstr>
      <vt:lpstr>PowerPoint Presentation</vt:lpstr>
      <vt:lpstr>PowerPoint Presentation</vt:lpstr>
      <vt:lpstr>1.4 클라이언트·서버 아키텍처의 진화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135</cp:revision>
  <dcterms:created xsi:type="dcterms:W3CDTF">2014-06-02T11:30:47Z</dcterms:created>
  <dcterms:modified xsi:type="dcterms:W3CDTF">2014-09-29T12:47:52Z</dcterms:modified>
  <cp:category/>
</cp:coreProperties>
</file>