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440" r:id="rId4"/>
    <p:sldId id="441" r:id="rId5"/>
    <p:sldId id="283" r:id="rId6"/>
    <p:sldId id="360" r:id="rId7"/>
    <p:sldId id="435" r:id="rId8"/>
    <p:sldId id="437" r:id="rId9"/>
    <p:sldId id="436" r:id="rId10"/>
    <p:sldId id="439" r:id="rId11"/>
    <p:sldId id="438" r:id="rId12"/>
    <p:sldId id="442" r:id="rId13"/>
    <p:sldId id="443" r:id="rId14"/>
    <p:sldId id="444" r:id="rId15"/>
    <p:sldId id="446" r:id="rId16"/>
    <p:sldId id="447" r:id="rId17"/>
    <p:sldId id="449" r:id="rId18"/>
    <p:sldId id="448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32" r:id="rId29"/>
    <p:sldId id="429" r:id="rId30"/>
    <p:sldId id="459" r:id="rId31"/>
    <p:sldId id="460" r:id="rId32"/>
    <p:sldId id="430" r:id="rId33"/>
    <p:sldId id="461" r:id="rId34"/>
    <p:sldId id="462" r:id="rId35"/>
    <p:sldId id="431" r:id="rId36"/>
    <p:sldId id="463" r:id="rId37"/>
    <p:sldId id="46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68957" autoAdjust="0"/>
  </p:normalViewPr>
  <p:slideViewPr>
    <p:cSldViewPr snapToGrid="0" snapToObjects="1">
      <p:cViewPr>
        <p:scale>
          <a:sx n="100" d="100"/>
          <a:sy n="100" d="100"/>
        </p:scale>
        <p:origin x="-13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엄진영입니다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요청과 응답을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서버에게 요청할 때는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이와 같은 형식으로 데이터를 보냅니다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서버에 보내는 데이터의 첫 번째 라인은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요청하는 자원을 가리키는 명령입니다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요청 라인 다음으로는 요청을 받는 서버 주소라든가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웹 브라우저 정보와 같은 요청에 대한 상세 정보를 한 줄씩 붙여 보냅니다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baseline="0" dirty="0" smtClean="0"/>
          </a:p>
          <a:p>
            <a:r>
              <a:rPr lang="ko-KR" altLang="en-US" baseline="0" dirty="0" smtClean="0"/>
              <a:t>이런 정보를 종류에 따라 일반헤더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요청헤더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엔티티헤더라 부릅니다</a:t>
            </a:r>
            <a:r>
              <a:rPr lang="en-US" altLang="ko-KR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헤더 정보 다음에는 요청을 끝을 표시하기 위하여 빈줄을 의미하는 코드 값을 붙입니다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r>
              <a:rPr lang="ko-KR" altLang="en-US" dirty="0" smtClean="0"/>
              <a:t> 방식으로 요청을 보낼 때는 빈 줄 다음에 서버에게 전달할 파라미터 값이 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웹 서버는 웹 브라우저가 요청한 작업을 처리한 후 그에 대한 응답으로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웹 개발 워크북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웹 프로그래밍 기초 다지기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장은 웹 애플리케이션 개발에 있어서 반드시 알아야 할</a:t>
            </a:r>
            <a:r>
              <a:rPr lang="en-US" altLang="ko-KR" baseline="0" dirty="0" smtClean="0"/>
              <a:t> HTTP </a:t>
            </a:r>
            <a:r>
              <a:rPr lang="ko-KR" altLang="en-US" baseline="0" dirty="0" smtClean="0"/>
              <a:t>프로토콜에 대하여 정리하였습니다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HTTP</a:t>
            </a:r>
            <a:r>
              <a:rPr lang="ko-KR" altLang="en-US" baseline="0" dirty="0" smtClean="0"/>
              <a:t> 프로토콜을 모르는 웹 개발자라면 진정한 웹 개발자가 아닙니다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7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데이터를 웹 브라우저에게 보냅니다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응답 데이터의 첫 번째 라인은 요청에 대한 처리 결과입니다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숫자와 간단한 문장으로 처리 상태를 표현합니다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정상적으로 처리했으면 </a:t>
            </a:r>
            <a:r>
              <a:rPr lang="en-US" altLang="ko-KR" dirty="0" smtClean="0"/>
              <a:t>200 OK, </a:t>
            </a:r>
          </a:p>
          <a:p>
            <a:r>
              <a:rPr lang="ko-KR" altLang="en-US" dirty="0" smtClean="0"/>
              <a:t>해당 자원을 못 찾았으면 </a:t>
            </a:r>
            <a:r>
              <a:rPr lang="en-US" altLang="ko-KR" dirty="0" smtClean="0"/>
              <a:t>404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 Found,</a:t>
            </a:r>
          </a:p>
          <a:p>
            <a:r>
              <a:rPr lang="ko-KR" altLang="en-US" dirty="0" smtClean="0"/>
              <a:t>요청 형식이 옳바르지 않다면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 </a:t>
            </a:r>
            <a:r>
              <a:rPr lang="en-US" altLang="ko-KR" dirty="0" smtClean="0"/>
              <a:t>Bad</a:t>
            </a:r>
            <a:r>
              <a:rPr lang="en-US" altLang="ko-KR" baseline="0" dirty="0" smtClean="0"/>
              <a:t> Request </a:t>
            </a:r>
            <a:r>
              <a:rPr lang="ko-KR" altLang="en-US" baseline="0" dirty="0" smtClean="0"/>
              <a:t>등으로 표현합니다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나머지는 요청 때와 마찬가지로 응답에 대한 상세 정보를 담은 헤더들이 옵니다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헤더 정보의 끝을 표시하기 위해 빈줄을 의미하는 코드 값이 오고</a:t>
            </a:r>
            <a:r>
              <a:rPr lang="en-US" altLang="ko-KR" dirty="0" smtClean="0"/>
              <a:t>,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빈줄 다음에는 웹 브라우저가 출력할 본문 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즉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이 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 smtClean="0"/>
          </a:p>
          <a:p>
            <a:r>
              <a:rPr lang="ko-KR" altLang="en-US" dirty="0" smtClean="0"/>
              <a:t>둘 사이에 주고 받는 데이터를 눈으로 직접 확인할 수 있다면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프로토콜을 더 확실히 이해할 수 있을 겁니다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이를 위해 웹 브라우저와 웹 서버 사이에 주고 받는 데이터를 감시할 아주 특별한 모니터링 프로그램을 설치할 것입니다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모니터링 프로그램을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프록시라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프로그램은 웹 브라우저와 웹 서버 사이에서 요청과 응답을 중재하기 때문에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프로그램을 통해 웹 브라우저가 웹 서버에게 보내는 요청 정보와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서버가 웹 브라우저에 보내는 응답 정보를 살펴볼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백문이 불여일실행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프록시를 설치하여 웹 브라우저와 웹 서버가 주고 받는 데이터를 직접 확인해 보겠습니다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 장의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절은 </a:t>
            </a:r>
            <a:r>
              <a:rPr lang="en-US" altLang="ko-KR" baseline="0" dirty="0" smtClean="0"/>
              <a:t>HTTP </a:t>
            </a:r>
            <a:r>
              <a:rPr lang="ko-KR" altLang="en-US" baseline="0" dirty="0" smtClean="0"/>
              <a:t>프로토콜의 이해를 돕기 위해 준비했고요</a:t>
            </a:r>
            <a:r>
              <a:rPr lang="en-US" altLang="ko-KR" baseline="0" dirty="0" smtClean="0"/>
              <a:t>,</a:t>
            </a:r>
          </a:p>
          <a:p>
            <a:r>
              <a:rPr lang="ko-KR" altLang="ko-KR" baseline="0" dirty="0" smtClean="0"/>
              <a:t>2</a:t>
            </a:r>
            <a:r>
              <a:rPr lang="ko-KR" altLang="en-US" baseline="0" dirty="0" smtClean="0"/>
              <a:t>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ko-KR" baseline="0" dirty="0" smtClean="0"/>
              <a:t>3</a:t>
            </a:r>
            <a:r>
              <a:rPr lang="ko-KR" altLang="en-US" baseline="0" dirty="0" smtClean="0"/>
              <a:t>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절은 </a:t>
            </a:r>
            <a:r>
              <a:rPr lang="en-US" altLang="ko-KR" baseline="0" dirty="0" smtClean="0"/>
              <a:t>HTTP</a:t>
            </a:r>
            <a:r>
              <a:rPr lang="ko-KR" altLang="en-US" baseline="0" dirty="0" smtClean="0"/>
              <a:t> 프로토콜의 핵심이라할 수 있는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7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백문이 불여일실행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프록시를 설치하여 웹 브라우저와 웹 서버가 주고 받는 데이터를 직접 확인해 보겠습니다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백문이 불여일실행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프록시를 설치하여 웹 브라우저와 웹 서버가 주고 받는 데이터를 직접 확인해 보겠습니다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데스크톱 애플리케이션에 대해 알아보겠습니다</a:t>
            </a:r>
            <a:r>
              <a:rPr lang="en-US" altLang="ko-KR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책에서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절을 펼치기 바랍니다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백문이 불여일실행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프록시를 설치하여 웹 브라우저와 웹 서버가 주고 받는 데이터를 직접 확인해 보겠습니다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백문이 불여일실행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프록시를 설치하여 웹 브라우저와 웹 서버가 주고 받는 데이터를 직접 확인해 보겠습니다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데스크톱 애플리케이션에 대해 알아보겠습니다</a:t>
            </a:r>
            <a:r>
              <a:rPr lang="en-US" altLang="ko-KR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책에서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절을 펼치기 바랍니다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백문이 불여일실행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프록시를 설치하여 웹 브라우저와 웹 서버가 주고 받는 데이터를 직접 확인해 보겠습니다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백문이 불여일실행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프록시를 설치하여 웹 브라우저와 웹 서버가 주고 받는 데이터를 직접 확인해 보겠습니다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 요청과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 요청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파일 업로드를 설명하였습니다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ko-KR" altLang="en-US" dirty="0" smtClean="0"/>
              <a:t> 프로토콜이란 무엇일까요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서버 사이에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14. 10. 5.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8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18465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4513" y="2225718"/>
            <a:ext cx="222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/>
                <a:ea typeface="맑은 고딕"/>
                <a:cs typeface="맑은 고딕"/>
              </a:rPr>
              <a:t>통신규칙</a:t>
            </a:r>
            <a:r>
              <a:rPr lang="en-US" altLang="ko-KR" sz="2800" b="1" dirty="0" smtClean="0">
                <a:latin typeface="맑은 고딕"/>
                <a:ea typeface="맑은 고딕"/>
                <a:cs typeface="맑은 고딕"/>
              </a:rPr>
              <a:t>!</a:t>
            </a:r>
            <a:endParaRPr lang="ko-KR" altLang="en-US" sz="28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840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593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674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887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5990263" cy="1600438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HTTP/1.1</a:t>
            </a: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User-Agent: Mozilla/5.0 (Macintosh;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...</a:t>
            </a:r>
          </a:p>
          <a:p>
            <a:pPr marL="36000"/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endParaRPr lang="ko-KR" altLang="en-US" sz="1400" dirty="0" smtClean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6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600438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b="1" i="1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User-Agent: Mozilla/5.0 (Macintosh; …</a:t>
            </a: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689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38499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r>
              <a:rPr lang="en-US" altLang="ko-KR" sz="1400" b="1" i="1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b="1" i="1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480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38499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400" b="1" i="1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b="1" i="1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b="1" i="1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b="1" i="1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766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38499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1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600438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메시지 본문</a:t>
            </a:r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691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ko-KR" sz="3600" dirty="0"/>
              <a:t>2</a:t>
            </a:r>
            <a:r>
              <a:rPr lang="ko-KR" altLang="en-US" sz="3600" dirty="0" smtClean="0"/>
              <a:t>장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웹 프로그래밍의 기초 다지기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673350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ko-KR" sz="2400" dirty="0" smtClean="0"/>
              <a:t>HTTP </a:t>
            </a:r>
            <a:r>
              <a:rPr lang="ko-KR" altLang="en-US" sz="2400" dirty="0" smtClean="0"/>
              <a:t>프로토콜의 이해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en-US" altLang="ko-KR" sz="2400" dirty="0" smtClean="0"/>
              <a:t>GET </a:t>
            </a:r>
            <a:r>
              <a:rPr lang="ko-KR" altLang="en-US" sz="2400" dirty="0" smtClean="0"/>
              <a:t>요청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en-US" altLang="ko-KR" sz="2400" dirty="0" smtClean="0"/>
              <a:t>POST </a:t>
            </a:r>
            <a:r>
              <a:rPr lang="ko-KR" altLang="en-US" sz="2400" dirty="0" smtClean="0"/>
              <a:t>요청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ko-KR" altLang="en-US" sz="2400" dirty="0" smtClean="0"/>
              <a:t>파일 업로드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70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600438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메시지 본문</a:t>
            </a:r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513" y="4265318"/>
            <a:ext cx="5358444" cy="116955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HTTP/1.1 200 OK</a:t>
            </a: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Server: nginx</a:t>
            </a: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Date: Sun, 19 Feb 2012 02:15:47 GMT</a:t>
            </a: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Content-Type: text/html; charset=UTF-8</a:t>
            </a: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...</a:t>
            </a:r>
            <a:endParaRPr lang="ko-KR" altLang="en-US" sz="1400" dirty="0" smtClean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600438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메시지 본문</a:t>
            </a:r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513" y="4265318"/>
            <a:ext cx="5358444" cy="138499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b="1" i="1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HTTP/1.1 200 </a:t>
            </a:r>
            <a:r>
              <a:rPr lang="en-US" altLang="ko-KR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OK</a:t>
            </a:r>
            <a:r>
              <a:rPr lang="ko-KR" altLang="en-US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라인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Server: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nginx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Date: Sun, 19 Feb 2012 02:15:47 GMT</a:t>
            </a: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Content-Type: text/html; charset=UTF-8</a:t>
            </a: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822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600438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메시지 본문</a:t>
            </a:r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513" y="4265318"/>
            <a:ext cx="5358444" cy="116955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HTTP/1.1 200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OK</a:t>
            </a:r>
            <a:r>
              <a:rPr lang="ko-KR" altLang="en-US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라인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b="1" i="1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Server: </a:t>
            </a:r>
            <a:r>
              <a:rPr lang="en-US" altLang="ko-KR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nginx</a:t>
            </a:r>
            <a:r>
              <a:rPr lang="ko-KR" altLang="en-US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응답헤더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b="1" i="1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Date: Sun, 19 Feb 2012 02:15:47 GMT</a:t>
            </a:r>
          </a:p>
          <a:p>
            <a:pPr marL="36000"/>
            <a:r>
              <a:rPr lang="en-US" altLang="ko-KR" sz="1400" b="1" i="1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Content-Type: text/html; charset=UTF-8</a:t>
            </a:r>
          </a:p>
          <a:p>
            <a:pPr marL="36000"/>
            <a:r>
              <a:rPr lang="en-US" altLang="ko-KR" sz="1400" b="1" i="1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0236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600438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메시지 본문</a:t>
            </a:r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513" y="4265318"/>
            <a:ext cx="5358444" cy="138499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HTTP/1.1 200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OK</a:t>
            </a:r>
            <a:r>
              <a:rPr lang="ko-KR" altLang="en-US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라인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Server: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nginx</a:t>
            </a:r>
            <a:r>
              <a:rPr lang="ko-KR" altLang="en-US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응답헤더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Date: Sun, 19 Feb 2012 02:15:47 GMT</a:t>
            </a: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Content-Type: text/html; charset=UTF-8</a:t>
            </a: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896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896" y="3899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293166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3364513" y="3789356"/>
            <a:ext cx="2223539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35712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592" y="1327992"/>
            <a:ext cx="7408665" cy="1600438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 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라인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메시지 본문</a:t>
            </a:r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513" y="4265318"/>
            <a:ext cx="5358444" cy="1600438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HTTP/1.1 200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OK</a:t>
            </a:r>
            <a:r>
              <a:rPr lang="ko-KR" altLang="en-US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요청 라인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Server: </a:t>
            </a:r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nginx</a:t>
            </a:r>
            <a:r>
              <a:rPr lang="ko-KR" altLang="en-US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일반헤더</a:t>
            </a:r>
            <a:r>
              <a:rPr lang="ko-KR" altLang="ko-KR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/>
                <a:cs typeface="맑은 고딕"/>
              </a:rPr>
              <a:t>응답헤더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|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엔티티헤더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Date: Sun, 19 Feb 2012 02:15:47 GMT</a:t>
            </a:r>
          </a:p>
          <a:p>
            <a:pPr marL="36000"/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Content-Type: text/html; charset=UTF-8</a:t>
            </a:r>
          </a:p>
          <a:p>
            <a:pPr marL="36000"/>
            <a:r>
              <a:rPr lang="en-US" altLang="ko-KR" sz="14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/>
                <a:cs typeface="맑은 고딕"/>
              </a:rPr>
              <a:t>CRLF</a:t>
            </a:r>
            <a:endParaRPr lang="en-US" altLang="ko-KR" sz="14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</a:t>
            </a:r>
            <a:r>
              <a:rPr lang="en-US" altLang="ko-KR" sz="1400" dirty="0">
                <a:latin typeface="Consolas" pitchFamily="49" charset="0"/>
                <a:ea typeface="나눔고딕" pitchFamily="50" charset="-127"/>
                <a:cs typeface="Consolas" pitchFamily="49" charset="0"/>
                <a:sym typeface="Wingdings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/>
                <a:cs typeface="맑은 고딕"/>
              </a:rPr>
              <a:t>메시지 본문</a:t>
            </a:r>
            <a:endParaRPr lang="en-US" altLang="ko-KR" sz="140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40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1882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1882" y="38233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49240" y="3298783"/>
            <a:ext cx="102422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2949241" y="3789356"/>
            <a:ext cx="102422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021251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6202296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973465" y="3019777"/>
            <a:ext cx="121216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HTTP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프록시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2053" y="293965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82053" y="382183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5178071" y="3297294"/>
            <a:ext cx="102422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8"/>
          <p:cNvCxnSpPr/>
          <p:nvPr/>
        </p:nvCxnSpPr>
        <p:spPr>
          <a:xfrm flipH="1">
            <a:off x="5178072" y="3787867"/>
            <a:ext cx="102422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1882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1882" y="38233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49240" y="3298783"/>
            <a:ext cx="102422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2949241" y="3789356"/>
            <a:ext cx="102422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021251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6202296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973465" y="3019777"/>
            <a:ext cx="121216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HTTP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프록시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2053" y="293965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82053" y="382183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5178071" y="3297294"/>
            <a:ext cx="102422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8"/>
          <p:cNvCxnSpPr/>
          <p:nvPr/>
        </p:nvCxnSpPr>
        <p:spPr>
          <a:xfrm flipH="1">
            <a:off x="5178072" y="3787867"/>
            <a:ext cx="102422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4650" y="1758879"/>
            <a:ext cx="4834567" cy="86177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</a:t>
            </a:r>
            <a:endParaRPr lang="en-US" altLang="ko-KR" sz="10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endParaRPr lang="en-US" altLang="ko-KR" sz="10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0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0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280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1882" y="29411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1882" y="38233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49240" y="3298783"/>
            <a:ext cx="102422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8"/>
          <p:cNvCxnSpPr/>
          <p:nvPr/>
        </p:nvCxnSpPr>
        <p:spPr>
          <a:xfrm flipH="1">
            <a:off x="2949241" y="3789356"/>
            <a:ext cx="102422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5"/>
          <p:cNvSpPr/>
          <p:nvPr/>
        </p:nvSpPr>
        <p:spPr>
          <a:xfrm>
            <a:off x="1021251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6202296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973465" y="3019777"/>
            <a:ext cx="121216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HTTP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프록시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2053" y="293965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82053" y="382183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5178071" y="3297294"/>
            <a:ext cx="102422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8"/>
          <p:cNvCxnSpPr/>
          <p:nvPr/>
        </p:nvCxnSpPr>
        <p:spPr>
          <a:xfrm flipH="1">
            <a:off x="5178072" y="3787867"/>
            <a:ext cx="102422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4650" y="1758879"/>
            <a:ext cx="4834567" cy="86177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GET / HTTP/</a:t>
            </a:r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1.1</a:t>
            </a:r>
            <a:endParaRPr lang="en-US" altLang="ko-KR" sz="1000" dirty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Host: www.naver.com</a:t>
            </a:r>
            <a:endParaRPr lang="en-US" altLang="ko-KR" sz="1000" dirty="0" smtClean="0">
              <a:solidFill>
                <a:srgbClr val="FF0000"/>
              </a:solidFill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User</a:t>
            </a:r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-Agent: Mozilla/5.0 (Macintosh; </a:t>
            </a:r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  <a:endParaRPr lang="en-US" altLang="ko-KR" sz="10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Accept: </a:t>
            </a:r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text/html,application/xhtml+xml,appl…</a:t>
            </a:r>
            <a:endParaRPr lang="en-US" altLang="ko-KR" sz="10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4650" y="4265318"/>
            <a:ext cx="3144924" cy="86177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HTTP/1.1 200 </a:t>
            </a:r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OK</a:t>
            </a:r>
            <a:endParaRPr lang="en-US" altLang="ko-KR" sz="10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Server: </a:t>
            </a:r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nginx</a:t>
            </a:r>
            <a:endParaRPr lang="en-US" altLang="ko-KR" sz="1000" dirty="0">
              <a:latin typeface="Consolas" pitchFamily="49" charset="0"/>
              <a:ea typeface="나눔고딕" pitchFamily="50" charset="-127"/>
              <a:cs typeface="Consolas" pitchFamily="49" charset="0"/>
            </a:endParaRPr>
          </a:p>
          <a:p>
            <a:pPr marL="36000"/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Date: Sun, 19 Feb 2012 02:15:47 GMT</a:t>
            </a:r>
          </a:p>
          <a:p>
            <a:pPr marL="36000"/>
            <a:r>
              <a:rPr lang="en-US" altLang="ko-KR" sz="1000" dirty="0">
                <a:latin typeface="Consolas" pitchFamily="49" charset="0"/>
                <a:ea typeface="나눔고딕" pitchFamily="50" charset="-127"/>
                <a:cs typeface="Consolas" pitchFamily="49" charset="0"/>
              </a:rPr>
              <a:t>Content-Type: text/html; charset=UTF-8</a:t>
            </a:r>
          </a:p>
          <a:p>
            <a:pPr marL="36000"/>
            <a:r>
              <a:rPr lang="en-US" altLang="ko-KR" sz="1000" dirty="0" smtClean="0">
                <a:latin typeface="Consolas" pitchFamily="49" charset="0"/>
                <a:ea typeface="나눔고딕" pitchFamily="50" charset="-127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232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457200" y="2801035"/>
            <a:ext cx="8229600" cy="8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b="1" dirty="0" smtClean="0">
                <a:latin typeface="맑은 고딕"/>
                <a:ea typeface="맑은 고딕"/>
                <a:cs typeface="맑은 고딕"/>
              </a:rPr>
              <a:t>실습</a:t>
            </a:r>
            <a:endParaRPr lang="en-US" altLang="ko-KR" sz="4400" b="1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3518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2.2 GET </a:t>
            </a:r>
            <a:r>
              <a:rPr lang="ko-KR" altLang="en-US" dirty="0" smtClean="0">
                <a:latin typeface="+mn-ea"/>
              </a:rPr>
              <a:t>요청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9141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ko-KR" sz="3600" dirty="0"/>
              <a:t>2</a:t>
            </a:r>
            <a:r>
              <a:rPr lang="ko-KR" altLang="en-US" sz="3600" dirty="0" smtClean="0"/>
              <a:t>장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웹 프로그래밍의 기초 다지기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673350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프로토콜의 이해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altLang="ko-KR" sz="2400" dirty="0" smtClean="0"/>
              <a:t>GET </a:t>
            </a:r>
            <a:r>
              <a:rPr lang="ko-KR" altLang="en-US" sz="2400" dirty="0" smtClean="0"/>
              <a:t>요청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en-US" altLang="ko-KR" sz="2400" dirty="0" smtClean="0"/>
              <a:t>POST </a:t>
            </a:r>
            <a:r>
              <a:rPr lang="ko-KR" altLang="en-US" sz="2400" dirty="0" smtClean="0"/>
              <a:t>요청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ko-KR" altLang="en-US" sz="2400" dirty="0" smtClean="0"/>
              <a:t>파일 업로드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315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</a:t>
            </a:r>
            <a:r>
              <a:rPr lang="en-US" altLang="ko-KR" sz="2800" dirty="0" smtClean="0">
                <a:latin typeface="+mn-ea"/>
              </a:rPr>
              <a:t>2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GET </a:t>
            </a:r>
            <a:r>
              <a:rPr lang="ko-KR" altLang="en-US" sz="2800" dirty="0" smtClean="0">
                <a:latin typeface="+mn-ea"/>
              </a:rPr>
              <a:t>요청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457200" y="2801035"/>
            <a:ext cx="8229600" cy="8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b="1" dirty="0" smtClean="0">
                <a:latin typeface="맑은 고딕"/>
                <a:ea typeface="맑은 고딕"/>
                <a:cs typeface="맑은 고딕"/>
              </a:rPr>
              <a:t>실습</a:t>
            </a:r>
            <a:endParaRPr lang="en-US" altLang="ko-KR" sz="4400" b="1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196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</a:t>
            </a:r>
            <a:r>
              <a:rPr lang="en-US" altLang="ko-KR" sz="2800" dirty="0" smtClean="0">
                <a:latin typeface="+mn-ea"/>
              </a:rPr>
              <a:t>2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GET </a:t>
            </a:r>
            <a:r>
              <a:rPr lang="ko-KR" altLang="en-US" sz="2800" dirty="0" smtClean="0">
                <a:latin typeface="+mn-ea"/>
              </a:rPr>
              <a:t>요청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63600"/>
            <a:ext cx="8229600" cy="298799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URL</a:t>
            </a:r>
            <a:r>
              <a:rPr lang="ko-KR" altLang="en-US" sz="2000" dirty="0" smtClean="0">
                <a:latin typeface="+mn-ea"/>
              </a:rPr>
              <a:t>에 데이터를 포함 </a:t>
            </a:r>
            <a:r>
              <a:rPr lang="ko-KR" altLang="en-US" sz="2000" dirty="0" smtClean="0">
                <a:latin typeface="+mn-ea"/>
                <a:sym typeface="Wingdings"/>
              </a:rPr>
              <a:t> 데이터 조회에 적합</a:t>
            </a:r>
          </a:p>
          <a:p>
            <a:pPr lvl="1"/>
            <a:r>
              <a:rPr lang="ko-KR" altLang="en-US" sz="2000" dirty="0" smtClean="0">
                <a:latin typeface="+mn-ea"/>
              </a:rPr>
              <a:t>바이너리 및 대용량 데이터 전송 불가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요청라인과 헤드 필드의 최대 크기</a:t>
            </a:r>
            <a:endParaRPr lang="en-US" altLang="ko-KR" sz="2000" dirty="0" smtClean="0">
              <a:latin typeface="+mn-ea"/>
            </a:endParaRPr>
          </a:p>
          <a:p>
            <a:pPr lvl="2"/>
            <a:r>
              <a:rPr lang="en-US" altLang="ko-KR" sz="1600" dirty="0" smtClean="0">
                <a:latin typeface="+mn-ea"/>
              </a:rPr>
              <a:t>HTTP </a:t>
            </a:r>
            <a:r>
              <a:rPr lang="ko-KR" altLang="en-US" sz="1600" dirty="0" smtClean="0">
                <a:latin typeface="+mn-ea"/>
              </a:rPr>
              <a:t>사양에는 제한사항 없음 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  <a:sym typeface="Wingdings"/>
              </a:rPr>
              <a:t>대용량 </a:t>
            </a:r>
            <a:r>
              <a:rPr lang="en-US" altLang="ko-KR" sz="1600" dirty="0" smtClean="0">
                <a:latin typeface="+mn-ea"/>
                <a:sym typeface="Wingdings"/>
              </a:rPr>
              <a:t>URL</a:t>
            </a:r>
            <a:r>
              <a:rPr lang="ko-KR" altLang="en-US" sz="1600" dirty="0" smtClean="0">
                <a:latin typeface="+mn-ea"/>
                <a:sym typeface="Wingdings"/>
              </a:rPr>
              <a:t>로 인한 문제 발생  웹 서버에 따라 최대 크기 제한</a:t>
            </a:r>
            <a:endParaRPr lang="en-US" altLang="ko-KR" sz="1600" dirty="0" smtClean="0">
              <a:latin typeface="+mn-ea"/>
            </a:endParaRPr>
          </a:p>
          <a:p>
            <a:pPr lvl="2"/>
            <a:r>
              <a:rPr lang="en-US" altLang="ko-KR" sz="1600" dirty="0" smtClean="0">
                <a:latin typeface="+mn-ea"/>
              </a:rPr>
              <a:t>Microsoft IIS 6.0+: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16KB</a:t>
            </a:r>
          </a:p>
          <a:p>
            <a:pPr lvl="2"/>
            <a:r>
              <a:rPr lang="en-US" altLang="ko-KR" sz="1600" dirty="0" smtClean="0">
                <a:latin typeface="+mn-ea"/>
              </a:rPr>
              <a:t>Apache </a:t>
            </a:r>
            <a:r>
              <a:rPr lang="ko-KR" altLang="en-US" sz="1600" dirty="0" smtClean="0">
                <a:latin typeface="+mn-ea"/>
              </a:rPr>
              <a:t>웹 서버</a:t>
            </a:r>
            <a:r>
              <a:rPr lang="ko-KR" altLang="ko-KR" sz="1600" dirty="0" smtClean="0">
                <a:latin typeface="+mn-ea"/>
              </a:rPr>
              <a:t>: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8KB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67844" y="3285987"/>
            <a:ext cx="5116117" cy="2407762"/>
            <a:chOff x="688802" y="3698643"/>
            <a:chExt cx="5116117" cy="2407762"/>
          </a:xfrm>
        </p:grpSpPr>
        <p:grpSp>
          <p:nvGrpSpPr>
            <p:cNvPr id="6" name="그룹 23"/>
            <p:cNvGrpSpPr/>
            <p:nvPr/>
          </p:nvGrpSpPr>
          <p:grpSpPr>
            <a:xfrm>
              <a:off x="3211299" y="4588198"/>
              <a:ext cx="480877" cy="471767"/>
              <a:chOff x="2221180" y="1664804"/>
              <a:chExt cx="480877" cy="47176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221180" y="1664804"/>
                <a:ext cx="480877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v1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38" name="직선 연결선 25"/>
              <p:cNvCxnSpPr/>
              <p:nvPr/>
            </p:nvCxnSpPr>
            <p:spPr>
              <a:xfrm>
                <a:off x="2273952" y="2136571"/>
                <a:ext cx="353374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26"/>
            <p:cNvGrpSpPr/>
            <p:nvPr/>
          </p:nvGrpSpPr>
          <p:grpSpPr>
            <a:xfrm>
              <a:off x="2959271" y="4588198"/>
              <a:ext cx="313144" cy="471767"/>
              <a:chOff x="2159503" y="1664804"/>
              <a:chExt cx="586927" cy="47176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59503" y="1664804"/>
                <a:ext cx="586927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>
                    <a:latin typeface="나눔고딕" pitchFamily="50" charset="-127"/>
                    <a:ea typeface="나눔고딕" pitchFamily="50" charset="-127"/>
                  </a:rPr>
                  <a:t>?</a:t>
                </a:r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  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36" name="직선 연결선 28"/>
              <p:cNvCxnSpPr/>
              <p:nvPr/>
            </p:nvCxnSpPr>
            <p:spPr>
              <a:xfrm>
                <a:off x="2226985" y="2136571"/>
                <a:ext cx="468051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29"/>
            <p:cNvGrpSpPr/>
            <p:nvPr/>
          </p:nvGrpSpPr>
          <p:grpSpPr>
            <a:xfrm>
              <a:off x="3571339" y="4588198"/>
              <a:ext cx="346690" cy="471767"/>
              <a:chOff x="2159979" y="1664804"/>
              <a:chExt cx="649804" cy="471767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159979" y="1664804"/>
                <a:ext cx="649804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=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34" name="직선 연결선 31"/>
              <p:cNvCxnSpPr/>
              <p:nvPr/>
            </p:nvCxnSpPr>
            <p:spPr>
              <a:xfrm>
                <a:off x="2298798" y="2136571"/>
                <a:ext cx="468052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688802" y="4588198"/>
              <a:ext cx="2314233" cy="46166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GET </a:t>
              </a:r>
              <a:r>
                <a:rPr lang="ko-KR" altLang="en-US" sz="2400" b="1" dirty="0" smtClean="0">
                  <a:latin typeface="나눔고딕" pitchFamily="50" charset="-127"/>
                  <a:ea typeface="나눔고딕" pitchFamily="50" charset="-127"/>
                </a:rPr>
                <a:t>서비스주소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3938" y="3698643"/>
              <a:ext cx="15340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서비스와 데이터를 분리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66362" y="3852531"/>
              <a:ext cx="1694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데이터 구분자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02314" y="5583185"/>
              <a:ext cx="1250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파라미터명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4" name="직선 화살표 연결선 35"/>
            <p:cNvCxnSpPr/>
            <p:nvPr/>
          </p:nvCxnSpPr>
          <p:spPr>
            <a:xfrm>
              <a:off x="3139291" y="4233854"/>
              <a:ext cx="0" cy="44923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41"/>
            <p:cNvGrpSpPr/>
            <p:nvPr/>
          </p:nvGrpSpPr>
          <p:grpSpPr>
            <a:xfrm>
              <a:off x="3849017" y="4588198"/>
              <a:ext cx="518424" cy="471767"/>
              <a:chOff x="2196571" y="1664804"/>
              <a:chExt cx="518424" cy="471767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96571" y="1664804"/>
                <a:ext cx="518424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23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32" name="직선 연결선 52"/>
              <p:cNvCxnSpPr/>
              <p:nvPr/>
            </p:nvCxnSpPr>
            <p:spPr>
              <a:xfrm>
                <a:off x="2278794" y="2136571"/>
                <a:ext cx="353374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679350" y="5583185"/>
              <a:ext cx="900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값</a:t>
              </a:r>
            </a:p>
          </p:txBody>
        </p:sp>
        <p:grpSp>
          <p:nvGrpSpPr>
            <p:cNvPr id="18" name="그룹 57"/>
            <p:cNvGrpSpPr/>
            <p:nvPr/>
          </p:nvGrpSpPr>
          <p:grpSpPr>
            <a:xfrm>
              <a:off x="4235064" y="4588198"/>
              <a:ext cx="376239" cy="471767"/>
              <a:chOff x="2200423" y="1664804"/>
              <a:chExt cx="705188" cy="47176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200423" y="1664804"/>
                <a:ext cx="705188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>
                    <a:latin typeface="나눔고딕" pitchFamily="50" charset="-127"/>
                    <a:ea typeface="나눔고딕" pitchFamily="50" charset="-127"/>
                  </a:rPr>
                  <a:t>&amp;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30" name="직선 연결선 59"/>
              <p:cNvCxnSpPr/>
              <p:nvPr/>
            </p:nvCxnSpPr>
            <p:spPr>
              <a:xfrm>
                <a:off x="2373532" y="2136571"/>
                <a:ext cx="468052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543447" y="4588198"/>
              <a:ext cx="480877" cy="461665"/>
            </a:xfrm>
            <a:prstGeom prst="rect">
              <a:avLst/>
            </a:prstGeom>
            <a:noFill/>
          </p:spPr>
          <p:txBody>
            <a:bodyPr wrap="none" lIns="72000" rIns="72000" rtlCol="0">
              <a:spAutoFit/>
            </a:bodyPr>
            <a:lstStyle/>
            <a:p>
              <a:pPr marL="36000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v2</a:t>
              </a:r>
              <a:endParaRPr lang="ko-KR" altLang="en-US" sz="24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0" name="그룹 63"/>
            <p:cNvGrpSpPr/>
            <p:nvPr/>
          </p:nvGrpSpPr>
          <p:grpSpPr>
            <a:xfrm>
              <a:off x="4949845" y="4588198"/>
              <a:ext cx="346690" cy="471767"/>
              <a:chOff x="2159979" y="1664804"/>
              <a:chExt cx="649804" cy="47176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159979" y="1664804"/>
                <a:ext cx="649804" cy="461665"/>
              </a:xfrm>
              <a:prstGeom prst="rect">
                <a:avLst/>
              </a:prstGeom>
              <a:noFill/>
            </p:spPr>
            <p:txBody>
              <a:bodyPr wrap="none" lIns="72000" rIns="72000" rtlCol="0">
                <a:spAutoFit/>
              </a:bodyPr>
              <a:lstStyle/>
              <a:p>
                <a:pPr marL="36000"/>
                <a:r>
                  <a:rPr lang="en-US" altLang="ko-KR" sz="2400" b="1" dirty="0" smtClean="0">
                    <a:latin typeface="나눔고딕" pitchFamily="50" charset="-127"/>
                    <a:ea typeface="나눔고딕" pitchFamily="50" charset="-127"/>
                  </a:rPr>
                  <a:t>=</a:t>
                </a:r>
                <a:endParaRPr lang="ko-KR" altLang="en-US" sz="2400" b="1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cxnSp>
            <p:nvCxnSpPr>
              <p:cNvPr id="28" name="직선 연결선 65"/>
              <p:cNvCxnSpPr/>
              <p:nvPr/>
            </p:nvCxnSpPr>
            <p:spPr>
              <a:xfrm>
                <a:off x="2296419" y="2136571"/>
                <a:ext cx="468052" cy="0"/>
              </a:xfrm>
              <a:prstGeom prst="line">
                <a:avLst/>
              </a:prstGeom>
              <a:ln w="57150" cmpd="sng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191519" y="4588198"/>
              <a:ext cx="518424" cy="461665"/>
            </a:xfrm>
            <a:prstGeom prst="rect">
              <a:avLst/>
            </a:prstGeom>
            <a:noFill/>
          </p:spPr>
          <p:txBody>
            <a:bodyPr wrap="none" lIns="72000" rIns="72000" rtlCol="0">
              <a:spAutoFit/>
            </a:bodyPr>
            <a:lstStyle/>
            <a:p>
              <a:pPr marL="36000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15</a:t>
              </a:r>
              <a:endParaRPr lang="ko-KR" altLang="en-US" sz="24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2" name="직선 화살표 연결선 35"/>
            <p:cNvCxnSpPr/>
            <p:nvPr/>
          </p:nvCxnSpPr>
          <p:spPr>
            <a:xfrm>
              <a:off x="4435435" y="4233854"/>
              <a:ext cx="0" cy="44923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35"/>
            <p:cNvCxnSpPr/>
            <p:nvPr/>
          </p:nvCxnSpPr>
          <p:spPr>
            <a:xfrm flipV="1">
              <a:off x="3427323" y="5079129"/>
              <a:ext cx="0" cy="44909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35"/>
            <p:cNvCxnSpPr/>
            <p:nvPr/>
          </p:nvCxnSpPr>
          <p:spPr>
            <a:xfrm flipV="1">
              <a:off x="4111399" y="5098085"/>
              <a:ext cx="0" cy="44909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35"/>
            <p:cNvCxnSpPr/>
            <p:nvPr/>
          </p:nvCxnSpPr>
          <p:spPr>
            <a:xfrm flipV="1">
              <a:off x="5155515" y="5079129"/>
              <a:ext cx="0" cy="44909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06110" y="5583185"/>
              <a:ext cx="1298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파라미터명과 </a:t>
              </a:r>
              <a:endPara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값의 구분자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32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2.3 POST </a:t>
            </a:r>
            <a:r>
              <a:rPr lang="ko-KR" altLang="en-US" dirty="0" smtClean="0">
                <a:latin typeface="+mn-ea"/>
              </a:rPr>
              <a:t>요청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413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</a:t>
            </a:r>
            <a:r>
              <a:rPr lang="en-US" altLang="ko-KR" sz="2800" dirty="0" smtClean="0">
                <a:latin typeface="+mn-ea"/>
              </a:rPr>
              <a:t>3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POST </a:t>
            </a:r>
            <a:r>
              <a:rPr lang="ko-KR" altLang="en-US" sz="2800" dirty="0" smtClean="0">
                <a:latin typeface="+mn-ea"/>
              </a:rPr>
              <a:t>요청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457200" y="2801035"/>
            <a:ext cx="8229600" cy="8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b="1" dirty="0" smtClean="0">
                <a:latin typeface="맑은 고딕"/>
                <a:ea typeface="맑은 고딕"/>
                <a:cs typeface="맑은 고딕"/>
              </a:rPr>
              <a:t>실습</a:t>
            </a:r>
            <a:endParaRPr lang="en-US" altLang="ko-KR" sz="4400" b="1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588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</a:t>
            </a:r>
            <a:r>
              <a:rPr lang="en-US" altLang="ko-KR" sz="2800" dirty="0" smtClean="0">
                <a:latin typeface="+mn-ea"/>
              </a:rPr>
              <a:t>3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POST </a:t>
            </a:r>
            <a:r>
              <a:rPr lang="ko-KR" altLang="en-US" sz="2800" dirty="0" smtClean="0">
                <a:latin typeface="+mn-ea"/>
              </a:rPr>
              <a:t>요청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87400"/>
            <a:ext cx="8229600" cy="170180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URL</a:t>
            </a:r>
            <a:r>
              <a:rPr lang="ko-KR" altLang="en-US" sz="2000" dirty="0" smtClean="0">
                <a:latin typeface="+mn-ea"/>
              </a:rPr>
              <a:t>에 데이터가 포함되지 않음 </a:t>
            </a:r>
            <a:r>
              <a:rPr lang="ko-KR" altLang="en-US" sz="2000" dirty="0" smtClean="0">
                <a:latin typeface="+mn-ea"/>
                <a:sym typeface="Wingdings"/>
              </a:rPr>
              <a:t> 외부 노출 방지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메시지 본문에 데이터 포함 </a:t>
            </a:r>
            <a:r>
              <a:rPr lang="ko-KR" altLang="en-US" sz="2000" dirty="0" smtClean="0">
                <a:latin typeface="+mn-ea"/>
                <a:sym typeface="Wingdings"/>
              </a:rPr>
              <a:t> 실행 결과 공유 불가</a:t>
            </a:r>
          </a:p>
          <a:p>
            <a:pPr lvl="1"/>
            <a:r>
              <a:rPr lang="ko-KR" altLang="en-US" sz="2000" dirty="0" smtClean="0">
                <a:latin typeface="+mn-ea"/>
              </a:rPr>
              <a:t>바이너리 및 대용량 데이터 전송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096704"/>
            <a:ext cx="7489450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pPr marL="36000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POST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/web02/LoginServlet HTTP/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1.1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Host: localhost: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9999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"/>
            <a:r>
              <a:rPr lang="en-US" altLang="ko-KR" sz="24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Content-Length: 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22</a:t>
            </a:r>
          </a:p>
          <a:p>
            <a:pPr marL="36000"/>
            <a:r>
              <a:rPr lang="en-US" altLang="ko-KR" sz="24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Content-Type: application/x-www-form-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urlencoded</a:t>
            </a:r>
            <a:endParaRPr lang="en-US" altLang="ko-KR" sz="24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marL="36000"/>
            <a:endParaRPr lang="en-US" altLang="ko-KR" sz="2400" b="1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"/>
            <a:r>
              <a:rPr lang="en-US" altLang="ko-KR" sz="2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en-US" altLang="ko-KR" sz="24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=tiger&amp;password=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1111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1626" y="3364653"/>
            <a:ext cx="145406" cy="830997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36000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endParaRPr lang="ko-KR" altLang="en-US" sz="24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03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2.4 </a:t>
            </a:r>
            <a:r>
              <a:rPr lang="ko-KR" altLang="en-US" dirty="0" smtClean="0">
                <a:latin typeface="+mn-ea"/>
              </a:rPr>
              <a:t>파일 업로드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3006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</a:t>
            </a:r>
            <a:r>
              <a:rPr lang="en-US" altLang="ko-KR" sz="2800" dirty="0">
                <a:latin typeface="+mn-ea"/>
              </a:rPr>
              <a:t>4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파일 업로드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457200" y="2801035"/>
            <a:ext cx="8229600" cy="8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b="1" dirty="0" smtClean="0">
                <a:latin typeface="맑은 고딕"/>
                <a:ea typeface="맑은 고딕"/>
                <a:cs typeface="맑은 고딕"/>
              </a:rPr>
              <a:t>실습</a:t>
            </a:r>
            <a:endParaRPr lang="en-US" altLang="ko-KR" sz="4400" b="1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3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</a:t>
            </a:r>
            <a:r>
              <a:rPr lang="en-US" altLang="ko-KR" sz="2800" dirty="0">
                <a:latin typeface="+mn-ea"/>
              </a:rPr>
              <a:t>4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파일 업로드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87400"/>
            <a:ext cx="8229600" cy="2577253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latin typeface="+mn-ea"/>
              </a:rPr>
              <a:t>특징</a:t>
            </a:r>
            <a:endParaRPr lang="en-US" altLang="ko-KR" sz="2400" b="1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POST </a:t>
            </a:r>
            <a:r>
              <a:rPr lang="ko-KR" altLang="en-US" sz="2000" dirty="0" smtClean="0">
                <a:latin typeface="+mn-ea"/>
              </a:rPr>
              <a:t>요청을 기반 </a:t>
            </a:r>
            <a:r>
              <a:rPr lang="ko-KR" altLang="en-US" sz="2000" dirty="0" smtClean="0">
                <a:latin typeface="+mn-ea"/>
                <a:sym typeface="Wingdings"/>
              </a:rPr>
              <a:t> 멀티파트 전송 방식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&lt;form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method=“post” enctype=</a:t>
            </a:r>
            <a:r>
              <a:rPr lang="en-US" altLang="ko-KR" sz="2000" dirty="0" smtClean="0">
                <a:latin typeface="+mn-ea"/>
                <a:sym typeface="Wingdings"/>
              </a:rPr>
              <a:t>“multipart/form-data”&gt;</a:t>
            </a:r>
            <a:endParaRPr lang="ko-KR" altLang="en-US" sz="2000" dirty="0" smtClean="0">
              <a:latin typeface="+mn-ea"/>
              <a:sym typeface="Wingdings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&lt;input type=“file”&gt;</a:t>
            </a:r>
          </a:p>
          <a:p>
            <a:pPr lvl="1"/>
            <a:r>
              <a:rPr lang="en-US" altLang="ko-KR" sz="2000" dirty="0" smtClean="0">
                <a:latin typeface="+mn-ea"/>
              </a:rPr>
              <a:t>Content-Type </a:t>
            </a:r>
            <a:r>
              <a:rPr lang="ko-KR" altLang="en-US" sz="2000" dirty="0" smtClean="0">
                <a:latin typeface="+mn-ea"/>
              </a:rPr>
              <a:t>헤더</a:t>
            </a:r>
            <a:endParaRPr lang="en-US" altLang="ko-KR" sz="2000" dirty="0" smtClean="0">
              <a:latin typeface="+mn-ea"/>
            </a:endParaRP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multipart/form-</a:t>
            </a:r>
            <a:r>
              <a:rPr lang="en-US" altLang="ko-KR" sz="16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data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boundary=----</a:t>
            </a:r>
            <a:r>
              <a:rPr lang="en-US" altLang="ko-KR" sz="16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WebKitFormBoundaryIzaNhdxGzpZNljbo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900190"/>
            <a:ext cx="7903940" cy="2031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b="1" dirty="0"/>
              <a:t>------WebKitFormBoundaryIzaNhdxGzpZNljbo</a:t>
            </a:r>
            <a:endParaRPr lang="ko-KR" altLang="en-US" b="1" dirty="0"/>
          </a:p>
          <a:p>
            <a:r>
              <a:rPr lang="en-US" dirty="0"/>
              <a:t>Content-Disposition: form-data; name="photo"; filename="IMG_0283.JPG"</a:t>
            </a:r>
            <a:endParaRPr lang="ko-KR" altLang="en-US" dirty="0"/>
          </a:p>
          <a:p>
            <a:r>
              <a:rPr lang="en-US" dirty="0"/>
              <a:t>Content-Type: image/</a:t>
            </a:r>
            <a:r>
              <a:rPr lang="en-US" dirty="0" smtClean="0"/>
              <a:t>jpeg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r>
              <a:rPr lang="en-US" b="1" dirty="0"/>
              <a:t>------WebKitFormBoundaryIzaNhdxGzpZNljbo</a:t>
            </a:r>
            <a:endParaRPr lang="ko-KR" altLang="en-US" b="1" dirty="0"/>
          </a:p>
          <a:p>
            <a:r>
              <a:rPr lang="en-US" dirty="0"/>
              <a:t>Content-Disposition: form-data; name="</a:t>
            </a:r>
            <a:r>
              <a:rPr lang="en-US" dirty="0" smtClean="0"/>
              <a:t>description”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1626" y="3364653"/>
            <a:ext cx="145406" cy="830997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36000"/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endParaRPr lang="ko-KR" altLang="en-US" sz="24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04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ko-KR" sz="3600" dirty="0"/>
              <a:t>2</a:t>
            </a:r>
            <a:r>
              <a:rPr lang="ko-KR" altLang="en-US" sz="3600" dirty="0" smtClean="0"/>
              <a:t>장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웹 프로그래밍의 기초 다지기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673350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altLang="ko-KR" sz="2400" dirty="0" smtClean="0"/>
              <a:t>HTTP </a:t>
            </a:r>
            <a:r>
              <a:rPr lang="ko-KR" altLang="en-US" sz="2400" dirty="0" smtClean="0"/>
              <a:t>프로토콜의 이해</a:t>
            </a:r>
            <a:endParaRPr lang="en-US" altLang="ko-KR" sz="2400" dirty="0" smtClean="0"/>
          </a:p>
          <a:p>
            <a:pPr marL="457200" indent="-457200" algn="l">
              <a:buFont typeface="Arial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</a:rPr>
              <a:t>GET 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요청</a:t>
            </a:r>
            <a:endParaRPr lang="en-US" altLang="ko-KR" sz="2400" b="1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</a:rPr>
              <a:t>POST 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요청</a:t>
            </a:r>
            <a:endParaRPr lang="en-US" altLang="ko-KR" sz="2400" b="1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ko-KR" altLang="en-US" sz="2400" b="1" dirty="0" smtClean="0">
                <a:solidFill>
                  <a:srgbClr val="000000"/>
                </a:solidFill>
              </a:rPr>
              <a:t>파일 업로드</a:t>
            </a:r>
            <a:endParaRPr lang="en-US" altLang="ko-KR" sz="2400" b="1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57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2.1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프로토콜의 이해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47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457200" y="2801035"/>
            <a:ext cx="8229600" cy="8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sz="4400" b="1" dirty="0" smtClean="0">
                <a:latin typeface="맑은 고딕"/>
                <a:ea typeface="맑은 고딕"/>
                <a:cs typeface="맑은 고딕"/>
              </a:rPr>
              <a:t>프로토콜이란</a:t>
            </a:r>
            <a:r>
              <a:rPr lang="en-US" altLang="ko-KR" sz="4400" b="1" dirty="0" smtClean="0">
                <a:latin typeface="맑은 고딕"/>
                <a:ea typeface="맑은 고딕"/>
                <a:cs typeface="맑은 고딕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764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826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8885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n-ea"/>
              </a:rPr>
              <a:t>2.1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HTTP </a:t>
            </a:r>
            <a:r>
              <a:rPr lang="ko-KR" altLang="en-US" sz="2800" dirty="0" smtClean="0">
                <a:latin typeface="+mn-ea"/>
              </a:rPr>
              <a:t>프로토콜의 이해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364513" y="3553991"/>
            <a:ext cx="2223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4513" y="3184659"/>
            <a:ext cx="222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모서리가 둥근 직사각형 15"/>
          <p:cNvSpPr/>
          <p:nvPr/>
        </p:nvSpPr>
        <p:spPr>
          <a:xfrm>
            <a:off x="558805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서버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506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2004</Words>
  <Application>Microsoft Macintosh PowerPoint</Application>
  <PresentationFormat>On-screen Show (4:3)</PresentationFormat>
  <Paragraphs>407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2장. 웹 프로그래밍의 기초 다지기</vt:lpstr>
      <vt:lpstr>2장. 웹 프로그래밍의 기초 다지기</vt:lpstr>
      <vt:lpstr>2장. 웹 프로그래밍의 기초 다지기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2.1 HTTP 프로토콜의 이해</vt:lpstr>
      <vt:lpstr>2.2 GET 요청</vt:lpstr>
      <vt:lpstr>2.2 GET 요청</vt:lpstr>
      <vt:lpstr>2.2 GET 요청</vt:lpstr>
      <vt:lpstr>2.3 POST 요청</vt:lpstr>
      <vt:lpstr>2.3 POST 요청</vt:lpstr>
      <vt:lpstr>2.3 POST 요청</vt:lpstr>
      <vt:lpstr>2.4 파일 업로드</vt:lpstr>
      <vt:lpstr>2.4 파일 업로드</vt:lpstr>
      <vt:lpstr>2.4 파일 업로드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Jinyoung Eom</cp:lastModifiedBy>
  <cp:revision>155</cp:revision>
  <dcterms:created xsi:type="dcterms:W3CDTF">2014-06-02T11:30:47Z</dcterms:created>
  <dcterms:modified xsi:type="dcterms:W3CDTF">2014-10-05T11:31:45Z</dcterms:modified>
  <cp:category/>
</cp:coreProperties>
</file>