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441" r:id="rId3"/>
    <p:sldId id="283" r:id="rId4"/>
    <p:sldId id="438" r:id="rId5"/>
    <p:sldId id="442" r:id="rId6"/>
    <p:sldId id="465" r:id="rId7"/>
    <p:sldId id="467" r:id="rId8"/>
    <p:sldId id="468" r:id="rId9"/>
    <p:sldId id="466" r:id="rId10"/>
    <p:sldId id="469" r:id="rId11"/>
    <p:sldId id="470" r:id="rId12"/>
    <p:sldId id="472" r:id="rId13"/>
    <p:sldId id="477" r:id="rId14"/>
    <p:sldId id="476" r:id="rId15"/>
    <p:sldId id="473" r:id="rId16"/>
    <p:sldId id="475" r:id="rId17"/>
    <p:sldId id="474" r:id="rId18"/>
    <p:sldId id="478" r:id="rId19"/>
    <p:sldId id="479" r:id="rId20"/>
    <p:sldId id="482" r:id="rId21"/>
    <p:sldId id="485" r:id="rId22"/>
    <p:sldId id="486" r:id="rId23"/>
    <p:sldId id="481" r:id="rId24"/>
    <p:sldId id="480" r:id="rId25"/>
    <p:sldId id="487" r:id="rId26"/>
    <p:sldId id="488" r:id="rId27"/>
    <p:sldId id="484" r:id="rId28"/>
    <p:sldId id="489" r:id="rId29"/>
    <p:sldId id="491" r:id="rId30"/>
    <p:sldId id="492" r:id="rId31"/>
    <p:sldId id="494" r:id="rId32"/>
    <p:sldId id="493" r:id="rId33"/>
    <p:sldId id="495" r:id="rId34"/>
    <p:sldId id="496" r:id="rId35"/>
    <p:sldId id="497" r:id="rId36"/>
    <p:sldId id="519" r:id="rId37"/>
    <p:sldId id="360" r:id="rId38"/>
    <p:sldId id="436" r:id="rId39"/>
    <p:sldId id="499" r:id="rId40"/>
    <p:sldId id="510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20" r:id="rId49"/>
    <p:sldId id="522" r:id="rId50"/>
    <p:sldId id="524" r:id="rId51"/>
    <p:sldId id="521" r:id="rId52"/>
    <p:sldId id="523" r:id="rId53"/>
    <p:sldId id="525" r:id="rId54"/>
    <p:sldId id="507" r:id="rId55"/>
    <p:sldId id="508" r:id="rId56"/>
    <p:sldId id="509" r:id="rId57"/>
    <p:sldId id="526" r:id="rId58"/>
    <p:sldId id="511" r:id="rId59"/>
    <p:sldId id="512" r:id="rId60"/>
    <p:sldId id="527" r:id="rId61"/>
    <p:sldId id="513" r:id="rId62"/>
    <p:sldId id="514" r:id="rId63"/>
    <p:sldId id="515" r:id="rId64"/>
    <p:sldId id="528" r:id="rId65"/>
    <p:sldId id="516" r:id="rId66"/>
    <p:sldId id="517" r:id="rId67"/>
    <p:sldId id="518" r:id="rId68"/>
    <p:sldId id="49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9" autoAdjust="0"/>
    <p:restoredTop sz="99829" autoAdjust="0"/>
  </p:normalViewPr>
  <p:slideViewPr>
    <p:cSldViewPr snapToGrid="0" snapToObjects="1">
      <p:cViewPr>
        <p:scale>
          <a:sx n="100" d="100"/>
          <a:sy n="100" d="100"/>
        </p:scale>
        <p:origin x="-1336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엄진영입니다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서버에게 요청할 때는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 요청과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 요청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파일 업로드를 설명하였습니다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ko-KR" altLang="en-US" dirty="0" smtClean="0"/>
              <a:t> 프로토콜이란 무엇일까요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ko-KR" altLang="en-US" dirty="0" smtClean="0"/>
              <a:t> 프로토콜이란 무엇일까요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ko-KR" altLang="en-US" dirty="0" smtClean="0"/>
              <a:t> 프로토콜이란 무엇일까요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서버에게 요청할 때는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ko-KR" altLang="en-US" dirty="0" smtClean="0"/>
              <a:t> 프로토콜이란 무엇일까요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서버에게 요청할 때는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서버에게 요청할 때는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서버에게 요청할 때는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14. 10. 12.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8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CGI </a:t>
            </a:r>
            <a:r>
              <a:rPr lang="ko-KR" altLang="en-US" sz="2800" dirty="0" smtClean="0">
                <a:latin typeface="+mn-ea"/>
                <a:ea typeface="+mn-ea"/>
              </a:rPr>
              <a:t>규칙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3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9371" y="3792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4060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2406052" y="3789356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6053" y="3357129"/>
            <a:ext cx="10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489131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416144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6362544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57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5771" y="3792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53524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8"/>
          <p:cNvCxnSpPr/>
          <p:nvPr/>
        </p:nvCxnSpPr>
        <p:spPr>
          <a:xfrm flipH="1">
            <a:off x="5352452" y="3789356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Callout 22"/>
          <p:cNvSpPr/>
          <p:nvPr/>
        </p:nvSpPr>
        <p:spPr>
          <a:xfrm>
            <a:off x="3517900" y="1333500"/>
            <a:ext cx="2349500" cy="1130300"/>
          </a:xfrm>
          <a:prstGeom prst="wedgeEllipseCallout">
            <a:avLst>
              <a:gd name="adj1" fmla="val 47275"/>
              <a:gd name="adj2" fmla="val 142275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CGI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규칙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4330700" y="4711700"/>
            <a:ext cx="2806700" cy="1130300"/>
          </a:xfrm>
          <a:prstGeom prst="wedgeEllipseCallout">
            <a:avLst>
              <a:gd name="adj1" fmla="val 56464"/>
              <a:gd name="adj2" fmla="val -103792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CGI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562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CGI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프로그램 유형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ko-KR" dirty="0" smtClean="0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컴파일 방식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-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12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+mn-ea"/>
                <a:ea typeface="+mn-ea"/>
              </a:rPr>
              <a:t>컴파일 방식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130046" y="1397000"/>
            <a:ext cx="3150354" cy="1219200"/>
          </a:xfrm>
          <a:prstGeom prst="wedgeEllipseCallout">
            <a:avLst>
              <a:gd name="adj1" fmla="val -3922"/>
              <a:gd name="adj2" fmla="val 80817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/C++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로 작성된 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기계어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60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0" y="3177834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바로 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47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+mn-ea"/>
                <a:ea typeface="+mn-ea"/>
              </a:rPr>
              <a:t>컴파일 방식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130046" y="1397000"/>
            <a:ext cx="3150354" cy="1219200"/>
          </a:xfrm>
          <a:prstGeom prst="wedgeEllipseCallout">
            <a:avLst>
              <a:gd name="adj1" fmla="val -3922"/>
              <a:gd name="adj2" fmla="val 80817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/C++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로 작성된 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기계어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615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CGI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프로그램 유형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ko-KR" dirty="0" smtClean="0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인터프리터 방식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-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+mn-ea"/>
                <a:ea typeface="+mn-ea"/>
              </a:rPr>
              <a:t>인터프리터 방식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solidFill>
              <a:schemeClr val="bg2"/>
            </a:solidFill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362500"/>
              <a:ext cx="1158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스크립트</a:t>
              </a:r>
              <a:endParaRPr lang="ko-KR" altLang="en-US" b="1" dirty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5" name="Oval Callout 14"/>
          <p:cNvSpPr/>
          <p:nvPr/>
        </p:nvSpPr>
        <p:spPr>
          <a:xfrm>
            <a:off x="3339554" y="4673600"/>
            <a:ext cx="3340646" cy="1219200"/>
          </a:xfrm>
          <a:prstGeom prst="wedgeEllipseCallout">
            <a:avLst>
              <a:gd name="adj1" fmla="val 46640"/>
              <a:gd name="adj2" fmla="val -76475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php</a:t>
            </a:r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pl</a:t>
            </a:r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.asp, 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등 스크립트 파일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438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스크립트 엔진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인터프리터 방식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solidFill>
              <a:schemeClr val="bg2"/>
            </a:solidFill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362500"/>
              <a:ext cx="1158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스크립트</a:t>
              </a:r>
              <a:endParaRPr lang="ko-KR" altLang="en-US" b="1" dirty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5" name="Oval Callout 14"/>
          <p:cNvSpPr/>
          <p:nvPr/>
        </p:nvSpPr>
        <p:spPr>
          <a:xfrm>
            <a:off x="3339554" y="4673600"/>
            <a:ext cx="3340646" cy="1219200"/>
          </a:xfrm>
          <a:prstGeom prst="wedgeEllipseCallout">
            <a:avLst>
              <a:gd name="adj1" fmla="val 46640"/>
              <a:gd name="adj2" fmla="val -76475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php</a:t>
            </a:r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pl</a:t>
            </a:r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.asp, 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등 스크립트 파일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86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스크립트 엔진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인터프리터 방식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solidFill>
              <a:schemeClr val="bg2"/>
            </a:solidFill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362500"/>
              <a:ext cx="1158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스크립트</a:t>
              </a:r>
              <a:endParaRPr lang="ko-KR" altLang="en-US" b="1" dirty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해석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3339554" y="4673600"/>
            <a:ext cx="3340646" cy="1219200"/>
          </a:xfrm>
          <a:prstGeom prst="wedgeEllipseCallout">
            <a:avLst>
              <a:gd name="adj1" fmla="val 46640"/>
              <a:gd name="adj2" fmla="val -76475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php</a:t>
            </a:r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pl</a:t>
            </a:r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.asp, .</a:t>
            </a:r>
            <a:r>
              <a:rPr lang="en-US" sz="2000" b="1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등 스크립트 파일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32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자바 웹 애플리케이션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 방식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8412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+mn-ea"/>
                <a:ea typeface="+mn-ea"/>
              </a:rPr>
              <a:t>자바 웹 애플리케이션 실행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solidFill>
              <a:schemeClr val="bg2"/>
            </a:solidFill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95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sz="3600" dirty="0"/>
              <a:t>3</a:t>
            </a:r>
            <a:r>
              <a:rPr lang="ko-KR" altLang="en-US" sz="3600" dirty="0" smtClean="0"/>
              <a:t>장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서블릿 프로그래밍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22500" y="3581400"/>
            <a:ext cx="6400800" cy="267335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400" b="1" dirty="0" smtClean="0">
                <a:solidFill>
                  <a:srgbClr val="000000"/>
                </a:solidFill>
              </a:rPr>
              <a:t>웹 애플리케이션과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CGI 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규칙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ko-KR" altLang="en-US" sz="2400" b="1" dirty="0" smtClean="0">
                <a:solidFill>
                  <a:srgbClr val="000000"/>
                </a:solidFill>
              </a:rPr>
              <a:t>실습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57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solidFill>
              <a:schemeClr val="bg2"/>
            </a:solidFill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4025900" y="4673600"/>
            <a:ext cx="3210396" cy="1219200"/>
          </a:xfrm>
          <a:prstGeom prst="wedgeEllipseCallout">
            <a:avLst>
              <a:gd name="adj1" fmla="val 32399"/>
              <a:gd name="adj2" fmla="val -78558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.class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바이트코드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572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solidFill>
              <a:schemeClr val="bg2"/>
            </a:solidFill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4025900" y="4673600"/>
            <a:ext cx="3210396" cy="1219200"/>
          </a:xfrm>
          <a:prstGeom prst="wedgeEllipseCallout">
            <a:avLst>
              <a:gd name="adj1" fmla="val 32399"/>
              <a:gd name="adj2" fmla="val -78558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.class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바이트코드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>
            <a:endCxn id="3" idx="1"/>
          </p:cNvCxnSpPr>
          <p:nvPr/>
        </p:nvCxnSpPr>
        <p:spPr>
          <a:xfrm>
            <a:off x="2716813" y="3547166"/>
            <a:ext cx="37730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00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035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900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solidFill>
              <a:schemeClr val="bg2"/>
            </a:solidFill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4025900" y="4673600"/>
            <a:ext cx="3210396" cy="1219200"/>
          </a:xfrm>
          <a:prstGeom prst="wedgeEllipseCallout">
            <a:avLst>
              <a:gd name="adj1" fmla="val 32399"/>
              <a:gd name="adj2" fmla="val -78558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.class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바이트코드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2000" y="2104568"/>
            <a:ext cx="2603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실행 불가</a:t>
            </a:r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!</a:t>
            </a:r>
            <a:endParaRPr lang="ko-KR" altLang="en-US" sz="4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>
            <a:endCxn id="3" idx="1"/>
          </p:cNvCxnSpPr>
          <p:nvPr/>
        </p:nvCxnSpPr>
        <p:spPr>
          <a:xfrm>
            <a:off x="2716813" y="3547166"/>
            <a:ext cx="37730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3873500" y="2677216"/>
            <a:ext cx="1460500" cy="1739900"/>
          </a:xfrm>
          <a:prstGeom prst="mathMultiply">
            <a:avLst>
              <a:gd name="adj1" fmla="val 6998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JVM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8" name="Oval Callout 7"/>
          <p:cNvSpPr/>
          <p:nvPr/>
        </p:nvSpPr>
        <p:spPr>
          <a:xfrm>
            <a:off x="4025900" y="4673600"/>
            <a:ext cx="3210396" cy="1219200"/>
          </a:xfrm>
          <a:prstGeom prst="wedgeEllipseCallout">
            <a:avLst>
              <a:gd name="adj1" fmla="val 32399"/>
              <a:gd name="adj2" fmla="val -78558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.class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바이트코드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824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JVM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4025900" y="4673600"/>
            <a:ext cx="3210396" cy="1219200"/>
          </a:xfrm>
          <a:prstGeom prst="wedgeEllipseCallout">
            <a:avLst>
              <a:gd name="adj1" fmla="val 32399"/>
              <a:gd name="adj2" fmla="val -78558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.class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바이트코드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847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JVM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4025900" y="4673600"/>
            <a:ext cx="3210396" cy="1219200"/>
          </a:xfrm>
          <a:prstGeom prst="wedgeEllipseCallout">
            <a:avLst>
              <a:gd name="adj1" fmla="val 32399"/>
              <a:gd name="adj2" fmla="val -78558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.class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바이트코드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1500" y="2104568"/>
            <a:ext cx="2603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실행 불가</a:t>
            </a:r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!</a:t>
            </a:r>
            <a:endParaRPr lang="ko-KR" alt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2413000" y="2677216"/>
            <a:ext cx="1460500" cy="1739900"/>
          </a:xfrm>
          <a:prstGeom prst="mathMultiply">
            <a:avLst>
              <a:gd name="adj1" fmla="val 6998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JVM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4025900" y="4673600"/>
            <a:ext cx="3210396" cy="1219200"/>
          </a:xfrm>
          <a:prstGeom prst="wedgeEllipseCallout">
            <a:avLst>
              <a:gd name="adj1" fmla="val 32399"/>
              <a:gd name="adj2" fmla="val -78558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.class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바이트코드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1500" y="2104568"/>
            <a:ext cx="2603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실행 불가</a:t>
            </a:r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!</a:t>
            </a:r>
            <a:endParaRPr lang="ko-KR" alt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2413000" y="2677216"/>
            <a:ext cx="1460500" cy="1739900"/>
          </a:xfrm>
          <a:prstGeom prst="mathMultiply">
            <a:avLst>
              <a:gd name="adj1" fmla="val 6998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3956622" y="1168400"/>
            <a:ext cx="4603177" cy="936168"/>
          </a:xfrm>
          <a:prstGeom prst="wedgeEllipseCallout">
            <a:avLst>
              <a:gd name="adj1" fmla="val -25008"/>
              <a:gd name="adj2" fmla="val 141621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CGI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프로그램이 아니다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311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 프로그램 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관리 서버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4025900" y="4673600"/>
            <a:ext cx="3210396" cy="1219200"/>
          </a:xfrm>
          <a:prstGeom prst="wedgeEllipseCallout">
            <a:avLst>
              <a:gd name="adj1" fmla="val 32399"/>
              <a:gd name="adj2" fmla="val -78558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.class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바이트코드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27216" y="3721492"/>
            <a:ext cx="1758405" cy="246875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JVM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045137" y="838200"/>
            <a:ext cx="3349288" cy="1266368"/>
          </a:xfrm>
          <a:prstGeom prst="wedgeEllipseCallout">
            <a:avLst>
              <a:gd name="adj1" fmla="val -1908"/>
              <a:gd name="adj2" fmla="val 117026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OK!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CGI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프로그램이다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208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224000"/>
              <a:ext cx="1158405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자바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맑은 고딕"/>
                  <a:cs typeface="맑은 고딕"/>
                </a:rPr>
                <a:t>프로그램</a:t>
              </a:r>
              <a:endParaRPr lang="en-US" altLang="ko-KR" b="1" dirty="0" smtClean="0">
                <a:solidFill>
                  <a:srgbClr val="00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2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340510"/>
              <a:ext cx="1158405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rgbClr val="FF0000"/>
                  </a:solidFill>
                  <a:latin typeface="맑은 고딕"/>
                  <a:cs typeface="맑은 고딕"/>
                </a:rPr>
                <a:t>서블릿</a:t>
              </a:r>
              <a:endPara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3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웹 애플리케이션과 </a:t>
            </a:r>
            <a:r>
              <a:rPr lang="en-US" altLang="ko-KR" dirty="0" smtClean="0">
                <a:latin typeface="+mn-ea"/>
              </a:rPr>
              <a:t>CGI</a:t>
            </a:r>
            <a:r>
              <a:rPr lang="ko-KR" altLang="en-US" dirty="0" smtClean="0">
                <a:latin typeface="+mn-ea"/>
              </a:rPr>
              <a:t> 규칙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47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웹 서버</a:t>
            </a: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340510"/>
              <a:ext cx="1158405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mtClean="0">
                  <a:latin typeface="맑은 고딕"/>
                  <a:cs typeface="맑은 고딕"/>
                </a:rPr>
                <a:t>서블릿</a:t>
              </a:r>
              <a:endParaRPr lang="en-US" altLang="ko-KR" sz="2000" b="1" dirty="0" smtClean="0"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80851" y="4058133"/>
            <a:ext cx="33619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Tomcat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Jetty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Resin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JEUS(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티맥스소프트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JBoss(redhat)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WebLogic(Oracle)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WebSphere(IBM)</a:t>
            </a:r>
          </a:p>
        </p:txBody>
      </p:sp>
    </p:spTree>
    <p:extLst>
      <p:ext uri="{BB962C8B-B14F-4D97-AF65-F5344CB8AC3E}">
        <p14:creationId xmlns:p14="http://schemas.microsoft.com/office/powerpoint/2010/main" val="338794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웹 서버</a:t>
            </a: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340510"/>
              <a:ext cx="1158405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mtClean="0">
                  <a:latin typeface="맑은 고딕"/>
                  <a:cs typeface="맑은 고딕"/>
                </a:rPr>
                <a:t>서블릿</a:t>
              </a:r>
              <a:endParaRPr lang="en-US" altLang="ko-KR" sz="2000" b="1" dirty="0" smtClean="0"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80851" y="4058133"/>
            <a:ext cx="33619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Tomcat</a:t>
            </a:r>
            <a:endParaRPr lang="en-US" altLang="ko-KR" sz="2000" b="1" dirty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Jetty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Resin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JEUS(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티맥스소프트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JBoss(redhat)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WebLogic(Oracle)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WebSphere(IBM)</a:t>
            </a:r>
          </a:p>
        </p:txBody>
      </p:sp>
    </p:spTree>
    <p:extLst>
      <p:ext uri="{BB962C8B-B14F-4D97-AF65-F5344CB8AC3E}">
        <p14:creationId xmlns:p14="http://schemas.microsoft.com/office/powerpoint/2010/main" val="161692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13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716813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7998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웹 서버</a:t>
            </a: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644900" y="302193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자바 웹 애플리케이션 실행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9908" y="2809577"/>
            <a:ext cx="1158405" cy="1475178"/>
            <a:chOff x="6771723" y="2809577"/>
            <a:chExt cx="1158405" cy="1475178"/>
          </a:xfrm>
          <a:noFill/>
        </p:grpSpPr>
        <p:sp>
          <p:nvSpPr>
            <p:cNvPr id="3" name="Folded Corner 2"/>
            <p:cNvSpPr/>
            <p:nvPr/>
          </p:nvSpPr>
          <p:spPr>
            <a:xfrm rot="10800000" flipH="1">
              <a:off x="6771724" y="2809577"/>
              <a:ext cx="1158404" cy="1475178"/>
            </a:xfrm>
            <a:prstGeom prst="foldedCorner">
              <a:avLst>
                <a:gd name="adj" fmla="val 19394"/>
              </a:avLst>
            </a:prstGeom>
            <a:grp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71723" y="3340510"/>
              <a:ext cx="1158405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mtClean="0">
                  <a:latin typeface="맑은 고딕"/>
                  <a:cs typeface="맑은 고딕"/>
                </a:rPr>
                <a:t>서블릿</a:t>
              </a:r>
              <a:endParaRPr lang="en-US" altLang="ko-KR" sz="2000" b="1" dirty="0" smtClean="0">
                <a:latin typeface="맑은 고딕"/>
                <a:cs typeface="맑은 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821" y="3177834"/>
            <a:ext cx="8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5561821" y="3547166"/>
            <a:ext cx="92808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80851" y="4058133"/>
            <a:ext cx="33619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Tomcat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Jetty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Resin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JEUS(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티맥스소프트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JBoss(redhat)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WebLogic(Oracle)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WebSphere(IBM)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1016000" y="4742802"/>
            <a:ext cx="2415812" cy="1562100"/>
          </a:xfrm>
          <a:prstGeom prst="wedgeEllipseCallout">
            <a:avLst>
              <a:gd name="adj1" fmla="val 67663"/>
              <a:gd name="adj2" fmla="val -38087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WAS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(Web Application Server)</a:t>
            </a:r>
            <a:endParaRPr lang="en-US" sz="14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174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3.3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웹 프로젝트 준비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실습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-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536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3.4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 만들기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>
                <a:latin typeface="맑은 고딕"/>
                <a:cs typeface="맑은 고딕"/>
              </a:rPr>
              <a:t>-</a:t>
            </a:r>
            <a:r>
              <a:rPr lang="ko-KR" altLang="en-US" dirty="0">
                <a:latin typeface="맑은 고딕"/>
                <a:cs typeface="맑은 고딕"/>
              </a:rPr>
              <a:t> 실습 </a:t>
            </a:r>
            <a:r>
              <a:rPr lang="en-US" altLang="ko-KR" dirty="0">
                <a:latin typeface="맑은 고딕"/>
                <a:cs typeface="맑은 고딕"/>
              </a:rPr>
              <a:t>-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2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3.5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웹 애플리케이션 배치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cs typeface="맑은 고딕"/>
              </a:rPr>
              <a:t>-</a:t>
            </a:r>
            <a:r>
              <a:rPr lang="ko-KR" altLang="en-US" dirty="0" smtClean="0">
                <a:latin typeface="맑은 고딕"/>
                <a:cs typeface="맑은 고딕"/>
              </a:rPr>
              <a:t> 실습 </a:t>
            </a:r>
            <a:r>
              <a:rPr lang="en-US" altLang="ko-KR" dirty="0" smtClean="0">
                <a:latin typeface="맑은 고딕"/>
                <a:cs typeface="맑은 고딕"/>
              </a:rPr>
              <a:t>-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013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3.6 GenericServlet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의 사용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275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dirty="0" smtClean="0">
                <a:latin typeface="맑은 고딕"/>
                <a:ea typeface="맑은 고딕"/>
                <a:cs typeface="맑은 고딕"/>
              </a:rPr>
              <a:t>잠깐</a:t>
            </a:r>
            <a:r>
              <a:rPr lang="en-US" altLang="ko-KR" sz="4400" dirty="0" smtClean="0">
                <a:latin typeface="맑은 고딕"/>
                <a:ea typeface="맑은 고딕"/>
                <a:cs typeface="맑은 고딕"/>
              </a:rPr>
              <a:t>!</a:t>
            </a:r>
            <a:r>
              <a:rPr lang="ko-KR" altLang="en-US" sz="4400" dirty="0" smtClean="0">
                <a:latin typeface="맑은 고딕"/>
                <a:ea typeface="맑은 고딕"/>
                <a:cs typeface="맑은 고딕"/>
              </a:rPr>
              <a:t> 인터페이스란</a:t>
            </a:r>
            <a:r>
              <a:rPr lang="en-US" altLang="ko-KR" sz="4400" dirty="0" smtClean="0">
                <a:latin typeface="맑은 고딕"/>
                <a:ea typeface="맑은 고딕"/>
                <a:cs typeface="맑은 고딕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764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인터페이스 문법의 의미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호출자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피호출자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506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인터페이스 문법의 의미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호출자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피호출자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977181" y="914400"/>
            <a:ext cx="3210396" cy="1219200"/>
          </a:xfrm>
          <a:prstGeom prst="wedgeEllipseCallout">
            <a:avLst>
              <a:gd name="adj1" fmla="val 1543"/>
              <a:gd name="adj2" fmla="val 162067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호출 규칙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051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>
                <a:latin typeface="+mn-ea"/>
                <a:ea typeface="+mn-ea"/>
              </a:rPr>
              <a:t>CGI </a:t>
            </a:r>
            <a:r>
              <a:rPr lang="ko-KR" altLang="en-US" sz="2800" smtClean="0">
                <a:latin typeface="+mn-ea"/>
                <a:ea typeface="+mn-ea"/>
              </a:rPr>
              <a:t>규칙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593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dirty="0" smtClean="0">
                <a:latin typeface="맑은 고딕"/>
                <a:ea typeface="맑은 고딕"/>
                <a:cs typeface="맑은 고딕"/>
              </a:rPr>
              <a:t>Servlet </a:t>
            </a:r>
            <a:r>
              <a:rPr lang="ko-KR" altLang="en-US" sz="4400" dirty="0" smtClean="0">
                <a:latin typeface="맑은 고딕"/>
                <a:ea typeface="맑은 고딕"/>
                <a:cs typeface="맑은 고딕"/>
              </a:rPr>
              <a:t>인터페이스</a:t>
            </a:r>
            <a:endParaRPr lang="en-US" altLang="ko-KR" sz="44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031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호출자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피호출자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220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피호출자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162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132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78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</p:spTree>
    <p:extLst>
      <p:ext uri="{BB962C8B-B14F-4D97-AF65-F5344CB8AC3E}">
        <p14:creationId xmlns:p14="http://schemas.microsoft.com/office/powerpoint/2010/main" val="146898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</p:spTree>
    <p:extLst>
      <p:ext uri="{BB962C8B-B14F-4D97-AF65-F5344CB8AC3E}">
        <p14:creationId xmlns:p14="http://schemas.microsoft.com/office/powerpoint/2010/main" val="4888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062047" y="4243044"/>
            <a:ext cx="370051" cy="913156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8449" y="4491692"/>
            <a:ext cx="18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 생명주기 메서드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428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</p:spTree>
    <p:extLst>
      <p:ext uri="{BB962C8B-B14F-4D97-AF65-F5344CB8AC3E}">
        <p14:creationId xmlns:p14="http://schemas.microsoft.com/office/powerpoint/2010/main" val="136431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55599" y="4585943"/>
            <a:ext cx="2717801" cy="1637057"/>
          </a:xfrm>
          <a:prstGeom prst="wedgeEllipseCallout">
            <a:avLst>
              <a:gd name="adj1" fmla="val 70789"/>
              <a:gd name="adj2" fmla="val -52713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인스턴스 생성 후 딱 한 번 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361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>
                <a:latin typeface="+mn-ea"/>
                <a:ea typeface="+mn-ea"/>
              </a:rPr>
              <a:t>CGI </a:t>
            </a:r>
            <a:r>
              <a:rPr lang="ko-KR" altLang="en-US" sz="2800" smtClean="0">
                <a:latin typeface="+mn-ea"/>
                <a:ea typeface="+mn-ea"/>
              </a:rPr>
              <a:t>규칙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674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55599" y="4585943"/>
            <a:ext cx="2717801" cy="1637057"/>
          </a:xfrm>
          <a:prstGeom prst="wedgeEllipseCallout">
            <a:avLst>
              <a:gd name="adj1" fmla="val 70789"/>
              <a:gd name="adj2" fmla="val -52713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인스턴스 생성 후 딱 한 번 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3100" y="4652960"/>
            <a:ext cx="196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서비스를 준비하는 코드 작성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Elbow Connector 15"/>
          <p:cNvCxnSpPr>
            <a:endCxn id="12" idx="0"/>
          </p:cNvCxnSpPr>
          <p:nvPr/>
        </p:nvCxnSpPr>
        <p:spPr>
          <a:xfrm>
            <a:off x="5194300" y="4518925"/>
            <a:ext cx="1543050" cy="13403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8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</p:spTree>
    <p:extLst>
      <p:ext uri="{BB962C8B-B14F-4D97-AF65-F5344CB8AC3E}">
        <p14:creationId xmlns:p14="http://schemas.microsoft.com/office/powerpoint/2010/main" val="281412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55599" y="4585943"/>
            <a:ext cx="2717801" cy="1637057"/>
          </a:xfrm>
          <a:prstGeom prst="wedgeEllipseCallout">
            <a:avLst>
              <a:gd name="adj1" fmla="val 69387"/>
              <a:gd name="adj2" fmla="val -17027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서버 또는 웹 애플리케이션 종료 직전 호출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541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55599" y="4585943"/>
            <a:ext cx="2717801" cy="1637057"/>
          </a:xfrm>
          <a:prstGeom prst="wedgeEllipseCallout">
            <a:avLst>
              <a:gd name="adj1" fmla="val 69387"/>
              <a:gd name="adj2" fmla="val -17027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서버 또는 웹 애플리케이션 종류 직전 호출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16700" y="5273891"/>
            <a:ext cx="196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서비스를 마무리하는 코드 작성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Elbow Connector 16"/>
          <p:cNvCxnSpPr>
            <a:endCxn id="16" idx="0"/>
          </p:cNvCxnSpPr>
          <p:nvPr/>
        </p:nvCxnSpPr>
        <p:spPr>
          <a:xfrm>
            <a:off x="6057900" y="5139856"/>
            <a:ext cx="1543050" cy="13403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6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</p:spTree>
    <p:extLst>
      <p:ext uri="{BB962C8B-B14F-4D97-AF65-F5344CB8AC3E}">
        <p14:creationId xmlns:p14="http://schemas.microsoft.com/office/powerpoint/2010/main" val="139921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355599" y="4585943"/>
            <a:ext cx="2717801" cy="1637057"/>
          </a:xfrm>
          <a:prstGeom prst="wedgeEllipseCallout">
            <a:avLst>
              <a:gd name="adj1" fmla="val 67985"/>
              <a:gd name="adj2" fmla="val -34870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클라이언트 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요청 때 마다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sz="20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818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2365" y="4154144"/>
            <a:ext cx="3361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latin typeface="맑은 고딕"/>
                <a:cs typeface="맑은 고딕"/>
              </a:rPr>
              <a:t>destroy()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355599" y="4585943"/>
            <a:ext cx="2717801" cy="1637057"/>
          </a:xfrm>
          <a:prstGeom prst="wedgeEllipseCallout">
            <a:avLst>
              <a:gd name="adj1" fmla="val 67985"/>
              <a:gd name="adj2" fmla="val -34870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클라이언트 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요청 때 마다 호출</a:t>
            </a:r>
            <a:endParaRPr lang="en-US" sz="20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0" y="4947335"/>
            <a:ext cx="196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자바 프로그램이 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해야할 일 작성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" name="Elbow Connector 5"/>
          <p:cNvCxnSpPr>
            <a:endCxn id="4" idx="0"/>
          </p:cNvCxnSpPr>
          <p:nvPr/>
        </p:nvCxnSpPr>
        <p:spPr>
          <a:xfrm>
            <a:off x="5842000" y="4813300"/>
            <a:ext cx="1543050" cy="13403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0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Servlet </a:t>
            </a:r>
            <a:r>
              <a:rPr lang="ko-KR" altLang="en-US" sz="2800" dirty="0" smtClean="0">
                <a:latin typeface="+mn-ea"/>
                <a:ea typeface="+mn-ea"/>
              </a:rPr>
              <a:t>인터페이스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톰캣 서버</a:t>
            </a:r>
            <a:endParaRPr lang="ko-KR" alt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365" y="1555234"/>
            <a:ext cx="187608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43400" y="2486679"/>
            <a:ext cx="368300" cy="10138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2365" y="369948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호출 규칙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784599" y="4585943"/>
            <a:ext cx="3898901" cy="1637057"/>
          </a:xfrm>
          <a:prstGeom prst="wedgeEllipseCallout">
            <a:avLst>
              <a:gd name="adj1" fmla="val 19089"/>
              <a:gd name="adj2" fmla="val -78313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 클래스</a:t>
            </a:r>
            <a:endParaRPr lang="en-US" sz="28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555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dirty="0" smtClean="0">
                <a:latin typeface="맑은 고딕"/>
                <a:ea typeface="맑은 고딕"/>
                <a:cs typeface="맑은 고딕"/>
              </a:rPr>
              <a:t>서블릿 </a:t>
            </a:r>
            <a:r>
              <a:rPr lang="ko-KR" altLang="en-US" sz="4400" dirty="0" smtClean="0">
                <a:latin typeface="맑은 고딕"/>
                <a:ea typeface="맑은 고딕"/>
                <a:cs typeface="맑은 고딕"/>
              </a:rPr>
              <a:t>클래스</a:t>
            </a:r>
            <a:endParaRPr lang="en-US" altLang="ko-KR" sz="44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944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클래스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5958" y="1803400"/>
            <a:ext cx="2589542" cy="12618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929" y="3555198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9558" y="4216400"/>
            <a:ext cx="3402342" cy="9420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자바 프로그램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5" idx="0"/>
            <a:endCxn id="2" idx="2"/>
          </p:cNvCxnSpPr>
          <p:nvPr/>
        </p:nvCxnSpPr>
        <p:spPr>
          <a:xfrm flipV="1">
            <a:off x="4610729" y="3065284"/>
            <a:ext cx="0" cy="1151116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CGI </a:t>
            </a:r>
            <a:r>
              <a:rPr lang="ko-KR" altLang="en-US" sz="2800" dirty="0" smtClean="0">
                <a:latin typeface="+mn-ea"/>
                <a:ea typeface="+mn-ea"/>
              </a:rPr>
              <a:t>규칙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3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4060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6053" y="3357129"/>
            <a:ext cx="10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489131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416144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6362544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57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53524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4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클래스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5958" y="1803400"/>
            <a:ext cx="2589542" cy="12618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929" y="3555198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9558" y="4216400"/>
            <a:ext cx="3402342" cy="9420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ko-KR" dirty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5" idx="0"/>
            <a:endCxn id="2" idx="2"/>
          </p:cNvCxnSpPr>
          <p:nvPr/>
        </p:nvCxnSpPr>
        <p:spPr>
          <a:xfrm flipV="1">
            <a:off x="4610729" y="3065284"/>
            <a:ext cx="0" cy="1151116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0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클래스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5958" y="861316"/>
            <a:ext cx="2589542" cy="12618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929" y="26131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9558" y="3274316"/>
            <a:ext cx="3402342" cy="984885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4000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5" idx="0"/>
            <a:endCxn id="2" idx="2"/>
          </p:cNvCxnSpPr>
          <p:nvPr/>
        </p:nvCxnSpPr>
        <p:spPr>
          <a:xfrm flipV="1">
            <a:off x="4610729" y="2123200"/>
            <a:ext cx="0" cy="1151116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45429" y="4408144"/>
            <a:ext cx="353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service()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23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클래스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5958" y="861316"/>
            <a:ext cx="2589542" cy="12618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929" y="26131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9558" y="3274316"/>
            <a:ext cx="3402342" cy="984885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4000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5" idx="0"/>
            <a:endCxn id="2" idx="2"/>
          </p:cNvCxnSpPr>
          <p:nvPr/>
        </p:nvCxnSpPr>
        <p:spPr>
          <a:xfrm flipV="1">
            <a:off x="4610729" y="2123200"/>
            <a:ext cx="0" cy="1151116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45428" y="4370044"/>
            <a:ext cx="40760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}</a:t>
            </a:r>
            <a:endParaRPr lang="en-US" altLang="ko-KR" sz="3600" b="1" dirty="0" smtClean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756401" y="4739587"/>
            <a:ext cx="2235200" cy="1216714"/>
          </a:xfrm>
          <a:prstGeom prst="wedgeEllipseCallout">
            <a:avLst>
              <a:gd name="adj1" fmla="val -67422"/>
              <a:gd name="adj2" fmla="val -19029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반드시 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구현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sz="20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444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클래스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5958" y="861316"/>
            <a:ext cx="2589542" cy="12618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929" y="26131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9558" y="3274316"/>
            <a:ext cx="3402342" cy="984885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4000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5" idx="0"/>
            <a:endCxn id="2" idx="2"/>
          </p:cNvCxnSpPr>
          <p:nvPr/>
        </p:nvCxnSpPr>
        <p:spPr>
          <a:xfrm flipV="1">
            <a:off x="4610729" y="2123200"/>
            <a:ext cx="0" cy="1151116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45428" y="4370044"/>
            <a:ext cx="40760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}</a:t>
            </a:r>
            <a:endParaRPr lang="en-US" altLang="ko-KR" sz="3600" b="1" dirty="0" smtClean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756401" y="4739587"/>
            <a:ext cx="2235200" cy="1216714"/>
          </a:xfrm>
          <a:prstGeom prst="wedgeEllipseCallout">
            <a:avLst>
              <a:gd name="adj1" fmla="val -67422"/>
              <a:gd name="adj2" fmla="val -19029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반드시 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구현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sz="20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805" y="3839180"/>
            <a:ext cx="196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필요할 때만 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31698" y="4259201"/>
            <a:ext cx="1603260" cy="3000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31698" y="4259201"/>
            <a:ext cx="1603260" cy="11636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31698" y="4290546"/>
            <a:ext cx="1603260" cy="17452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331698" y="4290546"/>
            <a:ext cx="1603260" cy="14498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2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클래스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5958" y="861316"/>
            <a:ext cx="2589542" cy="12618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929" y="26131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9558" y="3274316"/>
            <a:ext cx="3402342" cy="984885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4000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5" idx="0"/>
            <a:endCxn id="2" idx="2"/>
          </p:cNvCxnSpPr>
          <p:nvPr/>
        </p:nvCxnSpPr>
        <p:spPr>
          <a:xfrm flipV="1">
            <a:off x="4610729" y="2123200"/>
            <a:ext cx="0" cy="1151116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45428" y="4370044"/>
            <a:ext cx="40760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}</a:t>
            </a:r>
            <a:endParaRPr lang="en-US" altLang="ko-KR" sz="3600" b="1" dirty="0" smtClean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756401" y="4739587"/>
            <a:ext cx="2235200" cy="1216714"/>
          </a:xfrm>
          <a:prstGeom prst="wedgeEllipseCallout">
            <a:avLst>
              <a:gd name="adj1" fmla="val -67422"/>
              <a:gd name="adj2" fmla="val -19029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반드시 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구현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sz="20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805" y="3839180"/>
            <a:ext cx="196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필요할 때만 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31698" y="4259201"/>
            <a:ext cx="1603260" cy="3000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31698" y="4259201"/>
            <a:ext cx="1603260" cy="11636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31698" y="4290546"/>
            <a:ext cx="1603260" cy="17452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331698" y="4290546"/>
            <a:ext cx="1603260" cy="14498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444501" y="1819019"/>
            <a:ext cx="2235200" cy="1216714"/>
          </a:xfrm>
          <a:prstGeom prst="wedgeEllipseCallout">
            <a:avLst>
              <a:gd name="adj1" fmla="val -9467"/>
              <a:gd name="adj2" fmla="val 116664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번거롭다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불편하다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096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dirty="0" smtClean="0">
                <a:latin typeface="맑은 고딕"/>
                <a:ea typeface="맑은 고딕"/>
                <a:cs typeface="맑은 고딕"/>
              </a:rPr>
              <a:t>GenericServlet </a:t>
            </a:r>
            <a:r>
              <a:rPr lang="ko-KR" altLang="en-US" sz="4400" dirty="0" smtClean="0">
                <a:latin typeface="맑은 고딕"/>
                <a:ea typeface="맑은 고딕"/>
                <a:cs typeface="맑은 고딕"/>
              </a:rPr>
              <a:t>추상 클래스</a:t>
            </a:r>
            <a:r>
              <a:rPr lang="en-US" altLang="ko-KR" sz="4400" dirty="0" smtClean="0">
                <a:latin typeface="맑은 고딕"/>
                <a:ea typeface="맑은 고딕"/>
                <a:cs typeface="맑은 고딕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671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클래스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2758" y="861316"/>
            <a:ext cx="2589542" cy="12618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3729" y="2444928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0158" y="3048246"/>
            <a:ext cx="3554742" cy="1200329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≪abstract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600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8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5" idx="0"/>
            <a:endCxn id="2" idx="2"/>
          </p:cNvCxnSpPr>
          <p:nvPr/>
        </p:nvCxnSpPr>
        <p:spPr>
          <a:xfrm flipV="1">
            <a:off x="3137529" y="2123200"/>
            <a:ext cx="0" cy="925046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93329" y="2953421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61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클래스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2758" y="861316"/>
            <a:ext cx="2589542" cy="126188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40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3729" y="2444928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0158" y="3048246"/>
            <a:ext cx="3554742" cy="1200329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≪abstract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600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8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5" idx="0"/>
            <a:endCxn id="2" idx="2"/>
          </p:cNvCxnSpPr>
          <p:nvPr/>
        </p:nvCxnSpPr>
        <p:spPr>
          <a:xfrm flipV="1">
            <a:off x="3137529" y="2123200"/>
            <a:ext cx="0" cy="925046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93329" y="5342917"/>
            <a:ext cx="4076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service()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3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93329" y="2953421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36358" y="5208938"/>
            <a:ext cx="3402342" cy="984885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4000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32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20" name="Straight Arrow Connector 19"/>
          <p:cNvCxnSpPr>
            <a:stCxn id="18" idx="0"/>
            <a:endCxn id="15" idx="2"/>
          </p:cNvCxnSpPr>
          <p:nvPr/>
        </p:nvCxnSpPr>
        <p:spPr>
          <a:xfrm flipV="1">
            <a:off x="3137529" y="4248575"/>
            <a:ext cx="0" cy="960363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3729" y="4587448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445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cs typeface="맑은 고딕"/>
              </a:rPr>
              <a:t>-</a:t>
            </a:r>
            <a:r>
              <a:rPr lang="ko-KR" altLang="en-US" dirty="0" smtClean="0">
                <a:latin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cs typeface="맑은 고딕"/>
              </a:rPr>
              <a:t>실습 </a:t>
            </a:r>
            <a:r>
              <a:rPr lang="en-US" altLang="ko-KR" dirty="0">
                <a:latin typeface="맑은 고딕"/>
                <a:cs typeface="맑은 고딕"/>
              </a:rPr>
              <a:t>-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601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CGI </a:t>
            </a:r>
            <a:r>
              <a:rPr lang="ko-KR" altLang="en-US" sz="2800" dirty="0" smtClean="0">
                <a:latin typeface="+mn-ea"/>
                <a:ea typeface="+mn-ea"/>
              </a:rPr>
              <a:t>규칙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3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4060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6053" y="3357129"/>
            <a:ext cx="10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489131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416144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6362544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57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5771" y="3792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53524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8"/>
          <p:cNvCxnSpPr/>
          <p:nvPr/>
        </p:nvCxnSpPr>
        <p:spPr>
          <a:xfrm flipH="1">
            <a:off x="5352452" y="3789356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4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CGI </a:t>
            </a:r>
            <a:r>
              <a:rPr lang="ko-KR" altLang="en-US" sz="2800" dirty="0" smtClean="0">
                <a:latin typeface="+mn-ea"/>
                <a:ea typeface="+mn-ea"/>
              </a:rPr>
              <a:t>규칙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3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9371" y="3792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4060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2406052" y="3789356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6053" y="3357129"/>
            <a:ext cx="10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489131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416144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6362544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57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5771" y="3792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53524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8"/>
          <p:cNvCxnSpPr/>
          <p:nvPr/>
        </p:nvCxnSpPr>
        <p:spPr>
          <a:xfrm flipH="1">
            <a:off x="5352452" y="3789356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4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CGI </a:t>
            </a:r>
            <a:r>
              <a:rPr lang="ko-KR" altLang="en-US" sz="2800" dirty="0" smtClean="0">
                <a:latin typeface="+mn-ea"/>
                <a:ea typeface="+mn-ea"/>
              </a:rPr>
              <a:t>규칙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3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9371" y="3792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4060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2406052" y="3789356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6053" y="3357129"/>
            <a:ext cx="10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489131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3416144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6362544" y="3032660"/>
            <a:ext cx="1916921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5771" y="29853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실행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5771" y="3792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5352452" y="3293167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8"/>
          <p:cNvCxnSpPr/>
          <p:nvPr/>
        </p:nvCxnSpPr>
        <p:spPr>
          <a:xfrm flipH="1">
            <a:off x="5352452" y="3789356"/>
            <a:ext cx="10100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Callout 22"/>
          <p:cNvSpPr/>
          <p:nvPr/>
        </p:nvSpPr>
        <p:spPr>
          <a:xfrm>
            <a:off x="3517900" y="1333500"/>
            <a:ext cx="2349500" cy="1130300"/>
          </a:xfrm>
          <a:prstGeom prst="wedgeEllipseCallout">
            <a:avLst>
              <a:gd name="adj1" fmla="val 47275"/>
              <a:gd name="adj2" fmla="val 142275"/>
            </a:avLst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CGI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규칙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28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8857</TotalTime>
  <Words>1887</Words>
  <Application>Microsoft Macintosh PowerPoint</Application>
  <PresentationFormat>On-screen Show (4:3)</PresentationFormat>
  <Paragraphs>676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3장. 서블릿 프로그래밍</vt:lpstr>
      <vt:lpstr>웹 애플리케이션과 CGI 규칙</vt:lpstr>
      <vt:lpstr>PowerPoint Presentation</vt:lpstr>
      <vt:lpstr>PowerPoint Presentation</vt:lpstr>
      <vt:lpstr>CGI 규칙</vt:lpstr>
      <vt:lpstr>CGI 규칙</vt:lpstr>
      <vt:lpstr>CGI 규칙</vt:lpstr>
      <vt:lpstr>CGI 규칙</vt:lpstr>
      <vt:lpstr>CGI 규칙</vt:lpstr>
      <vt:lpstr>CGI 프로그램 유형 -컴파일 방식-</vt:lpstr>
      <vt:lpstr>PowerPoint Presentation</vt:lpstr>
      <vt:lpstr>PowerPoint Presentation</vt:lpstr>
      <vt:lpstr>CGI 프로그램 유형 -인터프리터 방식-</vt:lpstr>
      <vt:lpstr>PowerPoint Presentation</vt:lpstr>
      <vt:lpstr>PowerPoint Presentation</vt:lpstr>
      <vt:lpstr>PowerPoint Presentation</vt:lpstr>
      <vt:lpstr>자바 웹 애플리케이션 실행 방식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 웹 프로젝트 준비 - 실습 -</vt:lpstr>
      <vt:lpstr>3.4 서블릿 만들기 - 실습 -</vt:lpstr>
      <vt:lpstr>3.5 웹 애플리케이션 배치 - 실습 -</vt:lpstr>
      <vt:lpstr>3.6 GenericServlet의 사용</vt:lpstr>
      <vt:lpstr>2.1 HTTP 프로토콜의 이해</vt:lpstr>
      <vt:lpstr>인터페이스 문법의 의미</vt:lpstr>
      <vt:lpstr>인터페이스 문법의 의미</vt:lpstr>
      <vt:lpstr>2.1 HTTP 프로토콜의 이해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Servlet 인터페이스</vt:lpstr>
      <vt:lpstr>PowerPoint Presentation</vt:lpstr>
      <vt:lpstr>서블릿 클래스</vt:lpstr>
      <vt:lpstr>서블릿 클래스</vt:lpstr>
      <vt:lpstr>서블릿 클래스</vt:lpstr>
      <vt:lpstr>서블릿 클래스</vt:lpstr>
      <vt:lpstr>서블릿 클래스</vt:lpstr>
      <vt:lpstr>서블릿 클래스</vt:lpstr>
      <vt:lpstr>PowerPoint Presentation</vt:lpstr>
      <vt:lpstr>서블릿 클래스</vt:lpstr>
      <vt:lpstr>서블릿 클래스</vt:lpstr>
      <vt:lpstr>- 실습 -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Jinyoung Eom</cp:lastModifiedBy>
  <cp:revision>178</cp:revision>
  <dcterms:created xsi:type="dcterms:W3CDTF">2014-06-02T11:30:47Z</dcterms:created>
  <dcterms:modified xsi:type="dcterms:W3CDTF">2014-10-12T03:01:24Z</dcterms:modified>
  <cp:category/>
</cp:coreProperties>
</file>