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6"/>
  </p:notesMasterIdLst>
  <p:sldIdLst>
    <p:sldId id="256" r:id="rId2"/>
    <p:sldId id="441" r:id="rId3"/>
    <p:sldId id="283" r:id="rId4"/>
    <p:sldId id="438" r:id="rId5"/>
    <p:sldId id="531" r:id="rId6"/>
    <p:sldId id="530" r:id="rId7"/>
    <p:sldId id="529" r:id="rId8"/>
    <p:sldId id="532" r:id="rId9"/>
    <p:sldId id="533" r:id="rId10"/>
    <p:sldId id="534" r:id="rId11"/>
    <p:sldId id="537" r:id="rId12"/>
    <p:sldId id="539" r:id="rId13"/>
    <p:sldId id="541" r:id="rId14"/>
    <p:sldId id="542" r:id="rId15"/>
    <p:sldId id="543" r:id="rId16"/>
    <p:sldId id="544" r:id="rId17"/>
    <p:sldId id="552" r:id="rId18"/>
    <p:sldId id="545" r:id="rId19"/>
    <p:sldId id="546" r:id="rId20"/>
    <p:sldId id="547" r:id="rId21"/>
    <p:sldId id="535" r:id="rId22"/>
    <p:sldId id="536" r:id="rId23"/>
    <p:sldId id="548" r:id="rId24"/>
    <p:sldId id="553" r:id="rId25"/>
    <p:sldId id="549" r:id="rId26"/>
    <p:sldId id="558" r:id="rId27"/>
    <p:sldId id="559" r:id="rId28"/>
    <p:sldId id="560" r:id="rId29"/>
    <p:sldId id="561" r:id="rId30"/>
    <p:sldId id="562" r:id="rId31"/>
    <p:sldId id="557" r:id="rId32"/>
    <p:sldId id="564" r:id="rId33"/>
    <p:sldId id="566" r:id="rId34"/>
    <p:sldId id="567" r:id="rId35"/>
    <p:sldId id="568" r:id="rId36"/>
    <p:sldId id="569" r:id="rId37"/>
    <p:sldId id="571" r:id="rId38"/>
    <p:sldId id="572" r:id="rId39"/>
    <p:sldId id="574" r:id="rId40"/>
    <p:sldId id="573" r:id="rId41"/>
    <p:sldId id="575" r:id="rId42"/>
    <p:sldId id="576" r:id="rId43"/>
    <p:sldId id="577" r:id="rId44"/>
    <p:sldId id="579" r:id="rId45"/>
    <p:sldId id="580" r:id="rId46"/>
    <p:sldId id="578" r:id="rId47"/>
    <p:sldId id="581" r:id="rId48"/>
    <p:sldId id="583" r:id="rId49"/>
    <p:sldId id="582" r:id="rId50"/>
    <p:sldId id="585" r:id="rId51"/>
    <p:sldId id="591" r:id="rId52"/>
    <p:sldId id="590" r:id="rId53"/>
    <p:sldId id="584" r:id="rId54"/>
    <p:sldId id="586" r:id="rId55"/>
    <p:sldId id="587" r:id="rId56"/>
    <p:sldId id="588" r:id="rId57"/>
    <p:sldId id="589" r:id="rId58"/>
    <p:sldId id="592" r:id="rId59"/>
    <p:sldId id="593" r:id="rId60"/>
    <p:sldId id="594" r:id="rId61"/>
    <p:sldId id="595" r:id="rId62"/>
    <p:sldId id="596" r:id="rId63"/>
    <p:sldId id="597" r:id="rId64"/>
    <p:sldId id="598" r:id="rId65"/>
    <p:sldId id="599" r:id="rId66"/>
    <p:sldId id="600" r:id="rId67"/>
    <p:sldId id="601" r:id="rId68"/>
    <p:sldId id="610" r:id="rId69"/>
    <p:sldId id="602" r:id="rId70"/>
    <p:sldId id="603" r:id="rId71"/>
    <p:sldId id="604" r:id="rId72"/>
    <p:sldId id="605" r:id="rId73"/>
    <p:sldId id="606" r:id="rId74"/>
    <p:sldId id="611" r:id="rId75"/>
    <p:sldId id="607" r:id="rId76"/>
    <p:sldId id="609" r:id="rId77"/>
    <p:sldId id="608" r:id="rId78"/>
    <p:sldId id="612" r:id="rId79"/>
    <p:sldId id="613" r:id="rId80"/>
    <p:sldId id="614" r:id="rId81"/>
    <p:sldId id="615" r:id="rId82"/>
    <p:sldId id="617" r:id="rId83"/>
    <p:sldId id="616" r:id="rId84"/>
    <p:sldId id="618" r:id="rId85"/>
    <p:sldId id="619" r:id="rId86"/>
    <p:sldId id="620" r:id="rId87"/>
    <p:sldId id="621" r:id="rId88"/>
    <p:sldId id="646" r:id="rId89"/>
    <p:sldId id="635" r:id="rId90"/>
    <p:sldId id="636" r:id="rId91"/>
    <p:sldId id="627" r:id="rId92"/>
    <p:sldId id="625" r:id="rId93"/>
    <p:sldId id="637" r:id="rId94"/>
    <p:sldId id="638" r:id="rId95"/>
    <p:sldId id="642" r:id="rId96"/>
    <p:sldId id="629" r:id="rId97"/>
    <p:sldId id="626" r:id="rId98"/>
    <p:sldId id="639" r:id="rId99"/>
    <p:sldId id="640" r:id="rId100"/>
    <p:sldId id="631" r:id="rId101"/>
    <p:sldId id="645" r:id="rId102"/>
    <p:sldId id="643" r:id="rId103"/>
    <p:sldId id="632" r:id="rId104"/>
    <p:sldId id="633" r:id="rId105"/>
    <p:sldId id="634" r:id="rId106"/>
    <p:sldId id="647" r:id="rId107"/>
    <p:sldId id="648" r:id="rId108"/>
    <p:sldId id="649" r:id="rId109"/>
    <p:sldId id="656" r:id="rId110"/>
    <p:sldId id="650" r:id="rId111"/>
    <p:sldId id="652" r:id="rId112"/>
    <p:sldId id="655" r:id="rId113"/>
    <p:sldId id="651" r:id="rId114"/>
    <p:sldId id="653" r:id="rId115"/>
    <p:sldId id="654" r:id="rId116"/>
    <p:sldId id="657" r:id="rId117"/>
    <p:sldId id="659" r:id="rId118"/>
    <p:sldId id="658" r:id="rId119"/>
    <p:sldId id="660" r:id="rId120"/>
    <p:sldId id="661" r:id="rId121"/>
    <p:sldId id="662" r:id="rId122"/>
    <p:sldId id="663" r:id="rId123"/>
    <p:sldId id="664" r:id="rId124"/>
    <p:sldId id="665" r:id="rId125"/>
    <p:sldId id="666" r:id="rId126"/>
    <p:sldId id="667" r:id="rId127"/>
    <p:sldId id="668" r:id="rId128"/>
    <p:sldId id="671" r:id="rId129"/>
    <p:sldId id="672" r:id="rId130"/>
    <p:sldId id="674" r:id="rId131"/>
    <p:sldId id="673" r:id="rId132"/>
    <p:sldId id="675" r:id="rId133"/>
    <p:sldId id="676" r:id="rId134"/>
    <p:sldId id="677" r:id="rId135"/>
    <p:sldId id="678" r:id="rId136"/>
    <p:sldId id="680" r:id="rId137"/>
    <p:sldId id="681" r:id="rId138"/>
    <p:sldId id="682" r:id="rId139"/>
    <p:sldId id="683" r:id="rId140"/>
    <p:sldId id="684" r:id="rId141"/>
    <p:sldId id="685" r:id="rId142"/>
    <p:sldId id="686" r:id="rId143"/>
    <p:sldId id="687" r:id="rId144"/>
    <p:sldId id="689" r:id="rId145"/>
    <p:sldId id="690" r:id="rId146"/>
    <p:sldId id="691" r:id="rId147"/>
    <p:sldId id="692" r:id="rId148"/>
    <p:sldId id="693" r:id="rId149"/>
    <p:sldId id="694" r:id="rId150"/>
    <p:sldId id="695" r:id="rId151"/>
    <p:sldId id="696" r:id="rId152"/>
    <p:sldId id="697" r:id="rId153"/>
    <p:sldId id="698" r:id="rId154"/>
    <p:sldId id="700" r:id="rId155"/>
    <p:sldId id="699" r:id="rId156"/>
    <p:sldId id="701" r:id="rId157"/>
    <p:sldId id="702" r:id="rId158"/>
    <p:sldId id="703" r:id="rId159"/>
    <p:sldId id="704" r:id="rId160"/>
    <p:sldId id="705" r:id="rId161"/>
    <p:sldId id="706" r:id="rId162"/>
    <p:sldId id="707" r:id="rId163"/>
    <p:sldId id="708" r:id="rId164"/>
    <p:sldId id="709" r:id="rId165"/>
    <p:sldId id="710" r:id="rId166"/>
    <p:sldId id="711" r:id="rId167"/>
    <p:sldId id="712" r:id="rId168"/>
    <p:sldId id="713" r:id="rId169"/>
    <p:sldId id="714" r:id="rId170"/>
    <p:sldId id="715" r:id="rId171"/>
    <p:sldId id="716" r:id="rId172"/>
    <p:sldId id="718" r:id="rId173"/>
    <p:sldId id="719" r:id="rId174"/>
    <p:sldId id="720" r:id="rId175"/>
    <p:sldId id="721" r:id="rId176"/>
    <p:sldId id="717" r:id="rId177"/>
    <p:sldId id="723" r:id="rId178"/>
    <p:sldId id="722" r:id="rId179"/>
    <p:sldId id="725" r:id="rId180"/>
    <p:sldId id="724" r:id="rId181"/>
    <p:sldId id="726" r:id="rId182"/>
    <p:sldId id="731" r:id="rId183"/>
    <p:sldId id="733" r:id="rId184"/>
    <p:sldId id="732" r:id="rId185"/>
    <p:sldId id="728" r:id="rId186"/>
    <p:sldId id="734" r:id="rId187"/>
    <p:sldId id="735" r:id="rId188"/>
    <p:sldId id="736" r:id="rId189"/>
    <p:sldId id="737" r:id="rId190"/>
    <p:sldId id="739" r:id="rId191"/>
    <p:sldId id="740" r:id="rId192"/>
    <p:sldId id="741" r:id="rId193"/>
    <p:sldId id="738" r:id="rId194"/>
    <p:sldId id="742" r:id="rId195"/>
    <p:sldId id="745" r:id="rId196"/>
    <p:sldId id="744" r:id="rId197"/>
    <p:sldId id="746" r:id="rId198"/>
    <p:sldId id="747" r:id="rId199"/>
    <p:sldId id="743" r:id="rId200"/>
    <p:sldId id="748" r:id="rId201"/>
    <p:sldId id="750" r:id="rId202"/>
    <p:sldId id="749" r:id="rId203"/>
    <p:sldId id="751" r:id="rId204"/>
    <p:sldId id="752" r:id="rId205"/>
    <p:sldId id="753" r:id="rId206"/>
    <p:sldId id="754" r:id="rId207"/>
    <p:sldId id="755" r:id="rId208"/>
    <p:sldId id="756" r:id="rId209"/>
    <p:sldId id="757" r:id="rId210"/>
    <p:sldId id="760" r:id="rId211"/>
    <p:sldId id="761" r:id="rId212"/>
    <p:sldId id="762" r:id="rId213"/>
    <p:sldId id="763" r:id="rId214"/>
    <p:sldId id="764" r:id="rId215"/>
    <p:sldId id="765" r:id="rId216"/>
    <p:sldId id="758" r:id="rId217"/>
    <p:sldId id="759" r:id="rId218"/>
    <p:sldId id="766" r:id="rId219"/>
    <p:sldId id="767" r:id="rId220"/>
    <p:sldId id="768" r:id="rId221"/>
    <p:sldId id="769" r:id="rId222"/>
    <p:sldId id="770" r:id="rId223"/>
    <p:sldId id="772" r:id="rId224"/>
    <p:sldId id="771" r:id="rId2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39" autoAdjust="0"/>
    <p:restoredTop sz="96275" autoAdjust="0"/>
  </p:normalViewPr>
  <p:slideViewPr>
    <p:cSldViewPr snapToGrid="0" snapToObjects="1">
      <p:cViewPr>
        <p:scale>
          <a:sx n="100" d="100"/>
          <a:sy n="100" d="100"/>
        </p:scale>
        <p:origin x="-14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-237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42" Type="http://schemas.openxmlformats.org/officeDocument/2006/relationships/slide" Target="slides/slide141.xml"/><Relationship Id="rId143" Type="http://schemas.openxmlformats.org/officeDocument/2006/relationships/slide" Target="slides/slide142.xml"/><Relationship Id="rId144" Type="http://schemas.openxmlformats.org/officeDocument/2006/relationships/slide" Target="slides/slide143.xml"/><Relationship Id="rId145" Type="http://schemas.openxmlformats.org/officeDocument/2006/relationships/slide" Target="slides/slide144.xml"/><Relationship Id="rId146" Type="http://schemas.openxmlformats.org/officeDocument/2006/relationships/slide" Target="slides/slide145.xml"/><Relationship Id="rId147" Type="http://schemas.openxmlformats.org/officeDocument/2006/relationships/slide" Target="slides/slide146.xml"/><Relationship Id="rId148" Type="http://schemas.openxmlformats.org/officeDocument/2006/relationships/slide" Target="slides/slide147.xml"/><Relationship Id="rId149" Type="http://schemas.openxmlformats.org/officeDocument/2006/relationships/slide" Target="slides/slide148.xml"/><Relationship Id="rId180" Type="http://schemas.openxmlformats.org/officeDocument/2006/relationships/slide" Target="slides/slide179.xml"/><Relationship Id="rId181" Type="http://schemas.openxmlformats.org/officeDocument/2006/relationships/slide" Target="slides/slide180.xml"/><Relationship Id="rId182" Type="http://schemas.openxmlformats.org/officeDocument/2006/relationships/slide" Target="slides/slide18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83" Type="http://schemas.openxmlformats.org/officeDocument/2006/relationships/slide" Target="slides/slide182.xml"/><Relationship Id="rId184" Type="http://schemas.openxmlformats.org/officeDocument/2006/relationships/slide" Target="slides/slide183.xml"/><Relationship Id="rId185" Type="http://schemas.openxmlformats.org/officeDocument/2006/relationships/slide" Target="slides/slide184.xml"/><Relationship Id="rId186" Type="http://schemas.openxmlformats.org/officeDocument/2006/relationships/slide" Target="slides/slide185.xml"/><Relationship Id="rId187" Type="http://schemas.openxmlformats.org/officeDocument/2006/relationships/slide" Target="slides/slide186.xml"/><Relationship Id="rId188" Type="http://schemas.openxmlformats.org/officeDocument/2006/relationships/slide" Target="slides/slide187.xml"/><Relationship Id="rId189" Type="http://schemas.openxmlformats.org/officeDocument/2006/relationships/slide" Target="slides/slide188.xml"/><Relationship Id="rId220" Type="http://schemas.openxmlformats.org/officeDocument/2006/relationships/slide" Target="slides/slide219.xml"/><Relationship Id="rId221" Type="http://schemas.openxmlformats.org/officeDocument/2006/relationships/slide" Target="slides/slide220.xml"/><Relationship Id="rId222" Type="http://schemas.openxmlformats.org/officeDocument/2006/relationships/slide" Target="slides/slide221.xml"/><Relationship Id="rId223" Type="http://schemas.openxmlformats.org/officeDocument/2006/relationships/slide" Target="slides/slide222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224" Type="http://schemas.openxmlformats.org/officeDocument/2006/relationships/slide" Target="slides/slide223.xml"/><Relationship Id="rId225" Type="http://schemas.openxmlformats.org/officeDocument/2006/relationships/slide" Target="slides/slide224.xml"/><Relationship Id="rId226" Type="http://schemas.openxmlformats.org/officeDocument/2006/relationships/notesMaster" Target="notesMasters/notesMaster1.xml"/><Relationship Id="rId227" Type="http://schemas.openxmlformats.org/officeDocument/2006/relationships/printerSettings" Target="printerSettings/printerSettings1.bin"/><Relationship Id="rId228" Type="http://schemas.openxmlformats.org/officeDocument/2006/relationships/presProps" Target="presProps.xml"/><Relationship Id="rId229" Type="http://schemas.openxmlformats.org/officeDocument/2006/relationships/viewProps" Target="viewProps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50" Type="http://schemas.openxmlformats.org/officeDocument/2006/relationships/slide" Target="slides/slide149.xml"/><Relationship Id="rId151" Type="http://schemas.openxmlformats.org/officeDocument/2006/relationships/slide" Target="slides/slide150.xml"/><Relationship Id="rId152" Type="http://schemas.openxmlformats.org/officeDocument/2006/relationships/slide" Target="slides/slide15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53" Type="http://schemas.openxmlformats.org/officeDocument/2006/relationships/slide" Target="slides/slide152.xml"/><Relationship Id="rId154" Type="http://schemas.openxmlformats.org/officeDocument/2006/relationships/slide" Target="slides/slide153.xml"/><Relationship Id="rId155" Type="http://schemas.openxmlformats.org/officeDocument/2006/relationships/slide" Target="slides/slide154.xml"/><Relationship Id="rId156" Type="http://schemas.openxmlformats.org/officeDocument/2006/relationships/slide" Target="slides/slide155.xml"/><Relationship Id="rId157" Type="http://schemas.openxmlformats.org/officeDocument/2006/relationships/slide" Target="slides/slide156.xml"/><Relationship Id="rId158" Type="http://schemas.openxmlformats.org/officeDocument/2006/relationships/slide" Target="slides/slide157.xml"/><Relationship Id="rId159" Type="http://schemas.openxmlformats.org/officeDocument/2006/relationships/slide" Target="slides/slide158.xml"/><Relationship Id="rId190" Type="http://schemas.openxmlformats.org/officeDocument/2006/relationships/slide" Target="slides/slide189.xml"/><Relationship Id="rId191" Type="http://schemas.openxmlformats.org/officeDocument/2006/relationships/slide" Target="slides/slide190.xml"/><Relationship Id="rId192" Type="http://schemas.openxmlformats.org/officeDocument/2006/relationships/slide" Target="slides/slide19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93" Type="http://schemas.openxmlformats.org/officeDocument/2006/relationships/slide" Target="slides/slide192.xml"/><Relationship Id="rId194" Type="http://schemas.openxmlformats.org/officeDocument/2006/relationships/slide" Target="slides/slide193.xml"/><Relationship Id="rId195" Type="http://schemas.openxmlformats.org/officeDocument/2006/relationships/slide" Target="slides/slide194.xml"/><Relationship Id="rId196" Type="http://schemas.openxmlformats.org/officeDocument/2006/relationships/slide" Target="slides/slide195.xml"/><Relationship Id="rId197" Type="http://schemas.openxmlformats.org/officeDocument/2006/relationships/slide" Target="slides/slide196.xml"/><Relationship Id="rId198" Type="http://schemas.openxmlformats.org/officeDocument/2006/relationships/slide" Target="slides/slide197.xml"/><Relationship Id="rId199" Type="http://schemas.openxmlformats.org/officeDocument/2006/relationships/slide" Target="slides/slide198.xml"/><Relationship Id="rId230" Type="http://schemas.openxmlformats.org/officeDocument/2006/relationships/theme" Target="theme/theme1.xml"/><Relationship Id="rId231" Type="http://schemas.openxmlformats.org/officeDocument/2006/relationships/tableStyles" Target="tableStyle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slide" Target="slides/slide126.xml"/><Relationship Id="rId128" Type="http://schemas.openxmlformats.org/officeDocument/2006/relationships/slide" Target="slides/slide127.xml"/><Relationship Id="rId129" Type="http://schemas.openxmlformats.org/officeDocument/2006/relationships/slide" Target="slides/slide128.xml"/><Relationship Id="rId160" Type="http://schemas.openxmlformats.org/officeDocument/2006/relationships/slide" Target="slides/slide159.xml"/><Relationship Id="rId161" Type="http://schemas.openxmlformats.org/officeDocument/2006/relationships/slide" Target="slides/slide160.xml"/><Relationship Id="rId162" Type="http://schemas.openxmlformats.org/officeDocument/2006/relationships/slide" Target="slides/slide16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63" Type="http://schemas.openxmlformats.org/officeDocument/2006/relationships/slide" Target="slides/slide162.xml"/><Relationship Id="rId164" Type="http://schemas.openxmlformats.org/officeDocument/2006/relationships/slide" Target="slides/slide163.xml"/><Relationship Id="rId165" Type="http://schemas.openxmlformats.org/officeDocument/2006/relationships/slide" Target="slides/slide164.xml"/><Relationship Id="rId166" Type="http://schemas.openxmlformats.org/officeDocument/2006/relationships/slide" Target="slides/slide165.xml"/><Relationship Id="rId167" Type="http://schemas.openxmlformats.org/officeDocument/2006/relationships/slide" Target="slides/slide166.xml"/><Relationship Id="rId168" Type="http://schemas.openxmlformats.org/officeDocument/2006/relationships/slide" Target="slides/slide167.xml"/><Relationship Id="rId169" Type="http://schemas.openxmlformats.org/officeDocument/2006/relationships/slide" Target="slides/slide168.xml"/><Relationship Id="rId200" Type="http://schemas.openxmlformats.org/officeDocument/2006/relationships/slide" Target="slides/slide199.xml"/><Relationship Id="rId201" Type="http://schemas.openxmlformats.org/officeDocument/2006/relationships/slide" Target="slides/slide200.xml"/><Relationship Id="rId202" Type="http://schemas.openxmlformats.org/officeDocument/2006/relationships/slide" Target="slides/slide201.xml"/><Relationship Id="rId203" Type="http://schemas.openxmlformats.org/officeDocument/2006/relationships/slide" Target="slides/slide202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204" Type="http://schemas.openxmlformats.org/officeDocument/2006/relationships/slide" Target="slides/slide203.xml"/><Relationship Id="rId205" Type="http://schemas.openxmlformats.org/officeDocument/2006/relationships/slide" Target="slides/slide204.xml"/><Relationship Id="rId206" Type="http://schemas.openxmlformats.org/officeDocument/2006/relationships/slide" Target="slides/slide205.xml"/><Relationship Id="rId207" Type="http://schemas.openxmlformats.org/officeDocument/2006/relationships/slide" Target="slides/slide206.xml"/><Relationship Id="rId208" Type="http://schemas.openxmlformats.org/officeDocument/2006/relationships/slide" Target="slides/slide207.xml"/><Relationship Id="rId209" Type="http://schemas.openxmlformats.org/officeDocument/2006/relationships/slide" Target="slides/slide208.xml"/><Relationship Id="rId130" Type="http://schemas.openxmlformats.org/officeDocument/2006/relationships/slide" Target="slides/slide129.xml"/><Relationship Id="rId131" Type="http://schemas.openxmlformats.org/officeDocument/2006/relationships/slide" Target="slides/slide130.xml"/><Relationship Id="rId132" Type="http://schemas.openxmlformats.org/officeDocument/2006/relationships/slide" Target="slides/slide131.xml"/><Relationship Id="rId133" Type="http://schemas.openxmlformats.org/officeDocument/2006/relationships/slide" Target="slides/slide132.xml"/><Relationship Id="rId134" Type="http://schemas.openxmlformats.org/officeDocument/2006/relationships/slide" Target="slides/slide133.xml"/><Relationship Id="rId135" Type="http://schemas.openxmlformats.org/officeDocument/2006/relationships/slide" Target="slides/slide134.xml"/><Relationship Id="rId136" Type="http://schemas.openxmlformats.org/officeDocument/2006/relationships/slide" Target="slides/slide135.xml"/><Relationship Id="rId137" Type="http://schemas.openxmlformats.org/officeDocument/2006/relationships/slide" Target="slides/slide136.xml"/><Relationship Id="rId138" Type="http://schemas.openxmlformats.org/officeDocument/2006/relationships/slide" Target="slides/slide137.xml"/><Relationship Id="rId139" Type="http://schemas.openxmlformats.org/officeDocument/2006/relationships/slide" Target="slides/slide138.xml"/><Relationship Id="rId170" Type="http://schemas.openxmlformats.org/officeDocument/2006/relationships/slide" Target="slides/slide169.xml"/><Relationship Id="rId171" Type="http://schemas.openxmlformats.org/officeDocument/2006/relationships/slide" Target="slides/slide170.xml"/><Relationship Id="rId172" Type="http://schemas.openxmlformats.org/officeDocument/2006/relationships/slide" Target="slides/slide171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173" Type="http://schemas.openxmlformats.org/officeDocument/2006/relationships/slide" Target="slides/slide172.xml"/><Relationship Id="rId174" Type="http://schemas.openxmlformats.org/officeDocument/2006/relationships/slide" Target="slides/slide173.xml"/><Relationship Id="rId175" Type="http://schemas.openxmlformats.org/officeDocument/2006/relationships/slide" Target="slides/slide174.xml"/><Relationship Id="rId176" Type="http://schemas.openxmlformats.org/officeDocument/2006/relationships/slide" Target="slides/slide175.xml"/><Relationship Id="rId177" Type="http://schemas.openxmlformats.org/officeDocument/2006/relationships/slide" Target="slides/slide176.xml"/><Relationship Id="rId178" Type="http://schemas.openxmlformats.org/officeDocument/2006/relationships/slide" Target="slides/slide177.xml"/><Relationship Id="rId179" Type="http://schemas.openxmlformats.org/officeDocument/2006/relationships/slide" Target="slides/slide178.xml"/><Relationship Id="rId210" Type="http://schemas.openxmlformats.org/officeDocument/2006/relationships/slide" Target="slides/slide209.xml"/><Relationship Id="rId211" Type="http://schemas.openxmlformats.org/officeDocument/2006/relationships/slide" Target="slides/slide210.xml"/><Relationship Id="rId212" Type="http://schemas.openxmlformats.org/officeDocument/2006/relationships/slide" Target="slides/slide211.xml"/><Relationship Id="rId213" Type="http://schemas.openxmlformats.org/officeDocument/2006/relationships/slide" Target="slides/slide212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14" Type="http://schemas.openxmlformats.org/officeDocument/2006/relationships/slide" Target="slides/slide213.xml"/><Relationship Id="rId215" Type="http://schemas.openxmlformats.org/officeDocument/2006/relationships/slide" Target="slides/slide214.xml"/><Relationship Id="rId216" Type="http://schemas.openxmlformats.org/officeDocument/2006/relationships/slide" Target="slides/slide215.xml"/><Relationship Id="rId217" Type="http://schemas.openxmlformats.org/officeDocument/2006/relationships/slide" Target="slides/slide216.xml"/><Relationship Id="rId218" Type="http://schemas.openxmlformats.org/officeDocument/2006/relationships/slide" Target="slides/slide217.xml"/><Relationship Id="rId219" Type="http://schemas.openxmlformats.org/officeDocument/2006/relationships/slide" Target="slides/slide2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40" Type="http://schemas.openxmlformats.org/officeDocument/2006/relationships/slide" Target="slides/slide139.xml"/><Relationship Id="rId141" Type="http://schemas.openxmlformats.org/officeDocument/2006/relationships/slide" Target="slides/slide1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B2A3-DB8D-8642-ABD2-BBD730EC2446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C1D4D-7FE3-044B-9FFD-D2B978ED1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7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1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1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1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1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1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1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1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1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1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1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1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_rels/notesSlide1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4.xml"/></Relationships>
</file>

<file path=ppt/notesSlides/_rels/notesSlide1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5.xml"/></Relationships>
</file>

<file path=ppt/notesSlides/_rels/notesSlide1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6.xml"/></Relationships>
</file>

<file path=ppt/notesSlides/_rels/notesSlide1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7.xml"/></Relationships>
</file>

<file path=ppt/notesSlides/_rels/notesSlide1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8.xml"/></Relationships>
</file>

<file path=ppt/notesSlides/_rels/notesSlide1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0.xml"/></Relationships>
</file>

<file path=ppt/notesSlides/_rels/notesSlide1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1.xml"/></Relationships>
</file>

<file path=ppt/notesSlides/_rels/notesSlide1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2.xml"/></Relationships>
</file>

<file path=ppt/notesSlides/_rels/notesSlide1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3.xml"/></Relationships>
</file>

<file path=ppt/notesSlides/_rels/notesSlide1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4.xml"/></Relationships>
</file>

<file path=ppt/notesSlides/_rels/notesSlide1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5.xml"/></Relationships>
</file>

<file path=ppt/notesSlides/_rels/notesSlide1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6.xml"/></Relationships>
</file>

<file path=ppt/notesSlides/_rels/notesSlide1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7.xml"/></Relationships>
</file>

<file path=ppt/notesSlides/_rels/notesSlide1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8.xml"/></Relationships>
</file>

<file path=ppt/notesSlides/_rels/notesSlide1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0.xml"/></Relationships>
</file>

<file path=ppt/notesSlides/_rels/notesSlide1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1.xml"/></Relationships>
</file>

<file path=ppt/notesSlides/_rels/notesSlide1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2.xml"/></Relationships>
</file>

<file path=ppt/notesSlides/_rels/notesSlide1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3.xml"/></Relationships>
</file>

<file path=ppt/notesSlides/_rels/notesSlide1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4.xml"/></Relationships>
</file>

<file path=ppt/notesSlides/_rels/notesSlide1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5.xml"/></Relationships>
</file>

<file path=ppt/notesSlides/_rels/notesSlide1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6.xml"/></Relationships>
</file>

<file path=ppt/notesSlides/_rels/notesSlide1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7.xml"/></Relationships>
</file>

<file path=ppt/notesSlides/_rels/notesSlide1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8.xml"/></Relationships>
</file>

<file path=ppt/notesSlides/_rels/notesSlide1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0.xml"/></Relationships>
</file>

<file path=ppt/notesSlides/_rels/notesSlide1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1.xml"/></Relationships>
</file>

<file path=ppt/notesSlides/_rels/notesSlide1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2.xml"/></Relationships>
</file>

<file path=ppt/notesSlides/_rels/notesSlide1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3.xml"/></Relationships>
</file>

<file path=ppt/notesSlides/_rels/notesSlide1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4.xml"/></Relationships>
</file>

<file path=ppt/notesSlides/_rels/notesSlide1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5.xml"/></Relationships>
</file>

<file path=ppt/notesSlides/_rels/notesSlide1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6.xml"/></Relationships>
</file>

<file path=ppt/notesSlides/_rels/notesSlide1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7.xml"/></Relationships>
</file>

<file path=ppt/notesSlides/_rels/notesSlide1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8.xml"/></Relationships>
</file>

<file path=ppt/notesSlides/_rels/notesSlide1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0.xml"/></Relationships>
</file>

<file path=ppt/notesSlides/_rels/notesSlide1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1.xml"/></Relationships>
</file>

<file path=ppt/notesSlides/_rels/notesSlide1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2.xml"/></Relationships>
</file>

<file path=ppt/notesSlides/_rels/notesSlide1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3.xml"/></Relationships>
</file>

<file path=ppt/notesSlides/_rels/notesSlide1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4.xml"/></Relationships>
</file>

<file path=ppt/notesSlides/_rels/notesSlide1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5.xml"/></Relationships>
</file>

<file path=ppt/notesSlides/_rels/notesSlide1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6.xml"/></Relationships>
</file>

<file path=ppt/notesSlides/_rels/notesSlide1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7.xml"/></Relationships>
</file>

<file path=ppt/notesSlides/_rels/notesSlide1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8.xml"/></Relationships>
</file>

<file path=ppt/notesSlides/_rels/notesSlide1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0.xml"/></Relationships>
</file>

<file path=ppt/notesSlides/_rels/notesSlide1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1.xml"/></Relationships>
</file>

<file path=ppt/notesSlides/_rels/notesSlide1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2.xml"/></Relationships>
</file>

<file path=ppt/notesSlides/_rels/notesSlide1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3.xml"/></Relationships>
</file>

<file path=ppt/notesSlides/_rels/notesSlide1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4.xml"/></Relationships>
</file>

<file path=ppt/notesSlides/_rels/notesSlide1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5.xml"/></Relationships>
</file>

<file path=ppt/notesSlides/_rels/notesSlide1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6.xml"/></Relationships>
</file>

<file path=ppt/notesSlides/_rels/notesSlide1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7.xml"/></Relationships>
</file>

<file path=ppt/notesSlides/_rels/notesSlide1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8.xml"/></Relationships>
</file>

<file path=ppt/notesSlides/_rels/notesSlide1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0.xml"/></Relationships>
</file>

<file path=ppt/notesSlides/_rels/notesSlide1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1.xml"/></Relationships>
</file>

<file path=ppt/notesSlides/_rels/notesSlide1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2.xml"/></Relationships>
</file>

<file path=ppt/notesSlides/_rels/notesSlide1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3.xml"/></Relationships>
</file>

<file path=ppt/notesSlides/_rels/notesSlide1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4.xml"/></Relationships>
</file>

<file path=ppt/notesSlides/_rels/notesSlide1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5.xml"/></Relationships>
</file>

<file path=ppt/notesSlides/_rels/notesSlide1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6.xml"/></Relationships>
</file>

<file path=ppt/notesSlides/_rels/notesSlide1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7.xml"/></Relationships>
</file>

<file path=ppt/notesSlides/_rels/notesSlide1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8.xml"/></Relationships>
</file>

<file path=ppt/notesSlides/_rels/notesSlide1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0.xml"/></Relationships>
</file>

<file path=ppt/notesSlides/_rels/notesSlide1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1.xml"/></Relationships>
</file>

<file path=ppt/notesSlides/_rels/notesSlide1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2.xml"/></Relationships>
</file>

<file path=ppt/notesSlides/_rels/notesSlide1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3.xml"/></Relationships>
</file>

<file path=ppt/notesSlides/_rels/notesSlide1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4.xml"/></Relationships>
</file>

<file path=ppt/notesSlides/_rels/notesSlide1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5.xml"/></Relationships>
</file>

<file path=ppt/notesSlides/_rels/notesSlide1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6.xml"/></Relationships>
</file>

<file path=ppt/notesSlides/_rels/notesSlide1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7.xml"/></Relationships>
</file>

<file path=ppt/notesSlides/_rels/notesSlide1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8.xml"/></Relationships>
</file>

<file path=ppt/notesSlides/_rels/notesSlide1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0.xml"/></Relationships>
</file>

<file path=ppt/notesSlides/_rels/notesSlide1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1.xml"/></Relationships>
</file>

<file path=ppt/notesSlides/_rels/notesSlide1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2.xml"/></Relationships>
</file>

<file path=ppt/notesSlides/_rels/notesSlide1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3.xml"/></Relationships>
</file>

<file path=ppt/notesSlides/_rels/notesSlide1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4.xml"/></Relationships>
</file>

<file path=ppt/notesSlides/_rels/notesSlide1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5.xml"/></Relationships>
</file>

<file path=ppt/notesSlides/_rels/notesSlide1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6.xml"/></Relationships>
</file>

<file path=ppt/notesSlides/_rels/notesSlide1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7.xml"/></Relationships>
</file>

<file path=ppt/notesSlides/_rels/notesSlide1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8.xml"/></Relationships>
</file>

<file path=ppt/notesSlides/_rels/notesSlide1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0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0.xml"/></Relationships>
</file>

<file path=ppt/notesSlides/_rels/notesSlide20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1.xml"/></Relationships>
</file>

<file path=ppt/notesSlides/_rels/notesSlide20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2.xml"/></Relationships>
</file>

<file path=ppt/notesSlides/_rels/notesSlide20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3.xml"/></Relationships>
</file>

<file path=ppt/notesSlides/_rels/notesSlide20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4.xml"/></Relationships>
</file>

<file path=ppt/notesSlides/_rels/notesSlide20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5.xml"/></Relationships>
</file>

<file path=ppt/notesSlides/_rels/notesSlide20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6.xml"/></Relationships>
</file>

<file path=ppt/notesSlides/_rels/notesSlide20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7.xml"/></Relationships>
</file>

<file path=ppt/notesSlides/_rels/notesSlide20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8.xml"/></Relationships>
</file>

<file path=ppt/notesSlides/_rels/notesSlide20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0.xml"/></Relationships>
</file>

<file path=ppt/notesSlides/_rels/notesSlide2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1.xml"/></Relationships>
</file>

<file path=ppt/notesSlides/_rels/notesSlide2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2.xml"/></Relationships>
</file>

<file path=ppt/notesSlides/_rels/notesSlide2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3.xml"/></Relationships>
</file>

<file path=ppt/notesSlides/_rels/notesSlide2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4.xml"/></Relationships>
</file>

<file path=ppt/notesSlides/_rels/notesSlide2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5.xml"/></Relationships>
</file>

<file path=ppt/notesSlides/_rels/notesSlide2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6.xml"/></Relationships>
</file>

<file path=ppt/notesSlides/_rels/notesSlide2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7.xml"/></Relationships>
</file>

<file path=ppt/notesSlides/_rels/notesSlide2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8.xml"/></Relationships>
</file>

<file path=ppt/notesSlides/_rels/notesSlide2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0.xml"/></Relationships>
</file>

<file path=ppt/notesSlides/_rels/notesSlide2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1.xml"/></Relationships>
</file>

<file path=ppt/notesSlides/_rels/notesSlide2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2.xml"/></Relationships>
</file>

<file path=ppt/notesSlides/_rels/notesSlide2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3.xml"/></Relationships>
</file>

<file path=ppt/notesSlides/_rels/notesSlide2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워크북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엄진영입니다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4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GET</a:t>
            </a:r>
            <a:r>
              <a:rPr lang="ko-KR" altLang="en-US" baseline="0" dirty="0" smtClean="0"/>
              <a:t> 요청과 </a:t>
            </a:r>
            <a:r>
              <a:rPr lang="en-US" altLang="ko-KR" baseline="0" dirty="0" smtClean="0"/>
              <a:t>POST</a:t>
            </a:r>
            <a:r>
              <a:rPr lang="ko-KR" altLang="en-US" baseline="0" dirty="0" smtClean="0"/>
              <a:t> 요청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파일 업로드를 설명하였습니다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7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1</a:t>
            </a:r>
            <a:r>
              <a:rPr lang="ko-KR" altLang="en-US" dirty="0" smtClean="0"/>
              <a:t>절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프로토콜의 이해를 살펴보겠습니다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책을 펼치기 바랍니다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 절의 내용은 간단합니다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</a:t>
            </a:r>
            <a:r>
              <a:rPr lang="ko-KR" altLang="en-US" dirty="0" smtClean="0"/>
              <a:t> 프로토콜이 무엇이고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웹 브라우저와 웹 서버가 어떤 형식으로 데이터를 주고 받는지 살펴보는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762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웹 브라우저와 웹 서버는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프로토콜에 따라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주고 받는 통신 규칙입니다</a:t>
            </a:r>
            <a:r>
              <a:rPr lang="en-US" altLang="ko-KR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1D4D-7FE3-044B-9FFD-D2B978ED158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7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9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3E3D0-DEBE-BA47-B37F-63D2399CD7C0}" type="datetimeFigureOut">
              <a:rPr lang="en-US" smtClean="0"/>
              <a:t>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C77EF-940F-274B-92A3-D5FC55F4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9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4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4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4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4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4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5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5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5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8.png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8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8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8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8.png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8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6.xml"/><Relationship Id="rId3" Type="http://schemas.openxmlformats.org/officeDocument/2006/relationships/image" Target="../media/image8.png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7.xml"/><Relationship Id="rId3" Type="http://schemas.openxmlformats.org/officeDocument/2006/relationships/image" Target="../media/image8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8.xml"/><Relationship Id="rId3" Type="http://schemas.openxmlformats.org/officeDocument/2006/relationships/image" Target="../media/image8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9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8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사용 규칙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43981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980" y="3461984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405573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6" idx="3"/>
          </p:cNvCxnSpPr>
          <p:nvPr/>
        </p:nvCxnSpPr>
        <p:spPr>
          <a:xfrm flipH="1" flipV="1">
            <a:off x="3734025" y="4485256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7268" y="3915869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javax.servlet.http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Http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9" name="Straight Arrow Connector 18"/>
          <p:cNvCxnSpPr>
            <a:stCxn id="16" idx="0"/>
            <a:endCxn id="9" idx="2"/>
          </p:cNvCxnSpPr>
          <p:nvPr/>
        </p:nvCxnSpPr>
        <p:spPr>
          <a:xfrm flipV="1">
            <a:off x="2185647" y="3203102"/>
            <a:ext cx="0" cy="712767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0251" y="4120660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2390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980" y="3461984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019" y="2138545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405573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6" idx="3"/>
          </p:cNvCxnSpPr>
          <p:nvPr/>
        </p:nvCxnSpPr>
        <p:spPr>
          <a:xfrm flipH="1" flipV="1">
            <a:off x="3734025" y="4485256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7268" y="3915869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javax.servlet.http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Http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9" name="Straight Arrow Connector 18"/>
          <p:cNvCxnSpPr>
            <a:stCxn id="16" idx="0"/>
            <a:endCxn id="9" idx="2"/>
          </p:cNvCxnSpPr>
          <p:nvPr/>
        </p:nvCxnSpPr>
        <p:spPr>
          <a:xfrm flipV="1">
            <a:off x="2185647" y="3203102"/>
            <a:ext cx="0" cy="712767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0251" y="4120660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3324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980" y="3461984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019" y="2138545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405573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6" idx="3"/>
          </p:cNvCxnSpPr>
          <p:nvPr/>
        </p:nvCxnSpPr>
        <p:spPr>
          <a:xfrm flipH="1" flipV="1">
            <a:off x="3734025" y="4485256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7268" y="5154524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68" y="3915869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javax.servlet.http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Http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9" name="Straight Arrow Connector 18"/>
          <p:cNvCxnSpPr>
            <a:stCxn id="16" idx="0"/>
            <a:endCxn id="9" idx="2"/>
          </p:cNvCxnSpPr>
          <p:nvPr/>
        </p:nvCxnSpPr>
        <p:spPr>
          <a:xfrm flipV="1">
            <a:off x="2185647" y="3203102"/>
            <a:ext cx="0" cy="712767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0251" y="4120660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4803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980" y="3461984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019" y="2138545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405573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6" idx="3"/>
          </p:cNvCxnSpPr>
          <p:nvPr/>
        </p:nvCxnSpPr>
        <p:spPr>
          <a:xfrm flipH="1" flipV="1">
            <a:off x="3734025" y="4485256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7268" y="5154524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68" y="3915869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javax.servlet.http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Http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9" name="Straight Arrow Connector 18"/>
          <p:cNvCxnSpPr>
            <a:stCxn id="16" idx="0"/>
            <a:endCxn id="9" idx="2"/>
          </p:cNvCxnSpPr>
          <p:nvPr/>
        </p:nvCxnSpPr>
        <p:spPr>
          <a:xfrm flipV="1">
            <a:off x="2185647" y="3203102"/>
            <a:ext cx="0" cy="712767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0251" y="4120660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19226" y="5054642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doGet(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2402570" y="5279502"/>
            <a:ext cx="2916656" cy="442335"/>
          </a:xfrm>
          <a:prstGeom prst="bentConnector3">
            <a:avLst>
              <a:gd name="adj1" fmla="val 6272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2"/>
          </p:cNvCxnSpPr>
          <p:nvPr/>
        </p:nvCxnSpPr>
        <p:spPr>
          <a:xfrm flipH="1">
            <a:off x="2402567" y="5554634"/>
            <a:ext cx="1" cy="1123221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0928" y="5400745"/>
            <a:ext cx="158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GET 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9933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980" y="3461984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019" y="2138545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405573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6" idx="3"/>
          </p:cNvCxnSpPr>
          <p:nvPr/>
        </p:nvCxnSpPr>
        <p:spPr>
          <a:xfrm flipH="1" flipV="1">
            <a:off x="3734025" y="4485256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7268" y="5154524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68" y="3915869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javax.servlet.http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Http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9" name="Straight Arrow Connector 18"/>
          <p:cNvCxnSpPr>
            <a:stCxn id="16" idx="0"/>
            <a:endCxn id="9" idx="2"/>
          </p:cNvCxnSpPr>
          <p:nvPr/>
        </p:nvCxnSpPr>
        <p:spPr>
          <a:xfrm flipV="1">
            <a:off x="2185647" y="3203102"/>
            <a:ext cx="0" cy="712767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0251" y="4120660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19226" y="5054642"/>
            <a:ext cx="3530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doGet(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2402570" y="5279502"/>
            <a:ext cx="2916656" cy="442335"/>
          </a:xfrm>
          <a:prstGeom prst="bentConnector3">
            <a:avLst>
              <a:gd name="adj1" fmla="val 6272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402570" y="5560986"/>
            <a:ext cx="2923008" cy="517574"/>
          </a:xfrm>
          <a:prstGeom prst="bentConnector3">
            <a:avLst>
              <a:gd name="adj1" fmla="val 7441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2"/>
          </p:cNvCxnSpPr>
          <p:nvPr/>
        </p:nvCxnSpPr>
        <p:spPr>
          <a:xfrm flipH="1">
            <a:off x="2402567" y="5554634"/>
            <a:ext cx="1" cy="1123221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0928" y="5400745"/>
            <a:ext cx="158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GET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0928" y="5770783"/>
            <a:ext cx="158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맑은 고딕"/>
                <a:ea typeface="맑은 고딕"/>
                <a:cs typeface="맑은 고딕"/>
              </a:rPr>
              <a:t>POST </a:t>
            </a:r>
            <a:r>
              <a:rPr lang="ko-KR" altLang="en-US" sz="1400" b="1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5673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980" y="3461984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5019" y="2138545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405573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16" idx="3"/>
          </p:cNvCxnSpPr>
          <p:nvPr/>
        </p:nvCxnSpPr>
        <p:spPr>
          <a:xfrm flipH="1" flipV="1">
            <a:off x="3734025" y="4485256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7268" y="5154524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7268" y="3915869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javax.servlet.http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Http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9" name="Straight Arrow Connector 18"/>
          <p:cNvCxnSpPr>
            <a:stCxn id="16" idx="0"/>
            <a:endCxn id="9" idx="2"/>
          </p:cNvCxnSpPr>
          <p:nvPr/>
        </p:nvCxnSpPr>
        <p:spPr>
          <a:xfrm flipV="1">
            <a:off x="2185647" y="3203102"/>
            <a:ext cx="0" cy="712767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30251" y="4120660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19226" y="5054642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doGet(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doHead() { … 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...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25" name="Elbow Connector 24"/>
          <p:cNvCxnSpPr/>
          <p:nvPr/>
        </p:nvCxnSpPr>
        <p:spPr>
          <a:xfrm flipV="1">
            <a:off x="2402570" y="5279502"/>
            <a:ext cx="2916656" cy="442335"/>
          </a:xfrm>
          <a:prstGeom prst="bentConnector3">
            <a:avLst>
              <a:gd name="adj1" fmla="val 6272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2402570" y="5560986"/>
            <a:ext cx="2923008" cy="517574"/>
          </a:xfrm>
          <a:prstGeom prst="bentConnector3">
            <a:avLst>
              <a:gd name="adj1" fmla="val 74411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0" idx="2"/>
          </p:cNvCxnSpPr>
          <p:nvPr/>
        </p:nvCxnSpPr>
        <p:spPr>
          <a:xfrm flipH="1">
            <a:off x="2402567" y="5554634"/>
            <a:ext cx="1" cy="1123221"/>
          </a:xfrm>
          <a:prstGeom prst="line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660928" y="5400745"/>
            <a:ext cx="158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GET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60928" y="5770783"/>
            <a:ext cx="1585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/>
                <a:ea typeface="맑은 고딕"/>
                <a:cs typeface="맑은 고딕"/>
              </a:rPr>
              <a:t>POST </a:t>
            </a:r>
            <a:r>
              <a:rPr lang="ko-KR" altLang="en-US" sz="1400" dirty="0" smtClean="0"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4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6356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8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cs typeface="맑은 고딕"/>
              </a:rPr>
              <a:t>실습 </a:t>
            </a:r>
            <a:r>
              <a:rPr lang="en-US" altLang="ko-KR" dirty="0">
                <a:latin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6899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한글 입력 값이 깨지는 이유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094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425700"/>
            <a:ext cx="26543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97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425700"/>
            <a:ext cx="2654300" cy="20066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53771" y="4227592"/>
            <a:ext cx="2654791" cy="1090692"/>
          </a:xfrm>
          <a:prstGeom prst="wedgeEllipseCallout">
            <a:avLst>
              <a:gd name="adj1" fmla="val 56631"/>
              <a:gd name="adj2" fmla="val -47397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추가 버튼 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클릭</a:t>
            </a:r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0563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DBMS </a:t>
            </a:r>
            <a:r>
              <a:rPr lang="ko-KR" altLang="en-US" sz="2800" dirty="0" smtClean="0">
                <a:latin typeface="+mn-ea"/>
                <a:ea typeface="+mn-ea"/>
              </a:rPr>
              <a:t>사용 규칙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3032660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47253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425700"/>
            <a:ext cx="2654300" cy="200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6200" y="2073851"/>
            <a:ext cx="499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/web04/member/add HTTP/</a:t>
            </a:r>
            <a:r>
              <a:rPr lang="en-US" dirty="0" smtClean="0"/>
              <a:t>1.1</a:t>
            </a:r>
            <a:endParaRPr lang="en-US" dirty="0"/>
          </a:p>
          <a:p>
            <a:r>
              <a:rPr lang="en-US" dirty="0"/>
              <a:t>Host: localhost:</a:t>
            </a:r>
            <a:r>
              <a:rPr lang="en-US" dirty="0" smtClean="0"/>
              <a:t>9999</a:t>
            </a:r>
            <a:endParaRPr lang="en-US" dirty="0"/>
          </a:p>
          <a:p>
            <a:r>
              <a:rPr lang="en-US" dirty="0"/>
              <a:t>Connection: keep-</a:t>
            </a:r>
            <a:r>
              <a:rPr lang="en-US" dirty="0" smtClean="0"/>
              <a:t>alive</a:t>
            </a:r>
            <a:endParaRPr lang="en-US" dirty="0"/>
          </a:p>
          <a:p>
            <a:r>
              <a:rPr lang="en-US" dirty="0"/>
              <a:t>Content-Length: </a:t>
            </a:r>
            <a:r>
              <a:rPr lang="en-US" dirty="0" smtClean="0"/>
              <a:t>69</a:t>
            </a:r>
            <a:endParaRPr lang="en-US" dirty="0"/>
          </a:p>
          <a:p>
            <a:r>
              <a:rPr lang="en-US" dirty="0"/>
              <a:t>Cache-Control: max-age=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>
                <a:solidFill>
                  <a:srgbClr val="000000"/>
                </a:solidFill>
              </a:rPr>
              <a:t>name=%EC%98%A4%ED%98%B8%EB%9D%BC&amp;email=ohora%40test.com&amp;password=1111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1444371" y="709692"/>
            <a:ext cx="2654791" cy="1090692"/>
          </a:xfrm>
          <a:prstGeom prst="wedgeEllipseCallout">
            <a:avLst>
              <a:gd name="adj1" fmla="val 42758"/>
              <a:gd name="adj2" fmla="val 78358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HTTP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요청 프로토콜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6380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425700"/>
            <a:ext cx="2654300" cy="200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6200" y="2073851"/>
            <a:ext cx="499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/web04/member/add HTTP/</a:t>
            </a:r>
            <a:r>
              <a:rPr lang="en-US" dirty="0" smtClean="0"/>
              <a:t>1.1</a:t>
            </a:r>
            <a:endParaRPr lang="en-US" dirty="0"/>
          </a:p>
          <a:p>
            <a:r>
              <a:rPr lang="en-US" dirty="0"/>
              <a:t>Host: localhost:</a:t>
            </a:r>
            <a:r>
              <a:rPr lang="en-US" dirty="0" smtClean="0"/>
              <a:t>9999</a:t>
            </a:r>
            <a:endParaRPr lang="en-US" dirty="0"/>
          </a:p>
          <a:p>
            <a:r>
              <a:rPr lang="en-US" dirty="0"/>
              <a:t>Connection: keep-</a:t>
            </a:r>
            <a:r>
              <a:rPr lang="en-US" dirty="0" smtClean="0"/>
              <a:t>alive</a:t>
            </a:r>
            <a:endParaRPr lang="en-US" dirty="0"/>
          </a:p>
          <a:p>
            <a:r>
              <a:rPr lang="en-US" dirty="0"/>
              <a:t>Content-Length: </a:t>
            </a:r>
            <a:r>
              <a:rPr lang="en-US" dirty="0" smtClean="0"/>
              <a:t>69</a:t>
            </a:r>
            <a:endParaRPr lang="en-US" dirty="0"/>
          </a:p>
          <a:p>
            <a:r>
              <a:rPr lang="en-US" dirty="0"/>
              <a:t>Cache-Control: max-age=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0000"/>
                </a:solidFill>
              </a:rPr>
              <a:t>name=%EC%98%A4%ED%98%B8%EB%9D%BC&amp;email=ohora%40test.com&amp;password=1111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822071" y="2971800"/>
            <a:ext cx="1819529" cy="1257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425700"/>
            <a:ext cx="2654300" cy="200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6200" y="2073851"/>
            <a:ext cx="499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/web04/member/add HTTP/</a:t>
            </a:r>
            <a:r>
              <a:rPr lang="en-US" dirty="0" smtClean="0"/>
              <a:t>1.1</a:t>
            </a:r>
            <a:endParaRPr lang="en-US" dirty="0"/>
          </a:p>
          <a:p>
            <a:r>
              <a:rPr lang="en-US" dirty="0"/>
              <a:t>Host: localhost:</a:t>
            </a:r>
            <a:r>
              <a:rPr lang="en-US" dirty="0" smtClean="0"/>
              <a:t>9999</a:t>
            </a:r>
            <a:endParaRPr lang="en-US" dirty="0"/>
          </a:p>
          <a:p>
            <a:r>
              <a:rPr lang="en-US" dirty="0"/>
              <a:t>Connection: keep-</a:t>
            </a:r>
            <a:r>
              <a:rPr lang="en-US" dirty="0" smtClean="0"/>
              <a:t>alive</a:t>
            </a:r>
            <a:endParaRPr lang="en-US" dirty="0"/>
          </a:p>
          <a:p>
            <a:r>
              <a:rPr lang="en-US" dirty="0"/>
              <a:t>Content-Length: </a:t>
            </a:r>
            <a:r>
              <a:rPr lang="en-US" dirty="0" smtClean="0"/>
              <a:t>69</a:t>
            </a:r>
            <a:endParaRPr lang="en-US" dirty="0"/>
          </a:p>
          <a:p>
            <a:r>
              <a:rPr lang="en-US" dirty="0"/>
              <a:t>Cache-Control: max-age=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b="1" dirty="0">
                <a:solidFill>
                  <a:srgbClr val="000000"/>
                </a:solidFill>
              </a:rPr>
              <a:t>name=%EC%98%A4%ED%98%B8%EB%9D%BC&amp;email=ohora%40test.com&amp;password=1111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822071" y="4735592"/>
            <a:ext cx="2654791" cy="1090692"/>
          </a:xfrm>
          <a:prstGeom prst="wedgeEllipseCallout">
            <a:avLst>
              <a:gd name="adj1" fmla="val 64763"/>
              <a:gd name="adj2" fmla="val -56712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입력폼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파라미터 값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val 2"/>
          <p:cNvSpPr/>
          <p:nvPr/>
        </p:nvSpPr>
        <p:spPr>
          <a:xfrm>
            <a:off x="822071" y="2971800"/>
            <a:ext cx="1819529" cy="1257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9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425700"/>
            <a:ext cx="2654300" cy="200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6200" y="2073851"/>
            <a:ext cx="499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/web04/member/add HTTP/</a:t>
            </a:r>
            <a:r>
              <a:rPr lang="en-US" dirty="0" smtClean="0"/>
              <a:t>1.1</a:t>
            </a:r>
            <a:endParaRPr lang="en-US" dirty="0"/>
          </a:p>
          <a:p>
            <a:r>
              <a:rPr lang="en-US" dirty="0"/>
              <a:t>Host: localhost:</a:t>
            </a:r>
            <a:r>
              <a:rPr lang="en-US" dirty="0" smtClean="0"/>
              <a:t>9999</a:t>
            </a:r>
            <a:endParaRPr lang="en-US" dirty="0"/>
          </a:p>
          <a:p>
            <a:r>
              <a:rPr lang="en-US" dirty="0"/>
              <a:t>Connection: keep-</a:t>
            </a:r>
            <a:r>
              <a:rPr lang="en-US" dirty="0" smtClean="0"/>
              <a:t>alive</a:t>
            </a:r>
            <a:endParaRPr lang="en-US" dirty="0"/>
          </a:p>
          <a:p>
            <a:r>
              <a:rPr lang="en-US" dirty="0"/>
              <a:t>Content-Length: </a:t>
            </a:r>
            <a:r>
              <a:rPr lang="en-US" dirty="0" smtClean="0"/>
              <a:t>69</a:t>
            </a:r>
            <a:endParaRPr lang="en-US" dirty="0"/>
          </a:p>
          <a:p>
            <a:r>
              <a:rPr lang="en-US" dirty="0"/>
              <a:t>Cache-Control: max-age=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/>
              <a:t>name=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&amp;email=ohora%40test.com&amp;password=1111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1841500" y="3349625"/>
            <a:ext cx="2921000" cy="892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55700" y="3232150"/>
            <a:ext cx="685800" cy="2349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7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425700"/>
            <a:ext cx="2654300" cy="200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6200" y="2073851"/>
            <a:ext cx="499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/web04/member/add HTTP/</a:t>
            </a:r>
            <a:r>
              <a:rPr lang="en-US" dirty="0" smtClean="0"/>
              <a:t>1.1</a:t>
            </a:r>
            <a:endParaRPr lang="en-US" dirty="0"/>
          </a:p>
          <a:p>
            <a:r>
              <a:rPr lang="en-US" dirty="0"/>
              <a:t>Host: localhost:</a:t>
            </a:r>
            <a:r>
              <a:rPr lang="en-US" dirty="0" smtClean="0"/>
              <a:t>9999</a:t>
            </a:r>
            <a:endParaRPr lang="en-US" dirty="0"/>
          </a:p>
          <a:p>
            <a:r>
              <a:rPr lang="en-US" dirty="0"/>
              <a:t>Connection: keep-</a:t>
            </a:r>
            <a:r>
              <a:rPr lang="en-US" dirty="0" smtClean="0"/>
              <a:t>alive</a:t>
            </a:r>
            <a:endParaRPr lang="en-US" dirty="0"/>
          </a:p>
          <a:p>
            <a:r>
              <a:rPr lang="en-US" dirty="0"/>
              <a:t>Content-Length: </a:t>
            </a:r>
            <a:r>
              <a:rPr lang="en-US" dirty="0" smtClean="0"/>
              <a:t>69</a:t>
            </a:r>
            <a:endParaRPr lang="en-US" dirty="0"/>
          </a:p>
          <a:p>
            <a:r>
              <a:rPr lang="en-US" dirty="0"/>
              <a:t>Cache-Control: max-age=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/>
              <a:t>name=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&amp;email=ohora%40test.com&amp;password=1111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1841500" y="3349625"/>
            <a:ext cx="2921000" cy="892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55700" y="3232150"/>
            <a:ext cx="685800" cy="2349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3768471" y="5154692"/>
            <a:ext cx="2654791" cy="1090692"/>
          </a:xfrm>
          <a:prstGeom prst="wedgeEllipseCallout">
            <a:avLst>
              <a:gd name="adj1" fmla="val -297"/>
              <a:gd name="adj2" fmla="val -10678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인코딩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123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425700"/>
            <a:ext cx="2654300" cy="2006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86200" y="2073851"/>
            <a:ext cx="4991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POST /web04/member/add HTTP/</a:t>
            </a:r>
            <a:r>
              <a:rPr lang="en-US" dirty="0" smtClean="0"/>
              <a:t>1.1</a:t>
            </a:r>
            <a:endParaRPr lang="en-US" dirty="0"/>
          </a:p>
          <a:p>
            <a:r>
              <a:rPr lang="en-US" dirty="0"/>
              <a:t>Host: localhost:</a:t>
            </a:r>
            <a:r>
              <a:rPr lang="en-US" dirty="0" smtClean="0"/>
              <a:t>9999</a:t>
            </a:r>
            <a:endParaRPr lang="en-US" dirty="0"/>
          </a:p>
          <a:p>
            <a:r>
              <a:rPr lang="en-US" dirty="0"/>
              <a:t>Connection: keep-</a:t>
            </a:r>
            <a:r>
              <a:rPr lang="en-US" dirty="0" smtClean="0"/>
              <a:t>alive</a:t>
            </a:r>
            <a:endParaRPr lang="en-US" dirty="0"/>
          </a:p>
          <a:p>
            <a:r>
              <a:rPr lang="en-US" dirty="0"/>
              <a:t>Content-Length: </a:t>
            </a:r>
            <a:r>
              <a:rPr lang="en-US" dirty="0" smtClean="0"/>
              <a:t>69</a:t>
            </a:r>
            <a:endParaRPr lang="en-US" dirty="0"/>
          </a:p>
          <a:p>
            <a:r>
              <a:rPr lang="en-US" dirty="0"/>
              <a:t>Cache-Control: max-age=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/>
              <a:t>name=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&amp;email=ohora%40test.com&amp;password=1111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>
            <a:stCxn id="7" idx="3"/>
          </p:cNvCxnSpPr>
          <p:nvPr/>
        </p:nvCxnSpPr>
        <p:spPr>
          <a:xfrm>
            <a:off x="1841500" y="3349625"/>
            <a:ext cx="2921000" cy="8921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55700" y="3232150"/>
            <a:ext cx="685800" cy="23495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/>
          <p:cNvSpPr/>
          <p:nvPr/>
        </p:nvSpPr>
        <p:spPr>
          <a:xfrm>
            <a:off x="3768471" y="5154692"/>
            <a:ext cx="2654791" cy="1090692"/>
          </a:xfrm>
          <a:prstGeom prst="wedgeEllipseCallout">
            <a:avLst>
              <a:gd name="adj1" fmla="val -297"/>
              <a:gd name="adj2" fmla="val -10678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UTF-8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 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인코딩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342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51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052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6167267" y="3393727"/>
            <a:ext cx="0" cy="215415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5067" y="4269944"/>
            <a:ext cx="47244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equest.getParameter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(“name”)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25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6167267" y="3393727"/>
            <a:ext cx="0" cy="215415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5067" y="4269944"/>
            <a:ext cx="47244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equest.getParameter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(“name”)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174" y="37455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ISO-8859-1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4114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사용 규칙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3659914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542969"/>
            <a:ext cx="2590376" cy="12159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74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6167267" y="3393727"/>
            <a:ext cx="0" cy="215415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5067" y="4269944"/>
            <a:ext cx="47244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equest.getParameter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(“name”)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174" y="37455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ISO-8859-1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1236" y="5588521"/>
            <a:ext cx="161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유니코드</a:t>
            </a:r>
            <a:endParaRPr lang="ko-KR" altLang="en-US" sz="24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5488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6167267" y="3393727"/>
            <a:ext cx="0" cy="215415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5067" y="4269944"/>
            <a:ext cx="47244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equest.getParameter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(“name”)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174" y="37455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ISO-8859-1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1236" y="5588521"/>
            <a:ext cx="161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유니코드</a:t>
            </a:r>
            <a:endParaRPr lang="ko-KR" alt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181100" y="4851400"/>
            <a:ext cx="3178657" cy="1447846"/>
          </a:xfrm>
          <a:prstGeom prst="wedgeEllipseCallout">
            <a:avLst>
              <a:gd name="adj1" fmla="val 85875"/>
              <a:gd name="adj2" fmla="val 15528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잘못된 변환된 유니코드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58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6167267" y="3393727"/>
            <a:ext cx="0" cy="215415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5067" y="4269944"/>
            <a:ext cx="47244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equest.getParameter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(“name”)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174" y="37455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ISO-8859-1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1236" y="5588521"/>
            <a:ext cx="161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유니코드</a:t>
            </a:r>
            <a:endParaRPr lang="ko-KR" alt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181100" y="4851400"/>
            <a:ext cx="3178657" cy="1447846"/>
          </a:xfrm>
          <a:prstGeom prst="wedgeEllipseCallout">
            <a:avLst>
              <a:gd name="adj1" fmla="val 85875"/>
              <a:gd name="adj2" fmla="val 15528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잘못된 변환된 유니코드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6305400" y="3481305"/>
            <a:ext cx="1141707" cy="943718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6167267" y="3393727"/>
            <a:ext cx="0" cy="215415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5067" y="4269944"/>
            <a:ext cx="47244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equest.getParameter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(“name”)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174" y="37455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ISO-8859-1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1236" y="5588521"/>
            <a:ext cx="161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유니코드</a:t>
            </a:r>
            <a:endParaRPr lang="ko-KR" alt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1181100" y="4851400"/>
            <a:ext cx="3178657" cy="1447846"/>
          </a:xfrm>
          <a:prstGeom prst="wedgeEllipseCallout">
            <a:avLst>
              <a:gd name="adj1" fmla="val 85875"/>
              <a:gd name="adj2" fmla="val 15528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잘못된 변환된 유니코드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6305400" y="3481305"/>
            <a:ext cx="1141707" cy="943718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3630" y="3678627"/>
            <a:ext cx="161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UTF-8</a:t>
            </a:r>
            <a:endParaRPr lang="ko-KR" altLang="en-US" sz="24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9991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9426" y="1467706"/>
            <a:ext cx="499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</a:t>
            </a:r>
            <a:r>
              <a:rPr lang="en-US" dirty="0"/>
              <a:t>=</a:t>
            </a:r>
            <a:r>
              <a:rPr lang="en-US" b="1" dirty="0">
                <a:solidFill>
                  <a:srgbClr val="FF0000"/>
                </a:solidFill>
              </a:rPr>
              <a:t>%EC%98%A4%ED%98%B8%EB%9D%BC</a:t>
            </a:r>
            <a:r>
              <a:rPr lang="en-US" dirty="0"/>
              <a:t>&amp;email=ohora%40test.com&amp;password=</a:t>
            </a:r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23926" y="2531953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9" idx="2"/>
          </p:cNvCxnSpPr>
          <p:nvPr/>
        </p:nvCxnSpPr>
        <p:spPr>
          <a:xfrm>
            <a:off x="6167267" y="3393727"/>
            <a:ext cx="0" cy="2154155"/>
          </a:xfrm>
          <a:prstGeom prst="straightConnector1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05067" y="4269944"/>
            <a:ext cx="4724400" cy="46166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ko-KR" sz="2400" dirty="0" err="1" smtClean="0">
                <a:latin typeface="맑은 고딕"/>
                <a:ea typeface="맑은 고딕"/>
                <a:cs typeface="맑은 고딕"/>
              </a:rPr>
              <a:t>equest.getParameter</a:t>
            </a:r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(“name”)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2174" y="3745514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ISO-8859-1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3" name="Elbow Connector 22"/>
          <p:cNvCxnSpPr>
            <a:stCxn id="2" idx="2"/>
            <a:endCxn id="9" idx="1"/>
          </p:cNvCxnSpPr>
          <p:nvPr/>
        </p:nvCxnSpPr>
        <p:spPr>
          <a:xfrm rot="16200000" flipH="1">
            <a:off x="3520050" y="1658963"/>
            <a:ext cx="848803" cy="1758950"/>
          </a:xfrm>
          <a:prstGeom prst="bentConnector2">
            <a:avLst/>
          </a:prstGeom>
          <a:ln w="3810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Callout 28"/>
          <p:cNvSpPr/>
          <p:nvPr/>
        </p:nvSpPr>
        <p:spPr>
          <a:xfrm>
            <a:off x="225171" y="3024154"/>
            <a:ext cx="2654791" cy="1090692"/>
          </a:xfrm>
          <a:prstGeom prst="wedgeEllipseCallout">
            <a:avLst>
              <a:gd name="adj1" fmla="val 53760"/>
              <a:gd name="adj2" fmla="val -6719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URL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디코딩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  <a:sym typeface="Wingdings"/>
              </a:rPr>
              <a:t>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cs typeface="맑은 고딕"/>
              </a:rPr>
              <a:t>UTF</a:t>
            </a:r>
            <a:r>
              <a:rPr lang="en-US" altLang="ko-KR" sz="2400" b="1" dirty="0">
                <a:solidFill>
                  <a:schemeClr val="tx1"/>
                </a:solidFill>
                <a:latin typeface="맑은 고딕"/>
                <a:cs typeface="맑은 고딕"/>
              </a:rPr>
              <a:t>-8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5667" y="558852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올바르게 변환된 </a:t>
            </a:r>
            <a:r>
              <a:rPr lang="ko-KR" altLang="en-US" sz="2400" b="1" dirty="0" smtClean="0">
                <a:latin typeface="맑은 고딕"/>
                <a:ea typeface="맑은 고딕"/>
                <a:cs typeface="맑은 고딕"/>
              </a:rPr>
              <a:t>유니코드</a:t>
            </a:r>
            <a:endParaRPr lang="ko-KR" altLang="en-US" sz="24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Multiply 11"/>
          <p:cNvSpPr/>
          <p:nvPr/>
        </p:nvSpPr>
        <p:spPr>
          <a:xfrm>
            <a:off x="6305400" y="3481305"/>
            <a:ext cx="1141707" cy="943718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3630" y="3678627"/>
            <a:ext cx="1612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latin typeface="맑은 고딕"/>
                <a:ea typeface="맑은 고딕"/>
                <a:cs typeface="맑은 고딕"/>
              </a:rPr>
              <a:t>UTF-8</a:t>
            </a:r>
            <a:endParaRPr lang="ko-KR" altLang="en-US" sz="24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906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4.5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리프래시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213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717800"/>
            <a:ext cx="3009900" cy="2654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87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717800"/>
            <a:ext cx="3009900" cy="2654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5" name="직선 화살표 연결선 7"/>
          <p:cNvCxnSpPr>
            <a:stCxn id="3" idx="0"/>
          </p:cNvCxnSpPr>
          <p:nvPr/>
        </p:nvCxnSpPr>
        <p:spPr>
          <a:xfrm flipV="1">
            <a:off x="2178050" y="1483806"/>
            <a:ext cx="1060450" cy="1233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1600" y="192015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 요청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5126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4915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717800"/>
            <a:ext cx="3009900" cy="2654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5" name="직선 화살표 연결선 7"/>
          <p:cNvCxnSpPr>
            <a:stCxn id="3" idx="0"/>
          </p:cNvCxnSpPr>
          <p:nvPr/>
        </p:nvCxnSpPr>
        <p:spPr>
          <a:xfrm flipV="1">
            <a:off x="2178050" y="1483806"/>
            <a:ext cx="1060450" cy="1233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1600" y="192015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 요청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5126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6000" y="1975516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5372100" y="148380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72100" y="152528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6239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2717800"/>
            <a:ext cx="3009900" cy="26543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5" name="직선 화살표 연결선 7"/>
          <p:cNvCxnSpPr>
            <a:stCxn id="3" idx="0"/>
          </p:cNvCxnSpPr>
          <p:nvPr/>
        </p:nvCxnSpPr>
        <p:spPr>
          <a:xfrm flipV="1">
            <a:off x="2178050" y="1483806"/>
            <a:ext cx="1060450" cy="123399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71600" y="192015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등록 요청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95126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26000" y="1975516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5372100" y="148380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72100" y="152528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289300"/>
            <a:ext cx="3060700" cy="2082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cxnSp>
        <p:nvCxnSpPr>
          <p:cNvPr id="13" name="직선 화살표 연결선 7"/>
          <p:cNvCxnSpPr/>
          <p:nvPr/>
        </p:nvCxnSpPr>
        <p:spPr>
          <a:xfrm>
            <a:off x="63373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373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154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사용 규칙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2378732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542969"/>
            <a:ext cx="2590376" cy="12159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3" idx="3"/>
            <a:endCxn id="11" idx="1"/>
          </p:cNvCxnSpPr>
          <p:nvPr/>
        </p:nvCxnSpPr>
        <p:spPr>
          <a:xfrm flipV="1">
            <a:off x="3364513" y="2314842"/>
            <a:ext cx="2590376" cy="12281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7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등록한 다음은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38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887077"/>
            <a:ext cx="3835400" cy="3175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0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887077"/>
            <a:ext cx="3835400" cy="317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225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 flipV="1">
            <a:off x="2908300" y="1506146"/>
            <a:ext cx="2565400" cy="17389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23637" y="200181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>
            <a:endCxn id="4" idx="0"/>
          </p:cNvCxnSpPr>
          <p:nvPr/>
        </p:nvCxnSpPr>
        <p:spPr>
          <a:xfrm>
            <a:off x="6680200" y="1483806"/>
            <a:ext cx="0" cy="14032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680200" y="200865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439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자동으로 목록화면으로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이동하려면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14655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리프래시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0775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300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940171" y="1284190"/>
            <a:ext cx="2654791" cy="1090692"/>
          </a:xfrm>
          <a:prstGeom prst="wedgeEllipseCallout">
            <a:avLst>
              <a:gd name="adj1" fmla="val -87363"/>
              <a:gd name="adj2" fmla="val 5507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Refresh </a:t>
            </a: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헤더 추가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4754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513" y="3613666"/>
            <a:ext cx="36323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altLang="ko-KR" sz="3200" b="1" dirty="0">
                <a:latin typeface="맑은 고딕"/>
                <a:cs typeface="맑은 고딕"/>
              </a:rPr>
              <a:t>Refresh: 1;url=list</a:t>
            </a:r>
            <a:endParaRPr lang="en-US" altLang="ko-KR" sz="3200" b="1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2684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3954513" y="4509990"/>
            <a:ext cx="1705229" cy="824010"/>
          </a:xfrm>
          <a:prstGeom prst="wedgeEllipseCallout">
            <a:avLst>
              <a:gd name="adj1" fmla="val -58"/>
              <a:gd name="adj2" fmla="val -98561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헤더 이름</a:t>
            </a:r>
            <a:endParaRPr lang="en-US" altLang="ko-KR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513" y="3613666"/>
            <a:ext cx="36323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altLang="ko-KR" sz="3200" b="1" dirty="0">
                <a:solidFill>
                  <a:srgbClr val="FF0000"/>
                </a:solidFill>
                <a:latin typeface="맑은 고딕"/>
                <a:cs typeface="맑은 고딕"/>
              </a:rPr>
              <a:t>Refresh</a:t>
            </a:r>
            <a:r>
              <a:rPr lang="en-US" altLang="ko-KR" sz="3200" b="1" dirty="0">
                <a:latin typeface="맑은 고딕"/>
                <a:cs typeface="맑은 고딕"/>
              </a:rPr>
              <a:t>: 1;url=list</a:t>
            </a:r>
            <a:endParaRPr lang="en-US" altLang="ko-KR" sz="3200" b="1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0020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148313" y="2594835"/>
            <a:ext cx="1705229" cy="824010"/>
          </a:xfrm>
          <a:prstGeom prst="wedgeEllipseCallout">
            <a:avLst>
              <a:gd name="adj1" fmla="val -5271"/>
              <a:gd name="adj2" fmla="val 83306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경과 시간</a:t>
            </a:r>
            <a:r>
              <a:rPr lang="en-US" altLang="ko-KR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초</a:t>
            </a:r>
            <a:r>
              <a:rPr lang="en-US" altLang="ko-KR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513" y="3613666"/>
            <a:ext cx="36323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altLang="ko-KR" sz="3200" b="1" dirty="0">
                <a:latin typeface="맑은 고딕"/>
                <a:cs typeface="맑은 고딕"/>
              </a:rPr>
              <a:t>Refresh: </a:t>
            </a:r>
            <a:r>
              <a:rPr lang="en-US" altLang="ko-KR" sz="3200" b="1" dirty="0">
                <a:solidFill>
                  <a:srgbClr val="FF0000"/>
                </a:solidFill>
                <a:latin typeface="맑은 고딕"/>
                <a:cs typeface="맑은 고딕"/>
              </a:rPr>
              <a:t>1</a:t>
            </a:r>
            <a:r>
              <a:rPr lang="en-US" altLang="ko-KR" sz="3200" b="1" dirty="0">
                <a:latin typeface="맑은 고딕"/>
                <a:cs typeface="맑은 고딕"/>
              </a:rPr>
              <a:t>;url=list</a:t>
            </a:r>
            <a:endParaRPr lang="en-US" altLang="ko-KR" sz="3200" b="1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69583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사용 규칙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4995701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542969"/>
            <a:ext cx="2590376" cy="12159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3" idx="3"/>
            <a:endCxn id="11" idx="1"/>
          </p:cNvCxnSpPr>
          <p:nvPr/>
        </p:nvCxnSpPr>
        <p:spPr>
          <a:xfrm flipV="1">
            <a:off x="3364513" y="2314842"/>
            <a:ext cx="2590376" cy="12281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5"/>
          <p:cNvSpPr/>
          <p:nvPr/>
        </p:nvSpPr>
        <p:spPr>
          <a:xfrm>
            <a:off x="5954889" y="5457366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MySQL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>
            <a:stCxn id="13" idx="3"/>
            <a:endCxn id="15" idx="1"/>
          </p:cNvCxnSpPr>
          <p:nvPr/>
        </p:nvCxnSpPr>
        <p:spPr>
          <a:xfrm>
            <a:off x="3364513" y="3542969"/>
            <a:ext cx="2590376" cy="24247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2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080000" y="4675090"/>
            <a:ext cx="3467100" cy="1281210"/>
          </a:xfrm>
          <a:prstGeom prst="wedgeEllipseCallout">
            <a:avLst>
              <a:gd name="adj1" fmla="val 8295"/>
              <a:gd name="adj2" fmla="val -88750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다시 요청할 </a:t>
            </a:r>
            <a:endParaRPr lang="en-US" altLang="ko-KR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URL </a:t>
            </a:r>
            <a:r>
              <a:rPr lang="ko-KR" altLang="en-US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주소</a:t>
            </a:r>
            <a:r>
              <a:rPr lang="ko-KR" altLang="ko-KR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상대 경로</a:t>
            </a:r>
            <a:r>
              <a:rPr lang="en-US" altLang="ko-KR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lang="en-US" altLang="ko-KR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513" y="3613666"/>
            <a:ext cx="36323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altLang="ko-KR" sz="3200" b="1" dirty="0">
                <a:latin typeface="맑은 고딕"/>
                <a:cs typeface="맑은 고딕"/>
              </a:rPr>
              <a:t>Refresh: 1;</a:t>
            </a:r>
            <a:r>
              <a:rPr lang="en-US" altLang="ko-KR" sz="3200" b="1" dirty="0">
                <a:solidFill>
                  <a:srgbClr val="FF0000"/>
                </a:solidFill>
                <a:latin typeface="맑은 고딕"/>
                <a:cs typeface="맑은 고딕"/>
              </a:rPr>
              <a:t>url=list</a:t>
            </a:r>
            <a:endParaRPr lang="en-US" altLang="ko-KR" sz="3200" b="1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6296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513" y="3613666"/>
            <a:ext cx="36323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altLang="ko-KR" sz="3200" b="1" dirty="0">
                <a:latin typeface="맑은 고딕"/>
                <a:cs typeface="맑은 고딕"/>
              </a:rPr>
              <a:t>Refresh: 1;</a:t>
            </a:r>
            <a:r>
              <a:rPr lang="en-US" altLang="ko-KR" sz="3200" b="1" dirty="0">
                <a:solidFill>
                  <a:srgbClr val="FF0000"/>
                </a:solidFill>
                <a:latin typeface="맑은 고딕"/>
                <a:cs typeface="맑은 고딕"/>
              </a:rPr>
              <a:t>url=list</a:t>
            </a:r>
            <a:endParaRPr lang="en-US" altLang="ko-KR" sz="3200" b="1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4513" y="4414642"/>
            <a:ext cx="45084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현재 경로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: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/member/add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903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409490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HTTP/1.1 200 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OK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Server: Apache-Coyote/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1.1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b="1" dirty="0">
                <a:latin typeface="맑은 고딕"/>
                <a:ea typeface="맑은 고딕"/>
                <a:cs typeface="맑은 고딕"/>
              </a:rPr>
              <a:t>Refresh: 1;url=</a:t>
            </a:r>
            <a:r>
              <a:rPr lang="en-US" altLang="ko-KR" sz="1600" b="1" dirty="0" smtClean="0">
                <a:latin typeface="맑은 고딕"/>
                <a:ea typeface="맑은 고딕"/>
                <a:cs typeface="맑은 고딕"/>
              </a:rPr>
              <a:t>list</a:t>
            </a:r>
            <a:endParaRPr lang="en-US" altLang="ko-KR" sz="1600" b="1" dirty="0">
              <a:latin typeface="맑은 고딕"/>
              <a:ea typeface="맑은 고딕"/>
              <a:cs typeface="맑은 고딕"/>
            </a:endParaRPr>
          </a:p>
          <a:p>
            <a:pPr marL="57150" indent="0">
              <a:buNone/>
            </a:pPr>
            <a:r>
              <a:rPr lang="en-US" altLang="ko-KR" sz="1600" dirty="0">
                <a:latin typeface="맑은 고딕"/>
                <a:ea typeface="맑은 고딕"/>
                <a:cs typeface="맑은 고딕"/>
              </a:rPr>
              <a:t>Content-Type: text/html;charset=UTF-</a:t>
            </a: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8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4513" y="3613666"/>
            <a:ext cx="36323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" indent="0">
              <a:buNone/>
            </a:pPr>
            <a:r>
              <a:rPr lang="en-US" altLang="ko-KR" sz="3200" b="1" dirty="0">
                <a:latin typeface="맑은 고딕"/>
                <a:cs typeface="맑은 고딕"/>
              </a:rPr>
              <a:t>Refresh: 1;</a:t>
            </a:r>
            <a:r>
              <a:rPr lang="en-US" altLang="ko-KR" sz="3200" b="1" dirty="0">
                <a:solidFill>
                  <a:srgbClr val="FF0000"/>
                </a:solidFill>
                <a:latin typeface="맑은 고딕"/>
                <a:cs typeface="맑은 고딕"/>
              </a:rPr>
              <a:t>url=list</a:t>
            </a:r>
            <a:endParaRPr lang="en-US" altLang="ko-KR" sz="3200" b="1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54513" y="4414642"/>
            <a:ext cx="4508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현재 경로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: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/member/add</a:t>
            </a:r>
          </a:p>
          <a:p>
            <a:pPr marL="342900" indent="-342900">
              <a:buFont typeface="Arial"/>
              <a:buChar char="•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다시 요청할 경로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: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/member/list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665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Refresh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응답 헤더를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추가하는 방법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502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pPr marL="57150" indent="0"/>
            <a:r>
              <a:rPr lang="en-US" altLang="ko-KR" sz="2800" dirty="0">
                <a:latin typeface="맑은 고딕"/>
                <a:cs typeface="맑은 고딕"/>
              </a:rPr>
              <a:t>response.</a:t>
            </a:r>
            <a:r>
              <a:rPr lang="en-US" altLang="ko-KR" sz="2800" b="1" dirty="0">
                <a:latin typeface="맑은 고딕"/>
                <a:cs typeface="맑은 고딕"/>
              </a:rPr>
              <a:t>addHeader</a:t>
            </a:r>
            <a:r>
              <a:rPr lang="en-US" altLang="ko-KR" sz="2800" dirty="0">
                <a:latin typeface="맑은 고딕"/>
                <a:cs typeface="맑은 고딕"/>
              </a:rPr>
              <a:t>(“Refresh”, “1;url=list”);</a:t>
            </a:r>
            <a:endParaRPr lang="en-US" altLang="ko-KR" sz="28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5139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pPr marL="57150"/>
            <a:r>
              <a:rPr lang="en-US" altLang="ko-KR" sz="2800" dirty="0">
                <a:latin typeface="맑은 고딕"/>
                <a:cs typeface="맑은 고딕"/>
              </a:rPr>
              <a:t>response.</a:t>
            </a:r>
            <a:r>
              <a:rPr lang="en-US" altLang="ko-KR" sz="2800" b="1" dirty="0">
                <a:latin typeface="맑은 고딕"/>
                <a:cs typeface="맑은 고딕"/>
              </a:rPr>
              <a:t>addHeader</a:t>
            </a:r>
            <a:r>
              <a:rPr lang="en-US" altLang="ko-KR" sz="2800" dirty="0">
                <a:latin typeface="맑은 고딕"/>
                <a:cs typeface="맑은 고딕"/>
              </a:rPr>
              <a:t>(“Refresh”, “1;url=list”)</a:t>
            </a:r>
            <a:r>
              <a:rPr lang="en-US" altLang="ko-KR" sz="2800" dirty="0" smtClean="0">
                <a:latin typeface="맑은 고딕"/>
                <a:cs typeface="맑은 고딕"/>
              </a:rPr>
              <a:t>;</a:t>
            </a:r>
            <a:br>
              <a:rPr lang="en-US" altLang="ko-KR" sz="2800" dirty="0" smtClean="0">
                <a:latin typeface="맑은 고딕"/>
                <a:cs typeface="맑은 고딕"/>
              </a:rPr>
            </a:br>
            <a:r>
              <a:rPr lang="en-US" altLang="ko-KR" sz="2800" dirty="0" smtClean="0">
                <a:latin typeface="맑은 고딕"/>
                <a:cs typeface="맑은 고딕"/>
              </a:rPr>
              <a:t>or</a:t>
            </a:r>
            <a:br>
              <a:rPr lang="en-US" altLang="ko-KR" sz="2800" dirty="0" smtClean="0">
                <a:latin typeface="맑은 고딕"/>
                <a:cs typeface="맑은 고딕"/>
              </a:rPr>
            </a:br>
            <a:r>
              <a:rPr lang="en-US" altLang="ko-KR" sz="2800" dirty="0">
                <a:latin typeface="맑은 고딕"/>
                <a:cs typeface="맑은 고딕"/>
              </a:rPr>
              <a:t>response.</a:t>
            </a:r>
            <a:r>
              <a:rPr lang="en-US" altLang="ko-KR" sz="2800" b="1" dirty="0">
                <a:latin typeface="맑은 고딕"/>
                <a:cs typeface="맑은 고딕"/>
              </a:rPr>
              <a:t>setHeader</a:t>
            </a:r>
            <a:r>
              <a:rPr lang="en-US" altLang="ko-KR" sz="2800" dirty="0">
                <a:latin typeface="맑은 고딕"/>
                <a:cs typeface="맑은 고딕"/>
              </a:rPr>
              <a:t>(“Refresh”, “1;url=list”)</a:t>
            </a:r>
            <a:r>
              <a:rPr lang="en-US" altLang="ko-KR" sz="2800" dirty="0" smtClean="0">
                <a:latin typeface="맑은 고딕"/>
                <a:cs typeface="맑은 고딕"/>
              </a:rPr>
              <a:t>;</a:t>
            </a:r>
            <a:endParaRPr lang="en-US" altLang="ko-KR" sz="28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26324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웹브라우저와 웹서버의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요청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응답 흐름 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45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ctrTitle"/>
          </p:nvPr>
        </p:nvSpPr>
        <p:spPr>
          <a:xfrm>
            <a:off x="685800" y="952499"/>
            <a:ext cx="7835900" cy="482601"/>
          </a:xfrm>
        </p:spPr>
        <p:txBody>
          <a:bodyPr>
            <a:normAutofit/>
          </a:bodyPr>
          <a:lstStyle/>
          <a:p>
            <a:pPr marL="57150" indent="0"/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GET </a:t>
            </a:r>
            <a:r>
              <a:rPr lang="ko-KR" altLang="en-US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요청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</a:rPr>
              <a:t> 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  <a:sym typeface="Wingdings"/>
              </a:rPr>
              <a:t> http://localhost:9999/web04</a:t>
            </a:r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  <a:sym typeface="Wingdings"/>
              </a:rPr>
              <a:t>/member/add</a:t>
            </a:r>
            <a:endParaRPr lang="en-US" altLang="ko-KR" sz="1800" b="1" dirty="0">
              <a:solidFill>
                <a:srgbClr val="FF0000"/>
              </a:solidFill>
              <a:latin typeface="Arial"/>
              <a:ea typeface="나눔바른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5820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32533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85800" y="952499"/>
            <a:ext cx="78359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/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POST </a:t>
            </a:r>
            <a:r>
              <a:rPr lang="ko-KR" altLang="en-US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요청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</a:rPr>
              <a:t> 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  <a:sym typeface="Wingdings"/>
              </a:rPr>
              <a:t> http://localhost:9999/web04</a:t>
            </a:r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  <a:sym typeface="Wingdings"/>
              </a:rPr>
              <a:t>/member/add</a:t>
            </a:r>
            <a:endParaRPr lang="en-US" altLang="ko-KR" sz="1800" b="1" dirty="0">
              <a:solidFill>
                <a:srgbClr val="FF0000"/>
              </a:solidFill>
              <a:latin typeface="Arial"/>
              <a:ea typeface="나눔바른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293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사용 규칙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1609846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542969"/>
            <a:ext cx="2590376" cy="12159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3" idx="3"/>
            <a:endCxn id="11" idx="1"/>
          </p:cNvCxnSpPr>
          <p:nvPr/>
        </p:nvCxnSpPr>
        <p:spPr>
          <a:xfrm flipV="1">
            <a:off x="3364513" y="2314842"/>
            <a:ext cx="2590376" cy="12281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5"/>
          <p:cNvSpPr/>
          <p:nvPr/>
        </p:nvSpPr>
        <p:spPr>
          <a:xfrm>
            <a:off x="5954889" y="5457366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>
            <a:stCxn id="13" idx="3"/>
            <a:endCxn id="15" idx="1"/>
          </p:cNvCxnSpPr>
          <p:nvPr/>
        </p:nvCxnSpPr>
        <p:spPr>
          <a:xfrm>
            <a:off x="3364513" y="3542969"/>
            <a:ext cx="2590376" cy="24247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5954889" y="592862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DB2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9" name="직선 화살표 연결선 7"/>
          <p:cNvCxnSpPr>
            <a:stCxn id="13" idx="3"/>
            <a:endCxn id="18" idx="1"/>
          </p:cNvCxnSpPr>
          <p:nvPr/>
        </p:nvCxnSpPr>
        <p:spPr>
          <a:xfrm flipV="1">
            <a:off x="3364513" y="1103171"/>
            <a:ext cx="2590376" cy="2439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60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33"/>
          <p:cNvCxnSpPr/>
          <p:nvPr/>
        </p:nvCxnSpPr>
        <p:spPr>
          <a:xfrm>
            <a:off x="4592528" y="2284999"/>
            <a:ext cx="0" cy="2087641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40"/>
          <p:cNvGrpSpPr/>
          <p:nvPr/>
        </p:nvGrpSpPr>
        <p:grpSpPr>
          <a:xfrm>
            <a:off x="4121518" y="4372640"/>
            <a:ext cx="1027036" cy="1400855"/>
            <a:chOff x="4283968" y="2039464"/>
            <a:chExt cx="648072" cy="796308"/>
          </a:xfrm>
        </p:grpSpPr>
        <p:sp>
          <p:nvSpPr>
            <p:cNvPr id="24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3968" y="2222172"/>
              <a:ext cx="648072" cy="36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결과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7697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33"/>
          <p:cNvCxnSpPr/>
          <p:nvPr/>
        </p:nvCxnSpPr>
        <p:spPr>
          <a:xfrm>
            <a:off x="4592528" y="2284999"/>
            <a:ext cx="0" cy="208764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40"/>
          <p:cNvGrpSpPr/>
          <p:nvPr/>
        </p:nvGrpSpPr>
        <p:grpSpPr>
          <a:xfrm>
            <a:off x="4121518" y="4372640"/>
            <a:ext cx="1027036" cy="1400855"/>
            <a:chOff x="4283968" y="2039464"/>
            <a:chExt cx="648072" cy="796308"/>
          </a:xfrm>
        </p:grpSpPr>
        <p:sp>
          <p:nvSpPr>
            <p:cNvPr id="24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3968" y="2222172"/>
              <a:ext cx="648072" cy="36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결과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6" name="직선 화살표 연결선 33"/>
          <p:cNvCxnSpPr/>
          <p:nvPr/>
        </p:nvCxnSpPr>
        <p:spPr>
          <a:xfrm flipV="1">
            <a:off x="4767765" y="2284999"/>
            <a:ext cx="1028371" cy="20760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7765" y="3328014"/>
            <a:ext cx="1380699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목록 요청 </a:t>
            </a:r>
            <a:endParaRPr lang="ko-KR" altLang="en-US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85800" y="952499"/>
            <a:ext cx="78359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/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GET </a:t>
            </a:r>
            <a:r>
              <a:rPr lang="ko-KR" altLang="en-US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요청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</a:rPr>
              <a:t> 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  <a:sym typeface="Wingdings"/>
              </a:rPr>
              <a:t> http://localhost:9999/web04</a:t>
            </a:r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  <a:sym typeface="Wingdings"/>
              </a:rPr>
              <a:t>/member/list</a:t>
            </a:r>
            <a:endParaRPr lang="en-US" altLang="ko-KR" sz="1800" b="1" dirty="0">
              <a:solidFill>
                <a:srgbClr val="FF0000"/>
              </a:solidFill>
              <a:latin typeface="Arial"/>
              <a:ea typeface="나눔바른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62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33"/>
          <p:cNvCxnSpPr/>
          <p:nvPr/>
        </p:nvCxnSpPr>
        <p:spPr>
          <a:xfrm>
            <a:off x="4592528" y="2284999"/>
            <a:ext cx="0" cy="208764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40"/>
          <p:cNvGrpSpPr/>
          <p:nvPr/>
        </p:nvGrpSpPr>
        <p:grpSpPr>
          <a:xfrm>
            <a:off x="4121518" y="4372640"/>
            <a:ext cx="1027036" cy="1400855"/>
            <a:chOff x="4283968" y="2039464"/>
            <a:chExt cx="648072" cy="796308"/>
          </a:xfrm>
        </p:grpSpPr>
        <p:sp>
          <p:nvSpPr>
            <p:cNvPr id="24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3968" y="2222172"/>
              <a:ext cx="648072" cy="36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결과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6" name="직선 화살표 연결선 33"/>
          <p:cNvCxnSpPr/>
          <p:nvPr/>
        </p:nvCxnSpPr>
        <p:spPr>
          <a:xfrm flipV="1">
            <a:off x="4767765" y="2284999"/>
            <a:ext cx="1028371" cy="20760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33"/>
          <p:cNvCxnSpPr/>
          <p:nvPr/>
        </p:nvCxnSpPr>
        <p:spPr>
          <a:xfrm>
            <a:off x="6904300" y="2249870"/>
            <a:ext cx="0" cy="211115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40"/>
          <p:cNvGrpSpPr/>
          <p:nvPr/>
        </p:nvGrpSpPr>
        <p:grpSpPr>
          <a:xfrm>
            <a:off x="6390782" y="4372640"/>
            <a:ext cx="1027036" cy="1400855"/>
            <a:chOff x="4283968" y="2039464"/>
            <a:chExt cx="648072" cy="796308"/>
          </a:xfrm>
        </p:grpSpPr>
        <p:sp>
          <p:nvSpPr>
            <p:cNvPr id="2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3968" y="2222172"/>
              <a:ext cx="648072" cy="36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목록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7765" y="3328014"/>
            <a:ext cx="1380699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목록 요청 </a:t>
            </a:r>
            <a:endParaRPr lang="ko-KR" altLang="en-US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0916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Refresh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를 구현하는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또 다른 방법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!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137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7600" y="2706865"/>
            <a:ext cx="48133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HTML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문에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Refresh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정보 삽입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3" name="그룹 40"/>
          <p:cNvGrpSpPr/>
          <p:nvPr/>
        </p:nvGrpSpPr>
        <p:grpSpPr>
          <a:xfrm>
            <a:off x="6559918" y="2162840"/>
            <a:ext cx="2152282" cy="3006060"/>
            <a:chOff x="4283968" y="2039464"/>
            <a:chExt cx="648072" cy="796308"/>
          </a:xfrm>
        </p:grpSpPr>
        <p:sp>
          <p:nvSpPr>
            <p:cNvPr id="4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83968" y="2295808"/>
              <a:ext cx="648072" cy="2201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2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결과</a:t>
              </a:r>
              <a:endPara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HTML</a:t>
              </a:r>
              <a:endPara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821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900" y="2478970"/>
            <a:ext cx="7632700" cy="2194630"/>
          </a:xfrm>
        </p:spPr>
        <p:txBody>
          <a:bodyPr>
            <a:noAutofit/>
          </a:bodyPr>
          <a:lstStyle/>
          <a:p>
            <a:pPr marL="0" indent="0" algn="l"/>
            <a:r>
              <a:rPr lang="en-US" sz="2800" dirty="0"/>
              <a:t>&lt;head&gt;</a:t>
            </a:r>
            <a:br>
              <a:rPr lang="en-US" sz="2800" dirty="0"/>
            </a:br>
            <a:r>
              <a:rPr lang="en-US" sz="2800" dirty="0"/>
              <a:t>&lt;title&gt;회원등록결과&lt;/title&gt;</a:t>
            </a:r>
            <a:br>
              <a:rPr lang="en-US" sz="2800" dirty="0"/>
            </a:br>
            <a:r>
              <a:rPr lang="en-US" sz="2800" b="1" dirty="0"/>
              <a:t>&lt;meta http-equiv='Refresh' content='1; url=list’&gt;</a:t>
            </a:r>
            <a:br>
              <a:rPr lang="en-US" sz="2800" b="1" dirty="0"/>
            </a:br>
            <a:r>
              <a:rPr lang="en-US" sz="2800" dirty="0"/>
              <a:t>&lt;/head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altLang="ko-KR" sz="2800" dirty="0" smtClean="0"/>
              <a:t>…</a:t>
            </a:r>
            <a:endParaRPr lang="en-US" altLang="ko-KR" sz="2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4497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900" y="2478970"/>
            <a:ext cx="7632700" cy="2194630"/>
          </a:xfrm>
        </p:spPr>
        <p:txBody>
          <a:bodyPr>
            <a:noAutofit/>
          </a:bodyPr>
          <a:lstStyle/>
          <a:p>
            <a:pPr marL="0" indent="0" algn="l"/>
            <a:r>
              <a:rPr lang="en-US" sz="2800" dirty="0"/>
              <a:t>&lt;head&gt;</a:t>
            </a:r>
            <a:br>
              <a:rPr lang="en-US" sz="2800" dirty="0"/>
            </a:br>
            <a:r>
              <a:rPr lang="en-US" sz="2800" dirty="0"/>
              <a:t>&lt;title&gt;회원등록결과&lt;/title&gt;</a:t>
            </a:r>
            <a:br>
              <a:rPr lang="en-US" sz="2800" dirty="0"/>
            </a:br>
            <a:r>
              <a:rPr lang="en-US" sz="2800" b="1" dirty="0"/>
              <a:t>&lt;meta http-equiv='Refresh' content='1; url=list’&gt;</a:t>
            </a:r>
            <a:br>
              <a:rPr lang="en-US" sz="2800" b="1" dirty="0"/>
            </a:br>
            <a:r>
              <a:rPr lang="en-US" sz="2800" dirty="0"/>
              <a:t>&lt;/head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altLang="ko-KR" sz="2800" dirty="0" smtClean="0"/>
              <a:t>…</a:t>
            </a:r>
            <a:endParaRPr lang="en-US" altLang="ko-KR" sz="2800" dirty="0">
              <a:latin typeface="Consolas"/>
              <a:cs typeface="Consolas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3911600" y="4673600"/>
            <a:ext cx="3467100" cy="1281210"/>
          </a:xfrm>
          <a:prstGeom prst="wedgeEllipseCallout">
            <a:avLst>
              <a:gd name="adj1" fmla="val -33830"/>
              <a:gd name="adj2" fmla="val -121462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메타 태그 삽입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05565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4.6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리다이렉트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111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ctrTitle"/>
          </p:nvPr>
        </p:nvSpPr>
        <p:spPr>
          <a:xfrm>
            <a:off x="685800" y="952499"/>
            <a:ext cx="7835900" cy="482601"/>
          </a:xfrm>
        </p:spPr>
        <p:txBody>
          <a:bodyPr>
            <a:normAutofit/>
          </a:bodyPr>
          <a:lstStyle/>
          <a:p>
            <a:pPr marL="57150" indent="0"/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GET </a:t>
            </a:r>
            <a:r>
              <a:rPr lang="ko-KR" altLang="en-US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요청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</a:rPr>
              <a:t> 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  <a:sym typeface="Wingdings"/>
              </a:rPr>
              <a:t> http://localhost:9999/web04</a:t>
            </a:r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  <a:sym typeface="Wingdings"/>
              </a:rPr>
              <a:t>/member/add</a:t>
            </a:r>
            <a:endParaRPr lang="en-US" altLang="ko-KR" sz="1800" b="1" dirty="0">
              <a:solidFill>
                <a:srgbClr val="FF0000"/>
              </a:solidFill>
              <a:latin typeface="Arial"/>
              <a:ea typeface="나눔바른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88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418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사용 규칙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3076074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542969"/>
            <a:ext cx="2590376" cy="12159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3" idx="3"/>
            <a:endCxn id="11" idx="1"/>
          </p:cNvCxnSpPr>
          <p:nvPr/>
        </p:nvCxnSpPr>
        <p:spPr>
          <a:xfrm flipV="1">
            <a:off x="3364513" y="2314842"/>
            <a:ext cx="2590376" cy="12281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모서리가 둥근 직사각형 15"/>
          <p:cNvSpPr/>
          <p:nvPr/>
        </p:nvSpPr>
        <p:spPr>
          <a:xfrm>
            <a:off x="5954889" y="5457366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7" name="직선 화살표 연결선 7"/>
          <p:cNvCxnSpPr>
            <a:stCxn id="13" idx="3"/>
            <a:endCxn id="15" idx="1"/>
          </p:cNvCxnSpPr>
          <p:nvPr/>
        </p:nvCxnSpPr>
        <p:spPr>
          <a:xfrm>
            <a:off x="3364513" y="3542969"/>
            <a:ext cx="2590376" cy="242470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5954889" y="592862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DB2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9" name="직선 화살표 연결선 7"/>
          <p:cNvCxnSpPr>
            <a:stCxn id="13" idx="3"/>
            <a:endCxn id="18" idx="1"/>
          </p:cNvCxnSpPr>
          <p:nvPr/>
        </p:nvCxnSpPr>
        <p:spPr>
          <a:xfrm flipV="1">
            <a:off x="3364513" y="1103171"/>
            <a:ext cx="2590376" cy="243979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Callout 19"/>
          <p:cNvSpPr/>
          <p:nvPr/>
        </p:nvSpPr>
        <p:spPr>
          <a:xfrm>
            <a:off x="338666" y="909935"/>
            <a:ext cx="3852333" cy="1399822"/>
          </a:xfrm>
          <a:prstGeom prst="wedgeEllipseCallout">
            <a:avLst>
              <a:gd name="adj1" fmla="val 56734"/>
              <a:gd name="adj2" fmla="val 5117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사용 규칙을 </a:t>
            </a:r>
            <a:endParaRPr lang="en-US" altLang="ko-KR" sz="28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표준화</a:t>
            </a:r>
            <a:endParaRPr lang="en-US" sz="28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0798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85800" y="952499"/>
            <a:ext cx="78359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/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POST </a:t>
            </a:r>
            <a:r>
              <a:rPr lang="ko-KR" altLang="en-US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요청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</a:rPr>
              <a:t> 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  <a:sym typeface="Wingdings"/>
              </a:rPr>
              <a:t> http://localhost:9999/web04</a:t>
            </a:r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  <a:sym typeface="Wingdings"/>
              </a:rPr>
              <a:t>/member/add</a:t>
            </a:r>
            <a:endParaRPr lang="en-US" altLang="ko-KR" sz="1800" b="1" dirty="0">
              <a:solidFill>
                <a:srgbClr val="FF0000"/>
              </a:solidFill>
              <a:latin typeface="Arial"/>
              <a:ea typeface="나눔바른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446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33"/>
          <p:cNvCxnSpPr/>
          <p:nvPr/>
        </p:nvCxnSpPr>
        <p:spPr>
          <a:xfrm>
            <a:off x="4592528" y="2284999"/>
            <a:ext cx="0" cy="2087641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25429" y="4372640"/>
            <a:ext cx="1101548" cy="1400855"/>
            <a:chOff x="3327909" y="3045015"/>
            <a:chExt cx="796352" cy="728133"/>
          </a:xfrm>
        </p:grpSpPr>
        <p:sp>
          <p:nvSpPr>
            <p:cNvPr id="27" name="TextBox 26"/>
            <p:cNvSpPr txBox="1"/>
            <p:nvPr/>
          </p:nvSpPr>
          <p:spPr>
            <a:xfrm>
              <a:off x="3327909" y="3214153"/>
              <a:ext cx="796352" cy="335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itchFamily="50" charset="-127"/>
                  <a:ea typeface="나눔고딕" pitchFamily="50" charset="-127"/>
                </a:rPr>
                <a:t>출력</a:t>
              </a:r>
              <a:endParaRPr lang="en-US" altLang="ko-KR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latin typeface="나눔고딕" pitchFamily="50" charset="-127"/>
                  <a:ea typeface="나눔고딕" pitchFamily="50" charset="-127"/>
                </a:rPr>
                <a:t>안함</a:t>
              </a:r>
              <a:endParaRPr lang="en-US" altLang="ko-KR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327909" y="3045015"/>
              <a:ext cx="796351" cy="728133"/>
            </a:xfrm>
            <a:prstGeom prst="roundRect">
              <a:avLst/>
            </a:prstGeom>
            <a:noFill/>
            <a:ln w="38100" cmpd="sng"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592528" y="3328014"/>
            <a:ext cx="178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리다이렉트 응답</a:t>
            </a:r>
            <a:endParaRPr lang="ko-KR" altLang="en-US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8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33"/>
          <p:cNvCxnSpPr/>
          <p:nvPr/>
        </p:nvCxnSpPr>
        <p:spPr>
          <a:xfrm>
            <a:off x="4592528" y="2284999"/>
            <a:ext cx="0" cy="208764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33"/>
          <p:cNvCxnSpPr/>
          <p:nvPr/>
        </p:nvCxnSpPr>
        <p:spPr>
          <a:xfrm flipV="1">
            <a:off x="4767765" y="2284999"/>
            <a:ext cx="1028371" cy="20760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7765" y="3328014"/>
            <a:ext cx="1380699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목록 요청 </a:t>
            </a:r>
            <a:endParaRPr lang="ko-KR" altLang="en-US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85800" y="952499"/>
            <a:ext cx="7835900" cy="482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/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GET </a:t>
            </a:r>
            <a:r>
              <a:rPr lang="ko-KR" altLang="en-US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</a:rPr>
              <a:t>요청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</a:rPr>
              <a:t> </a:t>
            </a:r>
            <a:r>
              <a:rPr lang="en-US" altLang="ko-KR" sz="1800" dirty="0" smtClean="0">
                <a:latin typeface="Arial"/>
                <a:ea typeface="나눔바른고딕"/>
                <a:cs typeface="Arial"/>
                <a:sym typeface="Wingdings"/>
              </a:rPr>
              <a:t> http://localhost:9999/web04</a:t>
            </a:r>
            <a:r>
              <a:rPr lang="en-US" altLang="ko-KR" sz="1800" b="1" dirty="0" smtClean="0">
                <a:solidFill>
                  <a:srgbClr val="FF0000"/>
                </a:solidFill>
                <a:latin typeface="Arial"/>
                <a:ea typeface="나눔바른고딕"/>
                <a:cs typeface="Arial"/>
                <a:sym typeface="Wingdings"/>
              </a:rPr>
              <a:t>/member/list</a:t>
            </a:r>
            <a:endParaRPr lang="en-US" altLang="ko-KR" sz="1800" b="1" dirty="0">
              <a:solidFill>
                <a:srgbClr val="FF0000"/>
              </a:solidFill>
              <a:latin typeface="Arial"/>
              <a:ea typeface="나눔바른고딕"/>
              <a:cs typeface="Arial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025429" y="4372640"/>
            <a:ext cx="1101548" cy="1400855"/>
            <a:chOff x="3327909" y="3045015"/>
            <a:chExt cx="796352" cy="728133"/>
          </a:xfrm>
        </p:grpSpPr>
        <p:sp>
          <p:nvSpPr>
            <p:cNvPr id="28" name="TextBox 27"/>
            <p:cNvSpPr txBox="1"/>
            <p:nvPr/>
          </p:nvSpPr>
          <p:spPr>
            <a:xfrm>
              <a:off x="3327909" y="3214153"/>
              <a:ext cx="796352" cy="335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itchFamily="50" charset="-127"/>
                  <a:ea typeface="나눔고딕" pitchFamily="50" charset="-127"/>
                </a:rPr>
                <a:t>출력</a:t>
              </a:r>
              <a:endParaRPr lang="en-US" altLang="ko-KR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latin typeface="나눔고딕" pitchFamily="50" charset="-127"/>
                  <a:ea typeface="나눔고딕" pitchFamily="50" charset="-127"/>
                </a:rPr>
                <a:t>안함</a:t>
              </a:r>
              <a:endParaRPr lang="en-US" altLang="ko-KR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327909" y="3045015"/>
              <a:ext cx="796351" cy="728133"/>
            </a:xfrm>
            <a:prstGeom prst="roundRect">
              <a:avLst/>
            </a:prstGeom>
            <a:noFill/>
            <a:ln w="38100" cmpd="sng"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557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05972" y="952500"/>
            <a:ext cx="7815728" cy="2078944"/>
            <a:chOff x="794230" y="2672916"/>
            <a:chExt cx="7583777" cy="1087121"/>
          </a:xfrm>
        </p:grpSpPr>
        <p:sp>
          <p:nvSpPr>
            <p:cNvPr id="5" name="모서리가 둥근 직사각형 15"/>
            <p:cNvSpPr/>
            <p:nvPr/>
          </p:nvSpPr>
          <p:spPr>
            <a:xfrm>
              <a:off x="794230" y="2672916"/>
              <a:ext cx="7583777" cy="1087121"/>
            </a:xfrm>
            <a:prstGeom prst="roundRect">
              <a:avLst>
                <a:gd name="adj" fmla="val 5978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6862" y="3069073"/>
              <a:ext cx="1254013" cy="209225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pPr marL="36000"/>
              <a:r>
                <a:rPr lang="ko-KR" altLang="en-US" sz="2000" b="1" dirty="0" smtClean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rPr>
                <a:t>서버</a:t>
              </a:r>
            </a:p>
          </p:txBody>
        </p:sp>
      </p:grpSp>
      <p:sp>
        <p:nvSpPr>
          <p:cNvPr id="7" name="모서리가 둥근 직사각형 15"/>
          <p:cNvSpPr/>
          <p:nvPr/>
        </p:nvSpPr>
        <p:spPr>
          <a:xfrm>
            <a:off x="705972" y="3987800"/>
            <a:ext cx="7815728" cy="2247899"/>
          </a:xfrm>
          <a:prstGeom prst="roundRect">
            <a:avLst>
              <a:gd name="adj" fmla="val 597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2" y="4919953"/>
            <a:ext cx="1567328" cy="40011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pPr marL="36000"/>
            <a:r>
              <a:rPr lang="ko-KR" altLang="en-US" sz="2000" b="1" dirty="0" smtClean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클라이언트</a:t>
            </a:r>
          </a:p>
        </p:txBody>
      </p:sp>
      <p:cxnSp>
        <p:nvCxnSpPr>
          <p:cNvPr id="16" name="직선 화살표 연결선 33"/>
          <p:cNvCxnSpPr/>
          <p:nvPr/>
        </p:nvCxnSpPr>
        <p:spPr>
          <a:xfrm flipV="1">
            <a:off x="1409700" y="2284998"/>
            <a:ext cx="12192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33"/>
          <p:cNvCxnSpPr>
            <a:endCxn id="19" idx="2"/>
          </p:cNvCxnSpPr>
          <p:nvPr/>
        </p:nvCxnSpPr>
        <p:spPr>
          <a:xfrm>
            <a:off x="2954268" y="2284998"/>
            <a:ext cx="0" cy="208764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40"/>
          <p:cNvGrpSpPr/>
          <p:nvPr/>
        </p:nvGrpSpPr>
        <p:grpSpPr>
          <a:xfrm>
            <a:off x="2440750" y="4372640"/>
            <a:ext cx="1027036" cy="1400855"/>
            <a:chOff x="4283968" y="2039464"/>
            <a:chExt cx="648072" cy="796308"/>
          </a:xfrm>
        </p:grpSpPr>
        <p:sp>
          <p:nvSpPr>
            <p:cNvPr id="1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3968" y="2181005"/>
              <a:ext cx="648072" cy="52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등록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입력폼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cxnSp>
        <p:nvCxnSpPr>
          <p:cNvPr id="21" name="직선 화살표 연결선 33"/>
          <p:cNvCxnSpPr/>
          <p:nvPr/>
        </p:nvCxnSpPr>
        <p:spPr>
          <a:xfrm flipV="1">
            <a:off x="3111500" y="2284998"/>
            <a:ext cx="1172100" cy="2087642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33"/>
          <p:cNvCxnSpPr/>
          <p:nvPr/>
        </p:nvCxnSpPr>
        <p:spPr>
          <a:xfrm>
            <a:off x="4592528" y="2284999"/>
            <a:ext cx="0" cy="208764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33"/>
          <p:cNvCxnSpPr/>
          <p:nvPr/>
        </p:nvCxnSpPr>
        <p:spPr>
          <a:xfrm flipV="1">
            <a:off x="4767765" y="2284999"/>
            <a:ext cx="1028371" cy="2076024"/>
          </a:xfrm>
          <a:prstGeom prst="straightConnector1">
            <a:avLst/>
          </a:prstGeom>
          <a:ln w="38100" cmpd="sng">
            <a:solidFill>
              <a:srgbClr val="FF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33"/>
          <p:cNvCxnSpPr/>
          <p:nvPr/>
        </p:nvCxnSpPr>
        <p:spPr>
          <a:xfrm>
            <a:off x="6904300" y="2249870"/>
            <a:ext cx="0" cy="211115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40"/>
          <p:cNvGrpSpPr/>
          <p:nvPr/>
        </p:nvGrpSpPr>
        <p:grpSpPr>
          <a:xfrm>
            <a:off x="6390782" y="4372640"/>
            <a:ext cx="1027036" cy="1400855"/>
            <a:chOff x="4283968" y="2039464"/>
            <a:chExt cx="648072" cy="796308"/>
          </a:xfrm>
        </p:grpSpPr>
        <p:sp>
          <p:nvSpPr>
            <p:cNvPr id="29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4F81BD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83968" y="2222172"/>
              <a:ext cx="648072" cy="367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회원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rPr>
                <a:t>목록</a:t>
              </a:r>
              <a:endParaRPr lang="en-US" altLang="ko-KR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3397" y="3328014"/>
            <a:ext cx="1759903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1)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입력폼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80118" y="3328014"/>
            <a:ext cx="1291547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2</a:t>
            </a:r>
            <a:r>
              <a:rPr lang="en-US" altLang="ko-KR" sz="1600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b="1" dirty="0" smtClean="0">
                <a:latin typeface="나눔고딕" pitchFamily="50" charset="-127"/>
                <a:ea typeface="나눔고딕" pitchFamily="50" charset="-127"/>
              </a:rPr>
              <a:t> 등록 요청</a:t>
            </a:r>
            <a:endParaRPr lang="ko-KR" altLang="en-US" sz="16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7765" y="3328014"/>
            <a:ext cx="1380699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3)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목록 요청 </a:t>
            </a:r>
            <a:endParaRPr lang="ko-KR" altLang="en-US" sz="16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440296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452113" y="1634317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4025429" y="4372640"/>
            <a:ext cx="1101548" cy="1400855"/>
            <a:chOff x="3327909" y="3045015"/>
            <a:chExt cx="796352" cy="728133"/>
          </a:xfrm>
        </p:grpSpPr>
        <p:sp>
          <p:nvSpPr>
            <p:cNvPr id="35" name="TextBox 34"/>
            <p:cNvSpPr txBox="1"/>
            <p:nvPr/>
          </p:nvSpPr>
          <p:spPr>
            <a:xfrm>
              <a:off x="3327909" y="3214153"/>
              <a:ext cx="796352" cy="335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itchFamily="50" charset="-127"/>
                  <a:ea typeface="나눔고딕" pitchFamily="50" charset="-127"/>
                </a:rPr>
                <a:t>출력</a:t>
              </a:r>
              <a:endParaRPr lang="en-US" altLang="ko-KR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algn="ctr"/>
              <a:r>
                <a:rPr lang="ko-KR" altLang="en-US" b="1" dirty="0" smtClean="0">
                  <a:latin typeface="나눔고딕" pitchFamily="50" charset="-127"/>
                  <a:ea typeface="나눔고딕" pitchFamily="50" charset="-127"/>
                </a:rPr>
                <a:t>안함</a:t>
              </a:r>
              <a:endParaRPr lang="en-US" altLang="ko-KR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327909" y="3045015"/>
              <a:ext cx="796351" cy="728133"/>
            </a:xfrm>
            <a:prstGeom prst="roundRect">
              <a:avLst/>
            </a:prstGeom>
            <a:noFill/>
            <a:ln w="38100" cmpd="sng"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52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리다이렉트 하는 방법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17131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900" y="2339270"/>
            <a:ext cx="7632700" cy="2194630"/>
          </a:xfrm>
        </p:spPr>
        <p:txBody>
          <a:bodyPr>
            <a:noAutofit/>
          </a:bodyPr>
          <a:lstStyle/>
          <a:p>
            <a:pPr marL="57150" indent="0"/>
            <a:r>
              <a:rPr lang="en-US" altLang="ko-KR" sz="2800" b="1" dirty="0">
                <a:latin typeface="맑은 고딕"/>
                <a:cs typeface="맑은 고딕"/>
              </a:rPr>
              <a:t>response.sendRedirect(“list”); </a:t>
            </a:r>
            <a:endParaRPr lang="en-US" altLang="ko-KR" sz="2800" b="1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3040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6" name="세로 텍스트 개체 틀 2"/>
          <p:cNvSpPr txBox="1">
            <a:spLocks/>
          </p:cNvSpPr>
          <p:nvPr/>
        </p:nvSpPr>
        <p:spPr>
          <a:xfrm>
            <a:off x="3023637" y="1678201"/>
            <a:ext cx="533296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HTTP/1.1 302 Found</a:t>
            </a: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Server: Apache-Coyote/1.1</a:t>
            </a:r>
          </a:p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Location: http://localhost:9999/web04/member/list</a:t>
            </a: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Content-Length: 0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165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5101971" y="687601"/>
            <a:ext cx="2200529" cy="990600"/>
          </a:xfrm>
          <a:prstGeom prst="wedgeEllipseCallout">
            <a:avLst>
              <a:gd name="adj1" fmla="val -81957"/>
              <a:gd name="adj2" fmla="val 54065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응답 상태 코드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3023637" y="1678201"/>
            <a:ext cx="533296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HTTP/1.1 </a:t>
            </a:r>
            <a:r>
              <a:rPr lang="en-US" altLang="ko-KR" sz="1600" b="1" dirty="0">
                <a:solidFill>
                  <a:srgbClr val="FF0000"/>
                </a:solidFill>
                <a:cs typeface="맑은 고딕"/>
              </a:rPr>
              <a:t>302 Found</a:t>
            </a: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Server: Apache-Coyote/1.1</a:t>
            </a:r>
          </a:p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Location: http://localhost:9999/web04/member/list</a:t>
            </a: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Content-Length: 0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00785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4660901" y="3418845"/>
            <a:ext cx="3695699" cy="1165855"/>
          </a:xfrm>
          <a:prstGeom prst="wedgeEllipseCallout">
            <a:avLst>
              <a:gd name="adj1" fmla="val -19226"/>
              <a:gd name="adj2" fmla="val -121783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다시 요청해야 할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URL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3023637" y="1678201"/>
            <a:ext cx="533296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HTTP/1.1 302 Found</a:t>
            </a: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Server: Apache-Coyote/1.1</a:t>
            </a:r>
          </a:p>
          <a:p>
            <a:pPr marL="57150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cs typeface="맑은 고딕"/>
              </a:rPr>
              <a:t>Location: http://localhost:9999/web04/member/list</a:t>
            </a: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Content-Length: 0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4236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37859" y="868253"/>
            <a:ext cx="2686681" cy="615553"/>
          </a:xfrm>
          <a:prstGeom prst="rect">
            <a:avLst/>
          </a:prstGeom>
          <a:ln w="3810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/>
              <a:t>≪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서블릿</a:t>
            </a:r>
            <a:r>
              <a:rPr lang="en-US" altLang="ko-KR" sz="1400" b="1" dirty="0" smtClean="0"/>
              <a:t>≫</a:t>
            </a:r>
            <a:endParaRPr lang="en-US" altLang="ko-KR" sz="14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MemberAddServlet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38763" y="1975516"/>
            <a:ext cx="208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doPost() { … }</a:t>
            </a:r>
          </a:p>
        </p:txBody>
      </p:sp>
      <p:cxnSp>
        <p:nvCxnSpPr>
          <p:cNvPr id="7" name="직선 화살표 연결선 7"/>
          <p:cNvCxnSpPr/>
          <p:nvPr/>
        </p:nvCxnSpPr>
        <p:spPr>
          <a:xfrm>
            <a:off x="1981200" y="1506146"/>
            <a:ext cx="0" cy="49171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5476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1981200" y="2375626"/>
            <a:ext cx="0" cy="91367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81200" y="25485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 응답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3289300"/>
            <a:ext cx="3187700" cy="2209800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>
          <a:xfrm>
            <a:off x="4051301" y="3698245"/>
            <a:ext cx="4089399" cy="1470655"/>
          </a:xfrm>
          <a:prstGeom prst="wedgeEllipseCallout">
            <a:avLst>
              <a:gd name="adj1" fmla="val -39648"/>
              <a:gd name="adj2" fmla="val -106454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웹브라우저에게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전송할 콘텐츠 크기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세로 텍스트 개체 틀 2"/>
          <p:cNvSpPr txBox="1">
            <a:spLocks/>
          </p:cNvSpPr>
          <p:nvPr/>
        </p:nvSpPr>
        <p:spPr>
          <a:xfrm>
            <a:off x="3023637" y="1678201"/>
            <a:ext cx="5332963" cy="17406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HTTP/1.1 302 Found</a:t>
            </a:r>
          </a:p>
          <a:p>
            <a:pPr marL="57150" indent="0">
              <a:buNone/>
            </a:pPr>
            <a:r>
              <a:rPr lang="en-US" altLang="ko-KR" sz="1600" dirty="0">
                <a:cs typeface="맑은 고딕"/>
              </a:rPr>
              <a:t>Server: Apache-Coyote/1.1</a:t>
            </a:r>
          </a:p>
          <a:p>
            <a:pPr marL="57150" indent="0">
              <a:buNone/>
            </a:pPr>
            <a:r>
              <a:rPr lang="en-US" altLang="ko-KR" sz="1600" b="1" dirty="0">
                <a:cs typeface="맑은 고딕"/>
              </a:rPr>
              <a:t>Location: http://localhost:9999/web04/member/list</a:t>
            </a:r>
          </a:p>
          <a:p>
            <a:pPr marL="57150" indent="0">
              <a:buNone/>
            </a:pPr>
            <a:r>
              <a:rPr lang="en-US" altLang="ko-KR" sz="1600" b="1" dirty="0">
                <a:solidFill>
                  <a:srgbClr val="FF0000"/>
                </a:solidFill>
                <a:cs typeface="맑은 고딕"/>
              </a:rPr>
              <a:t>Content-Length: 0</a:t>
            </a:r>
          </a:p>
          <a:p>
            <a:pPr marL="57150" indent="0">
              <a:buNone/>
            </a:pPr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…</a:t>
            </a:r>
            <a:endParaRPr lang="en-US" altLang="ko-KR" sz="1600" dirty="0">
              <a:latin typeface="맑은 고딕"/>
              <a:ea typeface="맑은 고딕"/>
              <a:cs typeface="맑은 고딕"/>
            </a:endParaRPr>
          </a:p>
          <a:p>
            <a:pPr marL="457200" lvl="1" indent="0">
              <a:buNone/>
            </a:pPr>
            <a:endParaRPr lang="en-US" altLang="ko-KR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1655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SQL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977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4.7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 초기화 매개변수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3786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469" y="1942480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/>
              <a:t>서블릿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312" y="28490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666152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469" y="1942480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/>
              <a:t>서블릿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312" y="28490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1900" y="1942480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정보 변경</a:t>
            </a:r>
            <a:endParaRPr lang="en-US" altLang="ko-KR" sz="28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46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469" y="1942480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/>
              <a:t>서블릿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312" y="28490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1900" y="1942480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정보 변경</a:t>
            </a:r>
            <a:endParaRPr lang="en-US" altLang="ko-KR" sz="28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1900" y="2863674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 소스 변경</a:t>
            </a:r>
            <a:endParaRPr lang="en-US" altLang="ko-KR" sz="28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096000" y="2465700"/>
            <a:ext cx="355600" cy="3979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6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469" y="1942480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/>
              <a:t>서블릿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312" y="28490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71900" y="1942480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정보 변경</a:t>
            </a:r>
            <a:endParaRPr lang="en-US" altLang="ko-KR" sz="28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71900" y="2863674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 소스 변경</a:t>
            </a:r>
            <a:endParaRPr lang="en-US" altLang="ko-KR" sz="28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71900" y="3805565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서버에 재배포</a:t>
            </a:r>
            <a:endParaRPr lang="en-US" altLang="ko-KR" sz="28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6096000" y="2465700"/>
            <a:ext cx="355600" cy="3979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096000" y="3393068"/>
            <a:ext cx="355600" cy="39797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0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변경될 수 있는 값을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손쉽게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관리하기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205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7469" y="1942480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/>
              <a:t>서블릿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MemberListServlet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19312" y="28490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8069" y="1938206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web.xml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2819400" y="3552574"/>
            <a:ext cx="351790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" y="6066423"/>
            <a:ext cx="751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DD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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Deployment Descriptor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파일</a:t>
            </a: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956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설정 방법</a:t>
            </a:r>
            <a:r>
              <a:rPr lang="ko-KR" altLang="ko-KR" dirty="0">
                <a:latin typeface="맑은 고딕"/>
                <a:ea typeface="맑은 고딕"/>
                <a:cs typeface="맑은 고딕"/>
              </a:rPr>
              <a:t>?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384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90239"/>
            <a:ext cx="8559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nlo Regular"/>
                <a:ea typeface="맑은 고딕"/>
                <a:cs typeface="Menlo Regular"/>
              </a:rPr>
              <a:t>&lt;servlet</a:t>
            </a:r>
            <a:r>
              <a:rPr lang="en-US" sz="2000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r>
              <a:rPr lang="ko-KR" altLang="en-US" sz="2000" dirty="0" smtClean="0">
                <a:latin typeface="Menlo Regular"/>
                <a:cs typeface="Menlo Regular"/>
              </a:rPr>
              <a:t> </a:t>
            </a:r>
            <a:endParaRPr lang="ko-KR" altLang="en-US" sz="2000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init-param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param-name&gt;driver&lt;/param-name&gt;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param-value&gt;com.mysql.jdbc.Driver&lt;/param-value&gt;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/init-param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endParaRPr lang="en-US" sz="2000" b="1" dirty="0">
              <a:latin typeface="Menlo Regular"/>
              <a:ea typeface="맑은 고딕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init-param&gt;</a:t>
            </a: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param-name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&gt;username&lt;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/param-name&gt;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param-value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&gt;study&lt;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/param-value&gt;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/init-param&gt;</a:t>
            </a: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endParaRPr lang="en-US" altLang="ko-KR" sz="2000" dirty="0" smtClean="0">
              <a:latin typeface="Menlo Regular"/>
              <a:cs typeface="Menlo Regular"/>
            </a:endParaRPr>
          </a:p>
          <a:p>
            <a:r>
              <a:rPr lang="ko-KR" altLang="ko-KR" sz="2000" dirty="0" smtClean="0">
                <a:latin typeface="Menlo Regular"/>
                <a:cs typeface="Menlo Regular"/>
              </a:rPr>
              <a:t>&lt;</a:t>
            </a:r>
            <a:r>
              <a:rPr lang="en-US" altLang="ko-KR" sz="2000" dirty="0">
                <a:latin typeface="Menlo Regular"/>
                <a:cs typeface="Menlo Regular"/>
              </a:rPr>
              <a:t>/servlet&gt;</a:t>
            </a:r>
            <a:endParaRPr lang="en-US" altLang="ko-KR" sz="2000" dirty="0">
              <a:latin typeface="Menlo Regular"/>
              <a:cs typeface="Menlo Regula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57864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122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mtClean="0">
                <a:latin typeface="맑은 고딕"/>
                <a:ea typeface="맑은 고딕"/>
                <a:cs typeface="맑은 고딕"/>
              </a:rPr>
              <a:t>애노테이션으로 설정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935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SQL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2886771"/>
            <a:ext cx="18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맑은 고딕"/>
                <a:ea typeface="맑은 고딕"/>
                <a:cs typeface="맑은 고딕"/>
              </a:rPr>
              <a:t>SQL</a:t>
            </a:r>
            <a:endParaRPr lang="ko-KR" altLang="en-US" sz="3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338666" y="909935"/>
            <a:ext cx="3852333" cy="1399822"/>
          </a:xfrm>
          <a:prstGeom prst="wedgeEllipseCallout">
            <a:avLst>
              <a:gd name="adj1" fmla="val 50140"/>
              <a:gd name="adj2" fmla="val 100574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사용 규칙을 </a:t>
            </a:r>
            <a:endParaRPr lang="en-US" altLang="ko-KR" sz="28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표준화</a:t>
            </a:r>
            <a:endParaRPr lang="en-US" sz="28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509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2326839"/>
            <a:ext cx="85598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Menlo Regular"/>
                <a:cs typeface="Menlo Regular"/>
              </a:rPr>
              <a:t>@WebServlet(</a:t>
            </a:r>
            <a:r>
              <a:rPr lang="ko-KR" altLang="en-US" sz="1600" dirty="0">
                <a:latin typeface="Menlo Regular"/>
                <a:cs typeface="Menlo Regular"/>
              </a:rPr>
              <a:t> </a:t>
            </a:r>
            <a:endParaRPr lang="en-US" altLang="ko-KR" sz="1600" dirty="0" smtClean="0">
              <a:latin typeface="Menlo Regular"/>
              <a:cs typeface="Menlo Regular"/>
            </a:endParaRPr>
          </a:p>
          <a:p>
            <a:r>
              <a:rPr lang="ko-KR" altLang="ko-KR" sz="1600" dirty="0">
                <a:latin typeface="Menlo Regular"/>
                <a:cs typeface="Menlo Regular"/>
              </a:rPr>
              <a:t> </a:t>
            </a:r>
            <a:r>
              <a:rPr lang="ko-KR" altLang="en-US" sz="1600" dirty="0" smtClean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latin typeface="Menlo Regular"/>
                <a:cs typeface="Menlo Regular"/>
              </a:rPr>
              <a:t>urlPatterns</a:t>
            </a:r>
            <a:r>
              <a:rPr lang="en-US" sz="1600" dirty="0">
                <a:latin typeface="Menlo Regular"/>
                <a:cs typeface="Menlo Regular"/>
              </a:rPr>
              <a:t>={"/member/update"},</a:t>
            </a:r>
            <a:endParaRPr lang="ko-KR" altLang="en-US" sz="1600" dirty="0">
              <a:latin typeface="Menlo Regular"/>
              <a:cs typeface="Menlo Regular"/>
            </a:endParaRPr>
          </a:p>
          <a:p>
            <a:r>
              <a:rPr lang="ko-KR" altLang="en-US" sz="1600" dirty="0">
                <a:latin typeface="Menlo Regular"/>
                <a:cs typeface="Menlo Regular"/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initParams</a:t>
            </a:r>
            <a:r>
              <a:rPr lang="en-US" sz="1600" b="1" dirty="0">
                <a:solidFill>
                  <a:srgbClr val="FF0000"/>
                </a:solidFill>
                <a:latin typeface="Menlo Regular"/>
                <a:cs typeface="Menlo Regular"/>
              </a:rPr>
              <a:t>=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{</a:t>
            </a:r>
            <a:r>
              <a:rPr lang="ko-KR" alt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 </a:t>
            </a:r>
            <a:endParaRPr lang="en-US" altLang="ko-KR" sz="1600" b="1" dirty="0" smtClean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   @</a:t>
            </a:r>
            <a:r>
              <a:rPr lang="en-US" sz="1600" b="1" dirty="0">
                <a:solidFill>
                  <a:srgbClr val="FF0000"/>
                </a:solidFill>
                <a:latin typeface="Menlo Regular"/>
                <a:cs typeface="Menlo Regular"/>
              </a:rPr>
              <a:t>WebInitParam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(name</a:t>
            </a:r>
            <a:r>
              <a:rPr lang="en-US" sz="1600" b="1" dirty="0">
                <a:solidFill>
                  <a:srgbClr val="FF0000"/>
                </a:solidFill>
                <a:latin typeface="Menlo Regular"/>
                <a:cs typeface="Menlo Regular"/>
              </a:rPr>
              <a:t>="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driver”, value</a:t>
            </a:r>
            <a:r>
              <a:rPr lang="en-US" sz="1600" b="1" dirty="0">
                <a:solidFill>
                  <a:srgbClr val="FF0000"/>
                </a:solidFill>
                <a:latin typeface="Menlo Regular"/>
                <a:cs typeface="Menlo Regular"/>
              </a:rPr>
              <a:t>="com.mysql.jdbc.Driver”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)</a:t>
            </a:r>
            <a:r>
              <a:rPr lang="en-US" altLang="ko-KR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,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   @</a:t>
            </a:r>
            <a:r>
              <a:rPr lang="en-US" sz="1600" b="1" dirty="0">
                <a:solidFill>
                  <a:srgbClr val="FF0000"/>
                </a:solidFill>
                <a:latin typeface="Menlo Regular"/>
                <a:cs typeface="Menlo Regular"/>
              </a:rPr>
              <a:t>WebInitParam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(name=”username”, value=”study”),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  …</a:t>
            </a:r>
            <a:r>
              <a:rPr lang="ko-KR" alt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 </a:t>
            </a:r>
            <a:endParaRPr lang="en-US" altLang="ko-KR" sz="1600" b="1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Menlo Regular"/>
                <a:cs typeface="Menlo Regular"/>
              </a:rPr>
              <a:t>  </a:t>
            </a:r>
            <a:r>
              <a:rPr lang="en-US" sz="1600" b="1" dirty="0" smtClean="0">
                <a:solidFill>
                  <a:srgbClr val="FF0000"/>
                </a:solidFill>
                <a:latin typeface="Menlo Regular"/>
                <a:cs typeface="Menlo Regular"/>
              </a:rPr>
              <a:t>}</a:t>
            </a:r>
          </a:p>
          <a:p>
            <a:r>
              <a:rPr lang="en-US" sz="1600" dirty="0" smtClean="0">
                <a:latin typeface="Menlo Regular"/>
                <a:cs typeface="Menlo Regular"/>
              </a:rPr>
              <a:t>)</a:t>
            </a:r>
            <a:endParaRPr lang="ko-KR" altLang="en-US" sz="1600" dirty="0">
              <a:latin typeface="Menlo Regular"/>
              <a:cs typeface="Menlo Regular"/>
            </a:endParaRPr>
          </a:p>
          <a:p>
            <a:r>
              <a:rPr lang="en-US" dirty="0">
                <a:latin typeface="Menlo Regular"/>
                <a:cs typeface="Menlo Regular"/>
              </a:rPr>
              <a:t>public class </a:t>
            </a:r>
            <a:r>
              <a:rPr lang="en-US" dirty="0" smtClean="0">
                <a:latin typeface="Menlo Regular"/>
                <a:cs typeface="Menlo Regular"/>
              </a:rPr>
              <a:t>Member</a:t>
            </a:r>
            <a:r>
              <a:rPr lang="en-US" dirty="0" smtClean="0">
                <a:latin typeface="Menlo Regular"/>
                <a:cs typeface="Menlo Regular"/>
              </a:rPr>
              <a:t>List</a:t>
            </a:r>
            <a:r>
              <a:rPr lang="en-US" dirty="0" smtClean="0">
                <a:latin typeface="Menlo Regular"/>
                <a:cs typeface="Menlo Regular"/>
              </a:rPr>
              <a:t>Servlet extends </a:t>
            </a:r>
            <a:r>
              <a:rPr lang="en-US" dirty="0">
                <a:latin typeface="Menlo Regular"/>
                <a:cs typeface="Menlo Regular"/>
              </a:rPr>
              <a:t>HttpServlet </a:t>
            </a:r>
            <a:r>
              <a:rPr lang="en-US" altLang="ko-KR" dirty="0">
                <a:latin typeface="Menlo Regular"/>
                <a:cs typeface="Menlo Regular"/>
              </a:rPr>
              <a:t>{</a:t>
            </a:r>
            <a:r>
              <a:rPr lang="ko-KR" altLang="en-US" dirty="0">
                <a:latin typeface="Menlo Regular"/>
                <a:cs typeface="Menlo Regular"/>
              </a:rPr>
              <a:t> </a:t>
            </a:r>
            <a:r>
              <a:rPr lang="en-US" altLang="ko-KR" dirty="0">
                <a:latin typeface="Menlo Regular"/>
                <a:cs typeface="Menlo Regular"/>
              </a:rPr>
              <a:t>…</a:t>
            </a:r>
            <a:r>
              <a:rPr lang="ko-KR" altLang="en-US" dirty="0">
                <a:latin typeface="Menlo Regular"/>
                <a:cs typeface="Menlo Regular"/>
              </a:rPr>
              <a:t> </a:t>
            </a:r>
            <a:r>
              <a:rPr lang="en-US" altLang="ko-KR" dirty="0">
                <a:latin typeface="Menlo Regular"/>
                <a:cs typeface="Menlo Regular"/>
              </a:rPr>
              <a:t>}</a:t>
            </a:r>
            <a:endParaRPr lang="ko-KR" altLang="en-US" dirty="0">
              <a:latin typeface="Menlo Regular"/>
              <a:cs typeface="Menlo Regular"/>
            </a:endParaRPr>
          </a:p>
          <a:p>
            <a:endParaRPr lang="en-US" sz="2000" dirty="0" smtClean="0">
              <a:latin typeface="Menlo Regular"/>
              <a:ea typeface="맑은 고딕"/>
              <a:cs typeface="Menlo Regula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57864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@WebInitParam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애노테이션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0925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서블릿의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초기화 매개변수 값 꺼내기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서블릿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453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서블릿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2812" y="20616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7759" y="1176029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web.xml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23380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서블릿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2438706"/>
            <a:ext cx="2686681" cy="64633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ServletConfig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2812" y="20616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7759" y="1176029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web.xml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078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4.7</a:t>
            </a:r>
            <a:r>
              <a:rPr lang="ko-KR" altLang="en-US" sz="2400" dirty="0" smtClean="0">
                <a:latin typeface="+mn-ea"/>
              </a:rPr>
              <a:t> 서블릿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2438706"/>
            <a:ext cx="2686681" cy="646331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ServletConfig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2812" y="20616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7759" y="1176029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web.xml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2964592" y="3116403"/>
            <a:ext cx="0" cy="18492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55886" y="5014218"/>
            <a:ext cx="201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파라미터 값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6" idx="3"/>
          </p:cNvCxnSpPr>
          <p:nvPr/>
        </p:nvCxnSpPr>
        <p:spPr>
          <a:xfrm>
            <a:off x="4363080" y="2761872"/>
            <a:ext cx="206312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3541" y="3839670"/>
            <a:ext cx="4102101" cy="44866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57150" indent="0"/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getInitParameter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(“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파라미터명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”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); </a:t>
            </a:r>
            <a:endParaRPr lang="en-US" altLang="ko-KR" sz="2000" b="1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199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4.8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컨텍스트 초기화 매개변수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53403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4.8</a:t>
            </a:r>
            <a:r>
              <a:rPr lang="ko-KR" altLang="en-US" sz="2400" dirty="0" smtClean="0">
                <a:latin typeface="+mn-ea"/>
              </a:rPr>
              <a:t> 컨텍스트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590239"/>
            <a:ext cx="8559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dirty="0" smtClean="0">
                <a:latin typeface="Menlo Regular"/>
                <a:ea typeface="맑은 고딕"/>
                <a:cs typeface="Menlo Regular"/>
              </a:rPr>
              <a:t>web-app</a:t>
            </a:r>
            <a:r>
              <a:rPr lang="en-US" sz="2000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r>
              <a:rPr lang="ko-KR" altLang="en-US" sz="2000" dirty="0" smtClean="0">
                <a:latin typeface="Menlo Regular"/>
                <a:cs typeface="Menlo Regular"/>
              </a:rPr>
              <a:t> </a:t>
            </a:r>
            <a:endParaRPr lang="ko-KR" altLang="en-US" sz="2000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context-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param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param-name&gt;driver&lt;/param-name&gt;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param-value&gt;com.mysql.jdbc.Driver&lt;/param-value&gt;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context-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param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endParaRPr lang="en-US" sz="2000" b="1" dirty="0">
              <a:latin typeface="Menlo Regular"/>
              <a:ea typeface="맑은 고딕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context-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param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param-name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&gt;username&lt;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/param-name&gt;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param-value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&gt;study&lt;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/param-value&gt;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context-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param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endParaRPr lang="en-US" altLang="ko-KR" sz="2000" dirty="0" smtClean="0">
              <a:latin typeface="Menlo Regular"/>
              <a:cs typeface="Menlo Regular"/>
            </a:endParaRPr>
          </a:p>
          <a:p>
            <a:r>
              <a:rPr lang="ko-KR" altLang="ko-KR" sz="2000" dirty="0" smtClean="0">
                <a:latin typeface="Menlo Regular"/>
                <a:cs typeface="Menlo Regular"/>
              </a:rPr>
              <a:t>&lt;</a:t>
            </a:r>
            <a:r>
              <a:rPr lang="en-US" altLang="ko-KR" sz="2000" dirty="0" smtClean="0">
                <a:latin typeface="Menlo Regular"/>
                <a:cs typeface="Menlo Regular"/>
              </a:rPr>
              <a:t>/web-app&gt;</a:t>
            </a:r>
            <a:endParaRPr lang="en-US" altLang="ko-KR" sz="2000" dirty="0">
              <a:latin typeface="Menlo Regular"/>
              <a:cs typeface="Menlo Regula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57864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8248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4.8</a:t>
            </a:r>
            <a:r>
              <a:rPr lang="ko-KR" altLang="en-US" sz="2400" dirty="0" smtClean="0">
                <a:latin typeface="+mn-ea"/>
              </a:rPr>
              <a:t> 컨텍스트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2812" y="20616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7759" y="1176029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web.xml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3721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4.8</a:t>
            </a:r>
            <a:r>
              <a:rPr lang="ko-KR" altLang="en-US" sz="2400" dirty="0" smtClean="0">
                <a:latin typeface="+mn-ea"/>
              </a:rPr>
              <a:t> 컨텍스트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2438706"/>
            <a:ext cx="2686681" cy="646331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ServletContext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2812" y="20616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7759" y="1176029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web.xml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08254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4.8</a:t>
            </a:r>
            <a:r>
              <a:rPr lang="ko-KR" altLang="en-US" sz="2400" dirty="0" smtClean="0">
                <a:latin typeface="+mn-ea"/>
              </a:rPr>
              <a:t> 컨텍스트</a:t>
            </a:r>
            <a:r>
              <a:rPr lang="ko-KR" altLang="en-US" sz="2400" dirty="0" smtClean="0">
                <a:latin typeface="+mn-ea"/>
              </a:rPr>
              <a:t> </a:t>
            </a:r>
            <a:r>
              <a:rPr lang="ko-KR" altLang="en-US" sz="2400" dirty="0" smtClean="0">
                <a:latin typeface="+mn-ea"/>
              </a:rPr>
              <a:t>초기화 매개변수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399" y="2438706"/>
            <a:ext cx="2686681" cy="646331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ServletContext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62812" y="2061674"/>
            <a:ext cx="1955800" cy="13234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접속 정보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URL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Driver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Username </a:t>
            </a:r>
          </a:p>
          <a:p>
            <a:pPr marL="285750" indent="-285750">
              <a:buFont typeface="Arial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Password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7759" y="1176029"/>
            <a:ext cx="2537732" cy="2523768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/>
              <a:t>DD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≫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web.xml</a:t>
            </a: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32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3" name="직선 화살표 연결선 7"/>
          <p:cNvCxnSpPr/>
          <p:nvPr/>
        </p:nvCxnSpPr>
        <p:spPr>
          <a:xfrm>
            <a:off x="2964592" y="3116403"/>
            <a:ext cx="0" cy="18492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55886" y="5014218"/>
            <a:ext cx="2017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파라미터 값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>
            <a:stCxn id="6" idx="3"/>
          </p:cNvCxnSpPr>
          <p:nvPr/>
        </p:nvCxnSpPr>
        <p:spPr>
          <a:xfrm>
            <a:off x="4363080" y="2761872"/>
            <a:ext cx="206312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3541" y="3839670"/>
            <a:ext cx="4102101" cy="44866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57150" indent="0"/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getInitParameter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(“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파라미터명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”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); </a:t>
            </a:r>
            <a:endParaRPr lang="en-US" altLang="ko-KR" sz="2000" b="1" dirty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1255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SQL</a:t>
            </a:r>
            <a:endParaRPr lang="en-US" altLang="ko-KR" sz="2800" dirty="0">
              <a:latin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2886771"/>
            <a:ext cx="182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맑은 고딕"/>
                <a:ea typeface="맑은 고딕"/>
                <a:cs typeface="맑은 고딕"/>
              </a:rPr>
              <a:t>SQL</a:t>
            </a:r>
            <a:endParaRPr lang="ko-KR" altLang="en-US" sz="3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338666" y="909935"/>
            <a:ext cx="3852333" cy="1399822"/>
          </a:xfrm>
          <a:prstGeom prst="wedgeEllipseCallout">
            <a:avLst>
              <a:gd name="adj1" fmla="val 50140"/>
              <a:gd name="adj2" fmla="val 100574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사용 규칙을 </a:t>
            </a:r>
            <a:endParaRPr lang="en-US" altLang="ko-KR" sz="28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표준화</a:t>
            </a:r>
            <a:endParaRPr lang="en-US" sz="28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2640" y="4895326"/>
            <a:ext cx="4378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Structured Query Language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44845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 초기화 매개변수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VS</a:t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컨텍스트 초기화 매개변수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7592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 초기화 매개변수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VS</a:t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컨텍스트 초기화 매개변수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4711701" y="880117"/>
            <a:ext cx="3441699" cy="1075683"/>
          </a:xfrm>
          <a:prstGeom prst="wedgeEllipseCallout">
            <a:avLst>
              <a:gd name="adj1" fmla="val -45238"/>
              <a:gd name="adj2" fmla="val 100180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해당 서블릿만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사용 가능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1747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서블릿 초기화 매개변수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VS</a:t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컨텍스트 초기화 매개변수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4711701" y="880117"/>
            <a:ext cx="3441699" cy="1075683"/>
          </a:xfrm>
          <a:prstGeom prst="wedgeEllipseCallout">
            <a:avLst>
              <a:gd name="adj1" fmla="val -45238"/>
              <a:gd name="adj2" fmla="val 100180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해당 서블릿만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사용 가능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2298700" y="5350517"/>
            <a:ext cx="3441699" cy="1075683"/>
          </a:xfrm>
          <a:prstGeom prst="wedgeEllipseCallout">
            <a:avLst>
              <a:gd name="adj1" fmla="val 9006"/>
              <a:gd name="adj2" fmla="val -137130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모든 서블릿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이 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사용 가능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7060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4.9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필터 사용하기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23800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700" y="2574044"/>
            <a:ext cx="186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20325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25532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62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20700" y="2574044"/>
            <a:ext cx="186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20325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25532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4470191" y="2912598"/>
            <a:ext cx="24767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0191" y="2557167"/>
            <a:ext cx="25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ervice()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92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20700" y="2574044"/>
            <a:ext cx="186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20325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25532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4" name="직선 화살표 연결선 7"/>
          <p:cNvCxnSpPr/>
          <p:nvPr/>
        </p:nvCxnSpPr>
        <p:spPr>
          <a:xfrm>
            <a:off x="4470191" y="2912598"/>
            <a:ext cx="24767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>
            <a:off x="4470191" y="3323660"/>
            <a:ext cx="2476710" cy="6047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0191" y="2557167"/>
            <a:ext cx="25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ervice()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240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20700" y="2574044"/>
            <a:ext cx="186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20325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25532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20325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0700" y="3359453"/>
            <a:ext cx="1861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4470191" y="2912598"/>
            <a:ext cx="2476709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>
            <a:off x="4470191" y="3323660"/>
            <a:ext cx="2476710" cy="6047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0191" y="2557167"/>
            <a:ext cx="25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ervice()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7828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필터 넣기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665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5366459" y="2912598"/>
            <a:ext cx="15804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>
            <a:off x="5366459" y="3323661"/>
            <a:ext cx="1580444" cy="604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5051907" y="2449591"/>
            <a:ext cx="314552" cy="12791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141991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0" y="3329707"/>
            <a:ext cx="1419917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3022602" y="4690117"/>
            <a:ext cx="2235202" cy="1075683"/>
          </a:xfrm>
          <a:prstGeom prst="wedgeEllipseCallout">
            <a:avLst>
              <a:gd name="adj1" fmla="val 42830"/>
              <a:gd name="adj2" fmla="val -128865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0799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 smtClean="0"/>
              <a:t>장</a:t>
            </a:r>
            <a:r>
              <a:rPr lang="en-US" altLang="ko-KR" sz="3600" dirty="0" smtClean="0"/>
              <a:t>.</a:t>
            </a:r>
            <a:r>
              <a:rPr lang="ko-KR" altLang="en-US" sz="3600" dirty="0" smtClean="0"/>
              <a:t> 서블릿과 </a:t>
            </a:r>
            <a:r>
              <a:rPr lang="en-US" altLang="ko-KR" sz="3600" dirty="0" smtClean="0"/>
              <a:t>JDBC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22500" y="3581400"/>
            <a:ext cx="6400800" cy="2673350"/>
          </a:xfrm>
        </p:spPr>
        <p:txBody>
          <a:bodyPr>
            <a:noAutofit/>
          </a:bodyPr>
          <a:lstStyle/>
          <a:p>
            <a:pPr marL="457200" indent="-457200" algn="l">
              <a:buFont typeface="Arial"/>
              <a:buChar char="•"/>
            </a:pPr>
            <a:r>
              <a:rPr lang="ko-KR" altLang="en-US" sz="2400" b="1" dirty="0" smtClean="0">
                <a:solidFill>
                  <a:srgbClr val="000000"/>
                </a:solidFill>
              </a:rPr>
              <a:t>특강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-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</a:rPr>
              <a:t>JDBC</a:t>
            </a:r>
            <a:r>
              <a:rPr lang="ko-KR" altLang="en-US" sz="2400" b="1" dirty="0" smtClean="0">
                <a:solidFill>
                  <a:srgbClr val="000000"/>
                </a:solidFill>
              </a:rPr>
              <a:t>와 데이터베이스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ko-KR" altLang="en-US" sz="2400" b="1" dirty="0" smtClean="0">
                <a:solidFill>
                  <a:srgbClr val="000000"/>
                </a:solidFill>
              </a:rPr>
              <a:t>실습</a:t>
            </a:r>
            <a:endParaRPr lang="en-US" altLang="ko-KR" sz="2400" b="1" dirty="0" smtClean="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557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전달 및 데이터 수신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669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3022602" y="4690117"/>
            <a:ext cx="2235202" cy="1075683"/>
          </a:xfrm>
          <a:prstGeom prst="wedgeEllipseCallout">
            <a:avLst>
              <a:gd name="adj1" fmla="val 24648"/>
              <a:gd name="adj2" fmla="val -135949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5763107" y="846315"/>
            <a:ext cx="2235202" cy="1075683"/>
          </a:xfrm>
          <a:prstGeom prst="wedgeEllipseCallout">
            <a:avLst>
              <a:gd name="adj1" fmla="val -38988"/>
              <a:gd name="adj2" fmla="val 95457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105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필터 실행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!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3254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1979712" y="-2540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738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3265309" y="1435100"/>
            <a:ext cx="1610726" cy="880598"/>
          </a:xfrm>
          <a:prstGeom prst="wedgeEllipseCallout">
            <a:avLst>
              <a:gd name="adj1" fmla="val -354"/>
              <a:gd name="adj2" fmla="val 112764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doFilter()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호출</a:t>
            </a:r>
            <a:endParaRPr lang="en-US" altLang="ko-KR" sz="16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34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50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noFill/>
            <a:ln w="571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4466933" y="1435100"/>
            <a:ext cx="1610726" cy="880598"/>
          </a:xfrm>
          <a:prstGeom prst="wedgeEllipseCallout">
            <a:avLst>
              <a:gd name="adj1" fmla="val -354"/>
              <a:gd name="adj2" fmla="val 112764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doFilter()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호출</a:t>
            </a:r>
            <a:endParaRPr lang="en-US" altLang="ko-KR" sz="16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235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558ED5"/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Callout 29"/>
          <p:cNvSpPr/>
          <p:nvPr/>
        </p:nvSpPr>
        <p:spPr>
          <a:xfrm>
            <a:off x="5625570" y="1456202"/>
            <a:ext cx="1610726" cy="880598"/>
          </a:xfrm>
          <a:prstGeom prst="wedgeEllipseCallout">
            <a:avLst>
              <a:gd name="adj1" fmla="val -354"/>
              <a:gd name="adj2" fmla="val 112764"/>
            </a:avLst>
          </a:prstGeom>
          <a:solidFill>
            <a:srgbClr val="FFFFFF"/>
          </a:solidFill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service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()</a:t>
            </a:r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호출</a:t>
            </a:r>
            <a:endParaRPr lang="en-US" altLang="ko-KR" sz="16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5916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558ED5"/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0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558ED5"/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85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558ED5"/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216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81086" y="2574044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요청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5" name="직선 화살표 연결선 7"/>
          <p:cNvCxnSpPr/>
          <p:nvPr/>
        </p:nvCxnSpPr>
        <p:spPr>
          <a:xfrm>
            <a:off x="520700" y="2912598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모서리가 둥근 직사각형 15"/>
          <p:cNvSpPr/>
          <p:nvPr/>
        </p:nvSpPr>
        <p:spPr>
          <a:xfrm>
            <a:off x="1715070" y="2463800"/>
            <a:ext cx="1916921" cy="1356790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서블릿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컨테이너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6" name="그룹 40"/>
          <p:cNvGrpSpPr/>
          <p:nvPr/>
        </p:nvGrpSpPr>
        <p:grpSpPr>
          <a:xfrm>
            <a:off x="6946900" y="2273300"/>
            <a:ext cx="1292572" cy="1714744"/>
            <a:chOff x="4283968" y="2039464"/>
            <a:chExt cx="648072" cy="796308"/>
          </a:xfrm>
        </p:grpSpPr>
        <p:sp>
          <p:nvSpPr>
            <p:cNvPr id="18" name="모서리가 접힌 도형 42"/>
            <p:cNvSpPr/>
            <p:nvPr/>
          </p:nvSpPr>
          <p:spPr>
            <a:xfrm flipV="1">
              <a:off x="4283968" y="2039464"/>
              <a:ext cx="648072" cy="796308"/>
            </a:xfrm>
            <a:prstGeom prst="foldedCorner">
              <a:avLst>
                <a:gd name="adj" fmla="val 26186"/>
              </a:avLst>
            </a:prstGeom>
            <a:solidFill>
              <a:srgbClr val="558ED5"/>
            </a:solidFill>
            <a:ln w="5715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83968" y="2336347"/>
              <a:ext cx="648072" cy="185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smtClean="0">
                  <a:latin typeface="맑은 고딕"/>
                  <a:ea typeface="맑은 고딕"/>
                  <a:cs typeface="맑은 고딕"/>
                </a:rPr>
                <a:t>서블</a:t>
              </a:r>
              <a:r>
                <a:rPr lang="ko-KR" altLang="en-US" sz="2000" b="1" dirty="0">
                  <a:latin typeface="맑은 고딕"/>
                  <a:ea typeface="맑은 고딕"/>
                  <a:cs typeface="맑은 고딕"/>
                </a:rPr>
                <a:t>릿</a:t>
              </a:r>
              <a:endParaRPr lang="en-US" altLang="ko-KR" sz="2000" b="1" dirty="0" smtClean="0">
                <a:latin typeface="맑은 고딕"/>
                <a:ea typeface="맑은 고딕"/>
                <a:cs typeface="맑은 고딕"/>
              </a:endParaRPr>
            </a:p>
          </p:txBody>
        </p:sp>
      </p:grpSp>
      <p:cxnSp>
        <p:nvCxnSpPr>
          <p:cNvPr id="22" name="직선 화살표 연결선 7"/>
          <p:cNvCxnSpPr/>
          <p:nvPr/>
        </p:nvCxnSpPr>
        <p:spPr>
          <a:xfrm flipH="1">
            <a:off x="520700" y="3329707"/>
            <a:ext cx="1194370" cy="0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86" y="3359453"/>
            <a:ext cx="133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6077659" y="2912598"/>
            <a:ext cx="869241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 flipH="1" flipV="1">
            <a:off x="6077659" y="3312709"/>
            <a:ext cx="869244" cy="10952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44"/>
          <p:cNvSpPr/>
          <p:nvPr/>
        </p:nvSpPr>
        <p:spPr>
          <a:xfrm>
            <a:off x="4561483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" name="직선 화살표 연결선 7"/>
          <p:cNvCxnSpPr/>
          <p:nvPr/>
        </p:nvCxnSpPr>
        <p:spPr>
          <a:xfrm>
            <a:off x="3631990" y="2912598"/>
            <a:ext cx="929493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7"/>
          <p:cNvCxnSpPr/>
          <p:nvPr/>
        </p:nvCxnSpPr>
        <p:spPr>
          <a:xfrm flipH="1">
            <a:off x="3631991" y="3329707"/>
            <a:ext cx="929492" cy="0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44"/>
          <p:cNvSpPr/>
          <p:nvPr/>
        </p:nvSpPr>
        <p:spPr>
          <a:xfrm>
            <a:off x="5763107" y="2449591"/>
            <a:ext cx="314552" cy="1279194"/>
          </a:xfrm>
          <a:prstGeom prst="rect">
            <a:avLst/>
          </a:prstGeom>
          <a:solidFill>
            <a:srgbClr val="558ED5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>
            <a:off x="4876035" y="2912598"/>
            <a:ext cx="887072" cy="0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7"/>
          <p:cNvCxnSpPr/>
          <p:nvPr/>
        </p:nvCxnSpPr>
        <p:spPr>
          <a:xfrm flipH="1" flipV="1">
            <a:off x="4876035" y="3312709"/>
            <a:ext cx="869244" cy="10952"/>
          </a:xfrm>
          <a:prstGeom prst="straightConnector1">
            <a:avLst/>
          </a:prstGeom>
          <a:ln w="57150" cmpd="sng">
            <a:solidFill>
              <a:srgbClr val="0000FF"/>
            </a:solidFill>
            <a:prstDash val="sysDash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418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8386" y="3793080"/>
            <a:ext cx="939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필터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289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SQL </a:t>
            </a:r>
            <a:r>
              <a:rPr lang="ko-KR" altLang="en-US" sz="2800" dirty="0" smtClean="0">
                <a:latin typeface="+mn-ea"/>
                <a:ea typeface="+mn-ea"/>
              </a:rPr>
              <a:t>전송 프로토콜</a:t>
            </a:r>
            <a:endParaRPr lang="ko-KR" altLang="en-US" sz="2800" dirty="0">
              <a:latin typeface="+mn-ea"/>
              <a:ea typeface="+mn-ea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264993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2764551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명령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" name="직선 화살표 연결선 7"/>
          <p:cNvCxnSpPr/>
          <p:nvPr/>
        </p:nvCxnSpPr>
        <p:spPr>
          <a:xfrm flipH="1">
            <a:off x="3364513" y="3812504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9640" y="3860898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실행 결과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704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필터의 용도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547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100" y="1130300"/>
            <a:ext cx="7175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/>
              <a:t>로그 출력</a:t>
            </a:r>
            <a:endParaRPr lang="en-US" altLang="ko-KR" sz="3200" b="1" dirty="0" smtClean="0"/>
          </a:p>
          <a:p>
            <a:pPr algn="ctr"/>
            <a:endParaRPr lang="en-US" altLang="ko-KR" sz="32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278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100" y="1130300"/>
            <a:ext cx="7175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로그 출력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b="1" dirty="0" smtClean="0"/>
              <a:t>사용자 인증 및 권한 검사</a:t>
            </a:r>
            <a:endParaRPr lang="en-US" altLang="ko-KR" sz="3200" b="1" dirty="0" smtClean="0"/>
          </a:p>
          <a:p>
            <a:pPr algn="ctr"/>
            <a:endParaRPr lang="en-US" altLang="ko-KR" sz="3200" dirty="0" smtClean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09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100" y="1130300"/>
            <a:ext cx="7175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로그 출력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사용자 인증 및 권한 검사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b="1" dirty="0" smtClean="0"/>
              <a:t>암호화 및 복호화</a:t>
            </a:r>
            <a:endParaRPr lang="en-US" altLang="ko-KR" sz="3200" b="1" dirty="0" smtClean="0"/>
          </a:p>
          <a:p>
            <a:pPr algn="ctr"/>
            <a:endParaRPr lang="en-US" altLang="ko-KR" sz="3200" dirty="0" smtClean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5366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100" y="1130300"/>
            <a:ext cx="71755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로그 출력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사용자 인증 및 권한 검사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암호화 및 복호화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b="1" dirty="0" smtClean="0"/>
              <a:t>데이터 압축 및 해제</a:t>
            </a:r>
            <a:endParaRPr lang="en-US" altLang="ko-KR" sz="3200" b="1" dirty="0" smtClean="0"/>
          </a:p>
          <a:p>
            <a:pPr algn="ctr"/>
            <a:endParaRPr lang="en-US" altLang="ko-KR" sz="3200" dirty="0" smtClean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7765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4100" y="1130300"/>
            <a:ext cx="7175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/>
              <a:t>로그 출력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사용자 인증 및 권한 검사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smtClean="0"/>
              <a:t>암호화 및 복호화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dirty="0" smtClean="0"/>
              <a:t>데이터 압축 및 해제</a:t>
            </a:r>
            <a:endParaRPr lang="en-US" altLang="ko-KR" sz="3200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ko-KR" altLang="en-US" sz="3200" b="1" dirty="0" smtClean="0"/>
              <a:t>이미지 변환 등</a:t>
            </a:r>
            <a:endParaRPr lang="en-US" sz="3200" b="1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60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필터 만들기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970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6691" y="1688767"/>
            <a:ext cx="2535764" cy="738664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j</a:t>
            </a:r>
            <a:r>
              <a:rPr lang="en-US" altLang="ko-KR" dirty="0" smtClean="0"/>
              <a:t>avax.servlet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400" dirty="0" smtClean="0">
                <a:solidFill>
                  <a:srgbClr val="000000"/>
                </a:solidFill>
                <a:latin typeface="맑은 고딕"/>
                <a:cs typeface="맑은 고딕"/>
              </a:rPr>
              <a:t>Filter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2420" y="3831316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클래스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MyFilter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3906" y="3115000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3" idx="3"/>
          </p:cNvCxnSpPr>
          <p:nvPr/>
        </p:nvCxnSpPr>
        <p:spPr>
          <a:xfrm flipV="1">
            <a:off x="4730799" y="2719531"/>
            <a:ext cx="3774" cy="1111785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4607573" y="2465531"/>
            <a:ext cx="254000" cy="254000"/>
          </a:xfrm>
          <a:prstGeom prst="triangl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865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6691" y="1688767"/>
            <a:ext cx="2535764" cy="73866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j</a:t>
            </a:r>
            <a:r>
              <a:rPr lang="en-US" altLang="ko-KR" dirty="0" smtClean="0"/>
              <a:t>avax.servlet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2400" dirty="0" smtClean="0">
                <a:solidFill>
                  <a:srgbClr val="000000"/>
                </a:solidFill>
                <a:latin typeface="맑은 고딕"/>
                <a:cs typeface="맑은 고딕"/>
              </a:rPr>
              <a:t>Filter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29919" y="1521847"/>
            <a:ext cx="28616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doFilter()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2420" y="3831316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cs typeface="맑은 고딕"/>
              </a:rPr>
              <a:t>클래스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MyFilter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93906" y="3115000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3" idx="3"/>
          </p:cNvCxnSpPr>
          <p:nvPr/>
        </p:nvCxnSpPr>
        <p:spPr>
          <a:xfrm flipV="1">
            <a:off x="4730799" y="2719531"/>
            <a:ext cx="3774" cy="1111785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/>
          <p:cNvSpPr/>
          <p:nvPr/>
        </p:nvSpPr>
        <p:spPr>
          <a:xfrm>
            <a:off x="4607573" y="2465531"/>
            <a:ext cx="254000" cy="254000"/>
          </a:xfrm>
          <a:prstGeom prst="triangl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32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필터 적용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749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SQL </a:t>
            </a:r>
            <a:r>
              <a:rPr lang="ko-KR" altLang="en-US" sz="2800" dirty="0">
                <a:latin typeface="+mn-ea"/>
              </a:rPr>
              <a:t>전송 프로토콜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264993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2764551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명령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" name="직선 화살표 연결선 7"/>
          <p:cNvCxnSpPr/>
          <p:nvPr/>
        </p:nvCxnSpPr>
        <p:spPr>
          <a:xfrm flipH="1">
            <a:off x="3364513" y="3812504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9640" y="3860898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실행 결과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675467" y="1079500"/>
            <a:ext cx="3611033" cy="1137626"/>
          </a:xfrm>
          <a:prstGeom prst="wedgeEllipseCallout">
            <a:avLst>
              <a:gd name="adj1" fmla="val 1678"/>
              <a:gd name="adj2" fmla="val 9875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네트워크 통신</a:t>
            </a:r>
            <a:endParaRPr lang="en-US" sz="28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9313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90239"/>
            <a:ext cx="8559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nlo Regular"/>
                <a:ea typeface="맑은 고딕"/>
                <a:cs typeface="Menlo Regular"/>
              </a:rPr>
              <a:t>&lt;servlet</a:t>
            </a:r>
            <a:r>
              <a:rPr lang="en-US" sz="2000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r>
              <a:rPr lang="ko-KR" altLang="en-US" sz="2000" dirty="0" smtClean="0">
                <a:latin typeface="Menlo Regular"/>
                <a:cs typeface="Menlo Regular"/>
              </a:rPr>
              <a:t> 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filter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&lt;filter-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name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&gt;</a:t>
            </a:r>
            <a:r>
              <a:rPr lang="ko-KR" alt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필터 이름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&lt;/filter-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name&gt;</a:t>
            </a:r>
            <a:endParaRPr lang="ko-KR" altLang="en-US" sz="2000" b="1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&lt;filter-class&gt;</a:t>
            </a:r>
            <a:r>
              <a:rPr lang="ko-KR" alt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필터 클래스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&lt;/filter-class&gt;</a:t>
            </a:r>
            <a:endParaRPr lang="ko-KR" altLang="en-US" sz="2000" b="1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filter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endParaRPr lang="en-US" sz="2000" b="1" dirty="0">
              <a:latin typeface="Menlo Regular"/>
              <a:ea typeface="맑은 고딕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&lt;filter-mapping&gt;</a:t>
            </a:r>
            <a:endParaRPr lang="en-US" sz="2000" b="1" dirty="0">
              <a:latin typeface="Menlo Regular"/>
              <a:ea typeface="맑은 고딕"/>
              <a:cs typeface="Menlo Regular"/>
            </a:endParaRPr>
          </a:p>
          <a:p>
            <a:pPr lvl="2"/>
            <a:r>
              <a:rPr lang="en-US" sz="2000" b="1" dirty="0">
                <a:latin typeface="Menlo Regular"/>
                <a:ea typeface="맑은 고딕"/>
                <a:cs typeface="Menlo Regular"/>
              </a:rPr>
              <a:t>&lt;filter-name&gt;</a:t>
            </a:r>
            <a:r>
              <a:rPr lang="ko-KR" altLang="en-US" sz="2000" b="1" dirty="0">
                <a:latin typeface="Menlo Regular"/>
                <a:cs typeface="Menlo Regular"/>
              </a:rPr>
              <a:t>필터 이름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&lt;/filter-name&gt;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url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-pattern&gt;URL </a:t>
            </a:r>
            <a:r>
              <a:rPr lang="ko-KR" altLang="en-US" sz="2000" b="1" dirty="0" smtClean="0">
                <a:latin typeface="Menlo Regular"/>
                <a:ea typeface="맑은 고딕"/>
                <a:cs typeface="Menlo Regular"/>
              </a:rPr>
              <a:t>패턴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url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-pattern&gt;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filter-mapping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  <a:endParaRPr lang="en-US" sz="2000" b="1" dirty="0">
              <a:latin typeface="Menlo Regular"/>
              <a:ea typeface="맑은 고딕"/>
              <a:cs typeface="Menlo Regular"/>
            </a:endParaRP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endParaRPr lang="en-US" altLang="ko-KR" sz="2000" dirty="0" smtClean="0">
              <a:latin typeface="Menlo Regular"/>
              <a:cs typeface="Menlo Regular"/>
            </a:endParaRPr>
          </a:p>
          <a:p>
            <a:r>
              <a:rPr lang="ko-KR" altLang="ko-KR" sz="2000" dirty="0" smtClean="0">
                <a:latin typeface="Menlo Regular"/>
                <a:cs typeface="Menlo Regular"/>
              </a:rPr>
              <a:t>&lt;</a:t>
            </a:r>
            <a:r>
              <a:rPr lang="en-US" altLang="ko-KR" sz="2000" dirty="0">
                <a:latin typeface="Menlo Regular"/>
                <a:cs typeface="Menlo Regular"/>
              </a:rPr>
              <a:t>/servlet&gt;</a:t>
            </a:r>
            <a:endParaRPr lang="en-US" altLang="ko-KR" sz="2000" dirty="0">
              <a:latin typeface="Menlo Regular"/>
              <a:cs typeface="Menlo Regula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57864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310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90239"/>
            <a:ext cx="8559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nlo Regular"/>
                <a:ea typeface="맑은 고딕"/>
                <a:cs typeface="Menlo Regular"/>
              </a:rPr>
              <a:t>&lt;servlet</a:t>
            </a:r>
            <a:r>
              <a:rPr lang="en-US" sz="2000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r>
              <a:rPr lang="ko-KR" altLang="en-US" sz="2000" dirty="0" smtClean="0">
                <a:latin typeface="Menlo Regular"/>
                <a:cs typeface="Menlo Regular"/>
              </a:rPr>
              <a:t> </a:t>
            </a: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filter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&lt;filter-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name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  <a:r>
              <a:rPr lang="ko-KR" altLang="en-US" sz="2000" b="1" dirty="0" smtClean="0">
                <a:latin typeface="Menlo Regular"/>
                <a:ea typeface="맑은 고딕"/>
                <a:cs typeface="Menlo Regular"/>
              </a:rPr>
              <a:t>필터 이름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&lt;/filter-</a:t>
            </a:r>
            <a:r>
              <a:rPr lang="en-US" sz="2000" b="1" dirty="0">
                <a:latin typeface="Menlo Regular"/>
                <a:ea typeface="맑은 고딕"/>
                <a:cs typeface="Menlo Regular"/>
              </a:rPr>
              <a:t>name&gt;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&lt;filter-class&gt;</a:t>
            </a:r>
            <a:r>
              <a:rPr lang="ko-KR" altLang="en-US" sz="2000" b="1" dirty="0" smtClean="0">
                <a:latin typeface="Menlo Regular"/>
                <a:ea typeface="맑은 고딕"/>
                <a:cs typeface="Menlo Regular"/>
              </a:rPr>
              <a:t>필터 클래스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&lt;/filter-class&gt;</a:t>
            </a:r>
            <a:endParaRPr lang="ko-KR" altLang="en-US" sz="2000" b="1" dirty="0"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filter</a:t>
            </a:r>
            <a:r>
              <a:rPr lang="en-US" sz="2000" b="1" dirty="0" smtClean="0">
                <a:latin typeface="Menlo Regular"/>
                <a:ea typeface="맑은 고딕"/>
                <a:cs typeface="Menlo Regular"/>
              </a:rPr>
              <a:t>&gt;</a:t>
            </a:r>
          </a:p>
          <a:p>
            <a:pPr lvl="1"/>
            <a:endParaRPr lang="en-US" sz="2000" b="1" dirty="0">
              <a:latin typeface="Menlo Regular"/>
              <a:ea typeface="맑은 고딕"/>
              <a:cs typeface="Menlo Regular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&lt;filter-mapping&gt;</a:t>
            </a:r>
            <a:endParaRPr lang="en-US" sz="2000" b="1" dirty="0">
              <a:solidFill>
                <a:srgbClr val="FF0000"/>
              </a:solidFill>
              <a:latin typeface="Menlo Regular"/>
              <a:ea typeface="맑은 고딕"/>
              <a:cs typeface="Menlo Regular"/>
            </a:endParaRPr>
          </a:p>
          <a:p>
            <a:pPr lvl="2"/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&lt;filter-name&gt;</a:t>
            </a:r>
            <a:r>
              <a:rPr lang="ko-KR" altLang="en-US" sz="2000" b="1" dirty="0">
                <a:solidFill>
                  <a:srgbClr val="FF0000"/>
                </a:solidFill>
                <a:latin typeface="Menlo Regular"/>
                <a:cs typeface="Menlo Regular"/>
              </a:rPr>
              <a:t>필터 이름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&lt;/filter-name&gt;</a:t>
            </a:r>
            <a:endParaRPr lang="ko-KR" altLang="en-US" sz="2000" b="1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lvl="2"/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url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-pattern&gt;URL </a:t>
            </a:r>
            <a:r>
              <a:rPr lang="ko-KR" alt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패턴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url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-pattern&gt;</a:t>
            </a:r>
            <a:endParaRPr lang="ko-KR" altLang="en-US" sz="2000" b="1" dirty="0">
              <a:solidFill>
                <a:srgbClr val="FF0000"/>
              </a:solidFill>
              <a:latin typeface="Menlo Regular"/>
              <a:cs typeface="Menlo Regular"/>
            </a:endParaRPr>
          </a:p>
          <a:p>
            <a:pPr lvl="1"/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&lt;/</a:t>
            </a:r>
            <a:r>
              <a:rPr lang="en-US" sz="2000" b="1" dirty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filter-mapping</a:t>
            </a:r>
            <a:r>
              <a:rPr lang="en-US" sz="2000" b="1" dirty="0" smtClean="0">
                <a:solidFill>
                  <a:srgbClr val="FF0000"/>
                </a:solidFill>
                <a:latin typeface="Menlo Regular"/>
                <a:ea typeface="맑은 고딕"/>
                <a:cs typeface="Menlo Regular"/>
              </a:rPr>
              <a:t>&gt;</a:t>
            </a:r>
            <a:endParaRPr lang="en-US" sz="2000" b="1" dirty="0">
              <a:solidFill>
                <a:srgbClr val="FF0000"/>
              </a:solidFill>
              <a:latin typeface="Menlo Regular"/>
              <a:ea typeface="맑은 고딕"/>
              <a:cs typeface="Menlo Regular"/>
            </a:endParaRPr>
          </a:p>
          <a:p>
            <a:pPr lvl="1"/>
            <a:r>
              <a:rPr lang="en-US" altLang="ko-KR" sz="2000" dirty="0" smtClean="0">
                <a:latin typeface="Menlo Regular"/>
                <a:cs typeface="Menlo Regular"/>
              </a:rPr>
              <a:t>…</a:t>
            </a:r>
            <a:endParaRPr lang="en-US" altLang="ko-KR" sz="2000" dirty="0" smtClean="0">
              <a:latin typeface="Menlo Regular"/>
              <a:cs typeface="Menlo Regular"/>
            </a:endParaRPr>
          </a:p>
          <a:p>
            <a:r>
              <a:rPr lang="ko-KR" altLang="ko-KR" sz="2000" dirty="0" smtClean="0">
                <a:latin typeface="Menlo Regular"/>
                <a:cs typeface="Menlo Regular"/>
              </a:rPr>
              <a:t>&lt;</a:t>
            </a:r>
            <a:r>
              <a:rPr lang="en-US" altLang="ko-KR" sz="2000" dirty="0">
                <a:latin typeface="Menlo Regular"/>
                <a:cs typeface="Menlo Regular"/>
              </a:rPr>
              <a:t>/servlet&gt;</a:t>
            </a:r>
            <a:endParaRPr lang="en-US" altLang="ko-KR" sz="2000" dirty="0">
              <a:latin typeface="Menlo Regular"/>
              <a:cs typeface="Menlo Regular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57864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web.xml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374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애노테이션으로 필터 지정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82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1882339"/>
            <a:ext cx="708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WebFilter(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urlPatterns="/*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맑은 고딕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462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1882339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595959"/>
                </a:solidFill>
              </a:rPr>
              <a:t>@</a:t>
            </a:r>
            <a:r>
              <a:rPr lang="en-US" sz="3200" dirty="0" smtClean="0">
                <a:solidFill>
                  <a:srgbClr val="595959"/>
                </a:solidFill>
              </a:rPr>
              <a:t>WebFilter(</a:t>
            </a:r>
            <a:r>
              <a:rPr lang="ko-KR" altLang="en-US" sz="3200" dirty="0" smtClean="0">
                <a:solidFill>
                  <a:srgbClr val="595959"/>
                </a:solidFill>
              </a:rPr>
              <a:t> </a:t>
            </a:r>
            <a:r>
              <a:rPr lang="en-US" sz="3200" dirty="0" smtClean="0">
                <a:solidFill>
                  <a:srgbClr val="595959"/>
                </a:solidFill>
              </a:rPr>
              <a:t>urlPatterns="/*</a:t>
            </a:r>
            <a:r>
              <a:rPr lang="en-US" sz="3200" dirty="0">
                <a:solidFill>
                  <a:srgbClr val="595959"/>
                </a:solidFill>
              </a:rPr>
              <a:t>"</a:t>
            </a:r>
            <a:r>
              <a:rPr lang="en-US" sz="3200" dirty="0" smtClean="0">
                <a:solidFill>
                  <a:srgbClr val="595959"/>
                </a:solidFill>
              </a:rPr>
              <a:t>)</a:t>
            </a:r>
          </a:p>
          <a:p>
            <a:endParaRPr lang="en-US" altLang="ko-KR" sz="3200" b="1" dirty="0">
              <a:solidFill>
                <a:srgbClr val="595959"/>
              </a:solidFill>
              <a:latin typeface="맑은 고딕"/>
              <a:cs typeface="맑은 고딕"/>
            </a:endParaRPr>
          </a:p>
          <a:p>
            <a:r>
              <a:rPr lang="en-US" sz="3200" dirty="0">
                <a:solidFill>
                  <a:srgbClr val="595959"/>
                </a:solidFill>
              </a:rPr>
              <a:t>@WebFilter(</a:t>
            </a:r>
          </a:p>
          <a:p>
            <a:r>
              <a:rPr lang="ko-KR" altLang="en-US" sz="3200" dirty="0">
                <a:solidFill>
                  <a:srgbClr val="595959"/>
                </a:solidFill>
              </a:rPr>
              <a:t>    </a:t>
            </a:r>
            <a:r>
              <a:rPr lang="en-US" sz="3200" dirty="0">
                <a:solidFill>
                  <a:srgbClr val="595959"/>
                </a:solidFill>
              </a:rPr>
              <a:t>urlPatterns="/*",</a:t>
            </a:r>
          </a:p>
          <a:p>
            <a:r>
              <a:rPr lang="ko-KR" altLang="en-US" sz="3200" dirty="0">
                <a:solidFill>
                  <a:srgbClr val="595959"/>
                </a:solidFill>
              </a:rPr>
              <a:t>   </a:t>
            </a:r>
            <a:r>
              <a:rPr lang="ko-KR" altLang="en-US" sz="3200" b="1" dirty="0"/>
              <a:t> </a:t>
            </a:r>
            <a:r>
              <a:rPr lang="en-US" sz="3200" b="1" dirty="0"/>
              <a:t>initParams={</a:t>
            </a:r>
          </a:p>
          <a:p>
            <a:r>
              <a:rPr lang="ko-KR" altLang="en-US" sz="3200" b="1" dirty="0"/>
              <a:t>   </a:t>
            </a:r>
            <a:r>
              <a:rPr lang="ko-KR" altLang="ko-KR" sz="3200" b="1" dirty="0"/>
              <a:t> </a:t>
            </a:r>
            <a:r>
              <a:rPr lang="ko-KR" altLang="en-US" sz="3200" b="1" dirty="0"/>
              <a:t>   </a:t>
            </a:r>
            <a:r>
              <a:rPr lang="en-US" sz="3200" b="1" dirty="0"/>
              <a:t>@WebInitParam(</a:t>
            </a:r>
          </a:p>
          <a:p>
            <a:r>
              <a:rPr lang="en-US" sz="3200" b="1" dirty="0"/>
              <a:t>	name="encoding”,</a:t>
            </a:r>
            <a:r>
              <a:rPr lang="ko-KR" altLang="en-US" sz="3200" b="1" dirty="0"/>
              <a:t> </a:t>
            </a:r>
            <a:r>
              <a:rPr lang="en-US" sz="3200" b="1" dirty="0"/>
              <a:t>value="UTF-8")</a:t>
            </a:r>
          </a:p>
          <a:p>
            <a:r>
              <a:rPr lang="ko-KR" altLang="en-US" sz="3200" b="1" dirty="0"/>
              <a:t>    </a:t>
            </a:r>
            <a:r>
              <a:rPr lang="en-US" sz="3200" b="1" dirty="0"/>
              <a:t>}</a:t>
            </a:r>
            <a:r>
              <a:rPr lang="en-US" sz="3200" dirty="0">
                <a:solidFill>
                  <a:srgbClr val="595959"/>
                </a:solidFill>
              </a:rPr>
              <a:t>)</a:t>
            </a:r>
            <a:endParaRPr lang="en-US" altLang="ko-KR" sz="3200" dirty="0">
              <a:solidFill>
                <a:srgbClr val="595959"/>
              </a:solidFill>
              <a:latin typeface="맑은 고딕"/>
              <a:cs typeface="맑은 고딕"/>
            </a:endParaRPr>
          </a:p>
          <a:p>
            <a:endParaRPr lang="en-US" altLang="ko-KR" sz="3200" b="1" dirty="0">
              <a:solidFill>
                <a:srgbClr val="595959"/>
              </a:solidFill>
              <a:latin typeface="맑은 고딕"/>
              <a:cs typeface="맑은 고딕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+mn-ea"/>
              </a:rPr>
              <a:t>4.9</a:t>
            </a:r>
            <a:r>
              <a:rPr lang="ko-KR" altLang="en-US" sz="2400" dirty="0" smtClean="0">
                <a:latin typeface="+mn-ea"/>
              </a:rPr>
              <a:t> 필터 사용하기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64900" y="5435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52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SQL </a:t>
            </a:r>
            <a:r>
              <a:rPr lang="ko-KR" altLang="en-US" sz="2800" dirty="0">
                <a:latin typeface="+mn-ea"/>
              </a:rPr>
              <a:t>전송 프로토콜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264993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9640" y="2764551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SQL </a:t>
            </a:r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명령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" name="직선 화살표 연결선 7"/>
          <p:cNvCxnSpPr/>
          <p:nvPr/>
        </p:nvCxnSpPr>
        <p:spPr>
          <a:xfrm flipH="1">
            <a:off x="3364513" y="3812504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9640" y="3860898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실행 결과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2675467" y="1079500"/>
            <a:ext cx="3611033" cy="1137626"/>
          </a:xfrm>
          <a:prstGeom prst="wedgeEllipseCallout">
            <a:avLst>
              <a:gd name="adj1" fmla="val 1678"/>
              <a:gd name="adj2" fmla="val 9875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네트워크 통신</a:t>
            </a:r>
            <a:endParaRPr lang="en-US" sz="28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9640" y="3360283"/>
            <a:ext cx="182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통신 프로토콜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84718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전용 통신 프로토콜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19771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DBMS </a:t>
            </a:r>
            <a:r>
              <a:rPr lang="ko-KR" altLang="en-US" sz="2800" dirty="0" smtClean="0">
                <a:latin typeface="+mn-ea"/>
              </a:rPr>
              <a:t>전용 프로토콜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4758887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8" idx="3"/>
            <a:endCxn id="11" idx="1"/>
          </p:cNvCxnSpPr>
          <p:nvPr/>
        </p:nvCxnSpPr>
        <p:spPr>
          <a:xfrm>
            <a:off x="3364513" y="2312202"/>
            <a:ext cx="2590376" cy="2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1447592" y="180189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901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전용 프로토콜</a:t>
            </a: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4758887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8" idx="3"/>
            <a:endCxn id="11" idx="1"/>
          </p:cNvCxnSpPr>
          <p:nvPr/>
        </p:nvCxnSpPr>
        <p:spPr>
          <a:xfrm>
            <a:off x="3364513" y="2312202"/>
            <a:ext cx="2590376" cy="2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1447592" y="180189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1400" y="1608741"/>
            <a:ext cx="2057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b="1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2958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전용 프로토콜</a:t>
            </a: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42485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4758887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8" idx="3"/>
            <a:endCxn id="11" idx="1"/>
          </p:cNvCxnSpPr>
          <p:nvPr/>
        </p:nvCxnSpPr>
        <p:spPr>
          <a:xfrm>
            <a:off x="3364513" y="2312202"/>
            <a:ext cx="2590376" cy="2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1447592" y="180189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661" y="404573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b="1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1661" y="160874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7907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4230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전용 프로토콜</a:t>
            </a: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34230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933387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8" idx="3"/>
            <a:endCxn id="11" idx="1"/>
          </p:cNvCxnSpPr>
          <p:nvPr/>
        </p:nvCxnSpPr>
        <p:spPr>
          <a:xfrm>
            <a:off x="3364513" y="2312202"/>
            <a:ext cx="2590376" cy="2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1447592" y="180189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661" y="322023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1661" y="160874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114800" y="5007620"/>
            <a:ext cx="3757010" cy="1278880"/>
          </a:xfrm>
          <a:prstGeom prst="wedgeEllipseCallout">
            <a:avLst>
              <a:gd name="adj1" fmla="val -59844"/>
              <a:gd name="adj2" fmla="val -6310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소켓 프로그래밍</a:t>
            </a:r>
            <a:endParaRPr lang="en-US" altLang="ko-KR" sz="24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2201" y="1397000"/>
            <a:ext cx="2609460" cy="342900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00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4230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전용 프로토콜</a:t>
            </a: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34230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933387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8" idx="3"/>
            <a:endCxn id="11" idx="1"/>
          </p:cNvCxnSpPr>
          <p:nvPr/>
        </p:nvCxnSpPr>
        <p:spPr>
          <a:xfrm>
            <a:off x="3364513" y="2312202"/>
            <a:ext cx="2590376" cy="2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1447592" y="180189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661" y="322023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1661" y="160874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114800" y="5007620"/>
            <a:ext cx="3757010" cy="1278880"/>
          </a:xfrm>
          <a:prstGeom prst="wedgeEllipseCallout">
            <a:avLst>
              <a:gd name="adj1" fmla="val -59844"/>
              <a:gd name="adj2" fmla="val -63109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소켓 프로그래밍</a:t>
            </a:r>
            <a:endParaRPr lang="en-US" altLang="ko-KR" sz="24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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 복잡하다</a:t>
            </a:r>
            <a:endParaRPr lang="en-US" altLang="ko-KR" sz="24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2201" y="1397000"/>
            <a:ext cx="2609460" cy="342900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8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의 등장 전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!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473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4230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전용 프로토콜</a:t>
            </a:r>
          </a:p>
        </p:txBody>
      </p:sp>
      <p:sp>
        <p:nvSpPr>
          <p:cNvPr id="10" name="모서리가 둥근 직사각형 15"/>
          <p:cNvSpPr/>
          <p:nvPr/>
        </p:nvSpPr>
        <p:spPr>
          <a:xfrm>
            <a:off x="5954889" y="342307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13" idx="3"/>
            <a:endCxn id="10" idx="1"/>
          </p:cNvCxnSpPr>
          <p:nvPr/>
        </p:nvCxnSpPr>
        <p:spPr>
          <a:xfrm>
            <a:off x="3364513" y="3933387"/>
            <a:ext cx="2590376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5954889" y="180453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8" idx="3"/>
            <a:endCxn id="11" idx="1"/>
          </p:cNvCxnSpPr>
          <p:nvPr/>
        </p:nvCxnSpPr>
        <p:spPr>
          <a:xfrm>
            <a:off x="3364513" y="2312202"/>
            <a:ext cx="2590376" cy="264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모서리가 둥근 직사각형 15"/>
          <p:cNvSpPr/>
          <p:nvPr/>
        </p:nvSpPr>
        <p:spPr>
          <a:xfrm>
            <a:off x="1447592" y="1801893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1661" y="322023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1661" y="1608741"/>
            <a:ext cx="1821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114800" y="5007620"/>
            <a:ext cx="3757010" cy="1278880"/>
          </a:xfrm>
          <a:prstGeom prst="wedgeEllipseCallout">
            <a:avLst>
              <a:gd name="adj1" fmla="val -34153"/>
              <a:gd name="adj2" fmla="val -86942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기술력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  <a:sym typeface="Wingdings"/>
              </a:rPr>
              <a:t> 비공개</a:t>
            </a:r>
            <a:endParaRPr lang="en-US" altLang="ko-KR" sz="24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01661" y="1433796"/>
            <a:ext cx="1821428" cy="300990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Vendor(Native) API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2906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Vendor(Native) API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187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Vendor(Native) API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3161" y="1527710"/>
            <a:ext cx="1821428" cy="40475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17560" y="3145048"/>
            <a:ext cx="27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36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0886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Vendor(Native) API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73161" y="1527710"/>
            <a:ext cx="1821428" cy="40475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17560" y="3145048"/>
            <a:ext cx="27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3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b="1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b="1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3018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Vendor(Native) API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7560" y="3145048"/>
            <a:ext cx="27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3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440" y="1917544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3364513" y="2313517"/>
            <a:ext cx="1079841" cy="41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>
            <a:off x="3364513" y="4761699"/>
            <a:ext cx="10798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7440" y="43615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3548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종속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878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DBMS</a:t>
            </a:r>
            <a:r>
              <a:rPr lang="ko-KR" altLang="en-US" sz="2800" dirty="0" smtClean="0">
                <a:latin typeface="+mn-ea"/>
              </a:rPr>
              <a:t>에 종속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7560" y="3145048"/>
            <a:ext cx="27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3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440" y="1917544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3364513" y="2313517"/>
            <a:ext cx="1079841" cy="41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>
            <a:off x="3364513" y="4761699"/>
            <a:ext cx="10798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7440" y="43615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957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17560" y="3145048"/>
            <a:ext cx="276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3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440" y="1917544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3364513" y="2313517"/>
            <a:ext cx="1079841" cy="41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>
            <a:off x="3364513" y="4761699"/>
            <a:ext cx="10798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7440" y="43615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9425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440" y="1917544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3364513" y="2313517"/>
            <a:ext cx="1079841" cy="41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>
            <a:off x="3364513" y="4761699"/>
            <a:ext cx="10798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7440" y="43615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7" name="직선 화살표 연결선 7"/>
          <p:cNvCxnSpPr/>
          <p:nvPr/>
        </p:nvCxnSpPr>
        <p:spPr>
          <a:xfrm>
            <a:off x="5905368" y="2827963"/>
            <a:ext cx="1330928" cy="1423427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2164" y="3244565"/>
            <a:ext cx="24412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맑은 고딕"/>
                <a:ea typeface="맑은 고딕"/>
                <a:cs typeface="맑은 고딕"/>
              </a:rPr>
              <a:t>통신 불가</a:t>
            </a:r>
            <a:r>
              <a:rPr lang="en-US" altLang="ko-KR" sz="3200" b="1" dirty="0" smtClean="0">
                <a:latin typeface="맑은 고딕"/>
                <a:ea typeface="맑은 고딕"/>
                <a:cs typeface="맑은 고딕"/>
              </a:rPr>
              <a:t>!</a:t>
            </a:r>
            <a:endParaRPr lang="ko-KR" altLang="en-US" sz="32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Multiply 30"/>
          <p:cNvSpPr/>
          <p:nvPr/>
        </p:nvSpPr>
        <p:spPr>
          <a:xfrm>
            <a:off x="6004132" y="3257841"/>
            <a:ext cx="1141707" cy="603541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0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DBMS </a:t>
            </a:r>
            <a:r>
              <a:rPr lang="ko-KR" altLang="en-US" sz="2800" dirty="0" smtClean="0">
                <a:latin typeface="+mn-ea"/>
                <a:ea typeface="+mn-ea"/>
              </a:rPr>
              <a:t>등장 전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Can 1"/>
          <p:cNvSpPr/>
          <p:nvPr/>
        </p:nvSpPr>
        <p:spPr>
          <a:xfrm>
            <a:off x="5954889" y="3032660"/>
            <a:ext cx="1778000" cy="1020618"/>
          </a:xfrm>
          <a:prstGeom prst="can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4513" y="3032660"/>
            <a:ext cx="259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File I/O API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" name="직선 화살표 연결선 7"/>
          <p:cNvCxnSpPr>
            <a:endCxn id="2" idx="2"/>
          </p:cNvCxnSpPr>
          <p:nvPr/>
        </p:nvCxnSpPr>
        <p:spPr>
          <a:xfrm>
            <a:off x="3364513" y="353833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3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440" y="1917544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3364513" y="2313517"/>
            <a:ext cx="1079841" cy="41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>
            <a:off x="3364513" y="4761699"/>
            <a:ext cx="10798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7440" y="43615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0012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440" y="1917544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3364513" y="2313517"/>
            <a:ext cx="1079841" cy="41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>
            <a:off x="3364513" y="4761699"/>
            <a:ext cx="10798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7440" y="43615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8" name="직선 화살표 연결선 7"/>
          <p:cNvCxnSpPr/>
          <p:nvPr/>
        </p:nvCxnSpPr>
        <p:spPr>
          <a:xfrm flipV="1">
            <a:off x="5905368" y="2823826"/>
            <a:ext cx="1330928" cy="142756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Multiply 20"/>
          <p:cNvSpPr/>
          <p:nvPr/>
        </p:nvSpPr>
        <p:spPr>
          <a:xfrm>
            <a:off x="6029532" y="3207041"/>
            <a:ext cx="1141707" cy="603541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18664" y="3200406"/>
            <a:ext cx="244123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맑은 고딕"/>
                <a:ea typeface="맑은 고딕"/>
                <a:cs typeface="맑은 고딕"/>
              </a:rPr>
              <a:t>통신 불가</a:t>
            </a:r>
            <a:r>
              <a:rPr lang="en-US" altLang="ko-KR" sz="3200" b="1" dirty="0" smtClean="0">
                <a:latin typeface="맑은 고딕"/>
                <a:ea typeface="맑은 고딕"/>
                <a:cs typeface="맑은 고딕"/>
              </a:rPr>
              <a:t>!</a:t>
            </a:r>
            <a:endParaRPr lang="ko-KR" altLang="en-US" sz="3200" b="1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7630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425139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444354" y="1807345"/>
            <a:ext cx="1461014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444354" y="4251390"/>
            <a:ext cx="1461014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모서리가 둥근 직사각형 15"/>
          <p:cNvSpPr/>
          <p:nvPr/>
        </p:nvSpPr>
        <p:spPr>
          <a:xfrm>
            <a:off x="1447592" y="1803208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5143" y="1038700"/>
            <a:ext cx="1829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C/</a:t>
            </a:r>
            <a:r>
              <a:rPr lang="en-US" altLang="ko-KR" sz="2000" dirty="0">
                <a:latin typeface="맑은 고딕"/>
                <a:ea typeface="맑은 고딕"/>
                <a:cs typeface="맑은 고딕"/>
              </a:rPr>
              <a:t>C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++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  <a:sym typeface="Wingdings"/>
              </a:rPr>
              <a:t> </a:t>
            </a:r>
            <a:r>
              <a:rPr lang="en-US" altLang="ko-KR" sz="2000" dirty="0" smtClean="0">
                <a:latin typeface="맑은 고딕"/>
                <a:ea typeface="맑은 고딕"/>
                <a:cs typeface="맑은 고딕"/>
              </a:rPr>
              <a:t>.dll</a:t>
            </a:r>
            <a:endParaRPr lang="ko-KR" altLang="en-US" sz="20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57440" y="1917544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/>
          <p:nvPr/>
        </p:nvCxnSpPr>
        <p:spPr>
          <a:xfrm>
            <a:off x="3364513" y="2313517"/>
            <a:ext cx="1079841" cy="41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/>
          <p:nvPr/>
        </p:nvCxnSpPr>
        <p:spPr>
          <a:xfrm>
            <a:off x="3364513" y="4761699"/>
            <a:ext cx="107984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7440" y="43615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225160" y="1527710"/>
            <a:ext cx="2394339" cy="40475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4444354" y="3022600"/>
            <a:ext cx="3137546" cy="975588"/>
          </a:xfrm>
          <a:prstGeom prst="wedgeEllipseCallout">
            <a:avLst>
              <a:gd name="adj1" fmla="val -74061"/>
              <a:gd name="adj2" fmla="val -5470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개발비 증가</a:t>
            </a:r>
            <a:endParaRPr lang="en-US" altLang="ko-KR" sz="24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5209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등장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02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Open DataBase</a:t>
            </a:r>
            <a:br>
              <a:rPr lang="en-US" dirty="0" smtClean="0">
                <a:latin typeface="맑은 고딕"/>
                <a:ea typeface="맑은 고딕"/>
                <a:cs typeface="맑은 고딕"/>
              </a:rPr>
            </a:br>
            <a:r>
              <a:rPr lang="en-US" dirty="0" smtClean="0">
                <a:latin typeface="맑은 고딕"/>
                <a:ea typeface="맑은 고딕"/>
                <a:cs typeface="맑은 고딕"/>
              </a:rPr>
              <a:t>Connectivity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5368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접근하기 위한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표준 인터페이스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96018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ODBC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2092" y="2993352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API</a:t>
            </a:r>
          </a:p>
        </p:txBody>
      </p:sp>
      <p:sp>
        <p:nvSpPr>
          <p:cNvPr id="35" name="Oval Callout 34"/>
          <p:cNvSpPr/>
          <p:nvPr/>
        </p:nvSpPr>
        <p:spPr>
          <a:xfrm>
            <a:off x="2907654" y="1181196"/>
            <a:ext cx="3785246" cy="1812156"/>
          </a:xfrm>
          <a:prstGeom prst="wedgeEllipseCallout">
            <a:avLst>
              <a:gd name="adj1" fmla="val -59298"/>
              <a:gd name="adj2" fmla="val 47793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접근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표준 인터페이스 정의</a:t>
            </a:r>
            <a:endParaRPr lang="en-US" altLang="ko-KR" sz="24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180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ODBC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025900" y="1807345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ODBC API</a:t>
            </a:r>
          </a:p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>
            <a:stCxn id="17" idx="1"/>
          </p:cNvCxnSpPr>
          <p:nvPr/>
        </p:nvCxnSpPr>
        <p:spPr>
          <a:xfrm flipH="1">
            <a:off x="2539014" y="2317654"/>
            <a:ext cx="1486886" cy="100974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5"/>
          <p:cNvSpPr/>
          <p:nvPr/>
        </p:nvSpPr>
        <p:spPr>
          <a:xfrm>
            <a:off x="622092" y="2993352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API</a:t>
            </a:r>
          </a:p>
        </p:txBody>
      </p:sp>
    </p:spTree>
    <p:extLst>
      <p:ext uri="{BB962C8B-B14F-4D97-AF65-F5344CB8AC3E}">
        <p14:creationId xmlns:p14="http://schemas.microsoft.com/office/powerpoint/2010/main" val="2069842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ODBC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025900" y="1807345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>
            <a:stCxn id="17" idx="1"/>
          </p:cNvCxnSpPr>
          <p:nvPr/>
        </p:nvCxnSpPr>
        <p:spPr>
          <a:xfrm flipH="1">
            <a:off x="2539014" y="2317654"/>
            <a:ext cx="1486886" cy="100974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5"/>
          <p:cNvSpPr/>
          <p:nvPr/>
        </p:nvSpPr>
        <p:spPr>
          <a:xfrm>
            <a:off x="622092" y="2993352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API</a:t>
            </a:r>
          </a:p>
        </p:txBody>
      </p:sp>
    </p:spTree>
    <p:extLst>
      <p:ext uri="{BB962C8B-B14F-4D97-AF65-F5344CB8AC3E}">
        <p14:creationId xmlns:p14="http://schemas.microsoft.com/office/powerpoint/2010/main" val="377533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ODBC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025900" y="1807345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025900" y="4251390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b="1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직선 화살표 연결선 7"/>
          <p:cNvCxnSpPr>
            <a:stCxn id="17" idx="1"/>
          </p:cNvCxnSpPr>
          <p:nvPr/>
        </p:nvCxnSpPr>
        <p:spPr>
          <a:xfrm flipH="1">
            <a:off x="2539014" y="2317654"/>
            <a:ext cx="1486886" cy="100974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모서리가 둥근 직사각형 15"/>
          <p:cNvSpPr/>
          <p:nvPr/>
        </p:nvSpPr>
        <p:spPr>
          <a:xfrm>
            <a:off x="622092" y="2993352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API</a:t>
            </a:r>
          </a:p>
        </p:txBody>
      </p:sp>
      <p:cxnSp>
        <p:nvCxnSpPr>
          <p:cNvPr id="28" name="직선 화살표 연결선 7"/>
          <p:cNvCxnSpPr>
            <a:stCxn id="20" idx="1"/>
          </p:cNvCxnSpPr>
          <p:nvPr/>
        </p:nvCxnSpPr>
        <p:spPr>
          <a:xfrm flipH="1" flipV="1">
            <a:off x="2539014" y="3733800"/>
            <a:ext cx="1486886" cy="102789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ysDash"/>
            <a:headEnd type="none"/>
            <a:tailEnd type="triangle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58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DBMS </a:t>
            </a:r>
            <a:r>
              <a:rPr lang="ko-KR" altLang="en-US" sz="2800" dirty="0" smtClean="0">
                <a:latin typeface="+mn-ea"/>
                <a:ea typeface="+mn-ea"/>
              </a:rPr>
              <a:t>등장 전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Can 1"/>
          <p:cNvSpPr/>
          <p:nvPr/>
        </p:nvSpPr>
        <p:spPr>
          <a:xfrm>
            <a:off x="5954889" y="3032660"/>
            <a:ext cx="1778000" cy="1020618"/>
          </a:xfrm>
          <a:prstGeom prst="can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HDD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4513" y="3032660"/>
            <a:ext cx="2590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File I/O API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" name="직선 화살표 연결선 7"/>
          <p:cNvCxnSpPr>
            <a:endCxn id="2" idx="2"/>
          </p:cNvCxnSpPr>
          <p:nvPr/>
        </p:nvCxnSpPr>
        <p:spPr>
          <a:xfrm>
            <a:off x="3364513" y="353833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2497666" y="914400"/>
            <a:ext cx="3852333" cy="1399822"/>
          </a:xfrm>
          <a:prstGeom prst="wedgeEllipseCallout">
            <a:avLst>
              <a:gd name="adj1" fmla="val -30811"/>
              <a:gd name="adj2" fmla="val 95534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개발자가 직접 데이터 입출력을 다룬다</a:t>
            </a:r>
            <a:r>
              <a:rPr lang="ko-KR" altLang="ko-KR" sz="2000" b="1" dirty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4915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914400"/>
            <a:ext cx="7023100" cy="50292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ODBC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드라이버 관리창</a:t>
            </a:r>
            <a:endParaRPr lang="ko-KR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543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914400"/>
            <a:ext cx="7023100" cy="5029200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ODBC</a:t>
            </a:r>
            <a:r>
              <a:rPr lang="ko-KR" altLang="en-US" sz="2800" dirty="0">
                <a:latin typeface="+mn-ea"/>
              </a:rPr>
              <a:t> </a:t>
            </a:r>
            <a:r>
              <a:rPr lang="ko-KR" altLang="en-US" sz="2800" dirty="0" smtClean="0">
                <a:latin typeface="+mn-ea"/>
              </a:rPr>
              <a:t>드라이버 관리창</a:t>
            </a:r>
            <a:endParaRPr lang="ko-KR" altLang="en-US" sz="2800" dirty="0">
              <a:latin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0500" y="2235200"/>
            <a:ext cx="2870200" cy="163830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종속 탈피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6886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DBMS </a:t>
            </a:r>
            <a:r>
              <a:rPr lang="ko-KR" altLang="en-US" sz="2800" dirty="0" smtClean="0">
                <a:latin typeface="+mn-ea"/>
              </a:rPr>
              <a:t>종속 탈피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025900" y="1807345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025900" y="4251390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699" y="861058"/>
            <a:ext cx="321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3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2092" y="3041196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5160" y="1527710"/>
            <a:ext cx="2394339" cy="40475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종속 탈피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025900" y="1807345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025900" y="4251390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699" y="861058"/>
            <a:ext cx="321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3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2092" y="3041196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5160" y="1527710"/>
            <a:ext cx="2394339" cy="40475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직선 화살표 연결선 7"/>
          <p:cNvCxnSpPr>
            <a:stCxn id="21" idx="3"/>
            <a:endCxn id="18" idx="1"/>
          </p:cNvCxnSpPr>
          <p:nvPr/>
        </p:nvCxnSpPr>
        <p:spPr>
          <a:xfrm>
            <a:off x="2539013" y="3551505"/>
            <a:ext cx="122614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Callout 25"/>
          <p:cNvSpPr/>
          <p:nvPr/>
        </p:nvSpPr>
        <p:spPr>
          <a:xfrm>
            <a:off x="240653" y="4736299"/>
            <a:ext cx="3251847" cy="1539810"/>
          </a:xfrm>
          <a:prstGeom prst="wedgeEllipseCallout">
            <a:avLst>
              <a:gd name="adj1" fmla="val 39115"/>
              <a:gd name="adj2" fmla="val -122935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표준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 사용</a:t>
            </a:r>
            <a:endParaRPr lang="en-US" altLang="ko-KR" sz="24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5215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종속 </a:t>
            </a:r>
            <a:r>
              <a:rPr lang="ko-KR" altLang="en-US" sz="2800" dirty="0" smtClean="0">
                <a:latin typeface="+mn-ea"/>
              </a:rPr>
              <a:t>탈피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025900" y="1807345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025900" y="4251390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699" y="861058"/>
            <a:ext cx="321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3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2092" y="3041196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5160" y="1527710"/>
            <a:ext cx="2394339" cy="40475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직선 화살표 연결선 7"/>
          <p:cNvCxnSpPr>
            <a:stCxn id="21" idx="3"/>
            <a:endCxn id="18" idx="1"/>
          </p:cNvCxnSpPr>
          <p:nvPr/>
        </p:nvCxnSpPr>
        <p:spPr>
          <a:xfrm>
            <a:off x="2539013" y="3551505"/>
            <a:ext cx="122614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2740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092" y="4267423"/>
            <a:ext cx="285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지원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876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 </a:t>
            </a:r>
            <a:r>
              <a:rPr lang="ko-KR" altLang="en-US" sz="2800" dirty="0">
                <a:latin typeface="+mn-ea"/>
              </a:rPr>
              <a:t>종속 </a:t>
            </a:r>
            <a:r>
              <a:rPr lang="ko-KR" altLang="en-US" sz="2800" dirty="0" smtClean="0">
                <a:latin typeface="+mn-ea"/>
              </a:rPr>
              <a:t>탈피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5368" y="1874579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236296" y="4251390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5905368" y="4761699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236296" y="1807345"/>
            <a:ext cx="1461014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5905368" y="2317654"/>
            <a:ext cx="1330928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4025900" y="1807345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4025900" y="4251390"/>
            <a:ext cx="1879468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05368" y="4300034"/>
            <a:ext cx="13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4699" y="861058"/>
            <a:ext cx="321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36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622092" y="3041196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65160" y="1527710"/>
            <a:ext cx="2394339" cy="40475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직선 화살표 연결선 7"/>
          <p:cNvCxnSpPr>
            <a:stCxn id="21" idx="3"/>
            <a:endCxn id="18" idx="1"/>
          </p:cNvCxnSpPr>
          <p:nvPr/>
        </p:nvCxnSpPr>
        <p:spPr>
          <a:xfrm>
            <a:off x="2539013" y="3551505"/>
            <a:ext cx="1226147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82740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092" y="4267423"/>
            <a:ext cx="2857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다양한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지원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개발비 절감</a:t>
            </a:r>
            <a:endParaRPr lang="ko-KR" altLang="en-US" sz="2000" b="1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10589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ODBC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속도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4881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933699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16499" y="1654710"/>
            <a:ext cx="1333501" cy="3806290"/>
          </a:xfrm>
          <a:prstGeom prst="rect">
            <a:avLst/>
          </a:prstGeom>
          <a:solidFill>
            <a:schemeClr val="bg2"/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ODBC </a:t>
            </a:r>
            <a:r>
              <a:rPr lang="ko-KR" altLang="en-US" sz="2800" dirty="0" smtClean="0">
                <a:latin typeface="+mn-ea"/>
              </a:rPr>
              <a:t>속도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268" y="1874579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454900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248268" y="4761699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454900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248268" y="2317654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118100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118100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268" y="4300034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7386" y="1917544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4207386" y="2317654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4207386" y="4761699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7386" y="4361589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3009900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009900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799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5058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71500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119913" y="3557855"/>
            <a:ext cx="81378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99186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30764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933699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16499" y="1654710"/>
            <a:ext cx="1333501" cy="3806290"/>
          </a:xfrm>
          <a:prstGeom prst="rect">
            <a:avLst/>
          </a:prstGeom>
          <a:solidFill>
            <a:schemeClr val="bg2"/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ODBC </a:t>
            </a:r>
            <a:r>
              <a:rPr lang="ko-KR" altLang="en-US" sz="2800" dirty="0">
                <a:latin typeface="+mn-ea"/>
              </a:rPr>
              <a:t>속도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268" y="1874579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454900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248268" y="4761699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454900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248268" y="2317654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118100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118100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268" y="4300034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7386" y="1917544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4207386" y="2317654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4207386" y="4761699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7386" y="4361589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3009900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009900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799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5058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71500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119913" y="3557855"/>
            <a:ext cx="81378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99186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240653" y="5310108"/>
            <a:ext cx="3213747" cy="1347001"/>
          </a:xfrm>
          <a:prstGeom prst="wedgeEllipseCallout">
            <a:avLst>
              <a:gd name="adj1" fmla="val 33015"/>
              <a:gd name="adj2" fmla="val -133453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호출 단계 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추가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6638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6104"/>
            <a:ext cx="7772400" cy="1470025"/>
          </a:xfrm>
        </p:spPr>
        <p:txBody>
          <a:bodyPr>
            <a:normAutofit/>
          </a:bodyPr>
          <a:lstStyle/>
          <a:p>
            <a:r>
              <a:rPr lang="en-US" smtClean="0"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등장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5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933699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16499" y="1654710"/>
            <a:ext cx="1333501" cy="3806290"/>
          </a:xfrm>
          <a:prstGeom prst="rect">
            <a:avLst/>
          </a:prstGeom>
          <a:solidFill>
            <a:schemeClr val="bg2"/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ODBC </a:t>
            </a:r>
            <a:r>
              <a:rPr lang="ko-KR" altLang="en-US" sz="2800" dirty="0">
                <a:latin typeface="+mn-ea"/>
              </a:rPr>
              <a:t>속도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268" y="1874579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454900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248268" y="4761699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454900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248268" y="2317654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118100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118100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268" y="4300034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7386" y="1917544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4207386" y="2317654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4207386" y="4761699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7386" y="4361589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3009900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009900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799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5058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71500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119913" y="3557855"/>
            <a:ext cx="81378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99186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240653" y="5310108"/>
            <a:ext cx="3213747" cy="1347001"/>
          </a:xfrm>
          <a:prstGeom prst="wedgeEllipseCallout">
            <a:avLst>
              <a:gd name="adj1" fmla="val 33015"/>
              <a:gd name="adj2" fmla="val -133453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호출 단계 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추가 </a:t>
            </a:r>
            <a:r>
              <a:rPr lang="ko-KR" altLang="en-US" sz="20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Wingdings"/>
              </a:rPr>
              <a:t> 속도 느림</a:t>
            </a:r>
            <a:endParaRPr lang="en-US" altLang="ko-KR" sz="20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6232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Java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애플리케이션에서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접속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8215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933699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16499" y="1654710"/>
            <a:ext cx="1333501" cy="3806290"/>
          </a:xfrm>
          <a:prstGeom prst="rect">
            <a:avLst/>
          </a:prstGeom>
          <a:solidFill>
            <a:schemeClr val="bg2"/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268" y="1874579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454900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248268" y="4761699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454900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248268" y="2317654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118100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118100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268" y="4300034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7386" y="1917544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4207386" y="2317654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4207386" y="4761699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7386" y="4361589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3009900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009900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799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5058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71500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119913" y="3557855"/>
            <a:ext cx="81378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99186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1727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933699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16499" y="1654710"/>
            <a:ext cx="1333501" cy="3806290"/>
          </a:xfrm>
          <a:prstGeom prst="rect">
            <a:avLst/>
          </a:prstGeom>
          <a:solidFill>
            <a:schemeClr val="bg2"/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268" y="1874579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454900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248268" y="4761699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454900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248268" y="2317654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118100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118100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268" y="4300034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7386" y="1917544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4207386" y="2317654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4207386" y="4761699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7386" y="4361589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3009900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009900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799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5058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71500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119913" y="3557855"/>
            <a:ext cx="81378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99186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979712" y="3047546"/>
            <a:ext cx="1141707" cy="943718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332979" y="4799797"/>
            <a:ext cx="2600720" cy="1461303"/>
          </a:xfrm>
          <a:prstGeom prst="wedgeEllipseCallout">
            <a:avLst>
              <a:gd name="adj1" fmla="val 34480"/>
              <a:gd name="adj2" fmla="val -122155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sz="36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불가</a:t>
            </a:r>
            <a:r>
              <a:rPr lang="en-US" altLang="ko-KR" sz="36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2876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2933699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16499" y="1654710"/>
            <a:ext cx="1333501" cy="3806290"/>
          </a:xfrm>
          <a:prstGeom prst="rect">
            <a:avLst/>
          </a:prstGeom>
          <a:solidFill>
            <a:schemeClr val="bg2"/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n-ea"/>
              </a:rPr>
              <a:t>DBMS</a:t>
            </a:r>
            <a:r>
              <a:rPr lang="ko-KR" altLang="en-US" sz="2800" dirty="0">
                <a:latin typeface="+mn-ea"/>
              </a:rPr>
              <a:t>에 종속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8268" y="1874579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 MS-SQL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454900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248268" y="4761699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454900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248268" y="2317654"/>
            <a:ext cx="1206632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118100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118100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268" y="4300034"/>
            <a:ext cx="120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2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2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2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07386" y="1917544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4207386" y="2317654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4207386" y="4761699"/>
            <a:ext cx="910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07386" y="4361589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모서리가 둥근 직사각형 15"/>
          <p:cNvSpPr/>
          <p:nvPr/>
        </p:nvSpPr>
        <p:spPr>
          <a:xfrm>
            <a:off x="3009900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009900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590799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5058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71500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b="1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119913" y="3557855"/>
            <a:ext cx="81378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99186" y="3104289"/>
            <a:ext cx="910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Multiply 26"/>
          <p:cNvSpPr/>
          <p:nvPr/>
        </p:nvSpPr>
        <p:spPr>
          <a:xfrm>
            <a:off x="1979712" y="3047546"/>
            <a:ext cx="1141707" cy="943718"/>
          </a:xfrm>
          <a:prstGeom prst="mathMultiply">
            <a:avLst>
              <a:gd name="adj1" fmla="val 10187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6638701" y="5461000"/>
            <a:ext cx="2443360" cy="1308903"/>
          </a:xfrm>
          <a:prstGeom prst="wedgeEllipseCallout">
            <a:avLst>
              <a:gd name="adj1" fmla="val -54762"/>
              <a:gd name="adj2" fmla="val -74171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C/C++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755900" y="952499"/>
            <a:ext cx="3721100" cy="4761697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63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15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Java DataBase</a:t>
            </a:r>
            <a:br>
              <a:rPr lang="en-US" dirty="0" smtClean="0">
                <a:latin typeface="맑은 고딕"/>
                <a:ea typeface="맑은 고딕"/>
                <a:cs typeface="맑은 고딕"/>
              </a:rPr>
            </a:br>
            <a:r>
              <a:rPr lang="en-US" dirty="0" smtClean="0">
                <a:latin typeface="맑은 고딕"/>
                <a:ea typeface="맑은 고딕"/>
                <a:cs typeface="맑은 고딕"/>
              </a:rPr>
              <a:t>Connectivity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2766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Java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애플리케이션을 위한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 smtClean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DBMS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접속 인터페이스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15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JDBC Type 1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드라이버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3559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1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JDBC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1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1423247" y="4950691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>
            <a:stCxn id="29" idx="0"/>
            <a:endCxn id="48" idx="2"/>
          </p:cNvCxnSpPr>
          <p:nvPr/>
        </p:nvCxnSpPr>
        <p:spPr>
          <a:xfrm flipV="1">
            <a:off x="2197454" y="4068164"/>
            <a:ext cx="0" cy="8825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7454" y="4412731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483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DBMS </a:t>
            </a:r>
            <a:r>
              <a:rPr lang="ko-KR" altLang="en-US" sz="2800" dirty="0" smtClean="0">
                <a:latin typeface="+mn-ea"/>
                <a:ea typeface="+mn-ea"/>
              </a:rPr>
              <a:t>도입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Can 1"/>
          <p:cNvSpPr/>
          <p:nvPr/>
        </p:nvSpPr>
        <p:spPr>
          <a:xfrm>
            <a:off x="5954888" y="5069279"/>
            <a:ext cx="1916921" cy="1020618"/>
          </a:xfrm>
          <a:prstGeom prst="can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HDD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3351" y="4316771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File I/O API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" name="직선 화살표 연결선 7"/>
          <p:cNvCxnSpPr>
            <a:stCxn id="9" idx="2"/>
            <a:endCxn id="2" idx="1"/>
          </p:cNvCxnSpPr>
          <p:nvPr/>
        </p:nvCxnSpPr>
        <p:spPr>
          <a:xfrm flipH="1">
            <a:off x="6913349" y="4053278"/>
            <a:ext cx="1" cy="10160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6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1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JDBC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1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1423247" y="4950691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>
            <a:stCxn id="29" idx="0"/>
            <a:endCxn id="48" idx="2"/>
          </p:cNvCxnSpPr>
          <p:nvPr/>
        </p:nvCxnSpPr>
        <p:spPr>
          <a:xfrm flipV="1">
            <a:off x="2197454" y="4068164"/>
            <a:ext cx="0" cy="8825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7454" y="4412731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1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JRE</a:t>
            </a: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기본으로 포함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 사용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속도 느리다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Excel, Text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데이터에 접근할 때 유용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1209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1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JDBC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1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1423247" y="4950691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>
            <a:stCxn id="29" idx="0"/>
            <a:endCxn id="48" idx="2"/>
          </p:cNvCxnSpPr>
          <p:nvPr/>
        </p:nvCxnSpPr>
        <p:spPr>
          <a:xfrm flipV="1">
            <a:off x="2197454" y="4068164"/>
            <a:ext cx="0" cy="8825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7454" y="4412731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1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JRE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기본으로 포함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드라이버 사용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속도 느리다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Excel, Text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데이터에 접근할 때 유용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237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1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JDBC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1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1423247" y="4950691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>
            <a:stCxn id="29" idx="0"/>
            <a:endCxn id="48" idx="2"/>
          </p:cNvCxnSpPr>
          <p:nvPr/>
        </p:nvCxnSpPr>
        <p:spPr>
          <a:xfrm flipV="1">
            <a:off x="2197454" y="4068164"/>
            <a:ext cx="0" cy="8825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7454" y="4412731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1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JRE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기본으로 포함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 사용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속도 느리다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Excel, Text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데이터에 접근할 때 유용</a:t>
            </a:r>
            <a:endParaRPr lang="ko-KR" altLang="en-US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6402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1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ODBC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JDBC</a:t>
            </a:r>
          </a:p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1</a:t>
            </a: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en-US" altLang="ko-KR" sz="20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모서리가 둥근 직사각형 15"/>
          <p:cNvSpPr/>
          <p:nvPr/>
        </p:nvSpPr>
        <p:spPr>
          <a:xfrm>
            <a:off x="1423247" y="4950691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en-US" altLang="ko-KR" sz="1600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직선 화살표 연결선 7"/>
          <p:cNvCxnSpPr>
            <a:stCxn id="29" idx="0"/>
            <a:endCxn id="48" idx="2"/>
          </p:cNvCxnSpPr>
          <p:nvPr/>
        </p:nvCxnSpPr>
        <p:spPr>
          <a:xfrm flipV="1">
            <a:off x="2197454" y="4068164"/>
            <a:ext cx="0" cy="88252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97454" y="4412731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1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JRE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에 기본으로 포함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 사용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속도 느리다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Excel, Text</a:t>
            </a: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데이터에 접근할 때 유용</a:t>
            </a:r>
            <a:endParaRPr lang="ko-KR" altLang="en-US" dirty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87929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JDBC Type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2</a:t>
            </a:r>
            <a:r>
              <a:rPr 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드라이버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448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708400" y="1654710"/>
            <a:ext cx="1630615" cy="38062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2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73674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74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1460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708400" y="1654710"/>
            <a:ext cx="1630615" cy="3806290"/>
          </a:xfrm>
          <a:prstGeom prst="rect">
            <a:avLst/>
          </a:prstGeom>
          <a:noFill/>
          <a:ln w="57150" cmpd="sng">
            <a:solidFill>
              <a:srgbClr val="FF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2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73674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74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332978" y="4799797"/>
            <a:ext cx="3096021" cy="1461303"/>
          </a:xfrm>
          <a:prstGeom prst="wedgeEllipseCallout">
            <a:avLst>
              <a:gd name="adj1" fmla="val 56631"/>
              <a:gd name="adj2" fmla="val -50890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ODBC</a:t>
            </a:r>
          </a:p>
          <a:p>
            <a:pPr algn="ctr"/>
            <a:r>
              <a:rPr lang="ko-KR" altLang="en-US" sz="36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불필요</a:t>
            </a:r>
            <a:endParaRPr lang="en-US" altLang="ko-KR" sz="36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5785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2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2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별도 다운로드 필요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 안 함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Native API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11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2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2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별도 다운로드 필요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사용 안 함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Native API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6524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2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0" idx="3"/>
            <a:endCxn id="10" idx="1"/>
          </p:cNvCxnSpPr>
          <p:nvPr/>
        </p:nvCxnSpPr>
        <p:spPr>
          <a:xfrm>
            <a:off x="6932225" y="4761699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7" idx="3"/>
            <a:endCxn id="11" idx="1"/>
          </p:cNvCxnSpPr>
          <p:nvPr/>
        </p:nvCxnSpPr>
        <p:spPr>
          <a:xfrm>
            <a:off x="6932225" y="2317654"/>
            <a:ext cx="585427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모서리가 둥근 직사각형 15"/>
          <p:cNvSpPr/>
          <p:nvPr/>
        </p:nvSpPr>
        <p:spPr>
          <a:xfrm>
            <a:off x="5802057" y="1807345"/>
            <a:ext cx="1130168" cy="1020618"/>
          </a:xfrm>
          <a:prstGeom prst="roundRect">
            <a:avLst>
              <a:gd name="adj" fmla="val 5978"/>
            </a:avLst>
          </a:prstGeom>
          <a:solidFill>
            <a:schemeClr val="bg2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모서리가 둥근 직사각형 15"/>
          <p:cNvSpPr/>
          <p:nvPr/>
        </p:nvSpPr>
        <p:spPr>
          <a:xfrm>
            <a:off x="5802057" y="4251390"/>
            <a:ext cx="1130168" cy="1020618"/>
          </a:xfrm>
          <a:prstGeom prst="roundRect">
            <a:avLst>
              <a:gd name="adj" fmla="val 5978"/>
            </a:avLst>
          </a:prstGeom>
          <a:solidFill>
            <a:srgbClr val="EEECE1"/>
          </a:solidFill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API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4" name="직선 화살표 연결선 7"/>
          <p:cNvCxnSpPr>
            <a:stCxn id="18" idx="3"/>
            <a:endCxn id="17" idx="1"/>
          </p:cNvCxnSpPr>
          <p:nvPr/>
        </p:nvCxnSpPr>
        <p:spPr>
          <a:xfrm>
            <a:off x="5145343" y="2317654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7"/>
          <p:cNvCxnSpPr>
            <a:stCxn id="21" idx="3"/>
            <a:endCxn id="20" idx="1"/>
          </p:cNvCxnSpPr>
          <p:nvPr/>
        </p:nvCxnSpPr>
        <p:spPr>
          <a:xfrm>
            <a:off x="5145343" y="4761699"/>
            <a:ext cx="656714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2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39015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Vendor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2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별도 다운로드 필요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ODBC 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 안 함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Native API </a:t>
            </a: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2910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DBMS </a:t>
            </a:r>
            <a:r>
              <a:rPr lang="ko-KR" altLang="en-US" sz="2800" dirty="0" smtClean="0">
                <a:latin typeface="+mn-ea"/>
                <a:ea typeface="+mn-ea"/>
              </a:rPr>
              <a:t>도입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Can 1"/>
          <p:cNvSpPr/>
          <p:nvPr/>
        </p:nvSpPr>
        <p:spPr>
          <a:xfrm>
            <a:off x="5954888" y="5069279"/>
            <a:ext cx="1916921" cy="1020618"/>
          </a:xfrm>
          <a:prstGeom prst="can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HDD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3351" y="4316771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File I/O API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" name="직선 화살표 연결선 7"/>
          <p:cNvCxnSpPr>
            <a:stCxn id="9" idx="2"/>
            <a:endCxn id="2" idx="1"/>
          </p:cNvCxnSpPr>
          <p:nvPr/>
        </p:nvCxnSpPr>
        <p:spPr>
          <a:xfrm flipH="1">
            <a:off x="6913349" y="4053278"/>
            <a:ext cx="1" cy="10160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Callout 13"/>
          <p:cNvSpPr/>
          <p:nvPr/>
        </p:nvSpPr>
        <p:spPr>
          <a:xfrm>
            <a:off x="2497666" y="914400"/>
            <a:ext cx="3852333" cy="1399822"/>
          </a:xfrm>
          <a:prstGeom prst="wedgeEllipseCallout">
            <a:avLst>
              <a:gd name="adj1" fmla="val 42815"/>
              <a:gd name="adj2" fmla="val 93518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 입출력을 위임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8254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JDBC Type </a:t>
            </a: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4</a:t>
            </a:r>
            <a:r>
              <a:rPr lang="en-US" dirty="0" smtClean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드라이버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402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4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1" idx="3"/>
            <a:endCxn id="10" idx="1"/>
          </p:cNvCxnSpPr>
          <p:nvPr/>
        </p:nvCxnSpPr>
        <p:spPr>
          <a:xfrm>
            <a:off x="5145343" y="4761699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8" idx="3"/>
            <a:endCxn id="11" idx="1"/>
          </p:cNvCxnSpPr>
          <p:nvPr/>
        </p:nvCxnSpPr>
        <p:spPr>
          <a:xfrm>
            <a:off x="5145343" y="2317654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5343" y="1708138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5343" y="4176923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8406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4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1" idx="3"/>
            <a:endCxn id="10" idx="1"/>
          </p:cNvCxnSpPr>
          <p:nvPr/>
        </p:nvCxnSpPr>
        <p:spPr>
          <a:xfrm>
            <a:off x="5145343" y="4761699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8" idx="3"/>
            <a:endCxn id="11" idx="1"/>
          </p:cNvCxnSpPr>
          <p:nvPr/>
        </p:nvCxnSpPr>
        <p:spPr>
          <a:xfrm>
            <a:off x="5145343" y="2317654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45343" y="1708138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5343" y="4176923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560" y="1092585"/>
            <a:ext cx="329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별도 다운로드 필요</a:t>
            </a: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직접 통신</a:t>
            </a:r>
            <a:endParaRPr lang="en-US" altLang="ko-KR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Pure Java</a:t>
            </a:r>
          </a:p>
        </p:txBody>
      </p:sp>
    </p:spTree>
    <p:extLst>
      <p:ext uri="{BB962C8B-B14F-4D97-AF65-F5344CB8AC3E}">
        <p14:creationId xmlns:p14="http://schemas.microsoft.com/office/powerpoint/2010/main" val="74715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4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1" idx="3"/>
            <a:endCxn id="10" idx="1"/>
          </p:cNvCxnSpPr>
          <p:nvPr/>
        </p:nvCxnSpPr>
        <p:spPr>
          <a:xfrm>
            <a:off x="5145343" y="4761699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8" idx="3"/>
            <a:endCxn id="11" idx="1"/>
          </p:cNvCxnSpPr>
          <p:nvPr/>
        </p:nvCxnSpPr>
        <p:spPr>
          <a:xfrm>
            <a:off x="5145343" y="2317654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별도 다운로드 필요</a:t>
            </a: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직접 통신</a:t>
            </a:r>
            <a:endParaRPr lang="en-US" altLang="ko-KR" dirty="0" smtClean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Pure Java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5343" y="1708138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5343" y="4176923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Oval Callout 16"/>
          <p:cNvSpPr/>
          <p:nvPr/>
        </p:nvSpPr>
        <p:spPr>
          <a:xfrm>
            <a:off x="6105271" y="5522992"/>
            <a:ext cx="2654791" cy="1090692"/>
          </a:xfrm>
          <a:prstGeom prst="wedgeEllipseCallout">
            <a:avLst>
              <a:gd name="adj1" fmla="val -51005"/>
              <a:gd name="adj2" fmla="val -114932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와</a:t>
            </a:r>
            <a:endParaRPr lang="en-US" altLang="ko-KR" sz="28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28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직접 통신</a:t>
            </a:r>
            <a:endParaRPr lang="en-US" altLang="ko-KR" sz="2800" b="1" dirty="0" smtClean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7947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871656" y="1654710"/>
            <a:ext cx="1358901" cy="38062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mpd="sng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</a:rPr>
              <a:t>JDBC Type 4</a:t>
            </a:r>
            <a:r>
              <a:rPr lang="ko-KR" altLang="en-US" sz="2800" dirty="0" smtClean="0">
                <a:latin typeface="+mn-ea"/>
              </a:rPr>
              <a:t> 드라이버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모서리가 둥근 직사각형 15"/>
          <p:cNvSpPr/>
          <p:nvPr/>
        </p:nvSpPr>
        <p:spPr>
          <a:xfrm>
            <a:off x="7517652" y="4251390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Oracle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직선 화살표 연결선 7"/>
          <p:cNvCxnSpPr>
            <a:stCxn id="21" idx="3"/>
            <a:endCxn id="10" idx="1"/>
          </p:cNvCxnSpPr>
          <p:nvPr/>
        </p:nvCxnSpPr>
        <p:spPr>
          <a:xfrm>
            <a:off x="5145343" y="4761699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5"/>
          <p:cNvSpPr/>
          <p:nvPr/>
        </p:nvSpPr>
        <p:spPr>
          <a:xfrm>
            <a:off x="7517652" y="1807345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MS-SQL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8" idx="3"/>
            <a:endCxn id="11" idx="1"/>
          </p:cNvCxnSpPr>
          <p:nvPr/>
        </p:nvCxnSpPr>
        <p:spPr>
          <a:xfrm>
            <a:off x="5145343" y="2317654"/>
            <a:ext cx="2372309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3947857" y="1807345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MS-SQL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3947857" y="425139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Oracle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28756" y="1091445"/>
            <a:ext cx="2035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1423247" y="3047546"/>
            <a:ext cx="1548413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1600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16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45" idx="1"/>
          </p:cNvCxnSpPr>
          <p:nvPr/>
        </p:nvCxnSpPr>
        <p:spPr>
          <a:xfrm>
            <a:off x="2971660" y="3557855"/>
            <a:ext cx="899996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5560" y="1092585"/>
            <a:ext cx="329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JDBC Type 4 </a:t>
            </a:r>
            <a:r>
              <a:rPr lang="ko-KR" altLang="en-US" b="1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특징</a:t>
            </a:r>
            <a:endParaRPr lang="en-US" altLang="ko-KR" b="1" dirty="0" smtClean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별도 다운로드 필요</a:t>
            </a: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DBMS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와 직접 통신</a:t>
            </a:r>
            <a:endParaRPr lang="en-US" altLang="ko-KR" dirty="0" smtClean="0">
              <a:latin typeface="맑은 고딕"/>
              <a:ea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dirty="0" smtClean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Pure Java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5343" y="1708138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MS-SQL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5343" y="4176923"/>
            <a:ext cx="237230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Oracle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044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+mn-ea"/>
              </a:rPr>
              <a:t>실습 예제 아키텍처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1" name="모서리가 둥근 직사각형 15"/>
          <p:cNvSpPr/>
          <p:nvPr/>
        </p:nvSpPr>
        <p:spPr>
          <a:xfrm>
            <a:off x="7390652" y="3047546"/>
            <a:ext cx="124241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MySQL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4" name="직선 화살표 연결선 7"/>
          <p:cNvCxnSpPr>
            <a:stCxn id="18" idx="3"/>
            <a:endCxn id="11" idx="1"/>
          </p:cNvCxnSpPr>
          <p:nvPr/>
        </p:nvCxnSpPr>
        <p:spPr>
          <a:xfrm flipV="1">
            <a:off x="5511798" y="3557855"/>
            <a:ext cx="1878854" cy="4164"/>
          </a:xfrm>
          <a:prstGeom prst="straightConnector1">
            <a:avLst/>
          </a:prstGeom>
          <a:ln w="38100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모서리가 둥근 직사각형 15"/>
          <p:cNvSpPr/>
          <p:nvPr/>
        </p:nvSpPr>
        <p:spPr>
          <a:xfrm>
            <a:off x="4314312" y="3051710"/>
            <a:ext cx="1197486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MySQL</a:t>
            </a:r>
          </a:p>
          <a:p>
            <a:pPr algn="ctr"/>
            <a:r>
              <a:rPr lang="en-US" altLang="ko-KR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Type 4</a:t>
            </a:r>
          </a:p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드라이버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39956" y="2622036"/>
            <a:ext cx="1360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맑은 고딕"/>
                <a:ea typeface="맑은 고딕"/>
                <a:cs typeface="맑은 고딕"/>
              </a:rPr>
              <a:t>JDBC API</a:t>
            </a:r>
            <a:endParaRPr lang="ko-KR" altLang="en-US" sz="2000" b="1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모서리가 둥근 직사각형 15"/>
          <p:cNvSpPr/>
          <p:nvPr/>
        </p:nvSpPr>
        <p:spPr>
          <a:xfrm>
            <a:off x="508001" y="3047546"/>
            <a:ext cx="2031860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Java</a:t>
            </a:r>
          </a:p>
          <a:p>
            <a:pPr algn="ctr"/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애플리케이션</a:t>
            </a:r>
            <a:endParaRPr lang="en-US" altLang="ko-KR" sz="20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49" name="직선 화살표 연결선 7"/>
          <p:cNvCxnSpPr>
            <a:stCxn id="48" idx="3"/>
            <a:endCxn id="18" idx="1"/>
          </p:cNvCxnSpPr>
          <p:nvPr/>
        </p:nvCxnSpPr>
        <p:spPr>
          <a:xfrm>
            <a:off x="2539861" y="3557855"/>
            <a:ext cx="1774451" cy="416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960942" y="3143532"/>
            <a:ext cx="910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호출</a:t>
            </a:r>
            <a:endParaRPr lang="ko-KR" altLang="en-US" sz="16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11798" y="2967293"/>
            <a:ext cx="18788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맑은 고딕"/>
                <a:ea typeface="맑은 고딕"/>
                <a:cs typeface="맑은 고딕"/>
              </a:rPr>
              <a:t>MySQL </a:t>
            </a:r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전용</a:t>
            </a:r>
            <a:endParaRPr lang="en-US" altLang="ko-KR" sz="1600" dirty="0" smtClean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ko-KR" altLang="en-US" sz="1600" dirty="0" smtClean="0">
                <a:latin typeface="맑은 고딕"/>
                <a:ea typeface="맑은 고딕"/>
                <a:cs typeface="맑은 고딕"/>
              </a:rPr>
              <a:t>프로토콜</a:t>
            </a:r>
            <a:endParaRPr lang="ko-KR" altLang="en-US" sz="1600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409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891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latin typeface="맑은 고딕"/>
                <a:cs typeface="맑은 고딕"/>
              </a:rPr>
              <a:t>-</a:t>
            </a:r>
            <a:r>
              <a:rPr lang="ko-KR" altLang="en-US" dirty="0" smtClean="0">
                <a:latin typeface="맑은 고딕"/>
                <a:cs typeface="맑은 고딕"/>
              </a:rPr>
              <a:t> </a:t>
            </a:r>
            <a:r>
              <a:rPr lang="ko-KR" altLang="en-US" dirty="0">
                <a:latin typeface="맑은 고딕"/>
                <a:cs typeface="맑은 고딕"/>
              </a:rPr>
              <a:t>실습 </a:t>
            </a:r>
            <a:r>
              <a:rPr lang="en-US" altLang="ko-KR" dirty="0">
                <a:latin typeface="맑은 고딕"/>
                <a:cs typeface="맑은 고딕"/>
              </a:rPr>
              <a:t>-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36768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4.2 HttpServlet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으로</a:t>
            </a:r>
            <a:r>
              <a:rPr lang="en-US" altLang="ko-KR" dirty="0">
                <a:latin typeface="맑은 고딕"/>
                <a:ea typeface="맑은 고딕"/>
                <a:cs typeface="맑은 고딕"/>
              </a:rPr>
              <a:t/>
            </a:r>
            <a:br>
              <a:rPr lang="en-US" altLang="ko-KR" dirty="0">
                <a:latin typeface="맑은 고딕"/>
                <a:ea typeface="맑은 고딕"/>
                <a:cs typeface="맑은 고딕"/>
              </a:rPr>
            </a:br>
            <a:r>
              <a:rPr lang="en-US" altLang="ko-KR" dirty="0" smtClean="0">
                <a:latin typeface="맑은 고딕"/>
                <a:ea typeface="맑은 고딕"/>
                <a:cs typeface="맑은 고딕"/>
              </a:rPr>
              <a:t>GET 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요청 다루기</a:t>
            </a:r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 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813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487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맑은 고딕"/>
                <a:ea typeface="맑은 고딕"/>
                <a:cs typeface="맑은 고딕"/>
              </a:rPr>
              <a:t>HttpServlet</a:t>
            </a:r>
            <a:endParaRPr lang="en-US" dirty="0"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645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latin typeface="+mn-ea"/>
                <a:ea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891" y="2693402"/>
            <a:ext cx="2535764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9772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5"/>
          <p:cNvSpPr/>
          <p:nvPr/>
        </p:nvSpPr>
        <p:spPr>
          <a:xfrm>
            <a:off x="1447592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애플리케이션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1979712" y="0"/>
            <a:ext cx="5256584" cy="578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+mn-ea"/>
                <a:ea typeface="+mn-ea"/>
              </a:rPr>
              <a:t>DBMS </a:t>
            </a:r>
            <a:r>
              <a:rPr lang="ko-KR" altLang="en-US" sz="2800" dirty="0" smtClean="0">
                <a:latin typeface="+mn-ea"/>
                <a:ea typeface="+mn-ea"/>
              </a:rPr>
              <a:t>도입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Can 1"/>
          <p:cNvSpPr/>
          <p:nvPr/>
        </p:nvSpPr>
        <p:spPr>
          <a:xfrm>
            <a:off x="5954888" y="5069279"/>
            <a:ext cx="1916921" cy="1020618"/>
          </a:xfrm>
          <a:prstGeom prst="can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HDD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3351" y="4316771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맑은 고딕"/>
                <a:ea typeface="맑은 고딕"/>
                <a:cs typeface="맑은 고딕"/>
              </a:rPr>
              <a:t>File I/O API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364513" y="3533102"/>
            <a:ext cx="2590376" cy="463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15"/>
          <p:cNvSpPr/>
          <p:nvPr/>
        </p:nvSpPr>
        <p:spPr>
          <a:xfrm>
            <a:off x="5954889" y="3032660"/>
            <a:ext cx="1916921" cy="1020618"/>
          </a:xfrm>
          <a:prstGeom prst="roundRect">
            <a:avLst>
              <a:gd name="adj" fmla="val 5978"/>
            </a:avLst>
          </a:prstGeom>
          <a:noFill/>
          <a:ln w="571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DBMS</a:t>
            </a:r>
            <a:endParaRPr lang="ko-KR" altLang="en-US" sz="200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" name="직선 화살표 연결선 7"/>
          <p:cNvCxnSpPr>
            <a:stCxn id="9" idx="2"/>
            <a:endCxn id="2" idx="1"/>
          </p:cNvCxnSpPr>
          <p:nvPr/>
        </p:nvCxnSpPr>
        <p:spPr>
          <a:xfrm flipH="1">
            <a:off x="6913349" y="4053278"/>
            <a:ext cx="1" cy="101600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9640" y="3032660"/>
            <a:ext cx="1821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맑은 고딕"/>
                <a:ea typeface="맑은 고딕"/>
                <a:cs typeface="맑은 고딕"/>
              </a:rPr>
              <a:t>사용</a:t>
            </a:r>
            <a:endParaRPr lang="ko-KR" altLang="en-US" sz="2400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2497666" y="914400"/>
            <a:ext cx="3852333" cy="1399822"/>
          </a:xfrm>
          <a:prstGeom prst="wedgeEllipseCallout">
            <a:avLst>
              <a:gd name="adj1" fmla="val 42815"/>
              <a:gd name="adj2" fmla="val 93518"/>
            </a:avLst>
          </a:prstGeom>
          <a:noFill/>
          <a:ln w="3810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데이터 입출력을 위임</a:t>
            </a:r>
            <a:endParaRPr lang="en-US" sz="2000" b="1" dirty="0">
              <a:solidFill>
                <a:schemeClr val="tx1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91624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891" y="2693402"/>
            <a:ext cx="2535764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6656" y="2811759"/>
            <a:ext cx="21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1" idx="1"/>
            <a:endCxn id="2" idx="3"/>
          </p:cNvCxnSpPr>
          <p:nvPr/>
        </p:nvCxnSpPr>
        <p:spPr>
          <a:xfrm flipH="1">
            <a:off x="3196655" y="3242646"/>
            <a:ext cx="2122570" cy="20143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19225" y="281175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555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0891" y="2693402"/>
            <a:ext cx="2535764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96656" y="2811759"/>
            <a:ext cx="212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6" name="Straight Arrow Connector 15"/>
          <p:cNvCxnSpPr>
            <a:stCxn id="11" idx="1"/>
            <a:endCxn id="2" idx="3"/>
          </p:cNvCxnSpPr>
          <p:nvPr/>
        </p:nvCxnSpPr>
        <p:spPr>
          <a:xfrm flipH="1">
            <a:off x="3196655" y="3242646"/>
            <a:ext cx="2122570" cy="20143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19225" y="3800348"/>
            <a:ext cx="3530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service() { … 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5" y="2811759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77508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1369212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183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1369212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3242646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5647" y="262709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2230986"/>
            <a:ext cx="0" cy="1011660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184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1369212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025" y="3381638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3382516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3242646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5647" y="262709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2230986"/>
            <a:ext cx="0" cy="1011660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9" idx="3"/>
          </p:cNvCxnSpPr>
          <p:nvPr/>
        </p:nvCxnSpPr>
        <p:spPr>
          <a:xfrm flipH="1" flipV="1">
            <a:off x="3734025" y="3812033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1369212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025" y="3381638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3382516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3242646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5647" y="262709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2230986"/>
            <a:ext cx="0" cy="1011660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9" idx="3"/>
          </p:cNvCxnSpPr>
          <p:nvPr/>
        </p:nvCxnSpPr>
        <p:spPr>
          <a:xfrm flipH="1" flipV="1">
            <a:off x="3734025" y="3812033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7268" y="4485256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3758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1369212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4025" y="3381638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7268" y="4485256"/>
            <a:ext cx="3530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init()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destroy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getServletInfo()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맑은 고딕"/>
                <a:cs typeface="맑은 고딕"/>
              </a:rPr>
              <a:t>getServletConfig()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9226" y="3382516"/>
            <a:ext cx="2686681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HelloWorld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3242646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</a:t>
            </a: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85647" y="262709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2230986"/>
            <a:ext cx="0" cy="1011660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9" idx="3"/>
          </p:cNvCxnSpPr>
          <p:nvPr/>
        </p:nvCxnSpPr>
        <p:spPr>
          <a:xfrm flipH="1" flipV="1">
            <a:off x="3734025" y="3812033"/>
            <a:ext cx="1585201" cy="1370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19226" y="4381419"/>
            <a:ext cx="353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service(</a:t>
            </a:r>
            <a:r>
              <a:rPr lang="en-US" altLang="ko-KR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)</a:t>
            </a:r>
            <a:r>
              <a:rPr lang="ko-KR" altLang="en-US" sz="20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{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…</a:t>
            </a:r>
            <a:r>
              <a:rPr lang="ko-KR" altLang="en-US" sz="2000" b="1" dirty="0">
                <a:solidFill>
                  <a:srgbClr val="000000"/>
                </a:solidFill>
                <a:latin typeface="맑은 고딕"/>
                <a:cs typeface="맑은 고딕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/>
                <a:cs typeface="맑은 고딕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2292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8123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47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79712" y="0"/>
            <a:ext cx="5256584" cy="578644"/>
          </a:xfrm>
        </p:spPr>
        <p:txBody>
          <a:bodyPr>
            <a:noAutofit/>
          </a:bodyPr>
          <a:lstStyle/>
          <a:p>
            <a:r>
              <a:rPr lang="ko-KR" altLang="en-US" sz="2800" dirty="0">
                <a:latin typeface="+mn-ea"/>
              </a:rPr>
              <a:t>서블릿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7765" y="826993"/>
            <a:ext cx="2535764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>
                <a:solidFill>
                  <a:srgbClr val="000000"/>
                </a:solidFill>
                <a:latin typeface="맑은 고딕"/>
                <a:cs typeface="맑은 고딕"/>
              </a:rPr>
              <a:t>interface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980" y="3461984"/>
            <a:ext cx="158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상속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7268" y="2341328"/>
            <a:ext cx="3096757" cy="861774"/>
          </a:xfrm>
          <a:prstGeom prst="rect">
            <a:avLst/>
          </a:prstGeom>
          <a:ln w="57150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GenericServlet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44980" y="1907573"/>
            <a:ext cx="148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/>
                <a:ea typeface="맑은 고딕"/>
                <a:cs typeface="맑은 고딕"/>
              </a:rPr>
              <a:t>구현</a:t>
            </a:r>
            <a:endParaRPr lang="ko-KR" altLang="en-US" dirty="0"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" name="Straight Arrow Connector 12"/>
          <p:cNvCxnSpPr>
            <a:stCxn id="9" idx="0"/>
            <a:endCxn id="2" idx="2"/>
          </p:cNvCxnSpPr>
          <p:nvPr/>
        </p:nvCxnSpPr>
        <p:spPr>
          <a:xfrm flipV="1">
            <a:off x="2185647" y="1688767"/>
            <a:ext cx="0" cy="652561"/>
          </a:xfrm>
          <a:prstGeom prst="straightConnector1">
            <a:avLst/>
          </a:prstGeom>
          <a:ln w="50800">
            <a:solidFill>
              <a:srgbClr val="00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7268" y="3915869"/>
            <a:ext cx="3096757" cy="1138773"/>
          </a:xfrm>
          <a:prstGeom prst="rect">
            <a:avLst/>
          </a:prstGeom>
          <a:ln w="5715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dirty="0" smtClean="0"/>
              <a:t>≪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abstract class</a:t>
            </a:r>
            <a:r>
              <a:rPr lang="en-US" altLang="ko-KR" dirty="0" smtClean="0"/>
              <a:t>≫</a:t>
            </a:r>
            <a:endParaRPr lang="en-US" altLang="ko-KR" dirty="0" smtClean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/>
                <a:cs typeface="맑은 고딕"/>
              </a:rPr>
              <a:t>javax.servlet.http</a:t>
            </a:r>
            <a:endParaRPr lang="en-US" altLang="ko-KR" dirty="0">
              <a:solidFill>
                <a:srgbClr val="000000"/>
              </a:solidFill>
              <a:latin typeface="맑은 고딕"/>
              <a:cs typeface="맑은 고딕"/>
            </a:endParaRPr>
          </a:p>
          <a:p>
            <a:pPr algn="ctr"/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Http</a:t>
            </a:r>
            <a:r>
              <a:rPr lang="en-US" altLang="ko-KR" sz="3200" b="1" dirty="0" smtClean="0">
                <a:solidFill>
                  <a:srgbClr val="000000"/>
                </a:solidFill>
                <a:latin typeface="맑은 고딕"/>
                <a:cs typeface="맑은 고딕"/>
              </a:rPr>
              <a:t>Servlet</a:t>
            </a:r>
            <a:endParaRPr lang="en-US" altLang="ko-KR" sz="2400" b="1" dirty="0">
              <a:solidFill>
                <a:srgbClr val="000000"/>
              </a:solidFill>
              <a:latin typeface="맑은 고딕"/>
              <a:cs typeface="맑은 고딕"/>
            </a:endParaRPr>
          </a:p>
        </p:txBody>
      </p:sp>
      <p:cxnSp>
        <p:nvCxnSpPr>
          <p:cNvPr id="19" name="Straight Arrow Connector 18"/>
          <p:cNvCxnSpPr>
            <a:stCxn id="16" idx="0"/>
            <a:endCxn id="9" idx="2"/>
          </p:cNvCxnSpPr>
          <p:nvPr/>
        </p:nvCxnSpPr>
        <p:spPr>
          <a:xfrm flipV="1">
            <a:off x="2185647" y="3203102"/>
            <a:ext cx="0" cy="712767"/>
          </a:xfrm>
          <a:prstGeom prst="straightConnector1">
            <a:avLst/>
          </a:prstGeom>
          <a:ln w="50800">
            <a:solidFill>
              <a:srgbClr val="000000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25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29247</TotalTime>
  <Words>11302</Words>
  <Application>Microsoft Macintosh PowerPoint</Application>
  <PresentationFormat>On-screen Show (4:3)</PresentationFormat>
  <Paragraphs>2703</Paragraphs>
  <Slides>224</Slides>
  <Notes>224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224</vt:i4>
      </vt:variant>
    </vt:vector>
  </HeadingPairs>
  <TitlesOfParts>
    <vt:vector size="225" baseType="lpstr">
      <vt:lpstr>Office Theme</vt:lpstr>
      <vt:lpstr>PowerPoint Presentation</vt:lpstr>
      <vt:lpstr>4장. 서블릿과 JDBC</vt:lpstr>
      <vt:lpstr>DBMS의 등장 전!</vt:lpstr>
      <vt:lpstr>PowerPoint Presentation</vt:lpstr>
      <vt:lpstr>PowerPoint Presentation</vt:lpstr>
      <vt:lpstr>DBMS 등장</vt:lpstr>
      <vt:lpstr>PowerPoint Presentation</vt:lpstr>
      <vt:lpstr>PowerPoint Presentation</vt:lpstr>
      <vt:lpstr>PowerPoint Presentation</vt:lpstr>
      <vt:lpstr>DBMS 사용 규칙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</vt:lpstr>
      <vt:lpstr>PowerPoint Presentation</vt:lpstr>
      <vt:lpstr>PowerPoint Presentation</vt:lpstr>
      <vt:lpstr>SQL 전달 및 데이터 수신</vt:lpstr>
      <vt:lpstr>PowerPoint Presentation</vt:lpstr>
      <vt:lpstr>PowerPoint Presentation</vt:lpstr>
      <vt:lpstr>PowerPoint Presentation</vt:lpstr>
      <vt:lpstr>DBMS 전용 통신 프로토콜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Vendor(Native) API</vt:lpstr>
      <vt:lpstr>PowerPoint Presentation</vt:lpstr>
      <vt:lpstr>PowerPoint Presentation</vt:lpstr>
      <vt:lpstr>PowerPoint Presentation</vt:lpstr>
      <vt:lpstr>PowerPoint Presentation</vt:lpstr>
      <vt:lpstr>DBMS에 종속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ODBC 등장</vt:lpstr>
      <vt:lpstr>Open DataBase Connectivity</vt:lpstr>
      <vt:lpstr>DBMS에 접근하기 위한  표준 인터페이스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DBMS 종속 탈피</vt:lpstr>
      <vt:lpstr>PowerPoint Presentation</vt:lpstr>
      <vt:lpstr>PowerPoint Presentation</vt:lpstr>
      <vt:lpstr>PowerPoint Presentation</vt:lpstr>
      <vt:lpstr>PowerPoint Presentation</vt:lpstr>
      <vt:lpstr>ODBC 속도</vt:lpstr>
      <vt:lpstr>PowerPoint Presentation</vt:lpstr>
      <vt:lpstr>PowerPoint Presentation</vt:lpstr>
      <vt:lpstr>PowerPoint Presentation</vt:lpstr>
      <vt:lpstr>Java 애플리케이션에서  DBMS 접속</vt:lpstr>
      <vt:lpstr>PowerPoint Presentation</vt:lpstr>
      <vt:lpstr>PowerPoint Presentation</vt:lpstr>
      <vt:lpstr>PowerPoint Presentation</vt:lpstr>
      <vt:lpstr>JDBC API</vt:lpstr>
      <vt:lpstr>Java DataBase Connectivity</vt:lpstr>
      <vt:lpstr>Java 애플리케이션을 위한 DBMS 접속 인터페이스</vt:lpstr>
      <vt:lpstr>JDBC Type 1 드라이버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JDBC Type 2 드라이버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JDBC Type 4 드라이버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실습 -</vt:lpstr>
      <vt:lpstr>4.2 HttpServlet으로 GET 요청 다루기 </vt:lpstr>
      <vt:lpstr>HttpServlet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서블릿 만들기</vt:lpstr>
      <vt:lpstr>- 실습 -</vt:lpstr>
      <vt:lpstr>한글 입력 값이 깨지는 이유?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4.5 리프래시</vt:lpstr>
      <vt:lpstr>PowerPoint Presentation</vt:lpstr>
      <vt:lpstr>PowerPoint Presentation</vt:lpstr>
      <vt:lpstr>PowerPoint Presentation</vt:lpstr>
      <vt:lpstr>PowerPoint Presentation</vt:lpstr>
      <vt:lpstr>등록한 다음은?</vt:lpstr>
      <vt:lpstr>PowerPoint Presentation</vt:lpstr>
      <vt:lpstr>PowerPoint Presentation</vt:lpstr>
      <vt:lpstr>자동으로 목록화면으로  이동하려면?</vt:lpstr>
      <vt:lpstr>리프래시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Refresh 응답 헤더를  추가하는 방법?</vt:lpstr>
      <vt:lpstr>response.addHeader(“Refresh”, “1;url=list”);</vt:lpstr>
      <vt:lpstr>response.addHeader(“Refresh”, “1;url=list”); or response.setHeader(“Refresh”, “1;url=list”);</vt:lpstr>
      <vt:lpstr>웹브라우저와 웹서버의  요청-응답 흐름 </vt:lpstr>
      <vt:lpstr>GET 요청  http://localhost:9999/web04/member/add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Refresh를 구현하는 또 다른 방법!</vt:lpstr>
      <vt:lpstr>HTML 문에 Refresh 정보 삽입</vt:lpstr>
      <vt:lpstr>&lt;head&gt; &lt;title&gt;회원등록결과&lt;/title&gt; &lt;meta http-equiv='Refresh' content='1; url=list’&gt; &lt;/head&gt; …</vt:lpstr>
      <vt:lpstr>&lt;head&gt; &lt;title&gt;회원등록결과&lt;/title&gt; &lt;meta http-equiv='Refresh' content='1; url=list’&gt; &lt;/head&gt; …</vt:lpstr>
      <vt:lpstr>4.6 리다이렉트</vt:lpstr>
      <vt:lpstr>GET 요청  http://localhost:9999/web04/member/add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리다이렉트 하는 방법?</vt:lpstr>
      <vt:lpstr>response.sendRedirect(“list”); </vt:lpstr>
      <vt:lpstr>PowerPoint Presentation</vt:lpstr>
      <vt:lpstr>PowerPoint Presentation</vt:lpstr>
      <vt:lpstr>PowerPoint Presentation</vt:lpstr>
      <vt:lpstr>PowerPoint Presentation</vt:lpstr>
      <vt:lpstr>4.7 서블릿 초기화 매개변수</vt:lpstr>
      <vt:lpstr>PowerPoint Presentation</vt:lpstr>
      <vt:lpstr>PowerPoint Presentation</vt:lpstr>
      <vt:lpstr>PowerPoint Presentation</vt:lpstr>
      <vt:lpstr>PowerPoint Presentation</vt:lpstr>
      <vt:lpstr>변경될 수 있는 값을  손쉽게 관리하기</vt:lpstr>
      <vt:lpstr>PowerPoint Presentation</vt:lpstr>
      <vt:lpstr>설정 방법?</vt:lpstr>
      <vt:lpstr>web.xml</vt:lpstr>
      <vt:lpstr>애노테이션으로 설정</vt:lpstr>
      <vt:lpstr>@WebInitParam 애노테이션</vt:lpstr>
      <vt:lpstr>서블릿의  초기화 매개변수 값 꺼내기</vt:lpstr>
      <vt:lpstr>PowerPoint Presentation</vt:lpstr>
      <vt:lpstr>PowerPoint Presentation</vt:lpstr>
      <vt:lpstr>getInitParameter(“파라미터명”); </vt:lpstr>
      <vt:lpstr>4.8 컨텍스트 초기화 매개변수</vt:lpstr>
      <vt:lpstr>web.xml</vt:lpstr>
      <vt:lpstr>PowerPoint Presentation</vt:lpstr>
      <vt:lpstr>PowerPoint Presentation</vt:lpstr>
      <vt:lpstr>getInitParameter(“파라미터명”); </vt:lpstr>
      <vt:lpstr>서블릿 초기화 매개변수 VS 컨텍스트 초기화 매개변수</vt:lpstr>
      <vt:lpstr>서블릿 초기화 매개변수 VS 컨텍스트 초기화 매개변수</vt:lpstr>
      <vt:lpstr>서블릿 초기화 매개변수 VS 컨텍스트 초기화 매개변수</vt:lpstr>
      <vt:lpstr>4.9 필터 사용하기</vt:lpstr>
      <vt:lpstr>PowerPoint Presentation</vt:lpstr>
      <vt:lpstr>PowerPoint Presentation</vt:lpstr>
      <vt:lpstr>PowerPoint Presentation</vt:lpstr>
      <vt:lpstr>PowerPoint Presentation</vt:lpstr>
      <vt:lpstr>필터 넣기</vt:lpstr>
      <vt:lpstr>PowerPoint Presentation</vt:lpstr>
      <vt:lpstr>PowerPoint Presentation</vt:lpstr>
      <vt:lpstr>필터 실행!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필터의 용도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필터 만들기</vt:lpstr>
      <vt:lpstr>PowerPoint Presentation</vt:lpstr>
      <vt:lpstr>PowerPoint Presentation</vt:lpstr>
      <vt:lpstr>필터 적용</vt:lpstr>
      <vt:lpstr>web.xml</vt:lpstr>
      <vt:lpstr>web.xml</vt:lpstr>
      <vt:lpstr>애노테이션으로 필터 지정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웹 개발 워크북-1강</dc:title>
  <dc:subject/>
  <dc:creator>진영 엄</dc:creator>
  <cp:keywords/>
  <dc:description/>
  <cp:lastModifiedBy>Jinyoung Eom</cp:lastModifiedBy>
  <cp:revision>261</cp:revision>
  <dcterms:created xsi:type="dcterms:W3CDTF">2014-06-02T11:30:47Z</dcterms:created>
  <dcterms:modified xsi:type="dcterms:W3CDTF">2014-11-04T12:37:35Z</dcterms:modified>
  <cp:category/>
</cp:coreProperties>
</file>