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256" r:id="rId2"/>
    <p:sldId id="283" r:id="rId3"/>
    <p:sldId id="773" r:id="rId4"/>
    <p:sldId id="780" r:id="rId5"/>
    <p:sldId id="778" r:id="rId6"/>
    <p:sldId id="817" r:id="rId7"/>
    <p:sldId id="781" r:id="rId8"/>
    <p:sldId id="782" r:id="rId9"/>
    <p:sldId id="783" r:id="rId10"/>
    <p:sldId id="801" r:id="rId11"/>
    <p:sldId id="802" r:id="rId12"/>
    <p:sldId id="803" r:id="rId13"/>
    <p:sldId id="804" r:id="rId14"/>
    <p:sldId id="785" r:id="rId15"/>
    <p:sldId id="784" r:id="rId16"/>
    <p:sldId id="795" r:id="rId17"/>
    <p:sldId id="791" r:id="rId18"/>
    <p:sldId id="792" r:id="rId19"/>
    <p:sldId id="793" r:id="rId20"/>
    <p:sldId id="794" r:id="rId21"/>
    <p:sldId id="796" r:id="rId22"/>
    <p:sldId id="797" r:id="rId23"/>
    <p:sldId id="798" r:id="rId24"/>
    <p:sldId id="799" r:id="rId25"/>
    <p:sldId id="805" r:id="rId26"/>
    <p:sldId id="806" r:id="rId27"/>
    <p:sldId id="807" r:id="rId28"/>
    <p:sldId id="808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16" r:id="rId37"/>
    <p:sldId id="774" r:id="rId38"/>
    <p:sldId id="820" r:id="rId39"/>
    <p:sldId id="819" r:id="rId40"/>
    <p:sldId id="821" r:id="rId41"/>
    <p:sldId id="818" r:id="rId42"/>
    <p:sldId id="823" r:id="rId43"/>
    <p:sldId id="822" r:id="rId44"/>
    <p:sldId id="824" r:id="rId45"/>
    <p:sldId id="825" r:id="rId46"/>
    <p:sldId id="826" r:id="rId47"/>
    <p:sldId id="828" r:id="rId48"/>
    <p:sldId id="829" r:id="rId49"/>
    <p:sldId id="830" r:id="rId50"/>
    <p:sldId id="831" r:id="rId51"/>
    <p:sldId id="832" r:id="rId52"/>
    <p:sldId id="833" r:id="rId53"/>
    <p:sldId id="835" r:id="rId54"/>
    <p:sldId id="836" r:id="rId55"/>
    <p:sldId id="837" r:id="rId56"/>
    <p:sldId id="775" r:id="rId57"/>
    <p:sldId id="834" r:id="rId58"/>
    <p:sldId id="838" r:id="rId59"/>
    <p:sldId id="839" r:id="rId60"/>
    <p:sldId id="840" r:id="rId61"/>
    <p:sldId id="848" r:id="rId62"/>
    <p:sldId id="841" r:id="rId63"/>
    <p:sldId id="842" r:id="rId64"/>
    <p:sldId id="849" r:id="rId65"/>
    <p:sldId id="843" r:id="rId66"/>
    <p:sldId id="853" r:id="rId67"/>
    <p:sldId id="854" r:id="rId68"/>
    <p:sldId id="855" r:id="rId69"/>
    <p:sldId id="856" r:id="rId70"/>
    <p:sldId id="857" r:id="rId71"/>
    <p:sldId id="850" r:id="rId72"/>
    <p:sldId id="844" r:id="rId73"/>
    <p:sldId id="845" r:id="rId74"/>
    <p:sldId id="846" r:id="rId75"/>
    <p:sldId id="847" r:id="rId76"/>
    <p:sldId id="858" r:id="rId77"/>
    <p:sldId id="859" r:id="rId78"/>
    <p:sldId id="860" r:id="rId79"/>
    <p:sldId id="861" r:id="rId80"/>
    <p:sldId id="862" r:id="rId81"/>
    <p:sldId id="863" r:id="rId82"/>
    <p:sldId id="864" r:id="rId83"/>
    <p:sldId id="865" r:id="rId84"/>
    <p:sldId id="866" r:id="rId85"/>
    <p:sldId id="867" r:id="rId86"/>
    <p:sldId id="868" r:id="rId87"/>
    <p:sldId id="869" r:id="rId88"/>
    <p:sldId id="870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9" autoAdjust="0"/>
    <p:restoredTop sz="80677" autoAdjust="0"/>
  </p:normalViewPr>
  <p:slideViewPr>
    <p:cSldViewPr snapToGrid="0" snapToObjects="1">
      <p:cViewPr>
        <p:scale>
          <a:sx n="100" d="100"/>
          <a:sy n="100" d="100"/>
        </p:scale>
        <p:origin x="-279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237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14. 12. 9.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워크북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엄진영입니다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14. 12. 9.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14. 12. 9.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14. 12. 9.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14. 12. 9.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8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54090" y="2178601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①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3926558" y="1919483"/>
            <a:ext cx="1292572" cy="1714744"/>
            <a:chOff x="4283968" y="2039464"/>
            <a:chExt cx="648072" cy="796308"/>
          </a:xfrm>
        </p:grpSpPr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C6D9F1"/>
            </a:solidFill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150808"/>
              <a:ext cx="648072" cy="586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ko-KR" sz="2000" b="1" dirty="0" smtClean="0">
                  <a:latin typeface="맑은 고딕"/>
                  <a:ea typeface="맑은 고딕"/>
                  <a:cs typeface="맑은 고딕"/>
                </a:rPr>
                <a:t>|</a:t>
              </a:r>
              <a:r>
                <a:rPr lang="en-US" altLang="ko-KR" sz="2000" b="1" dirty="0" smtClean="0">
                  <a:latin typeface="맑은 고딕"/>
                  <a:ea typeface="맑은 고딕"/>
                  <a:cs typeface="맑은 고딕"/>
                </a:rPr>
                <a:t>|</a:t>
              </a:r>
            </a:p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컨트롤러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600" b="1" dirty="0" smtClean="0">
                  <a:latin typeface="맑은 고딕"/>
                  <a:ea typeface="맑은 고딕"/>
                  <a:cs typeface="맑은 고딕"/>
                </a:rPr>
                <a:t>(Controller)</a:t>
              </a:r>
            </a:p>
          </p:txBody>
        </p:sp>
      </p:grp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952860" y="2104149"/>
            <a:ext cx="1701230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2654090" y="2612968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7"/>
          <p:cNvCxnSpPr/>
          <p:nvPr/>
        </p:nvCxnSpPr>
        <p:spPr>
          <a:xfrm flipH="1">
            <a:off x="2654090" y="2935799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54090" y="2972940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⑥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6502685" y="2243636"/>
            <a:ext cx="1701230" cy="98373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Model)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3721100" y="4352438"/>
            <a:ext cx="1701230" cy="98373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뷰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View)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직선 화살표 연결선 7"/>
          <p:cNvCxnSpPr/>
          <p:nvPr/>
        </p:nvCxnSpPr>
        <p:spPr>
          <a:xfrm>
            <a:off x="5219130" y="2612968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7"/>
          <p:cNvCxnSpPr/>
          <p:nvPr/>
        </p:nvCxnSpPr>
        <p:spPr>
          <a:xfrm flipH="1">
            <a:off x="5219130" y="2935799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7"/>
          <p:cNvCxnSpPr/>
          <p:nvPr/>
        </p:nvCxnSpPr>
        <p:spPr>
          <a:xfrm>
            <a:off x="4803256" y="3634227"/>
            <a:ext cx="0" cy="71821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/>
          <p:nvPr/>
        </p:nvCxnSpPr>
        <p:spPr>
          <a:xfrm flipV="1">
            <a:off x="4422256" y="3634227"/>
            <a:ext cx="0" cy="71821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30217" y="2178601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②</a:t>
            </a:r>
            <a:r>
              <a:rPr lang="ko-KR" altLang="en-US" dirty="0" smtClean="0">
                <a:latin typeface="맑은 고딕"/>
                <a:cs typeface="맑은 고딕"/>
              </a:rPr>
              <a:t>호출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0217" y="2966317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③</a:t>
            </a:r>
            <a:r>
              <a:rPr lang="ko-KR" altLang="en-US" dirty="0" smtClean="0">
                <a:latin typeface="맑은 고딕"/>
                <a:cs typeface="맑은 고딕"/>
              </a:rPr>
              <a:t>결과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3256" y="3791817"/>
            <a:ext cx="26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cs typeface="맑은 고딕"/>
              </a:rPr>
              <a:t>④</a:t>
            </a:r>
            <a:r>
              <a:rPr lang="ko-KR" altLang="en-US" dirty="0" smtClean="0">
                <a:latin typeface="맑은 고딕"/>
                <a:cs typeface="맑은 고딕"/>
              </a:rPr>
              <a:t>화면 생성 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1412" y="3798283"/>
            <a:ext cx="26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맑은 고딕"/>
                <a:cs typeface="맑은 고딕"/>
              </a:rPr>
              <a:t>⑤</a:t>
            </a:r>
            <a:r>
              <a:rPr lang="ko-KR" altLang="en-US" dirty="0" smtClean="0">
                <a:latin typeface="맑은 고딕"/>
                <a:cs typeface="맑은 고딕"/>
              </a:rPr>
              <a:t>결과 화면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5003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54090" y="2178601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①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3926558" y="1919483"/>
            <a:ext cx="1292572" cy="1714744"/>
            <a:chOff x="4283968" y="2039464"/>
            <a:chExt cx="648072" cy="796308"/>
          </a:xfrm>
        </p:grpSpPr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C6D9F1"/>
            </a:solidFill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150808"/>
              <a:ext cx="648072" cy="586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ko-KR" sz="2000" b="1" dirty="0" smtClean="0">
                  <a:latin typeface="맑은 고딕"/>
                  <a:ea typeface="맑은 고딕"/>
                  <a:cs typeface="맑은 고딕"/>
                </a:rPr>
                <a:t>|</a:t>
              </a:r>
              <a:r>
                <a:rPr lang="en-US" altLang="ko-KR" sz="2000" b="1" dirty="0" smtClean="0">
                  <a:latin typeface="맑은 고딕"/>
                  <a:ea typeface="맑은 고딕"/>
                  <a:cs typeface="맑은 고딕"/>
                </a:rPr>
                <a:t>|</a:t>
              </a:r>
            </a:p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컨트롤러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600" b="1" dirty="0" smtClean="0">
                  <a:latin typeface="맑은 고딕"/>
                  <a:ea typeface="맑은 고딕"/>
                  <a:cs typeface="맑은 고딕"/>
                </a:rPr>
                <a:t>(Controller)</a:t>
              </a:r>
            </a:p>
          </p:txBody>
        </p:sp>
      </p:grp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952860" y="2104149"/>
            <a:ext cx="1701230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2654090" y="2612968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7"/>
          <p:cNvCxnSpPr/>
          <p:nvPr/>
        </p:nvCxnSpPr>
        <p:spPr>
          <a:xfrm flipH="1">
            <a:off x="2654090" y="2935799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54090" y="2972940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⑥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6502685" y="2243636"/>
            <a:ext cx="1701230" cy="98373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Model)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3721100" y="4352438"/>
            <a:ext cx="1701230" cy="98373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뷰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View)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직선 화살표 연결선 7"/>
          <p:cNvCxnSpPr/>
          <p:nvPr/>
        </p:nvCxnSpPr>
        <p:spPr>
          <a:xfrm>
            <a:off x="5219130" y="2612968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7"/>
          <p:cNvCxnSpPr/>
          <p:nvPr/>
        </p:nvCxnSpPr>
        <p:spPr>
          <a:xfrm flipH="1">
            <a:off x="5219130" y="2935799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7"/>
          <p:cNvCxnSpPr/>
          <p:nvPr/>
        </p:nvCxnSpPr>
        <p:spPr>
          <a:xfrm>
            <a:off x="4803256" y="3634227"/>
            <a:ext cx="0" cy="71821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/>
          <p:nvPr/>
        </p:nvCxnSpPr>
        <p:spPr>
          <a:xfrm flipV="1">
            <a:off x="4422256" y="3634227"/>
            <a:ext cx="0" cy="71821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30217" y="2178601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②</a:t>
            </a:r>
            <a:r>
              <a:rPr lang="ko-KR" altLang="en-US" dirty="0" smtClean="0">
                <a:latin typeface="맑은 고딕"/>
                <a:cs typeface="맑은 고딕"/>
              </a:rPr>
              <a:t>호출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0217" y="2966317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③</a:t>
            </a:r>
            <a:r>
              <a:rPr lang="ko-KR" altLang="en-US" dirty="0" smtClean="0">
                <a:latin typeface="맑은 고딕"/>
                <a:cs typeface="맑은 고딕"/>
              </a:rPr>
              <a:t>결과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3256" y="3791817"/>
            <a:ext cx="26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cs typeface="맑은 고딕"/>
              </a:rPr>
              <a:t>④</a:t>
            </a:r>
            <a:r>
              <a:rPr lang="ko-KR" altLang="en-US" dirty="0" smtClean="0">
                <a:latin typeface="맑은 고딕"/>
                <a:cs typeface="맑은 고딕"/>
              </a:rPr>
              <a:t>화면 생성 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1412" y="3798283"/>
            <a:ext cx="26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맑은 고딕"/>
                <a:cs typeface="맑은 고딕"/>
              </a:rPr>
              <a:t>⑤</a:t>
            </a:r>
            <a:r>
              <a:rPr lang="ko-KR" altLang="en-US" dirty="0" smtClean="0">
                <a:latin typeface="맑은 고딕"/>
                <a:cs typeface="맑은 고딕"/>
              </a:rPr>
              <a:t>결과 화면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3256" y="1135390"/>
            <a:ext cx="326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요청 처리 및 흐름 제어 담당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36" name="Curved Connector 35"/>
          <p:cNvCxnSpPr>
            <a:stCxn id="22" idx="1"/>
            <a:endCxn id="18" idx="2"/>
          </p:cNvCxnSpPr>
          <p:nvPr/>
        </p:nvCxnSpPr>
        <p:spPr>
          <a:xfrm rot="10800000" flipV="1">
            <a:off x="4572844" y="1396999"/>
            <a:ext cx="230412" cy="522483"/>
          </a:xfrm>
          <a:prstGeom prst="curvedConnector2">
            <a:avLst/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4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54090" y="2178601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①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3926558" y="1919483"/>
            <a:ext cx="1292572" cy="1714744"/>
            <a:chOff x="4283968" y="2039464"/>
            <a:chExt cx="648072" cy="796308"/>
          </a:xfrm>
        </p:grpSpPr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C6D9F1"/>
            </a:solidFill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150808"/>
              <a:ext cx="648072" cy="586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ko-KR" sz="2000" b="1" dirty="0" smtClean="0">
                  <a:latin typeface="맑은 고딕"/>
                  <a:ea typeface="맑은 고딕"/>
                  <a:cs typeface="맑은 고딕"/>
                </a:rPr>
                <a:t>|</a:t>
              </a:r>
              <a:r>
                <a:rPr lang="en-US" altLang="ko-KR" sz="2000" b="1" dirty="0" smtClean="0">
                  <a:latin typeface="맑은 고딕"/>
                  <a:ea typeface="맑은 고딕"/>
                  <a:cs typeface="맑은 고딕"/>
                </a:rPr>
                <a:t>|</a:t>
              </a:r>
            </a:p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컨트롤러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600" b="1" dirty="0" smtClean="0">
                  <a:latin typeface="맑은 고딕"/>
                  <a:ea typeface="맑은 고딕"/>
                  <a:cs typeface="맑은 고딕"/>
                </a:rPr>
                <a:t>(Controller)</a:t>
              </a:r>
            </a:p>
          </p:txBody>
        </p:sp>
      </p:grp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952860" y="2104149"/>
            <a:ext cx="1701230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2654090" y="2612968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7"/>
          <p:cNvCxnSpPr/>
          <p:nvPr/>
        </p:nvCxnSpPr>
        <p:spPr>
          <a:xfrm flipH="1">
            <a:off x="2654090" y="2935799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54090" y="2972940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⑥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6502685" y="2243636"/>
            <a:ext cx="1701230" cy="98373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Model)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3721100" y="4352438"/>
            <a:ext cx="1701230" cy="98373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뷰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View)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직선 화살표 연결선 7"/>
          <p:cNvCxnSpPr/>
          <p:nvPr/>
        </p:nvCxnSpPr>
        <p:spPr>
          <a:xfrm>
            <a:off x="5219130" y="2612968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7"/>
          <p:cNvCxnSpPr/>
          <p:nvPr/>
        </p:nvCxnSpPr>
        <p:spPr>
          <a:xfrm flipH="1">
            <a:off x="5219130" y="2935799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7"/>
          <p:cNvCxnSpPr/>
          <p:nvPr/>
        </p:nvCxnSpPr>
        <p:spPr>
          <a:xfrm>
            <a:off x="4803256" y="3634227"/>
            <a:ext cx="0" cy="71821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/>
          <p:nvPr/>
        </p:nvCxnSpPr>
        <p:spPr>
          <a:xfrm flipV="1">
            <a:off x="4422256" y="3634227"/>
            <a:ext cx="0" cy="71821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30217" y="2178601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②</a:t>
            </a:r>
            <a:r>
              <a:rPr lang="ko-KR" altLang="en-US" dirty="0" smtClean="0">
                <a:latin typeface="맑은 고딕"/>
                <a:cs typeface="맑은 고딕"/>
              </a:rPr>
              <a:t>호출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0217" y="2966317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③</a:t>
            </a:r>
            <a:r>
              <a:rPr lang="ko-KR" altLang="en-US" dirty="0" smtClean="0">
                <a:latin typeface="맑은 고딕"/>
                <a:cs typeface="맑은 고딕"/>
              </a:rPr>
              <a:t>결과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3256" y="3791817"/>
            <a:ext cx="26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cs typeface="맑은 고딕"/>
              </a:rPr>
              <a:t>④</a:t>
            </a:r>
            <a:r>
              <a:rPr lang="ko-KR" altLang="en-US" dirty="0" smtClean="0">
                <a:latin typeface="맑은 고딕"/>
                <a:cs typeface="맑은 고딕"/>
              </a:rPr>
              <a:t>화면 생성 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1412" y="3798283"/>
            <a:ext cx="26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맑은 고딕"/>
                <a:cs typeface="맑은 고딕"/>
              </a:rPr>
              <a:t>⑤</a:t>
            </a:r>
            <a:r>
              <a:rPr lang="ko-KR" altLang="en-US" dirty="0" smtClean="0">
                <a:latin typeface="맑은 고딕"/>
                <a:cs typeface="맑은 고딕"/>
              </a:rPr>
              <a:t>결과 화면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3256" y="1135390"/>
            <a:ext cx="326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요청 처리 및 흐름 제어 담당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36" name="Curved Connector 35"/>
          <p:cNvCxnSpPr>
            <a:stCxn id="22" idx="1"/>
            <a:endCxn id="18" idx="2"/>
          </p:cNvCxnSpPr>
          <p:nvPr/>
        </p:nvCxnSpPr>
        <p:spPr>
          <a:xfrm rot="10800000" flipV="1">
            <a:off x="4572844" y="1396999"/>
            <a:ext cx="230412" cy="522483"/>
          </a:xfrm>
          <a:prstGeom prst="curvedConnector2">
            <a:avLst/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02684" y="4161149"/>
            <a:ext cx="2488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비즈니스 로직 및 데이터 처리 담당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38" name="Curved Connector 37"/>
          <p:cNvCxnSpPr>
            <a:stCxn id="37" idx="0"/>
            <a:endCxn id="21" idx="2"/>
          </p:cNvCxnSpPr>
          <p:nvPr/>
        </p:nvCxnSpPr>
        <p:spPr>
          <a:xfrm rot="16200000" flipV="1">
            <a:off x="7083332" y="3497339"/>
            <a:ext cx="933779" cy="393842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75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54090" y="2178601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①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3926558" y="1919483"/>
            <a:ext cx="1292572" cy="1714744"/>
            <a:chOff x="4283968" y="2039464"/>
            <a:chExt cx="648072" cy="796308"/>
          </a:xfrm>
        </p:grpSpPr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C6D9F1"/>
            </a:solidFill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150808"/>
              <a:ext cx="648072" cy="586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ko-KR" sz="2000" b="1" dirty="0" smtClean="0">
                  <a:latin typeface="맑은 고딕"/>
                  <a:ea typeface="맑은 고딕"/>
                  <a:cs typeface="맑은 고딕"/>
                </a:rPr>
                <a:t>|</a:t>
              </a:r>
              <a:r>
                <a:rPr lang="en-US" altLang="ko-KR" sz="2000" b="1" dirty="0" smtClean="0">
                  <a:latin typeface="맑은 고딕"/>
                  <a:ea typeface="맑은 고딕"/>
                  <a:cs typeface="맑은 고딕"/>
                </a:rPr>
                <a:t>|</a:t>
              </a:r>
            </a:p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컨트롤러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600" b="1" dirty="0" smtClean="0">
                  <a:latin typeface="맑은 고딕"/>
                  <a:ea typeface="맑은 고딕"/>
                  <a:cs typeface="맑은 고딕"/>
                </a:rPr>
                <a:t>(Controller)</a:t>
              </a:r>
            </a:p>
          </p:txBody>
        </p:sp>
      </p:grp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952860" y="2104149"/>
            <a:ext cx="1701230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2654090" y="2612968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7"/>
          <p:cNvCxnSpPr/>
          <p:nvPr/>
        </p:nvCxnSpPr>
        <p:spPr>
          <a:xfrm flipH="1">
            <a:off x="2654090" y="2935799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54090" y="2972940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⑥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6502685" y="2243636"/>
            <a:ext cx="1701230" cy="98373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Model)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3721100" y="4352438"/>
            <a:ext cx="1701230" cy="98373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뷰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View)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직선 화살표 연결선 7"/>
          <p:cNvCxnSpPr/>
          <p:nvPr/>
        </p:nvCxnSpPr>
        <p:spPr>
          <a:xfrm>
            <a:off x="5219130" y="2612968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7"/>
          <p:cNvCxnSpPr/>
          <p:nvPr/>
        </p:nvCxnSpPr>
        <p:spPr>
          <a:xfrm flipH="1">
            <a:off x="5219130" y="2935799"/>
            <a:ext cx="127246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7"/>
          <p:cNvCxnSpPr/>
          <p:nvPr/>
        </p:nvCxnSpPr>
        <p:spPr>
          <a:xfrm>
            <a:off x="4803256" y="3634227"/>
            <a:ext cx="0" cy="71821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/>
          <p:nvPr/>
        </p:nvCxnSpPr>
        <p:spPr>
          <a:xfrm flipV="1">
            <a:off x="4422256" y="3634227"/>
            <a:ext cx="0" cy="71821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30217" y="2178601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②</a:t>
            </a:r>
            <a:r>
              <a:rPr lang="ko-KR" altLang="en-US" dirty="0" smtClean="0">
                <a:latin typeface="맑은 고딕"/>
                <a:cs typeface="맑은 고딕"/>
              </a:rPr>
              <a:t>호출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0217" y="2966317"/>
            <a:ext cx="12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③</a:t>
            </a:r>
            <a:r>
              <a:rPr lang="ko-KR" altLang="en-US" dirty="0" smtClean="0">
                <a:latin typeface="맑은 고딕"/>
                <a:cs typeface="맑은 고딕"/>
              </a:rPr>
              <a:t>결과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3256" y="3791817"/>
            <a:ext cx="26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cs typeface="맑은 고딕"/>
              </a:rPr>
              <a:t>④</a:t>
            </a:r>
            <a:r>
              <a:rPr lang="ko-KR" altLang="en-US" dirty="0" smtClean="0">
                <a:latin typeface="맑은 고딕"/>
                <a:cs typeface="맑은 고딕"/>
              </a:rPr>
              <a:t>화면 생성 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1412" y="3798283"/>
            <a:ext cx="26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맑은 고딕"/>
                <a:cs typeface="맑은 고딕"/>
              </a:rPr>
              <a:t>⑤</a:t>
            </a:r>
            <a:r>
              <a:rPr lang="ko-KR" altLang="en-US" dirty="0" smtClean="0">
                <a:latin typeface="맑은 고딕"/>
                <a:cs typeface="맑은 고딕"/>
              </a:rPr>
              <a:t>결과 화면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3256" y="1135390"/>
            <a:ext cx="326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요청 처리 및 흐름 제어 담당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36" name="Curved Connector 35"/>
          <p:cNvCxnSpPr>
            <a:stCxn id="22" idx="1"/>
            <a:endCxn id="18" idx="2"/>
          </p:cNvCxnSpPr>
          <p:nvPr/>
        </p:nvCxnSpPr>
        <p:spPr>
          <a:xfrm rot="10800000" flipV="1">
            <a:off x="4572844" y="1396999"/>
            <a:ext cx="230412" cy="522483"/>
          </a:xfrm>
          <a:prstGeom prst="curvedConnector2">
            <a:avLst/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02684" y="4161149"/>
            <a:ext cx="2488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비즈니스 로직 및 데이터 처리 담당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38" name="Curved Connector 37"/>
          <p:cNvCxnSpPr>
            <a:stCxn id="37" idx="0"/>
            <a:endCxn id="21" idx="2"/>
          </p:cNvCxnSpPr>
          <p:nvPr/>
        </p:nvCxnSpPr>
        <p:spPr>
          <a:xfrm rot="16200000" flipV="1">
            <a:off x="7083332" y="3497339"/>
            <a:ext cx="933779" cy="393842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5860" y="5408291"/>
            <a:ext cx="3100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모델이 처리한 결과 데이터를 가지고 화면 생성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40" name="Curved Connector 39"/>
          <p:cNvCxnSpPr>
            <a:stCxn id="39" idx="0"/>
            <a:endCxn id="24" idx="1"/>
          </p:cNvCxnSpPr>
          <p:nvPr/>
        </p:nvCxnSpPr>
        <p:spPr>
          <a:xfrm rot="5400000" flipH="1" flipV="1">
            <a:off x="2766661" y="4453853"/>
            <a:ext cx="563986" cy="1344891"/>
          </a:xfrm>
          <a:prstGeom prst="curvedConnector2">
            <a:avLst/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98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아키텍처의 등장 배경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167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2970516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세계화와 인터넷의 등장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-1270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57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00" y="952873"/>
            <a:ext cx="271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0000"/>
                </a:solidFill>
                <a:latin typeface="나눔손글씨 붓"/>
                <a:ea typeface="나눔손글씨 붓"/>
                <a:cs typeface="나눔손글씨 붓"/>
              </a:rPr>
              <a:t>세계화와</a:t>
            </a:r>
            <a:endParaRPr lang="en-US" altLang="ko-KR" sz="4000" dirty="0" smtClean="0">
              <a:solidFill>
                <a:srgbClr val="FF0000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4000" dirty="0" smtClean="0">
                <a:solidFill>
                  <a:srgbClr val="FF0000"/>
                </a:solidFill>
                <a:latin typeface="나눔손글씨 붓"/>
                <a:ea typeface="나눔손글씨 붓"/>
                <a:cs typeface="나눔손글씨 붓"/>
              </a:rPr>
              <a:t>인터넷의 등장</a:t>
            </a:r>
            <a:endParaRPr lang="en-US" altLang="ko-KR" sz="4000" dirty="0" smtClean="0">
              <a:solidFill>
                <a:srgbClr val="FF0000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-1270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460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-1270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7700" y="1194173"/>
            <a:ext cx="307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0000"/>
                </a:solidFill>
                <a:latin typeface="나눔손글씨 붓"/>
                <a:ea typeface="나눔손글씨 붓"/>
                <a:cs typeface="나눔손글씨 붓"/>
              </a:rPr>
              <a:t>글로벌 경쟁을 가속</a:t>
            </a:r>
            <a:endParaRPr lang="en-US" altLang="ko-KR" sz="4000" dirty="0" smtClean="0">
              <a:solidFill>
                <a:srgbClr val="FF0000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0712" y="1546948"/>
            <a:ext cx="826988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000" y="952873"/>
            <a:ext cx="271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세계화와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인터넷의 등장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84608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-1270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7700" y="1194173"/>
            <a:ext cx="307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글로벌 경쟁을 가속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0712" y="1546948"/>
            <a:ext cx="826988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87875" y="2153687"/>
            <a:ext cx="433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0000"/>
                </a:solidFill>
                <a:latin typeface="나눔손글씨 붓"/>
                <a:ea typeface="나눔손글씨 붓"/>
                <a:cs typeface="나눔손글씨 붓"/>
              </a:rPr>
              <a:t>제품 생명주기를 단축</a:t>
            </a:r>
            <a:endParaRPr lang="en-US" altLang="ko-KR" sz="4000" dirty="0" smtClean="0">
              <a:solidFill>
                <a:srgbClr val="FF0000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8" name="Elbow Connector 7"/>
          <p:cNvCxnSpPr>
            <a:stCxn id="4" idx="3"/>
            <a:endCxn id="7" idx="0"/>
          </p:cNvCxnSpPr>
          <p:nvPr/>
        </p:nvCxnSpPr>
        <p:spPr>
          <a:xfrm>
            <a:off x="6261100" y="1548116"/>
            <a:ext cx="495300" cy="605571"/>
          </a:xfrm>
          <a:prstGeom prst="bentConnector2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000" y="952873"/>
            <a:ext cx="271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세계화와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인터넷의 등장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270733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-1270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7700" y="1194173"/>
            <a:ext cx="307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글로벌 경쟁을 가속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0712" y="1546948"/>
            <a:ext cx="826988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87875" y="2153687"/>
            <a:ext cx="433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제품 생명주기를 단축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8" name="Elbow Connector 7"/>
          <p:cNvCxnSpPr>
            <a:stCxn id="4" idx="3"/>
            <a:endCxn id="7" idx="0"/>
          </p:cNvCxnSpPr>
          <p:nvPr/>
        </p:nvCxnSpPr>
        <p:spPr>
          <a:xfrm>
            <a:off x="6261100" y="1548116"/>
            <a:ext cx="495300" cy="605571"/>
          </a:xfrm>
          <a:prstGeom prst="bentConnector2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000" y="952873"/>
            <a:ext cx="271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세계화와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인터넷의 등장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56400" y="2834552"/>
            <a:ext cx="0" cy="569048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87875" y="3382273"/>
            <a:ext cx="433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0000"/>
                </a:solidFill>
                <a:latin typeface="나눔손글씨 붓"/>
                <a:ea typeface="나눔손글씨 붓"/>
                <a:cs typeface="나눔손글씨 붓"/>
              </a:rPr>
              <a:t>조직도나 업무의 잦은 변경</a:t>
            </a:r>
            <a:endParaRPr lang="en-US" altLang="ko-KR" sz="4000" dirty="0" smtClean="0">
              <a:solidFill>
                <a:srgbClr val="FF0000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36853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5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장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아키텍처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473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-1270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7700" y="1194173"/>
            <a:ext cx="307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글로벌 경쟁을 가속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0712" y="1546948"/>
            <a:ext cx="826988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87875" y="2153687"/>
            <a:ext cx="433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제품 생명주기를 단축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8" name="Elbow Connector 7"/>
          <p:cNvCxnSpPr>
            <a:stCxn id="4" idx="3"/>
            <a:endCxn id="7" idx="0"/>
          </p:cNvCxnSpPr>
          <p:nvPr/>
        </p:nvCxnSpPr>
        <p:spPr>
          <a:xfrm>
            <a:off x="6261100" y="1548116"/>
            <a:ext cx="495300" cy="605571"/>
          </a:xfrm>
          <a:prstGeom prst="bentConnector2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000" y="952873"/>
            <a:ext cx="271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세계화와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인터넷의 등장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56400" y="2834552"/>
            <a:ext cx="0" cy="569048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87875" y="3382273"/>
            <a:ext cx="433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조직도나 업무의 잦은 변경</a:t>
            </a:r>
            <a:endParaRPr lang="en-US" altLang="ko-KR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87800" y="3731348"/>
            <a:ext cx="747812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000" y="3377405"/>
            <a:ext cx="347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0000"/>
                </a:solidFill>
                <a:latin typeface="나눔손글씨 붓"/>
                <a:ea typeface="나눔손글씨 붓"/>
                <a:cs typeface="나눔손글씨 붓"/>
              </a:rPr>
              <a:t>프로그램의 잦은 변경</a:t>
            </a:r>
            <a:endParaRPr lang="en-US" altLang="ko-KR" sz="4000" dirty="0" smtClean="0">
              <a:solidFill>
                <a:srgbClr val="FF0000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72361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-1270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7700" y="1194173"/>
            <a:ext cx="307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글로벌 경쟁을 가속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0712" y="1546948"/>
            <a:ext cx="826988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87875" y="2153687"/>
            <a:ext cx="433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제품 생명주기를 단축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8" name="Elbow Connector 7"/>
          <p:cNvCxnSpPr>
            <a:stCxn id="4" idx="3"/>
            <a:endCxn id="7" idx="0"/>
          </p:cNvCxnSpPr>
          <p:nvPr/>
        </p:nvCxnSpPr>
        <p:spPr>
          <a:xfrm>
            <a:off x="6261100" y="1548116"/>
            <a:ext cx="495300" cy="605571"/>
          </a:xfrm>
          <a:prstGeom prst="bentConnector2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000" y="952873"/>
            <a:ext cx="271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세계화와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인터넷의 등장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56400" y="2834552"/>
            <a:ext cx="0" cy="569048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87875" y="3382273"/>
            <a:ext cx="433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조직도나 업무의 잦은 변경</a:t>
            </a:r>
            <a:endParaRPr lang="en-US" altLang="ko-KR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87800" y="3731348"/>
            <a:ext cx="747812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000" y="3377405"/>
            <a:ext cx="347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프로그램의 잦은 변경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71924" y="4085291"/>
            <a:ext cx="0" cy="569048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2187" y="4654339"/>
            <a:ext cx="4337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0000"/>
                </a:solidFill>
                <a:latin typeface="나눔손글씨 붓"/>
                <a:ea typeface="나눔손글씨 붓"/>
                <a:cs typeface="나눔손글씨 붓"/>
              </a:rPr>
              <a:t>기능 추가 및 변경의 용이성</a:t>
            </a:r>
            <a:endParaRPr lang="en-US" altLang="ko-KR" sz="4000" dirty="0" smtClean="0">
              <a:solidFill>
                <a:srgbClr val="FF0000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4000" dirty="0" smtClean="0">
                <a:solidFill>
                  <a:srgbClr val="FF0000"/>
                </a:solidFill>
                <a:latin typeface="나눔손글씨 붓"/>
                <a:ea typeface="나눔손글씨 붓"/>
                <a:cs typeface="나눔손글씨 붓"/>
              </a:rPr>
              <a:t>배포의 편이성</a:t>
            </a:r>
            <a:endParaRPr lang="en-US" altLang="ko-KR" sz="4000" dirty="0" smtClean="0">
              <a:solidFill>
                <a:srgbClr val="FF0000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130161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-1270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7700" y="1194173"/>
            <a:ext cx="307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글로벌 경쟁을 가속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0712" y="1546948"/>
            <a:ext cx="826988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87875" y="2153687"/>
            <a:ext cx="433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제품 생명주기를 단축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8" name="Elbow Connector 7"/>
          <p:cNvCxnSpPr>
            <a:stCxn id="4" idx="3"/>
            <a:endCxn id="7" idx="0"/>
          </p:cNvCxnSpPr>
          <p:nvPr/>
        </p:nvCxnSpPr>
        <p:spPr>
          <a:xfrm>
            <a:off x="6261100" y="1548116"/>
            <a:ext cx="495300" cy="605571"/>
          </a:xfrm>
          <a:prstGeom prst="bentConnector2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000" y="952873"/>
            <a:ext cx="271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세계화와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인터넷의 등장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56400" y="2834552"/>
            <a:ext cx="0" cy="569048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87875" y="3382273"/>
            <a:ext cx="433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조직도나 업무의 잦은 변경</a:t>
            </a:r>
            <a:endParaRPr lang="en-US" altLang="ko-KR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87800" y="3731348"/>
            <a:ext cx="747812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000" y="3377405"/>
            <a:ext cx="347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595959"/>
                </a:solidFill>
                <a:latin typeface="나눔손글씨 붓"/>
                <a:ea typeface="나눔손글씨 붓"/>
                <a:cs typeface="나눔손글씨 붓"/>
              </a:rPr>
              <a:t>프로그램의 잦은 변경</a:t>
            </a:r>
            <a:endParaRPr lang="en-US" altLang="ko-KR" sz="4000" dirty="0" smtClean="0">
              <a:solidFill>
                <a:srgbClr val="595959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71924" y="4085291"/>
            <a:ext cx="0" cy="569048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2187" y="4654339"/>
            <a:ext cx="4337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기능 추가 및 변경의 용이성</a:t>
            </a:r>
            <a:endParaRPr lang="en-US" altLang="ko-KR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배포의 편이성</a:t>
            </a:r>
            <a:endParaRPr lang="en-US" altLang="ko-KR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22118" y="5395048"/>
            <a:ext cx="826988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01505" y="5041105"/>
            <a:ext cx="3623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4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아키텍처</a:t>
            </a:r>
            <a:endParaRPr lang="en-US" altLang="ko-KR" sz="4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3693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2694870"/>
            <a:ext cx="59563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아키텍처의 특징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cxnSp>
        <p:nvCxnSpPr>
          <p:cNvPr id="6" name="Curved Connector 5"/>
          <p:cNvCxnSpPr>
            <a:stCxn id="2" idx="1"/>
          </p:cNvCxnSpPr>
          <p:nvPr/>
        </p:nvCxnSpPr>
        <p:spPr>
          <a:xfrm rot="10800000" flipV="1">
            <a:off x="901700" y="3429883"/>
            <a:ext cx="717550" cy="735012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" y="4266069"/>
            <a:ext cx="4102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유지 보수가 쉽도록</a:t>
            </a:r>
            <a:r>
              <a:rPr lang="en-US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,</a:t>
            </a:r>
          </a:p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중복 코드의 작성을 최소화하고</a:t>
            </a:r>
          </a:p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기존 코드의 재사용을 높임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168547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아키텍처의 특징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784600" y="4686300"/>
            <a:ext cx="914400" cy="4191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64100" y="4382740"/>
            <a:ext cx="383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맑은 고딕"/>
              </a:rPr>
              <a:t>역할을 세분화</a:t>
            </a:r>
          </a:p>
          <a:p>
            <a:pPr marL="457200" indent="-457200">
              <a:buFont typeface="Wingdings" charset="2"/>
              <a:buChar char="ü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맑은 고딕"/>
              </a:rPr>
              <a:t>의존성 최소화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901700" y="3429883"/>
            <a:ext cx="717550" cy="735012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" y="4266069"/>
            <a:ext cx="4102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유지 보수가 쉽도록</a:t>
            </a:r>
            <a:r>
              <a:rPr lang="en-US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,</a:t>
            </a:r>
          </a:p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중복 코드의 작성을 최소화하고</a:t>
            </a:r>
          </a:p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기존 코드의 재사용을 높임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286618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MVC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의 실행 흐름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62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«VO»</a:t>
              </a:r>
              <a:endParaRPr lang="ko-KR" altLang="en-US" sz="1600" dirty="0"/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 가져오기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9550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«VO»</a:t>
              </a:r>
              <a:endParaRPr lang="ko-KR" altLang="en-US" sz="1600" dirty="0"/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 가져오기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322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«VO»</a:t>
              </a:r>
              <a:endParaRPr lang="ko-KR" altLang="en-US" sz="1600" dirty="0"/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 가져오기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586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«VO»</a:t>
              </a:r>
              <a:endParaRPr lang="ko-KR" altLang="en-US" sz="1600" dirty="0"/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 가져오기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586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5.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1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이해하기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461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«VO»</a:t>
              </a:r>
              <a:endParaRPr lang="ko-KR" altLang="en-US" sz="1600" dirty="0"/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 가져오기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586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«VO»</a:t>
              </a:r>
              <a:endParaRPr lang="ko-KR" altLang="en-US" sz="1600" dirty="0"/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 가져오기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586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«VO»</a:t>
              </a:r>
              <a:endParaRPr lang="ko-KR" altLang="en-US" sz="1600" dirty="0"/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 가져오기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586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«VO»</a:t>
              </a:r>
              <a:endParaRPr lang="ko-KR" altLang="en-US" sz="1600" dirty="0"/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 가져오기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586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«VO»</a:t>
              </a:r>
              <a:endParaRPr lang="ko-KR" altLang="en-US" sz="1600" dirty="0"/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 가져오기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586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«VO»</a:t>
              </a:r>
              <a:endParaRPr lang="ko-KR" altLang="en-US" sz="1600" dirty="0"/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 가져오기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586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«VO»</a:t>
              </a:r>
              <a:endParaRPr lang="ko-KR" altLang="en-US" sz="1600" dirty="0"/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 가져오기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586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5.2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뷰 컴포넌트와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JSP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14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.2</a:t>
            </a:r>
            <a:r>
              <a:rPr lang="ko-KR" altLang="en-US" sz="2400" dirty="0">
                <a:latin typeface="+mn-ea"/>
              </a:rPr>
              <a:t> 뷰 컴포넌트와 </a:t>
            </a:r>
            <a:r>
              <a:rPr lang="en-US" altLang="ko-KR" sz="2400" dirty="0">
                <a:latin typeface="+mn-ea"/>
              </a:rPr>
              <a:t>JSP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«VO»</a:t>
              </a:r>
              <a:endParaRPr lang="ko-KR" altLang="en-US" sz="1600" dirty="0"/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dirty="0">
                <a:latin typeface="맑은 고딕"/>
                <a:cs typeface="맑은 고딕"/>
              </a:rPr>
              <a:t>아키텍처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176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.2</a:t>
            </a:r>
            <a:r>
              <a:rPr lang="ko-KR" altLang="en-US" sz="2400" dirty="0" smtClean="0">
                <a:latin typeface="+mn-ea"/>
              </a:rPr>
              <a:t> 뷰 컴포넌트와 </a:t>
            </a:r>
            <a:r>
              <a:rPr lang="en-US" altLang="ko-KR" sz="2400" dirty="0" smtClean="0">
                <a:latin typeface="+mn-ea"/>
              </a:rPr>
              <a:t>JSP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«Controller»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«Model»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«VO»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아키텍처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408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0" y="2694870"/>
            <a:ext cx="35941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올인원 방식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1338" y="1875491"/>
            <a:ext cx="410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클라이언트 요청 처리</a:t>
            </a:r>
            <a:endParaRPr lang="en-US" altLang="ko-KR" sz="4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4" name="Curved Connector 3"/>
          <p:cNvCxnSpPr>
            <a:stCxn id="3" idx="2"/>
            <a:endCxn id="2" idx="1"/>
          </p:cNvCxnSpPr>
          <p:nvPr/>
        </p:nvCxnSpPr>
        <p:spPr>
          <a:xfrm rot="16200000" flipH="1">
            <a:off x="1957253" y="2605836"/>
            <a:ext cx="846506" cy="80158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621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6602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.2</a:t>
            </a:r>
            <a:r>
              <a:rPr lang="ko-KR" altLang="en-US" sz="2400" dirty="0" smtClean="0">
                <a:latin typeface="+mn-ea"/>
              </a:rPr>
              <a:t> 뷰 컴포넌트와 </a:t>
            </a:r>
            <a:r>
              <a:rPr lang="en-US" altLang="ko-KR" sz="2400" dirty="0" smtClean="0">
                <a:latin typeface="+mn-ea"/>
              </a:rPr>
              <a:t>JSP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30367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1846602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93790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«Controller»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82990" y="2023512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  <a:cs typeface="맑은 고딕"/>
                </a:rPr>
                <a:t>모델객체</a:t>
              </a:r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«Model»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" name="Can 3"/>
          <p:cNvSpPr/>
          <p:nvPr/>
        </p:nvSpPr>
        <p:spPr>
          <a:xfrm>
            <a:off x="7771620" y="1923482"/>
            <a:ext cx="1041400" cy="917524"/>
          </a:xfrm>
          <a:prstGeom prst="can">
            <a:avLst/>
          </a:prstGeom>
          <a:solidFill>
            <a:schemeClr val="bg1">
              <a:lumMod val="75000"/>
            </a:scheme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6490" y="4138045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95690" y="4138045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«VO»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49" name="직선 화살표 연결선 7"/>
          <p:cNvCxnSpPr/>
          <p:nvPr/>
        </p:nvCxnSpPr>
        <p:spPr>
          <a:xfrm flipH="1">
            <a:off x="1859302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>
            <a:off x="43367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7"/>
          <p:cNvCxnSpPr/>
          <p:nvPr/>
        </p:nvCxnSpPr>
        <p:spPr>
          <a:xfrm flipH="1">
            <a:off x="43494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6825920" y="236206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7"/>
          <p:cNvCxnSpPr/>
          <p:nvPr/>
        </p:nvCxnSpPr>
        <p:spPr>
          <a:xfrm flipH="1">
            <a:off x="6838620" y="2545096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67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8620" y="202351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8620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7"/>
          <p:cNvCxnSpPr/>
          <p:nvPr/>
        </p:nvCxnSpPr>
        <p:spPr>
          <a:xfrm>
            <a:off x="612742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20950" y="3321197"/>
            <a:ext cx="172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 또는 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직선 화살표 연결선 7"/>
          <p:cNvCxnSpPr/>
          <p:nvPr/>
        </p:nvCxnSpPr>
        <p:spPr>
          <a:xfrm>
            <a:off x="4336720" y="2841006"/>
            <a:ext cx="97146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5850" y="3167308"/>
            <a:ext cx="8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3850990" y="2841006"/>
            <a:ext cx="0" cy="1284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0990" y="33211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④SQL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직선 화살표 연결선 7"/>
          <p:cNvCxnSpPr/>
          <p:nvPr/>
        </p:nvCxnSpPr>
        <p:spPr>
          <a:xfrm flipV="1">
            <a:off x="3353508" y="2853706"/>
            <a:ext cx="0" cy="12970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8746" y="3321197"/>
            <a:ext cx="12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화살표 연결선 7"/>
          <p:cNvCxnSpPr/>
          <p:nvPr/>
        </p:nvCxnSpPr>
        <p:spPr>
          <a:xfrm>
            <a:off x="4386602" y="4519929"/>
            <a:ext cx="90908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49420" y="41910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참조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3692" y="25459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cs typeface="맑은 고딕"/>
              </a:rPr>
              <a:t>결과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6602" y="258090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아키텍처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02458" y="5221803"/>
            <a:ext cx="481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뷰 컴포넌트를 만들</a:t>
            </a:r>
            <a:r>
              <a:rPr lang="en-US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 </a:t>
            </a:r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때 </a:t>
            </a:r>
            <a:r>
              <a:rPr lang="en-US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JSP</a:t>
            </a:r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를 사용하는 이유</a:t>
            </a:r>
            <a:r>
              <a:rPr lang="en-US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?</a:t>
            </a:r>
          </a:p>
        </p:txBody>
      </p:sp>
      <p:cxnSp>
        <p:nvCxnSpPr>
          <p:cNvPr id="47" name="Curved Connector 46"/>
          <p:cNvCxnSpPr>
            <a:endCxn id="41" idx="1"/>
          </p:cNvCxnSpPr>
          <p:nvPr/>
        </p:nvCxnSpPr>
        <p:spPr>
          <a:xfrm rot="5400000" flipH="1" flipV="1">
            <a:off x="2140113" y="4555426"/>
            <a:ext cx="675011" cy="657744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29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.2</a:t>
            </a:r>
            <a:r>
              <a:rPr lang="ko-KR" altLang="en-US" sz="2400" dirty="0" smtClean="0">
                <a:latin typeface="+mn-ea"/>
              </a:rPr>
              <a:t> 뷰 컴포넌트와 </a:t>
            </a:r>
            <a:r>
              <a:rPr lang="en-US" altLang="ko-KR" sz="2400" dirty="0" smtClean="0">
                <a:latin typeface="+mn-ea"/>
              </a:rPr>
              <a:t>JSP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6923" y="3005335"/>
            <a:ext cx="599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“</a:t>
            </a:r>
            <a:r>
              <a:rPr lang="ko-KR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화면 만들기가 쉽다</a:t>
            </a:r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402568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사용 전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.2</a:t>
            </a:r>
            <a:r>
              <a:rPr lang="ko-KR" altLang="en-US" sz="2400" dirty="0">
                <a:latin typeface="+mn-ea"/>
              </a:rPr>
              <a:t> 뷰 컴포넌트와 </a:t>
            </a:r>
            <a:r>
              <a:rPr lang="en-US" altLang="ko-KR" sz="2400" dirty="0">
                <a:latin typeface="+mn-ea"/>
              </a:rPr>
              <a:t>JSP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98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.2</a:t>
            </a:r>
            <a:r>
              <a:rPr lang="ko-KR" altLang="en-US" sz="2400" dirty="0" smtClean="0">
                <a:latin typeface="+mn-ea"/>
              </a:rPr>
              <a:t> 뷰 컴포넌트와 </a:t>
            </a:r>
            <a:r>
              <a:rPr lang="en-US" altLang="ko-KR" sz="2400" dirty="0" smtClean="0">
                <a:latin typeface="+mn-ea"/>
              </a:rPr>
              <a:t>JSP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300" y="1059936"/>
            <a:ext cx="76454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/>
              <a:t>class MemberAddServlet extends HttpServlet {</a:t>
            </a:r>
          </a:p>
          <a:p>
            <a:r>
              <a:rPr lang="en-US" dirty="0"/>
              <a:t>	</a:t>
            </a:r>
            <a:r>
              <a:rPr lang="en-US" altLang="ko-KR" dirty="0" smtClean="0"/>
              <a:t>…</a:t>
            </a:r>
            <a:r>
              <a:rPr lang="en-US" dirty="0"/>
              <a:t>	</a:t>
            </a:r>
          </a:p>
          <a:p>
            <a:r>
              <a:rPr lang="en-US" dirty="0"/>
              <a:t>	protected void doGet</a:t>
            </a:r>
            <a:r>
              <a:rPr lang="en-US" dirty="0" smtClean="0"/>
              <a:t>(</a:t>
            </a:r>
            <a:r>
              <a:rPr lang="en-US" altLang="ko-KR" dirty="0" smtClean="0"/>
              <a:t>…</a:t>
            </a:r>
            <a:r>
              <a:rPr lang="en-US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	response.setContentType(</a:t>
            </a:r>
            <a:r>
              <a:rPr lang="en-US" dirty="0">
                <a:solidFill>
                  <a:srgbClr val="0000FF"/>
                </a:solidFill>
              </a:rPr>
              <a:t>"text/html; charset=UTF-8"</a:t>
            </a:r>
            <a:r>
              <a:rPr lang="en-US" dirty="0"/>
              <a:t>);</a:t>
            </a:r>
          </a:p>
          <a:p>
            <a:r>
              <a:rPr lang="en-US" dirty="0"/>
              <a:t>		PrintWriter out = response.getWriter();</a:t>
            </a:r>
          </a:p>
          <a:p>
            <a:r>
              <a:rPr lang="en-US" dirty="0"/>
              <a:t>		out.println(</a:t>
            </a:r>
            <a:r>
              <a:rPr lang="en-US" dirty="0">
                <a:solidFill>
                  <a:srgbClr val="0000FF"/>
                </a:solidFill>
              </a:rPr>
              <a:t>"&lt;html&gt;&lt;head&gt;&lt;title&gt;회원 등록&lt;/title&gt;&lt;/head&gt;"</a:t>
            </a:r>
            <a:r>
              <a:rPr lang="en-US" dirty="0"/>
              <a:t>);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out.println(</a:t>
            </a:r>
            <a:r>
              <a:rPr lang="en-US" altLang="ko-KR" dirty="0">
                <a:solidFill>
                  <a:srgbClr val="0000FF"/>
                </a:solidFill>
              </a:rPr>
              <a:t>"&lt;body&gt;&lt;h1&gt;</a:t>
            </a:r>
            <a:r>
              <a:rPr lang="ko-KR" altLang="en-US" dirty="0">
                <a:solidFill>
                  <a:srgbClr val="0000FF"/>
                </a:solidFill>
              </a:rPr>
              <a:t>회원 등록</a:t>
            </a:r>
            <a:r>
              <a:rPr lang="en-US" altLang="ko-KR" dirty="0">
                <a:solidFill>
                  <a:srgbClr val="0000FF"/>
                </a:solidFill>
              </a:rPr>
              <a:t>&lt;/h1&gt;"</a:t>
            </a:r>
            <a:r>
              <a:rPr lang="en-US" altLang="ko-KR" dirty="0"/>
              <a:t>);</a:t>
            </a:r>
          </a:p>
          <a:p>
            <a:r>
              <a:rPr lang="en-US" dirty="0"/>
              <a:t>		out.println(</a:t>
            </a:r>
            <a:r>
              <a:rPr lang="en-US" dirty="0">
                <a:solidFill>
                  <a:srgbClr val="0000FF"/>
                </a:solidFill>
              </a:rPr>
              <a:t>"&lt;form action='add' method='post'&gt;"</a:t>
            </a:r>
            <a:r>
              <a:rPr lang="en-US" dirty="0"/>
              <a:t>);</a:t>
            </a:r>
          </a:p>
          <a:p>
            <a:r>
              <a:rPr lang="en-US" dirty="0"/>
              <a:t>		out.println(</a:t>
            </a:r>
            <a:r>
              <a:rPr lang="en-US" dirty="0">
                <a:solidFill>
                  <a:srgbClr val="0000FF"/>
                </a:solidFill>
              </a:rPr>
              <a:t>"이름: &lt;input type='text' name='name'&gt;&lt;br&gt;"</a:t>
            </a:r>
            <a:r>
              <a:rPr lang="en-US" dirty="0"/>
              <a:t>);</a:t>
            </a:r>
          </a:p>
          <a:p>
            <a:r>
              <a:rPr lang="en-US" dirty="0"/>
              <a:t>		out.println(</a:t>
            </a:r>
            <a:r>
              <a:rPr lang="en-US" dirty="0">
                <a:solidFill>
                  <a:srgbClr val="0000FF"/>
                </a:solidFill>
              </a:rPr>
              <a:t>"이메일: &lt;input type='text' name='email'&gt;&lt;br&gt;"</a:t>
            </a:r>
            <a:r>
              <a:rPr lang="en-US" dirty="0"/>
              <a:t>);</a:t>
            </a:r>
          </a:p>
          <a:p>
            <a:r>
              <a:rPr lang="en-US" dirty="0"/>
              <a:t>		out.println(</a:t>
            </a:r>
            <a:r>
              <a:rPr lang="en-US" dirty="0">
                <a:solidFill>
                  <a:srgbClr val="0000FF"/>
                </a:solidFill>
              </a:rPr>
              <a:t>"암호: &lt;input type='password' name='password'&gt;&lt;br&gt;"</a:t>
            </a:r>
            <a:r>
              <a:rPr lang="en-US" dirty="0"/>
              <a:t>);</a:t>
            </a:r>
          </a:p>
          <a:p>
            <a:r>
              <a:rPr lang="en-US" dirty="0"/>
              <a:t>		out.println(</a:t>
            </a:r>
            <a:r>
              <a:rPr lang="en-US" dirty="0">
                <a:solidFill>
                  <a:srgbClr val="0000FF"/>
                </a:solidFill>
              </a:rPr>
              <a:t>"&lt;input type='submit' value='추가'&gt;"</a:t>
            </a:r>
            <a:r>
              <a:rPr lang="en-US" dirty="0"/>
              <a:t>);</a:t>
            </a:r>
          </a:p>
          <a:p>
            <a:r>
              <a:rPr lang="en-US" dirty="0"/>
              <a:t>		out.println(</a:t>
            </a:r>
            <a:r>
              <a:rPr lang="en-US" dirty="0">
                <a:solidFill>
                  <a:srgbClr val="0000FF"/>
                </a:solidFill>
              </a:rPr>
              <a:t>"&lt;input type='reset' value='취소'&gt;"</a:t>
            </a:r>
            <a:r>
              <a:rPr lang="en-US" dirty="0"/>
              <a:t>);</a:t>
            </a:r>
          </a:p>
          <a:p>
            <a:r>
              <a:rPr lang="en-US" dirty="0"/>
              <a:t>		out.println(</a:t>
            </a:r>
            <a:r>
              <a:rPr lang="en-US" dirty="0">
                <a:solidFill>
                  <a:srgbClr val="0000FF"/>
                </a:solidFill>
              </a:rPr>
              <a:t>"&lt;/form&gt;"</a:t>
            </a:r>
            <a:r>
              <a:rPr lang="en-US" dirty="0"/>
              <a:t>);</a:t>
            </a:r>
          </a:p>
          <a:p>
            <a:r>
              <a:rPr lang="en-US" dirty="0"/>
              <a:t>		out.println(</a:t>
            </a:r>
            <a:r>
              <a:rPr lang="en-US" dirty="0">
                <a:solidFill>
                  <a:srgbClr val="0000FF"/>
                </a:solidFill>
              </a:rPr>
              <a:t>"&lt;/body&gt;&lt;/html&gt;"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ko-KR" altLang="ko-KR" dirty="0"/>
              <a:t>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14900" y="5277051"/>
            <a:ext cx="3797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출력문을 사용하여 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일일이 </a:t>
            </a:r>
            <a:r>
              <a:rPr lang="en-US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HTML</a:t>
            </a:r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을 출력해야 한다</a:t>
            </a:r>
            <a:r>
              <a:rPr lang="en-US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.</a:t>
            </a:r>
          </a:p>
        </p:txBody>
      </p:sp>
      <p:cxnSp>
        <p:nvCxnSpPr>
          <p:cNvPr id="7" name="Curved Connector 6"/>
          <p:cNvCxnSpPr>
            <a:stCxn id="6" idx="0"/>
          </p:cNvCxnSpPr>
          <p:nvPr/>
        </p:nvCxnSpPr>
        <p:spPr>
          <a:xfrm rot="16200000" flipV="1">
            <a:off x="6235601" y="4699102"/>
            <a:ext cx="539950" cy="61594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88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사용 후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.2</a:t>
            </a:r>
            <a:r>
              <a:rPr lang="ko-KR" altLang="en-US" sz="2400" dirty="0">
                <a:latin typeface="+mn-ea"/>
              </a:rPr>
              <a:t> 뷰 컴포넌트와 </a:t>
            </a:r>
            <a:r>
              <a:rPr lang="en-US" altLang="ko-KR" sz="2400" dirty="0">
                <a:latin typeface="+mn-ea"/>
              </a:rPr>
              <a:t>JSP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035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.2</a:t>
            </a:r>
            <a:r>
              <a:rPr lang="ko-KR" altLang="en-US" sz="2400" dirty="0" smtClean="0">
                <a:latin typeface="+mn-ea"/>
              </a:rPr>
              <a:t> 뷰 컴포넌트와 </a:t>
            </a:r>
            <a:r>
              <a:rPr lang="en-US" altLang="ko-KR" sz="2400" dirty="0" smtClean="0">
                <a:latin typeface="+mn-ea"/>
              </a:rPr>
              <a:t>JSP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300" y="1059936"/>
            <a:ext cx="76454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&lt;%@ page </a:t>
            </a:r>
            <a:r>
              <a:rPr lang="en-US" dirty="0" smtClean="0"/>
              <a:t>language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smtClean="0"/>
              <a:t>java” </a:t>
            </a:r>
            <a:r>
              <a:rPr lang="en-US" dirty="0" smtClean="0"/>
              <a:t>contentType</a:t>
            </a:r>
            <a:r>
              <a:rPr lang="en-US" dirty="0"/>
              <a:t>=</a:t>
            </a:r>
            <a:r>
              <a:rPr lang="en-US" i="1" dirty="0"/>
              <a:t>"text/html; charset=UTF-</a:t>
            </a:r>
            <a:r>
              <a:rPr lang="en-US" i="1" dirty="0" smtClean="0"/>
              <a:t>8”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…</a:t>
            </a:r>
            <a:r>
              <a:rPr lang="en-US" i="1" dirty="0" smtClean="0"/>
              <a:t>&gt;</a:t>
            </a:r>
            <a:endParaRPr lang="en-US" i="1" dirty="0"/>
          </a:p>
          <a:p>
            <a:r>
              <a:rPr lang="en-US" dirty="0"/>
              <a:t>&lt;!DOCTYPE html PUBLIC "-//W3C//DTD HTML 4.01 Transitional//EN" </a:t>
            </a:r>
            <a:r>
              <a:rPr lang="en-US" altLang="ko-KR" dirty="0" smtClean="0"/>
              <a:t>…&gt;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&lt;meta http-equiv=</a:t>
            </a:r>
            <a:r>
              <a:rPr lang="en-US" i="1" dirty="0"/>
              <a:t>"Content-Type" content="text/html; charset=UTF-8"&gt;</a:t>
            </a:r>
          </a:p>
          <a:p>
            <a:r>
              <a:rPr lang="en-US" dirty="0"/>
              <a:t>&lt;title&gt;회원 등록&lt;/title&gt;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&lt;jsp:include page=</a:t>
            </a:r>
            <a:r>
              <a:rPr lang="en-US" i="1" dirty="0"/>
              <a:t>"/Header.jsp"/&gt;</a:t>
            </a:r>
          </a:p>
          <a:p>
            <a:r>
              <a:rPr lang="en-US" altLang="ko-KR" dirty="0"/>
              <a:t>&lt;h1&gt;</a:t>
            </a:r>
            <a:r>
              <a:rPr lang="ko-KR" altLang="en-US" dirty="0"/>
              <a:t>회원 등록</a:t>
            </a:r>
            <a:r>
              <a:rPr lang="en-US" altLang="ko-KR" dirty="0"/>
              <a:t>&lt;/h1&gt;</a:t>
            </a:r>
          </a:p>
          <a:p>
            <a:r>
              <a:rPr lang="en-US" dirty="0"/>
              <a:t>&lt;form action=</a:t>
            </a:r>
            <a:r>
              <a:rPr lang="en-US" i="1" dirty="0"/>
              <a:t>'add' method='post'&gt;</a:t>
            </a:r>
          </a:p>
          <a:p>
            <a:r>
              <a:rPr lang="en-US" dirty="0"/>
              <a:t>이름: &lt;input type=</a:t>
            </a:r>
            <a:r>
              <a:rPr lang="en-US" i="1" dirty="0"/>
              <a:t>'text' name='name'&gt;&lt;br&gt;</a:t>
            </a:r>
          </a:p>
          <a:p>
            <a:r>
              <a:rPr lang="en-US" dirty="0"/>
              <a:t>이메일: &lt;input type=</a:t>
            </a:r>
            <a:r>
              <a:rPr lang="en-US" i="1" dirty="0"/>
              <a:t>'text' name='email'&gt;&lt;br&gt;</a:t>
            </a:r>
          </a:p>
          <a:p>
            <a:r>
              <a:rPr lang="en-US" dirty="0"/>
              <a:t>암호: &lt;input type=</a:t>
            </a:r>
            <a:r>
              <a:rPr lang="en-US" i="1" dirty="0"/>
              <a:t>'password' name='password'&gt;&lt;br&gt;</a:t>
            </a:r>
          </a:p>
          <a:p>
            <a:r>
              <a:rPr lang="en-US" dirty="0"/>
              <a:t>&lt;input type=</a:t>
            </a:r>
            <a:r>
              <a:rPr lang="en-US" i="1" dirty="0"/>
              <a:t>'submit' value='추가'&gt;</a:t>
            </a:r>
          </a:p>
          <a:p>
            <a:r>
              <a:rPr lang="en-US" dirty="0"/>
              <a:t>&lt;input type=</a:t>
            </a:r>
            <a:r>
              <a:rPr lang="en-US" i="1" dirty="0"/>
              <a:t>'reset' value='취소'&gt;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&lt;jsp:include page=</a:t>
            </a:r>
            <a:r>
              <a:rPr lang="en-US" i="1" dirty="0"/>
              <a:t>"/Tail.jsp"/&gt;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6500" y="3092651"/>
            <a:ext cx="379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출력할 내용은 그냥 작성한다</a:t>
            </a:r>
            <a:r>
              <a:rPr lang="ko-KR" altLang="ko-KR" sz="2800" dirty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.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7" name="Curved Connector 6"/>
          <p:cNvCxnSpPr>
            <a:stCxn id="6" idx="1"/>
          </p:cNvCxnSpPr>
          <p:nvPr/>
        </p:nvCxnSpPr>
        <p:spPr>
          <a:xfrm rot="10800000">
            <a:off x="4394200" y="2679701"/>
            <a:ext cx="622300" cy="674561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9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구동원리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.2</a:t>
            </a:r>
            <a:r>
              <a:rPr lang="ko-KR" altLang="en-US" sz="2400" dirty="0">
                <a:latin typeface="+mn-ea"/>
              </a:rPr>
              <a:t> 뷰 컴포넌트와 </a:t>
            </a:r>
            <a:r>
              <a:rPr lang="en-US" altLang="ko-KR" sz="2400" dirty="0">
                <a:latin typeface="+mn-ea"/>
              </a:rPr>
              <a:t>JSP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563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05402" y="2117789"/>
            <a:ext cx="178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.2</a:t>
            </a:r>
            <a:r>
              <a:rPr lang="ko-KR" altLang="en-US" sz="2400" dirty="0">
                <a:latin typeface="+mn-ea"/>
              </a:rPr>
              <a:t> 뷰 컴포넌트와 </a:t>
            </a:r>
            <a:r>
              <a:rPr lang="en-US" altLang="ko-KR" sz="2400" dirty="0">
                <a:latin typeface="+mn-ea"/>
              </a:rPr>
              <a:t>JSP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87496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2417892" y="2425566"/>
            <a:ext cx="1781025" cy="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86427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Hello.jsp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«JSP»</a:t>
              </a:r>
              <a:endParaRPr lang="ko-KR" altLang="en-US" sz="1600" dirty="0"/>
            </a:p>
          </p:txBody>
        </p:sp>
      </p:grp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구동원리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132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화살표 연결선 7"/>
          <p:cNvCxnSpPr/>
          <p:nvPr/>
        </p:nvCxnSpPr>
        <p:spPr>
          <a:xfrm>
            <a:off x="4998882" y="2841006"/>
            <a:ext cx="0" cy="55738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05402" y="2117789"/>
            <a:ext cx="178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.2</a:t>
            </a:r>
            <a:r>
              <a:rPr lang="ko-KR" altLang="en-US" sz="2400" dirty="0">
                <a:latin typeface="+mn-ea"/>
              </a:rPr>
              <a:t> 뷰 컴포넌트와 </a:t>
            </a:r>
            <a:r>
              <a:rPr lang="en-US" altLang="ko-KR" sz="2400" dirty="0">
                <a:latin typeface="+mn-ea"/>
              </a:rPr>
              <a:t>JSP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87496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2417892" y="2425566"/>
            <a:ext cx="178102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86427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Hello.jsp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«JSP»</a:t>
              </a:r>
              <a:endParaRPr lang="ko-KR" altLang="en-US" sz="1600" dirty="0"/>
            </a:p>
          </p:txBody>
        </p:sp>
      </p:grpSp>
      <p:sp>
        <p:nvSpPr>
          <p:cNvPr id="38" name="모서리가 둥근 직사각형 15"/>
          <p:cNvSpPr/>
          <p:nvPr/>
        </p:nvSpPr>
        <p:spPr>
          <a:xfrm>
            <a:off x="6744600" y="2685726"/>
            <a:ext cx="154293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엔진</a:t>
            </a:r>
            <a:endParaRPr lang="en-US" altLang="ko-KR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186427" y="3426302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Hello_jsp.java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«Java Source»</a:t>
              </a:r>
              <a:endParaRPr lang="ko-KR" altLang="en-US" sz="1600" dirty="0"/>
            </a:p>
          </p:txBody>
        </p:sp>
      </p:grpSp>
      <p:cxnSp>
        <p:nvCxnSpPr>
          <p:cNvPr id="51" name="직선 화살표 연결선 7"/>
          <p:cNvCxnSpPr/>
          <p:nvPr/>
        </p:nvCxnSpPr>
        <p:spPr>
          <a:xfrm flipH="1">
            <a:off x="5117890" y="3094473"/>
            <a:ext cx="154940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76922" y="27612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구동원리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3396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화살표 연결선 7"/>
          <p:cNvCxnSpPr/>
          <p:nvPr/>
        </p:nvCxnSpPr>
        <p:spPr>
          <a:xfrm>
            <a:off x="4998882" y="4267179"/>
            <a:ext cx="0" cy="55738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05402" y="2117789"/>
            <a:ext cx="178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.2</a:t>
            </a:r>
            <a:r>
              <a:rPr lang="ko-KR" altLang="en-US" sz="2400" dirty="0">
                <a:latin typeface="+mn-ea"/>
              </a:rPr>
              <a:t> 뷰 컴포넌트와 </a:t>
            </a:r>
            <a:r>
              <a:rPr lang="en-US" altLang="ko-KR" sz="2400" dirty="0">
                <a:latin typeface="+mn-ea"/>
              </a:rPr>
              <a:t>JSP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87496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2417892" y="2425566"/>
            <a:ext cx="178102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86427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Hello.jsp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«JSP»</a:t>
              </a:r>
              <a:endParaRPr lang="ko-KR" altLang="en-US" sz="1600" dirty="0"/>
            </a:p>
          </p:txBody>
        </p:sp>
      </p:grpSp>
      <p:sp>
        <p:nvSpPr>
          <p:cNvPr id="38" name="모서리가 둥근 직사각형 15"/>
          <p:cNvSpPr/>
          <p:nvPr/>
        </p:nvSpPr>
        <p:spPr>
          <a:xfrm>
            <a:off x="6744600" y="2685726"/>
            <a:ext cx="154293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엔진</a:t>
            </a:r>
            <a:endParaRPr lang="en-US" altLang="ko-KR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186427" y="3426302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Hello_jsp.java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«Java Source»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86427" y="4847030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Hello_jsp.class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</a:t>
              </a:r>
              <a:r>
                <a:rPr lang="en-US" altLang="ko-KR" sz="1600" dirty="0" smtClean="0"/>
                <a:t>bytecode</a:t>
              </a:r>
              <a:r>
                <a:rPr lang="en-US" sz="1600" dirty="0" smtClean="0"/>
                <a:t>»</a:t>
              </a:r>
              <a:endParaRPr lang="ko-KR" altLang="en-US" sz="1600" dirty="0"/>
            </a:p>
          </p:txBody>
        </p:sp>
      </p:grpSp>
      <p:cxnSp>
        <p:nvCxnSpPr>
          <p:cNvPr id="51" name="직선 화살표 연결선 7"/>
          <p:cNvCxnSpPr/>
          <p:nvPr/>
        </p:nvCxnSpPr>
        <p:spPr>
          <a:xfrm flipH="1">
            <a:off x="5117890" y="3094473"/>
            <a:ext cx="154940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76922" y="27612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76922" y="42138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latin typeface="맑은 고딕"/>
                <a:cs typeface="맑은 고딕"/>
              </a:rPr>
              <a:t>컴파일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4998882" y="2841006"/>
            <a:ext cx="0" cy="55738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구동원리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7" name="직선 화살표 연결선 7"/>
          <p:cNvCxnSpPr/>
          <p:nvPr/>
        </p:nvCxnSpPr>
        <p:spPr>
          <a:xfrm flipH="1">
            <a:off x="5117890" y="4542185"/>
            <a:ext cx="154940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15"/>
          <p:cNvSpPr/>
          <p:nvPr/>
        </p:nvSpPr>
        <p:spPr>
          <a:xfrm>
            <a:off x="6744600" y="4133438"/>
            <a:ext cx="154293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컴파일러</a:t>
            </a:r>
            <a:endParaRPr lang="en-US" altLang="ko-KR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132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54090" y="2597453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①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4064000" y="2463800"/>
            <a:ext cx="152379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97700" y="2273300"/>
            <a:ext cx="1292572" cy="1714744"/>
            <a:chOff x="4283968" y="2039464"/>
            <a:chExt cx="648072" cy="796308"/>
          </a:xfrm>
        </p:grpSpPr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C6D9F1"/>
            </a:solidFill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4" name="직선 화살표 연결선 7"/>
          <p:cNvCxnSpPr/>
          <p:nvPr/>
        </p:nvCxnSpPr>
        <p:spPr>
          <a:xfrm>
            <a:off x="5587791" y="2943376"/>
            <a:ext cx="140990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 flipH="1">
            <a:off x="5587791" y="3266207"/>
            <a:ext cx="140991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모서리가 둥근 직사각형 15"/>
          <p:cNvSpPr/>
          <p:nvPr/>
        </p:nvSpPr>
        <p:spPr>
          <a:xfrm>
            <a:off x="952860" y="2457966"/>
            <a:ext cx="1701230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2654090" y="2966785"/>
            <a:ext cx="140990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7"/>
          <p:cNvCxnSpPr/>
          <p:nvPr/>
        </p:nvCxnSpPr>
        <p:spPr>
          <a:xfrm flipH="1">
            <a:off x="2654090" y="3289616"/>
            <a:ext cx="140991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54090" y="3312709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④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7790" y="2565187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②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service()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87791" y="3280443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③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643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화살표 연결선 7"/>
          <p:cNvCxnSpPr>
            <a:stCxn id="44" idx="1"/>
          </p:cNvCxnSpPr>
          <p:nvPr/>
        </p:nvCxnSpPr>
        <p:spPr>
          <a:xfrm flipH="1" flipV="1">
            <a:off x="2405402" y="2841006"/>
            <a:ext cx="1781025" cy="2414771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05402" y="2117789"/>
            <a:ext cx="178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.2</a:t>
            </a:r>
            <a:r>
              <a:rPr lang="ko-KR" altLang="en-US" sz="2400" dirty="0">
                <a:latin typeface="+mn-ea"/>
              </a:rPr>
              <a:t> 뷰 컴포넌트와 </a:t>
            </a:r>
            <a:r>
              <a:rPr lang="en-US" altLang="ko-KR" sz="2400" dirty="0">
                <a:latin typeface="+mn-ea"/>
              </a:rPr>
              <a:t>JSP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874962" y="2023512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2417892" y="2425566"/>
            <a:ext cx="178102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86427" y="2023512"/>
            <a:ext cx="1542930" cy="817494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Hello.jsp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«JSP»</a:t>
              </a:r>
              <a:endParaRPr lang="ko-KR" altLang="en-US" sz="1600" dirty="0"/>
            </a:p>
          </p:txBody>
        </p:sp>
      </p:grpSp>
      <p:sp>
        <p:nvSpPr>
          <p:cNvPr id="38" name="모서리가 둥근 직사각형 15"/>
          <p:cNvSpPr/>
          <p:nvPr/>
        </p:nvSpPr>
        <p:spPr>
          <a:xfrm>
            <a:off x="6744600" y="2685726"/>
            <a:ext cx="154293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엔진</a:t>
            </a:r>
            <a:endParaRPr lang="en-US" altLang="ko-KR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186427" y="3426302"/>
            <a:ext cx="1542930" cy="817494"/>
            <a:chOff x="3250282" y="2409876"/>
            <a:chExt cx="1542930" cy="817494"/>
          </a:xfrm>
        </p:grpSpPr>
        <p:sp>
          <p:nvSpPr>
            <p:cNvPr id="4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Hello_jsp.java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«Java Source»</a:t>
              </a:r>
              <a:endParaRPr lang="ko-KR" alt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86427" y="4847030"/>
            <a:ext cx="154293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Hello_jsp.class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</a:t>
              </a:r>
              <a:r>
                <a:rPr lang="en-US" altLang="ko-KR" sz="1600" dirty="0" smtClean="0"/>
                <a:t>bytecode</a:t>
              </a:r>
              <a:r>
                <a:rPr lang="en-US" sz="1600" dirty="0" smtClean="0"/>
                <a:t>»</a:t>
              </a:r>
              <a:endParaRPr lang="ko-KR" altLang="en-US" sz="1600" dirty="0"/>
            </a:p>
          </p:txBody>
        </p:sp>
      </p:grpSp>
      <p:cxnSp>
        <p:nvCxnSpPr>
          <p:cNvPr id="51" name="직선 화살표 연결선 7"/>
          <p:cNvCxnSpPr/>
          <p:nvPr/>
        </p:nvCxnSpPr>
        <p:spPr>
          <a:xfrm flipH="1">
            <a:off x="5117890" y="3094473"/>
            <a:ext cx="154940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76922" y="276129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76922" y="421389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latin typeface="맑은 고딕"/>
                <a:cs typeface="맑은 고딕"/>
              </a:rPr>
              <a:t>컴파일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7"/>
          <p:cNvCxnSpPr/>
          <p:nvPr/>
        </p:nvCxnSpPr>
        <p:spPr>
          <a:xfrm>
            <a:off x="4998882" y="2841006"/>
            <a:ext cx="0" cy="55738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51002" y="395940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711200" y="898615"/>
            <a:ext cx="7772400" cy="6761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구동원리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6" name="직선 화살표 연결선 7"/>
          <p:cNvCxnSpPr/>
          <p:nvPr/>
        </p:nvCxnSpPr>
        <p:spPr>
          <a:xfrm>
            <a:off x="4998882" y="4267179"/>
            <a:ext cx="0" cy="55738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7"/>
          <p:cNvCxnSpPr/>
          <p:nvPr/>
        </p:nvCxnSpPr>
        <p:spPr>
          <a:xfrm flipH="1">
            <a:off x="5117890" y="4542185"/>
            <a:ext cx="154940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15"/>
          <p:cNvSpPr/>
          <p:nvPr/>
        </p:nvSpPr>
        <p:spPr>
          <a:xfrm>
            <a:off x="6744600" y="4133438"/>
            <a:ext cx="154293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자바</a:t>
            </a:r>
            <a:endParaRPr lang="en-US" altLang="ko-KR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컴파일러</a:t>
            </a:r>
            <a:endParaRPr lang="en-US" altLang="ko-KR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546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JSP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클래스의 상속 관계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.2</a:t>
            </a:r>
            <a:r>
              <a:rPr lang="ko-KR" altLang="en-US" sz="2400" dirty="0">
                <a:latin typeface="+mn-ea"/>
              </a:rPr>
              <a:t> 뷰 컴포넌트와 </a:t>
            </a:r>
            <a:r>
              <a:rPr lang="en-US" altLang="ko-KR" sz="2400" dirty="0">
                <a:latin typeface="+mn-ea"/>
              </a:rPr>
              <a:t>JSP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25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.2</a:t>
            </a:r>
            <a:r>
              <a:rPr lang="ko-KR" altLang="en-US" sz="2400" dirty="0">
                <a:latin typeface="+mn-ea"/>
              </a:rPr>
              <a:t> 뷰 컴포넌트와 </a:t>
            </a:r>
            <a:r>
              <a:rPr lang="en-US" altLang="ko-KR" sz="2400" dirty="0">
                <a:latin typeface="+mn-ea"/>
              </a:rPr>
              <a:t>JSP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24938" y="1060019"/>
            <a:ext cx="2173038" cy="803185"/>
            <a:chOff x="3364162" y="1009830"/>
            <a:chExt cx="2173038" cy="803185"/>
          </a:xfrm>
        </p:grpSpPr>
        <p:sp>
          <p:nvSpPr>
            <p:cNvPr id="4" name="Rectangle 3"/>
            <p:cNvSpPr/>
            <p:nvPr/>
          </p:nvSpPr>
          <p:spPr>
            <a:xfrm>
              <a:off x="3364162" y="1009830"/>
              <a:ext cx="2173038" cy="803185"/>
            </a:xfrm>
            <a:prstGeom prst="rect">
              <a:avLst/>
            </a:prstGeom>
            <a:ln w="57150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79216" y="1026514"/>
              <a:ext cx="1530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«</a:t>
              </a:r>
              <a:r>
                <a:rPr lang="ko-KR" altLang="en-US" sz="1400" dirty="0" smtClean="0"/>
                <a:t>인터페이스</a:t>
              </a:r>
              <a:r>
                <a:rPr lang="en-US" sz="1400" dirty="0" smtClean="0"/>
                <a:t>»</a:t>
              </a:r>
              <a:endParaRPr lang="ko-KR" alt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64162" y="1283812"/>
              <a:ext cx="2160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/>
                <a:t>Servlet</a:t>
              </a:r>
              <a:endParaRPr lang="ko-KR" altLang="en-US" sz="2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24938" y="2386989"/>
            <a:ext cx="2173038" cy="803185"/>
            <a:chOff x="3364162" y="1009830"/>
            <a:chExt cx="2173038" cy="803185"/>
          </a:xfrm>
        </p:grpSpPr>
        <p:sp>
          <p:nvSpPr>
            <p:cNvPr id="49" name="Rectangle 48"/>
            <p:cNvSpPr/>
            <p:nvPr/>
          </p:nvSpPr>
          <p:spPr>
            <a:xfrm>
              <a:off x="3364162" y="1009830"/>
              <a:ext cx="2173038" cy="803185"/>
            </a:xfrm>
            <a:prstGeom prst="rect">
              <a:avLst/>
            </a:prstGeom>
            <a:ln w="57150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79216" y="1026514"/>
              <a:ext cx="1530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«</a:t>
              </a:r>
              <a:r>
                <a:rPr lang="ko-KR" altLang="en-US" sz="1400" dirty="0"/>
                <a:t>인터페이스</a:t>
              </a:r>
              <a:r>
                <a:rPr lang="en-US" sz="1400" dirty="0"/>
                <a:t>»</a:t>
              </a:r>
              <a:endParaRPr lang="ko-KR" alt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64162" y="1283812"/>
              <a:ext cx="2160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smtClean="0"/>
                <a:t>JspPage</a:t>
              </a:r>
              <a:endParaRPr lang="ko-KR" altLang="en-US" sz="2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724938" y="3710874"/>
            <a:ext cx="2173038" cy="803185"/>
            <a:chOff x="3364162" y="1009830"/>
            <a:chExt cx="2173038" cy="803185"/>
          </a:xfrm>
        </p:grpSpPr>
        <p:sp>
          <p:nvSpPr>
            <p:cNvPr id="56" name="Rectangle 55"/>
            <p:cNvSpPr/>
            <p:nvPr/>
          </p:nvSpPr>
          <p:spPr>
            <a:xfrm>
              <a:off x="3364162" y="1009830"/>
              <a:ext cx="2173038" cy="803185"/>
            </a:xfrm>
            <a:prstGeom prst="rect">
              <a:avLst/>
            </a:prstGeom>
            <a:ln w="57150" cmpd="sng">
              <a:solidFill>
                <a:srgbClr val="BFBFB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79216" y="1026514"/>
              <a:ext cx="1530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mtClean="0"/>
                <a:t>«</a:t>
              </a:r>
              <a:r>
                <a:rPr lang="ko-KR" altLang="en-US" sz="1400" dirty="0" smtClean="0"/>
                <a:t>인터페이스</a:t>
              </a:r>
              <a:r>
                <a:rPr lang="en-US" sz="1400" dirty="0" smtClean="0"/>
                <a:t>»</a:t>
              </a:r>
              <a:endParaRPr lang="ko-KR" altLang="en-US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64162" y="1283812"/>
              <a:ext cx="2160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/>
                <a:t>HttpJspPage</a:t>
              </a:r>
              <a:endParaRPr lang="ko-KR" alt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50058" y="1904389"/>
            <a:ext cx="254000" cy="482600"/>
            <a:chOff x="4419600" y="1841500"/>
            <a:chExt cx="254000" cy="482600"/>
          </a:xfrm>
        </p:grpSpPr>
        <p:cxnSp>
          <p:nvCxnSpPr>
            <p:cNvPr id="59" name="직선 화살표 연결선 7"/>
            <p:cNvCxnSpPr/>
            <p:nvPr/>
          </p:nvCxnSpPr>
          <p:spPr>
            <a:xfrm flipV="1">
              <a:off x="4541682" y="2082800"/>
              <a:ext cx="0" cy="2413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non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Isosceles Triangle 7"/>
            <p:cNvSpPr/>
            <p:nvPr/>
          </p:nvSpPr>
          <p:spPr>
            <a:xfrm>
              <a:off x="4419600" y="1841500"/>
              <a:ext cx="254000" cy="254000"/>
            </a:xfrm>
            <a:prstGeom prst="triangl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50058" y="3228274"/>
            <a:ext cx="254000" cy="482600"/>
            <a:chOff x="4419600" y="1841500"/>
            <a:chExt cx="254000" cy="482600"/>
          </a:xfrm>
        </p:grpSpPr>
        <p:cxnSp>
          <p:nvCxnSpPr>
            <p:cNvPr id="67" name="직선 화살표 연결선 7"/>
            <p:cNvCxnSpPr/>
            <p:nvPr/>
          </p:nvCxnSpPr>
          <p:spPr>
            <a:xfrm flipV="1">
              <a:off x="4541682" y="2082800"/>
              <a:ext cx="0" cy="2413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non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Isosceles Triangle 67"/>
            <p:cNvSpPr/>
            <p:nvPr/>
          </p:nvSpPr>
          <p:spPr>
            <a:xfrm>
              <a:off x="4419600" y="1841500"/>
              <a:ext cx="254000" cy="254000"/>
            </a:xfrm>
            <a:prstGeom prst="triangl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92898" y="5329545"/>
            <a:ext cx="2173038" cy="803185"/>
            <a:chOff x="3364162" y="1009830"/>
            <a:chExt cx="2173038" cy="803185"/>
          </a:xfrm>
        </p:grpSpPr>
        <p:sp>
          <p:nvSpPr>
            <p:cNvPr id="70" name="Rectangle 69"/>
            <p:cNvSpPr/>
            <p:nvPr/>
          </p:nvSpPr>
          <p:spPr>
            <a:xfrm>
              <a:off x="3364162" y="1009830"/>
              <a:ext cx="2173038" cy="803185"/>
            </a:xfrm>
            <a:prstGeom prst="rect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364162" y="1026514"/>
              <a:ext cx="21605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«JSP</a:t>
              </a:r>
              <a:r>
                <a:rPr lang="ko-KR" altLang="en-US" sz="1400" dirty="0" smtClean="0"/>
                <a:t>가 생성한 클래스</a:t>
              </a:r>
              <a:r>
                <a:rPr lang="en-US" sz="1400" dirty="0" smtClean="0"/>
                <a:t>»</a:t>
              </a:r>
              <a:endParaRPr lang="ko-KR" alt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64162" y="1283812"/>
              <a:ext cx="2160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/>
                <a:t>Hello_jsp</a:t>
              </a:r>
              <a:endParaRPr lang="ko-KR" altLang="en-US" sz="24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750058" y="4552159"/>
            <a:ext cx="254000" cy="1132624"/>
            <a:chOff x="4419600" y="1841500"/>
            <a:chExt cx="254000" cy="1132624"/>
          </a:xfrm>
        </p:grpSpPr>
        <p:cxnSp>
          <p:nvCxnSpPr>
            <p:cNvPr id="74" name="직선 화살표 연결선 7"/>
            <p:cNvCxnSpPr/>
            <p:nvPr/>
          </p:nvCxnSpPr>
          <p:spPr>
            <a:xfrm flipV="1">
              <a:off x="4541682" y="2082805"/>
              <a:ext cx="2" cy="891319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Isosceles Triangle 75"/>
            <p:cNvSpPr/>
            <p:nvPr/>
          </p:nvSpPr>
          <p:spPr>
            <a:xfrm>
              <a:off x="4419600" y="1841500"/>
              <a:ext cx="254000" cy="254000"/>
            </a:xfrm>
            <a:prstGeom prst="triangl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38392" y="2386989"/>
            <a:ext cx="2173038" cy="803185"/>
            <a:chOff x="3364162" y="1009830"/>
            <a:chExt cx="2173038" cy="803185"/>
          </a:xfrm>
        </p:grpSpPr>
        <p:sp>
          <p:nvSpPr>
            <p:cNvPr id="90" name="Rectangle 89"/>
            <p:cNvSpPr/>
            <p:nvPr/>
          </p:nvSpPr>
          <p:spPr>
            <a:xfrm>
              <a:off x="3364162" y="1009830"/>
              <a:ext cx="2173038" cy="803185"/>
            </a:xfrm>
            <a:prstGeom prst="rect">
              <a:avLst/>
            </a:prstGeom>
            <a:ln w="57150" cmpd="sng">
              <a:solidFill>
                <a:srgbClr val="BFBFB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79216" y="1026514"/>
              <a:ext cx="1530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mtClean="0"/>
                <a:t>«</a:t>
              </a:r>
              <a:r>
                <a:rPr lang="ko-KR" altLang="en-US" sz="1400" dirty="0" smtClean="0"/>
                <a:t>추상클래스</a:t>
              </a:r>
              <a:r>
                <a:rPr lang="en-US" sz="1400" dirty="0" smtClean="0"/>
                <a:t>»</a:t>
              </a:r>
              <a:endParaRPr lang="ko-KR" altLang="en-US" sz="14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64162" y="1283812"/>
              <a:ext cx="2160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smtClean="0"/>
                <a:t>GenericServlet</a:t>
              </a:r>
              <a:endParaRPr lang="ko-KR" altLang="en-US" sz="24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38392" y="3710874"/>
            <a:ext cx="2173038" cy="803185"/>
            <a:chOff x="3364162" y="1009830"/>
            <a:chExt cx="2173038" cy="803185"/>
          </a:xfrm>
        </p:grpSpPr>
        <p:sp>
          <p:nvSpPr>
            <p:cNvPr id="94" name="Rectangle 93"/>
            <p:cNvSpPr/>
            <p:nvPr/>
          </p:nvSpPr>
          <p:spPr>
            <a:xfrm>
              <a:off x="3364162" y="1009830"/>
              <a:ext cx="2173038" cy="803185"/>
            </a:xfrm>
            <a:prstGeom prst="rect">
              <a:avLst/>
            </a:prstGeom>
            <a:ln w="57150" cmpd="sng">
              <a:solidFill>
                <a:srgbClr val="BFBFB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79216" y="1026514"/>
              <a:ext cx="1530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mtClean="0"/>
                <a:t>«</a:t>
              </a:r>
              <a:r>
                <a:rPr lang="ko-KR" altLang="en-US" sz="1400" dirty="0" smtClean="0"/>
                <a:t>추상클래스</a:t>
              </a:r>
              <a:r>
                <a:rPr lang="en-US" sz="1400" dirty="0" smtClean="0"/>
                <a:t>»</a:t>
              </a:r>
              <a:endParaRPr lang="ko-KR" altLang="en-US" sz="14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364162" y="1283812"/>
              <a:ext cx="2160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/>
                <a:t>HttpServlet</a:t>
              </a:r>
              <a:endParaRPr lang="ko-KR" altLang="en-US" sz="24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363512" y="3228274"/>
            <a:ext cx="254000" cy="482600"/>
            <a:chOff x="4419600" y="1841500"/>
            <a:chExt cx="254000" cy="482600"/>
          </a:xfrm>
        </p:grpSpPr>
        <p:cxnSp>
          <p:nvCxnSpPr>
            <p:cNvPr id="98" name="직선 화살표 연결선 7"/>
            <p:cNvCxnSpPr/>
            <p:nvPr/>
          </p:nvCxnSpPr>
          <p:spPr>
            <a:xfrm flipV="1">
              <a:off x="4541682" y="2082800"/>
              <a:ext cx="0" cy="2413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non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/>
            <p:nvPr/>
          </p:nvSpPr>
          <p:spPr>
            <a:xfrm>
              <a:off x="4419600" y="1841500"/>
              <a:ext cx="254000" cy="254000"/>
            </a:xfrm>
            <a:prstGeom prst="triangl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 rot="16200000">
            <a:off x="5084808" y="187214"/>
            <a:ext cx="254000" cy="2547573"/>
            <a:chOff x="4419600" y="1841500"/>
            <a:chExt cx="254000" cy="2547573"/>
          </a:xfrm>
        </p:grpSpPr>
        <p:cxnSp>
          <p:nvCxnSpPr>
            <p:cNvPr id="101" name="직선 화살표 연결선 7"/>
            <p:cNvCxnSpPr/>
            <p:nvPr/>
          </p:nvCxnSpPr>
          <p:spPr>
            <a:xfrm rot="5400000" flipH="1">
              <a:off x="3388549" y="3235939"/>
              <a:ext cx="2306267" cy="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Isosceles Triangle 101"/>
            <p:cNvSpPr/>
            <p:nvPr/>
          </p:nvSpPr>
          <p:spPr>
            <a:xfrm>
              <a:off x="4419600" y="1841500"/>
              <a:ext cx="254000" cy="254000"/>
            </a:xfrm>
            <a:prstGeom prst="triangl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" name="직선 화살표 연결선 7"/>
          <p:cNvCxnSpPr/>
          <p:nvPr/>
        </p:nvCxnSpPr>
        <p:spPr>
          <a:xfrm flipH="1" flipV="1">
            <a:off x="6485594" y="1427820"/>
            <a:ext cx="1" cy="921069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7"/>
          <p:cNvCxnSpPr/>
          <p:nvPr/>
        </p:nvCxnSpPr>
        <p:spPr>
          <a:xfrm flipH="1" flipV="1">
            <a:off x="2859440" y="5684783"/>
            <a:ext cx="598840" cy="2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63512" y="4552159"/>
            <a:ext cx="254000" cy="1132624"/>
            <a:chOff x="4419600" y="1841500"/>
            <a:chExt cx="254000" cy="1132624"/>
          </a:xfrm>
        </p:grpSpPr>
        <p:cxnSp>
          <p:nvCxnSpPr>
            <p:cNvPr id="110" name="직선 화살표 연결선 7"/>
            <p:cNvCxnSpPr/>
            <p:nvPr/>
          </p:nvCxnSpPr>
          <p:spPr>
            <a:xfrm flipV="1">
              <a:off x="4541682" y="2082800"/>
              <a:ext cx="0" cy="89132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non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Isosceles Triangle 110"/>
            <p:cNvSpPr/>
            <p:nvPr/>
          </p:nvSpPr>
          <p:spPr>
            <a:xfrm>
              <a:off x="4419600" y="1841500"/>
              <a:ext cx="254000" cy="254000"/>
            </a:xfrm>
            <a:prstGeom prst="triangl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3" name="직선 화살표 연결선 7"/>
          <p:cNvCxnSpPr/>
          <p:nvPr/>
        </p:nvCxnSpPr>
        <p:spPr>
          <a:xfrm flipH="1">
            <a:off x="5686306" y="5677644"/>
            <a:ext cx="811989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-329242" y="919988"/>
            <a:ext cx="2039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init()</a:t>
            </a:r>
          </a:p>
          <a:p>
            <a:pPr algn="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service()</a:t>
            </a:r>
          </a:p>
          <a:p>
            <a:pPr algn="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destroy()</a:t>
            </a:r>
          </a:p>
          <a:p>
            <a:pPr algn="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getServletInfo()</a:t>
            </a:r>
          </a:p>
          <a:p>
            <a:pPr algn="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getServletConfig()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-329242" y="2539999"/>
            <a:ext cx="203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jspInit()</a:t>
            </a:r>
          </a:p>
          <a:p>
            <a:pPr algn="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jspDestroy()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-329242" y="3896835"/>
            <a:ext cx="203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_</a:t>
            </a:r>
            <a:r>
              <a:rPr lang="en-US" altLang="ko-KR" sz="1200" dirty="0" err="1" smtClean="0">
                <a:latin typeface="맑은 고딕"/>
                <a:ea typeface="맑은 고딕"/>
                <a:cs typeface="맑은 고딕"/>
              </a:rPr>
              <a:t>jspService</a:t>
            </a:r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()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11430" y="2360025"/>
            <a:ext cx="2039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init()</a:t>
            </a:r>
          </a:p>
          <a:p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destroy()</a:t>
            </a:r>
          </a:p>
          <a:p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getServletInfo()</a:t>
            </a:r>
          </a:p>
          <a:p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getServletConfig()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511430" y="3631546"/>
            <a:ext cx="2039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service</a:t>
            </a:r>
          </a:p>
          <a:p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doGet()</a:t>
            </a:r>
          </a:p>
          <a:p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doPost()</a:t>
            </a:r>
          </a:p>
          <a:p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doHead()</a:t>
            </a:r>
          </a:p>
          <a:p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…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13723" y="5742026"/>
            <a:ext cx="24024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“</a:t>
            </a: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톰캣 서버의 경우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”</a:t>
            </a:r>
          </a:p>
        </p:txBody>
      </p:sp>
      <p:cxnSp>
        <p:nvCxnSpPr>
          <p:cNvPr id="122" name="Curved Connector 121"/>
          <p:cNvCxnSpPr>
            <a:stCxn id="121" idx="0"/>
          </p:cNvCxnSpPr>
          <p:nvPr/>
        </p:nvCxnSpPr>
        <p:spPr>
          <a:xfrm rot="5400000" flipH="1" flipV="1">
            <a:off x="1462318" y="4981844"/>
            <a:ext cx="712826" cy="80753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7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.2</a:t>
            </a:r>
            <a:r>
              <a:rPr lang="ko-KR" altLang="en-US" sz="2400" dirty="0">
                <a:latin typeface="+mn-ea"/>
              </a:rPr>
              <a:t> 뷰 컴포넌트와 </a:t>
            </a:r>
            <a:r>
              <a:rPr lang="en-US" altLang="ko-KR" sz="2400" dirty="0">
                <a:latin typeface="+mn-ea"/>
              </a:rPr>
              <a:t>JSP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480408" y="884545"/>
            <a:ext cx="2173038" cy="803185"/>
            <a:chOff x="3364162" y="1009830"/>
            <a:chExt cx="2173038" cy="803185"/>
          </a:xfrm>
        </p:grpSpPr>
        <p:sp>
          <p:nvSpPr>
            <p:cNvPr id="70" name="Rectangle 69"/>
            <p:cNvSpPr/>
            <p:nvPr/>
          </p:nvSpPr>
          <p:spPr>
            <a:xfrm>
              <a:off x="3364162" y="1009830"/>
              <a:ext cx="2173038" cy="803185"/>
            </a:xfrm>
            <a:prstGeom prst="rect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364162" y="1026514"/>
              <a:ext cx="21605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«JSP</a:t>
              </a:r>
              <a:r>
                <a:rPr lang="ko-KR" altLang="en-US" sz="1400" dirty="0" smtClean="0"/>
                <a:t>가 생성한 클래스</a:t>
              </a:r>
              <a:r>
                <a:rPr lang="en-US" sz="1400" dirty="0" smtClean="0"/>
                <a:t>»</a:t>
              </a:r>
              <a:endParaRPr lang="ko-KR" alt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64162" y="1283812"/>
              <a:ext cx="2160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/>
                <a:t>Hello_jsp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342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.2</a:t>
            </a:r>
            <a:r>
              <a:rPr lang="ko-KR" altLang="en-US" sz="2400" dirty="0">
                <a:latin typeface="+mn-ea"/>
              </a:rPr>
              <a:t> 뷰 컴포넌트와 </a:t>
            </a:r>
            <a:r>
              <a:rPr lang="en-US" altLang="ko-KR" sz="2400" dirty="0">
                <a:latin typeface="+mn-ea"/>
              </a:rPr>
              <a:t>JSP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480408" y="884545"/>
            <a:ext cx="2173038" cy="803185"/>
            <a:chOff x="3364162" y="1009830"/>
            <a:chExt cx="2173038" cy="803185"/>
          </a:xfrm>
        </p:grpSpPr>
        <p:sp>
          <p:nvSpPr>
            <p:cNvPr id="70" name="Rectangle 69"/>
            <p:cNvSpPr/>
            <p:nvPr/>
          </p:nvSpPr>
          <p:spPr>
            <a:xfrm>
              <a:off x="3364162" y="1009830"/>
              <a:ext cx="2173038" cy="803185"/>
            </a:xfrm>
            <a:prstGeom prst="rect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364162" y="1026514"/>
              <a:ext cx="21605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«JSP</a:t>
              </a:r>
              <a:r>
                <a:rPr lang="ko-KR" altLang="en-US" sz="1400" dirty="0" smtClean="0"/>
                <a:t>가 생성한 클래스</a:t>
              </a:r>
              <a:r>
                <a:rPr lang="en-US" sz="1400" dirty="0" smtClean="0"/>
                <a:t>»</a:t>
              </a:r>
              <a:endParaRPr lang="ko-KR" alt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64162" y="1283812"/>
              <a:ext cx="2160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/>
                <a:t>Hello_jsp</a:t>
              </a:r>
              <a:endParaRPr lang="ko-KR" altLang="en-US" sz="2400" dirty="0"/>
            </a:p>
          </p:txBody>
        </p:sp>
      </p:grpSp>
      <p:sp>
        <p:nvSpPr>
          <p:cNvPr id="60" name="Title 1"/>
          <p:cNvSpPr txBox="1">
            <a:spLocks/>
          </p:cNvSpPr>
          <p:nvPr/>
        </p:nvSpPr>
        <p:spPr>
          <a:xfrm>
            <a:off x="1827312" y="2417811"/>
            <a:ext cx="5524500" cy="67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톰캣 실행을 위한 임시 작업 디렉토리</a:t>
            </a:r>
            <a:endParaRPr 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356100" y="1854200"/>
            <a:ext cx="406400" cy="5636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.2</a:t>
            </a:r>
            <a:r>
              <a:rPr lang="ko-KR" altLang="en-US" sz="2400" dirty="0">
                <a:latin typeface="+mn-ea"/>
              </a:rPr>
              <a:t> 뷰 컴포넌트와 </a:t>
            </a:r>
            <a:r>
              <a:rPr lang="en-US" altLang="ko-KR" sz="2400" dirty="0">
                <a:latin typeface="+mn-ea"/>
              </a:rPr>
              <a:t>JSP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480408" y="884545"/>
            <a:ext cx="2173038" cy="803185"/>
            <a:chOff x="3364162" y="1009830"/>
            <a:chExt cx="2173038" cy="803185"/>
          </a:xfrm>
        </p:grpSpPr>
        <p:sp>
          <p:nvSpPr>
            <p:cNvPr id="70" name="Rectangle 69"/>
            <p:cNvSpPr/>
            <p:nvPr/>
          </p:nvSpPr>
          <p:spPr>
            <a:xfrm>
              <a:off x="3364162" y="1009830"/>
              <a:ext cx="2173038" cy="803185"/>
            </a:xfrm>
            <a:prstGeom prst="rect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364162" y="1026514"/>
              <a:ext cx="21605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«JSP</a:t>
              </a:r>
              <a:r>
                <a:rPr lang="ko-KR" altLang="en-US" sz="1400" dirty="0" smtClean="0"/>
                <a:t>가 생성한 클래스</a:t>
              </a:r>
              <a:r>
                <a:rPr lang="en-US" sz="1400" dirty="0" smtClean="0"/>
                <a:t>»</a:t>
              </a:r>
              <a:endParaRPr lang="ko-KR" alt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64162" y="1283812"/>
              <a:ext cx="2160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/>
                <a:t>Hello_jsp</a:t>
              </a:r>
              <a:endParaRPr lang="ko-KR" altLang="en-US" sz="2400" dirty="0"/>
            </a:p>
          </p:txBody>
        </p:sp>
      </p:grpSp>
      <p:sp>
        <p:nvSpPr>
          <p:cNvPr id="55" name="Title 1"/>
          <p:cNvSpPr>
            <a:spLocks noGrp="1"/>
          </p:cNvSpPr>
          <p:nvPr>
            <p:ph type="ctrTitle"/>
          </p:nvPr>
        </p:nvSpPr>
        <p:spPr>
          <a:xfrm>
            <a:off x="1079500" y="3616416"/>
            <a:ext cx="7023100" cy="2403384"/>
          </a:xfrm>
        </p:spPr>
        <p:txBody>
          <a:bodyPr anchor="t" anchorCtr="0">
            <a:normAutofit/>
          </a:bodyPr>
          <a:lstStyle/>
          <a:p>
            <a:pPr algn="l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예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c:\</a:t>
            </a:r>
            <a:r>
              <a:rPr lang="en-US" altLang="ko-KR" sz="2400" dirty="0" err="1" smtClean="0">
                <a:latin typeface="맑은 고딕"/>
                <a:ea typeface="맑은 고딕"/>
                <a:cs typeface="맑은 고딕"/>
              </a:rPr>
              <a:t>javaide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\workspace\.metadata\.plugins\</a:t>
            </a:r>
            <a:br>
              <a:rPr lang="en-US" altLang="ko-KR" sz="2400" dirty="0" smtClean="0">
                <a:latin typeface="맑은 고딕"/>
                <a:ea typeface="맑은 고딕"/>
                <a:cs typeface="맑은 고딕"/>
              </a:rPr>
            </a:b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	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    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  <a:sym typeface="Wingdings"/>
              </a:rPr>
              <a:t> </a:t>
            </a:r>
            <a:r>
              <a:rPr lang="en-US" altLang="ko-KR" sz="2400" dirty="0" err="1" smtClean="0">
                <a:latin typeface="맑은 고딕"/>
                <a:ea typeface="맑은 고딕"/>
                <a:cs typeface="맑은 고딕"/>
              </a:rPr>
              <a:t>org.eclipse.wst.server.core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\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tmp0\work</a:t>
            </a:r>
            <a:br>
              <a:rPr lang="en-US" altLang="ko-KR" sz="2400" dirty="0" smtClean="0">
                <a:latin typeface="맑은 고딕"/>
                <a:ea typeface="맑은 고딕"/>
                <a:cs typeface="맑은 고딕"/>
              </a:rPr>
            </a:b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         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  <a:sym typeface="Wingdings"/>
              </a:rPr>
              <a:t> Catalina\</a:t>
            </a:r>
            <a:r>
              <a:rPr lang="en-US" altLang="ko-KR" sz="2400" dirty="0" err="1" smtClean="0">
                <a:latin typeface="맑은 고딕"/>
                <a:ea typeface="맑은 고딕"/>
                <a:cs typeface="맑은 고딕"/>
                <a:sym typeface="Wingdings"/>
              </a:rPr>
              <a:t>localhost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  <a:sym typeface="Wingdings"/>
              </a:rPr>
              <a:t>\...\</a:t>
            </a:r>
            <a:r>
              <a:rPr lang="en-US" altLang="ko-KR" sz="2400" dirty="0" err="1" smtClean="0">
                <a:latin typeface="맑은 고딕"/>
                <a:ea typeface="맑은 고딕"/>
                <a:cs typeface="맑은 고딕"/>
                <a:sym typeface="Wingdings"/>
              </a:rPr>
              <a:t>jsp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  <a:sym typeface="Wingdings"/>
              </a:rPr>
              <a:t>\</a:t>
            </a:r>
            <a:br>
              <a:rPr lang="en-US" altLang="ko-KR" sz="2400" dirty="0" smtClean="0">
                <a:latin typeface="맑은 고딕"/>
                <a:ea typeface="맑은 고딕"/>
                <a:cs typeface="맑은 고딕"/>
                <a:sym typeface="Wingdings"/>
              </a:rPr>
            </a:br>
            <a:r>
              <a:rPr lang="en-US" altLang="ko-KR" sz="2400" dirty="0">
                <a:latin typeface="맑은 고딕"/>
                <a:ea typeface="맑은 고딕"/>
                <a:cs typeface="맑은 고딕"/>
                <a:sym typeface="Wingdings"/>
              </a:rPr>
              <a:t> 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  <a:sym typeface="Wingdings"/>
              </a:rPr>
              <a:t>            Hello_jsp.java</a:t>
            </a:r>
            <a:br>
              <a:rPr lang="en-US" altLang="ko-KR" sz="2400" dirty="0" smtClean="0">
                <a:latin typeface="맑은 고딕"/>
                <a:ea typeface="맑은 고딕"/>
                <a:cs typeface="맑은 고딕"/>
                <a:sym typeface="Wingdings"/>
              </a:rPr>
            </a:br>
            <a:r>
              <a:rPr lang="en-US" altLang="ko-KR" sz="2400" dirty="0">
                <a:latin typeface="맑은 고딕"/>
                <a:ea typeface="맑은 고딕"/>
                <a:cs typeface="맑은 고딕"/>
                <a:sym typeface="Wingdings"/>
              </a:rPr>
              <a:t> 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  <a:sym typeface="Wingdings"/>
              </a:rPr>
              <a:t>            Hello_jsp.class</a:t>
            </a:r>
            <a:endParaRPr 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1827312" y="2417811"/>
            <a:ext cx="5524500" cy="67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톰캣 실행을 위한 임시 작업 디렉토리</a:t>
            </a:r>
            <a:endParaRPr 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356100" y="1854200"/>
            <a:ext cx="406400" cy="5636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4356100" y="3052805"/>
            <a:ext cx="406400" cy="5636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1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5.3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JSP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의 주요 구성요소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8143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템플릿 데이터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025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7924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&lt;!DOCTYPE html PUBLIC "-//W3C//DTD HTML 4.01 Transitional//EN" </a:t>
            </a:r>
          </a:p>
          <a:p>
            <a:r>
              <a:rPr lang="en-US" dirty="0"/>
              <a:t>	"http://www.w3.org/TR/html4/</a:t>
            </a:r>
            <a:r>
              <a:rPr lang="en-US" dirty="0" err="1"/>
              <a:t>loose.dtd</a:t>
            </a:r>
            <a:r>
              <a:rPr lang="en-US" dirty="0"/>
              <a:t>"&gt;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&lt;meta http-equiv=</a:t>
            </a:r>
            <a:r>
              <a:rPr lang="en-US" i="1" dirty="0"/>
              <a:t>"Content-Type" content="text/html; charset=UTF-8"&gt;</a:t>
            </a:r>
          </a:p>
          <a:p>
            <a:r>
              <a:rPr lang="en-US" dirty="0"/>
              <a:t>&lt;title&gt;계산기&lt;/title&gt;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altLang="ko-KR" dirty="0"/>
              <a:t>&lt;h2&gt;JSP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25900" y="3909024"/>
            <a:ext cx="379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템플릿 데이터</a:t>
            </a:r>
            <a:r>
              <a:rPr lang="ko-KR" altLang="ko-KR" sz="3600" dirty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 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 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자바 출력문을 생성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7" name="Curved Connector 6"/>
          <p:cNvCxnSpPr>
            <a:stCxn id="6" idx="1"/>
          </p:cNvCxnSpPr>
          <p:nvPr/>
        </p:nvCxnSpPr>
        <p:spPr>
          <a:xfrm rot="10800000">
            <a:off x="3403600" y="3496087"/>
            <a:ext cx="622300" cy="1013102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6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8255000" cy="2862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out.write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"&lt;!DOCTYPE html PUBLIC \"-//W3C//DTD HTML 4.01 Transitional//EN\" \n"</a:t>
            </a:r>
            <a:r>
              <a:rPr lang="en-US" dirty="0"/>
              <a:t>);</a:t>
            </a:r>
          </a:p>
          <a:p>
            <a:r>
              <a:rPr lang="en-US" dirty="0" err="1" smtClean="0"/>
              <a:t>out.write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"\t\"http://www.w3.org/TR/html4/</a:t>
            </a:r>
            <a:r>
              <a:rPr lang="en-US" dirty="0" err="1">
                <a:solidFill>
                  <a:srgbClr val="0000FF"/>
                </a:solidFill>
              </a:rPr>
              <a:t>loose.dtd</a:t>
            </a:r>
            <a:r>
              <a:rPr lang="en-US" dirty="0">
                <a:solidFill>
                  <a:srgbClr val="0000FF"/>
                </a:solidFill>
              </a:rPr>
              <a:t>\"&gt;\n"</a:t>
            </a:r>
            <a:r>
              <a:rPr lang="en-US" dirty="0"/>
              <a:t>);</a:t>
            </a:r>
          </a:p>
          <a:p>
            <a:r>
              <a:rPr lang="en-US" dirty="0" err="1" smtClean="0"/>
              <a:t>out.write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"&lt;html&gt;\n"</a:t>
            </a:r>
            <a:r>
              <a:rPr lang="en-US" dirty="0"/>
              <a:t>);</a:t>
            </a:r>
          </a:p>
          <a:p>
            <a:r>
              <a:rPr lang="en-US" dirty="0" err="1" smtClean="0"/>
              <a:t>out.write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"&lt;head&gt;\n"</a:t>
            </a:r>
            <a:r>
              <a:rPr lang="en-US" dirty="0"/>
              <a:t>);</a:t>
            </a:r>
          </a:p>
          <a:p>
            <a:r>
              <a:rPr lang="en-US" dirty="0" err="1" smtClean="0"/>
              <a:t>out.write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"&lt;meta http-equiv=\"Content-Type\" content=\"text/html; charset=UTF-8\"&gt;\n"</a:t>
            </a:r>
            <a:r>
              <a:rPr lang="en-US" dirty="0"/>
              <a:t>);</a:t>
            </a:r>
          </a:p>
          <a:p>
            <a:r>
              <a:rPr lang="en-US" dirty="0" err="1" smtClean="0"/>
              <a:t>out.write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"&lt;title&gt;계산기&lt;/title&gt;\n"</a:t>
            </a:r>
            <a:r>
              <a:rPr lang="en-US" dirty="0"/>
              <a:t>);</a:t>
            </a:r>
          </a:p>
          <a:p>
            <a:r>
              <a:rPr lang="en-US" dirty="0" err="1" smtClean="0"/>
              <a:t>out.write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"&lt;/head&gt;\n"</a:t>
            </a:r>
            <a:r>
              <a:rPr lang="en-US" dirty="0"/>
              <a:t>);</a:t>
            </a:r>
          </a:p>
          <a:p>
            <a:r>
              <a:rPr lang="en-US" dirty="0" err="1" smtClean="0"/>
              <a:t>out.write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"&lt;body&gt;\n"</a:t>
            </a:r>
            <a:r>
              <a:rPr lang="en-US" dirty="0"/>
              <a:t>);</a:t>
            </a:r>
          </a:p>
          <a:p>
            <a:r>
              <a:rPr lang="en-US" dirty="0" err="1" smtClean="0"/>
              <a:t>out.write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"&lt;h2&gt;JSP 계산기&lt;/h2&gt;\n"</a:t>
            </a:r>
            <a:r>
              <a:rPr lang="en-US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4800" y="4150324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JSP 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엔진이 생성한 서블릿 코드의 일부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7" name="Curved Connector 6"/>
          <p:cNvCxnSpPr>
            <a:stCxn id="6" idx="1"/>
          </p:cNvCxnSpPr>
          <p:nvPr/>
        </p:nvCxnSpPr>
        <p:spPr>
          <a:xfrm rot="10800000">
            <a:off x="2222500" y="3737400"/>
            <a:ext cx="622300" cy="736091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9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54090" y="2597453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①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4064000" y="2463800"/>
            <a:ext cx="152379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97700" y="2273300"/>
            <a:ext cx="1292572" cy="1714744"/>
            <a:chOff x="4283968" y="2039464"/>
            <a:chExt cx="648072" cy="796308"/>
          </a:xfrm>
        </p:grpSpPr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C6D9F1"/>
            </a:solidFill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4" name="직선 화살표 연결선 7"/>
          <p:cNvCxnSpPr/>
          <p:nvPr/>
        </p:nvCxnSpPr>
        <p:spPr>
          <a:xfrm>
            <a:off x="5587791" y="2943376"/>
            <a:ext cx="140990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 flipH="1">
            <a:off x="5587791" y="3266207"/>
            <a:ext cx="140991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모서리가 둥근 직사각형 15"/>
          <p:cNvSpPr/>
          <p:nvPr/>
        </p:nvSpPr>
        <p:spPr>
          <a:xfrm>
            <a:off x="952860" y="2457966"/>
            <a:ext cx="1701230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2654090" y="2966785"/>
            <a:ext cx="140990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7"/>
          <p:cNvCxnSpPr/>
          <p:nvPr/>
        </p:nvCxnSpPr>
        <p:spPr>
          <a:xfrm flipH="1">
            <a:off x="2654090" y="3289616"/>
            <a:ext cx="140991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54090" y="3312709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④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7790" y="2565187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②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service()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87791" y="3280443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③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14900" y="4425950"/>
            <a:ext cx="41021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요청 파라미터 가공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비즈니스 로직 및 데이터 지속성 처리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결과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데이터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가공 및 결과 화면 생성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6273800" y="3905250"/>
            <a:ext cx="609600" cy="520700"/>
          </a:xfrm>
          <a:prstGeom prst="curvedConnector3">
            <a:avLst>
              <a:gd name="adj1" fmla="val -2083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1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7142" y="1498768"/>
            <a:ext cx="43229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&lt;</a:t>
            </a:r>
            <a:r>
              <a:rPr lang="en-US" altLang="ko-KR" sz="3600" dirty="0"/>
              <a:t>h2&gt;JSP </a:t>
            </a:r>
            <a:r>
              <a:rPr lang="ko-KR" altLang="en-US" sz="3600" dirty="0"/>
              <a:t>계산기</a:t>
            </a:r>
            <a:r>
              <a:rPr lang="en-US" altLang="ko-KR" sz="3600" dirty="0"/>
              <a:t>&lt;/h2</a:t>
            </a:r>
            <a:r>
              <a:rPr lang="en-US" altLang="ko-KR" sz="3600" dirty="0" smtClean="0"/>
              <a:t>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208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7142" y="1498768"/>
            <a:ext cx="43229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&lt;</a:t>
            </a:r>
            <a:r>
              <a:rPr lang="en-US" altLang="ko-KR" sz="3600" dirty="0"/>
              <a:t>h2&gt;JSP </a:t>
            </a:r>
            <a:r>
              <a:rPr lang="ko-KR" altLang="en-US" sz="3600" dirty="0"/>
              <a:t>계산기</a:t>
            </a:r>
            <a:r>
              <a:rPr lang="en-US" altLang="ko-KR" sz="3600" dirty="0"/>
              <a:t>&lt;/h2</a:t>
            </a:r>
            <a:r>
              <a:rPr lang="en-US" altLang="ko-KR" sz="3600" dirty="0" smtClean="0"/>
              <a:t>&gt;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887" y="2302674"/>
            <a:ext cx="286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템플릿 데이터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4" name="Curved Connector 13"/>
          <p:cNvCxnSpPr>
            <a:stCxn id="13" idx="3"/>
          </p:cNvCxnSpPr>
          <p:nvPr/>
        </p:nvCxnSpPr>
        <p:spPr>
          <a:xfrm flipV="1">
            <a:off x="3322737" y="2153352"/>
            <a:ext cx="372963" cy="47248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19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7142" y="1498768"/>
            <a:ext cx="43229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&lt;</a:t>
            </a:r>
            <a:r>
              <a:rPr lang="en-US" altLang="ko-KR" sz="3600" dirty="0"/>
              <a:t>h2&gt;JSP </a:t>
            </a:r>
            <a:r>
              <a:rPr lang="ko-KR" altLang="en-US" sz="3600" dirty="0"/>
              <a:t>계산기</a:t>
            </a:r>
            <a:r>
              <a:rPr lang="en-US" altLang="ko-KR" sz="3600" dirty="0"/>
              <a:t>&lt;/h2</a:t>
            </a:r>
            <a:r>
              <a:rPr lang="en-US" altLang="ko-KR" sz="3600" dirty="0" smtClean="0"/>
              <a:t>&gt;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3492898" y="2856803"/>
            <a:ext cx="2173038" cy="803185"/>
            <a:chOff x="3364162" y="1009830"/>
            <a:chExt cx="2173038" cy="803185"/>
          </a:xfrm>
        </p:grpSpPr>
        <p:sp>
          <p:nvSpPr>
            <p:cNvPr id="10" name="Rectangle 9"/>
            <p:cNvSpPr/>
            <p:nvPr/>
          </p:nvSpPr>
          <p:spPr>
            <a:xfrm>
              <a:off x="3364162" y="1009830"/>
              <a:ext cx="2173038" cy="80318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76652" y="1176804"/>
              <a:ext cx="2160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JSP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엔진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8887" y="2302674"/>
            <a:ext cx="286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템플릿 데이터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3" name="Curved Connector 12"/>
          <p:cNvCxnSpPr>
            <a:stCxn id="11" idx="3"/>
          </p:cNvCxnSpPr>
          <p:nvPr/>
        </p:nvCxnSpPr>
        <p:spPr>
          <a:xfrm flipV="1">
            <a:off x="3322737" y="2153352"/>
            <a:ext cx="372963" cy="47248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1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4432293"/>
            <a:ext cx="825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/>
              <a:t>out.write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FF"/>
                </a:solidFill>
              </a:rPr>
              <a:t>"&lt;h2&gt;JSP 계산기&lt;/h2&gt;\n"</a:t>
            </a:r>
            <a:r>
              <a:rPr lang="en-US" sz="3600" dirty="0"/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2457142" y="1498768"/>
            <a:ext cx="43229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&lt;</a:t>
            </a:r>
            <a:r>
              <a:rPr lang="en-US" altLang="ko-KR" sz="3600" dirty="0"/>
              <a:t>h2&gt;JSP </a:t>
            </a:r>
            <a:r>
              <a:rPr lang="ko-KR" altLang="en-US" sz="3600" dirty="0"/>
              <a:t>계산기</a:t>
            </a:r>
            <a:r>
              <a:rPr lang="en-US" altLang="ko-KR" sz="3600" dirty="0"/>
              <a:t>&lt;/h2</a:t>
            </a:r>
            <a:r>
              <a:rPr lang="en-US" altLang="ko-KR" sz="3600" dirty="0" smtClean="0"/>
              <a:t>&gt;</a:t>
            </a:r>
            <a:endParaRPr lang="en-US" sz="3600" dirty="0"/>
          </a:p>
        </p:txBody>
      </p:sp>
      <p:sp>
        <p:nvSpPr>
          <p:cNvPr id="8" name="Down Arrow 7"/>
          <p:cNvSpPr/>
          <p:nvPr/>
        </p:nvSpPr>
        <p:spPr>
          <a:xfrm>
            <a:off x="4368800" y="2281714"/>
            <a:ext cx="406400" cy="20489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92898" y="2856803"/>
            <a:ext cx="2173038" cy="803185"/>
            <a:chOff x="3364162" y="1009830"/>
            <a:chExt cx="2173038" cy="803185"/>
          </a:xfrm>
        </p:grpSpPr>
        <p:sp>
          <p:nvSpPr>
            <p:cNvPr id="10" name="Rectangle 9"/>
            <p:cNvSpPr/>
            <p:nvPr/>
          </p:nvSpPr>
          <p:spPr>
            <a:xfrm>
              <a:off x="3364162" y="1009830"/>
              <a:ext cx="2173038" cy="80318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76652" y="1176804"/>
              <a:ext cx="2160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JSP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엔진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8887" y="2302674"/>
            <a:ext cx="286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템플릿 데이터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5" name="Curved Connector 14"/>
          <p:cNvCxnSpPr>
            <a:stCxn id="14" idx="3"/>
          </p:cNvCxnSpPr>
          <p:nvPr/>
        </p:nvCxnSpPr>
        <p:spPr>
          <a:xfrm flipV="1">
            <a:off x="3322737" y="2153352"/>
            <a:ext cx="372963" cy="47248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9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4432293"/>
            <a:ext cx="825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/>
              <a:t>out.write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FF"/>
                </a:solidFill>
              </a:rPr>
              <a:t>"&lt;h2&gt;JSP 계산기&lt;/h2&gt;\n"</a:t>
            </a:r>
            <a:r>
              <a:rPr lang="en-US" sz="3600" dirty="0"/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2457142" y="1498768"/>
            <a:ext cx="43229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&lt;</a:t>
            </a:r>
            <a:r>
              <a:rPr lang="en-US" altLang="ko-KR" sz="3600" dirty="0"/>
              <a:t>h2&gt;JSP </a:t>
            </a:r>
            <a:r>
              <a:rPr lang="ko-KR" altLang="en-US" sz="3600" dirty="0"/>
              <a:t>계산기</a:t>
            </a:r>
            <a:r>
              <a:rPr lang="en-US" altLang="ko-KR" sz="3600" dirty="0"/>
              <a:t>&lt;/h2</a:t>
            </a:r>
            <a:r>
              <a:rPr lang="en-US" altLang="ko-KR" sz="3600" dirty="0" smtClean="0"/>
              <a:t>&gt;</a:t>
            </a:r>
            <a:endParaRPr lang="en-US" sz="3600" dirty="0"/>
          </a:p>
        </p:txBody>
      </p:sp>
      <p:sp>
        <p:nvSpPr>
          <p:cNvPr id="8" name="Down Arrow 7"/>
          <p:cNvSpPr/>
          <p:nvPr/>
        </p:nvSpPr>
        <p:spPr>
          <a:xfrm>
            <a:off x="4368800" y="2281714"/>
            <a:ext cx="406400" cy="20489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92898" y="2856803"/>
            <a:ext cx="2173038" cy="803185"/>
            <a:chOff x="3364162" y="1009830"/>
            <a:chExt cx="2173038" cy="803185"/>
          </a:xfrm>
        </p:grpSpPr>
        <p:sp>
          <p:nvSpPr>
            <p:cNvPr id="10" name="Rectangle 9"/>
            <p:cNvSpPr/>
            <p:nvPr/>
          </p:nvSpPr>
          <p:spPr>
            <a:xfrm>
              <a:off x="3364162" y="1009830"/>
              <a:ext cx="2173038" cy="80318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76652" y="1176804"/>
              <a:ext cx="2160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JSP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엔진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643787" y="3402967"/>
            <a:ext cx="220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자바 코드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3" name="Curved Connector 12"/>
          <p:cNvCxnSpPr>
            <a:stCxn id="11" idx="1"/>
          </p:cNvCxnSpPr>
          <p:nvPr/>
        </p:nvCxnSpPr>
        <p:spPr>
          <a:xfrm rot="10800000" flipV="1">
            <a:off x="5969005" y="3726133"/>
            <a:ext cx="674783" cy="730230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8887" y="2302674"/>
            <a:ext cx="286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템플릿 데이터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5" name="Curved Connector 14"/>
          <p:cNvCxnSpPr>
            <a:stCxn id="14" idx="3"/>
          </p:cNvCxnSpPr>
          <p:nvPr/>
        </p:nvCxnSpPr>
        <p:spPr>
          <a:xfrm flipV="1">
            <a:off x="3322737" y="2153352"/>
            <a:ext cx="372963" cy="47248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7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지시자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22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792480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&lt;%@</a:t>
            </a:r>
            <a:r>
              <a:rPr lang="en-US" sz="2400" dirty="0"/>
              <a:t> </a:t>
            </a:r>
            <a:r>
              <a:rPr lang="en-US" sz="2400" b="1" dirty="0"/>
              <a:t>page </a:t>
            </a:r>
          </a:p>
          <a:p>
            <a:r>
              <a:rPr lang="en-US" dirty="0"/>
              <a:t>	language=</a:t>
            </a:r>
            <a:r>
              <a:rPr lang="en-US" i="1" dirty="0"/>
              <a:t>"java" </a:t>
            </a:r>
          </a:p>
          <a:p>
            <a:r>
              <a:rPr lang="en-US" dirty="0"/>
              <a:t>	contentType=</a:t>
            </a:r>
            <a:r>
              <a:rPr lang="en-US" i="1" dirty="0"/>
              <a:t>"text/html; charset=UTF-8"</a:t>
            </a:r>
          </a:p>
          <a:p>
            <a:r>
              <a:rPr lang="en-US" dirty="0"/>
              <a:t>    </a:t>
            </a:r>
            <a:r>
              <a:rPr lang="en-US" dirty="0" smtClean="0"/>
              <a:t>	pageEncoding</a:t>
            </a:r>
            <a:r>
              <a:rPr lang="en-US" dirty="0"/>
              <a:t>=</a:t>
            </a:r>
            <a:r>
              <a:rPr lang="en-US" i="1" dirty="0"/>
              <a:t>"UTF-</a:t>
            </a:r>
            <a:r>
              <a:rPr lang="en-US" i="1" dirty="0" smtClean="0"/>
              <a:t>8”</a:t>
            </a:r>
            <a:r>
              <a:rPr lang="ko-KR" altLang="en-US" i="1" dirty="0" smtClean="0"/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%&gt;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7646" y="924665"/>
            <a:ext cx="379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JSP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 지시자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7" name="Curved Connector 6"/>
          <p:cNvCxnSpPr>
            <a:stCxn id="6" idx="1"/>
          </p:cNvCxnSpPr>
          <p:nvPr/>
        </p:nvCxnSpPr>
        <p:spPr>
          <a:xfrm rot="10800000">
            <a:off x="2286000" y="1247831"/>
            <a:ext cx="3051646" cy="1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36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7924800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&lt;%@ page </a:t>
            </a:r>
          </a:p>
          <a:p>
            <a:r>
              <a:rPr lang="en-US" dirty="0"/>
              <a:t>	</a:t>
            </a:r>
            <a:r>
              <a:rPr lang="en-US" sz="2400" b="1" dirty="0">
                <a:solidFill>
                  <a:srgbClr val="000000"/>
                </a:solidFill>
              </a:rPr>
              <a:t>language=</a:t>
            </a:r>
            <a:r>
              <a:rPr lang="en-US" sz="2400" b="1" i="1" dirty="0">
                <a:solidFill>
                  <a:srgbClr val="000000"/>
                </a:solidFill>
              </a:rPr>
              <a:t>"java"</a:t>
            </a:r>
            <a:r>
              <a:rPr lang="en-US" i="1" dirty="0"/>
              <a:t> </a:t>
            </a:r>
          </a:p>
          <a:p>
            <a:r>
              <a:rPr lang="en-US" dirty="0"/>
              <a:t>	contentType=</a:t>
            </a:r>
            <a:r>
              <a:rPr lang="en-US" i="1" dirty="0"/>
              <a:t>"text/html; charset=UTF-8"</a:t>
            </a:r>
          </a:p>
          <a:p>
            <a:r>
              <a:rPr lang="en-US" dirty="0"/>
              <a:t>    </a:t>
            </a:r>
            <a:r>
              <a:rPr lang="en-US" dirty="0" smtClean="0"/>
              <a:t>	pageEncoding</a:t>
            </a:r>
            <a:r>
              <a:rPr lang="en-US" dirty="0"/>
              <a:t>=</a:t>
            </a:r>
            <a:r>
              <a:rPr lang="en-US" i="1" dirty="0"/>
              <a:t>"UTF-</a:t>
            </a:r>
            <a:r>
              <a:rPr lang="en-US" i="1" dirty="0" smtClean="0"/>
              <a:t>8”</a:t>
            </a:r>
            <a:r>
              <a:rPr lang="ko-KR" altLang="en-US" i="1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%&gt;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5300" y="3007465"/>
            <a:ext cx="436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JSP 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페이지에서 사용할 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프로그래밍 언어 지정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7" name="Curved Connector 6"/>
          <p:cNvCxnSpPr>
            <a:stCxn id="6" idx="0"/>
          </p:cNvCxnSpPr>
          <p:nvPr/>
        </p:nvCxnSpPr>
        <p:spPr>
          <a:xfrm rot="16200000" flipV="1">
            <a:off x="3582618" y="1370383"/>
            <a:ext cx="1597765" cy="1676400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7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7924800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&lt;%@ page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0000"/>
                </a:solidFill>
              </a:rPr>
              <a:t>language=</a:t>
            </a:r>
            <a:r>
              <a:rPr lang="en-US" i="1" dirty="0">
                <a:solidFill>
                  <a:srgbClr val="000000"/>
                </a:solidFill>
              </a:rPr>
              <a:t>"java"</a:t>
            </a:r>
            <a:r>
              <a:rPr lang="en-US" i="1" dirty="0"/>
              <a:t> </a:t>
            </a:r>
          </a:p>
          <a:p>
            <a:r>
              <a:rPr lang="en-US" dirty="0"/>
              <a:t>	</a:t>
            </a:r>
            <a:r>
              <a:rPr lang="en-US" sz="2400" b="1" dirty="0"/>
              <a:t>contentType=</a:t>
            </a:r>
            <a:r>
              <a:rPr lang="en-US" sz="2400" b="1" i="1" dirty="0"/>
              <a:t>"text/html; charset=UTF-8"</a:t>
            </a:r>
          </a:p>
          <a:p>
            <a:r>
              <a:rPr lang="en-US" dirty="0"/>
              <a:t>    </a:t>
            </a:r>
            <a:r>
              <a:rPr lang="en-US" dirty="0" smtClean="0"/>
              <a:t>	pageEncoding</a:t>
            </a:r>
            <a:r>
              <a:rPr lang="en-US" dirty="0"/>
              <a:t>=</a:t>
            </a:r>
            <a:r>
              <a:rPr lang="en-US" i="1" dirty="0"/>
              <a:t>"UTF-</a:t>
            </a:r>
            <a:r>
              <a:rPr lang="en-US" i="1" dirty="0" smtClean="0"/>
              <a:t>8”</a:t>
            </a:r>
            <a:r>
              <a:rPr lang="ko-KR" altLang="en-US" i="1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%&gt;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1203" y="2686700"/>
            <a:ext cx="307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자바 코드 생성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1298577" y="2212974"/>
            <a:ext cx="3587749" cy="3086102"/>
          </a:xfrm>
          <a:prstGeom prst="curvedConnector3">
            <a:avLst>
              <a:gd name="adj1" fmla="val 50000"/>
            </a:avLst>
          </a:prstGeom>
          <a:ln w="381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6900" y="4038580"/>
            <a:ext cx="8255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public void _</a:t>
            </a:r>
            <a:r>
              <a:rPr lang="en-US" dirty="0" err="1"/>
              <a:t>jspService</a:t>
            </a:r>
            <a:r>
              <a:rPr lang="en-US" dirty="0" smtClean="0"/>
              <a:t>(</a:t>
            </a:r>
            <a:r>
              <a:rPr lang="ko-KR" altLang="ko-KR" dirty="0" smtClean="0"/>
              <a:t>.</a:t>
            </a:r>
            <a:r>
              <a:rPr lang="en-US" altLang="ko-KR" dirty="0" smtClean="0"/>
              <a:t>..)</a:t>
            </a:r>
            <a:r>
              <a:rPr lang="ko-KR" altLang="en-US" dirty="0" smtClean="0"/>
              <a:t> </a:t>
            </a:r>
            <a:r>
              <a:rPr lang="en-US" dirty="0" smtClean="0"/>
              <a:t>throws </a:t>
            </a:r>
            <a:r>
              <a:rPr lang="en-US" dirty="0" err="1"/>
              <a:t>java.io.IOException</a:t>
            </a:r>
            <a:r>
              <a:rPr lang="en-US" dirty="0"/>
              <a:t>, </a:t>
            </a:r>
            <a:r>
              <a:rPr lang="en-US" dirty="0" err="1"/>
              <a:t>javax.servlet.ServletException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final </a:t>
            </a:r>
            <a:r>
              <a:rPr lang="en-US" dirty="0" err="1"/>
              <a:t>javax.servlet.jsp.PageContext</a:t>
            </a:r>
            <a:r>
              <a:rPr lang="en-US" dirty="0"/>
              <a:t> </a:t>
            </a:r>
            <a:r>
              <a:rPr lang="en-US" dirty="0" err="1"/>
              <a:t>pageContext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javax.servlet.http.HttpSession</a:t>
            </a:r>
            <a:r>
              <a:rPr lang="en-US" dirty="0"/>
              <a:t> session = null;</a:t>
            </a:r>
          </a:p>
          <a:p>
            <a:r>
              <a:rPr lang="en-US" dirty="0"/>
              <a:t>    </a:t>
            </a:r>
            <a:r>
              <a:rPr lang="en-US" altLang="ko-KR" dirty="0" smtClean="0"/>
              <a:t>…</a:t>
            </a:r>
            <a:endParaRPr lang="en-US" dirty="0"/>
          </a:p>
          <a:p>
            <a:r>
              <a:rPr lang="en-US" dirty="0"/>
              <a:t>    try {</a:t>
            </a:r>
          </a:p>
          <a:p>
            <a:r>
              <a:rPr lang="en-US" dirty="0"/>
              <a:t>      </a:t>
            </a:r>
            <a:r>
              <a:rPr lang="en-US" sz="2400" b="1" dirty="0" err="1">
                <a:solidFill>
                  <a:srgbClr val="FF0000"/>
                </a:solidFill>
              </a:rPr>
              <a:t>response.setContentType</a:t>
            </a:r>
            <a:r>
              <a:rPr lang="en-US" sz="2400" b="1" dirty="0">
                <a:solidFill>
                  <a:srgbClr val="FF0000"/>
                </a:solidFill>
              </a:rPr>
              <a:t>("text/html; charset=UTF-8")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1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7924800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&lt;%@ page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0000"/>
                </a:solidFill>
              </a:rPr>
              <a:t>language=</a:t>
            </a:r>
            <a:r>
              <a:rPr lang="en-US" i="1" dirty="0">
                <a:solidFill>
                  <a:srgbClr val="000000"/>
                </a:solidFill>
              </a:rPr>
              <a:t>"java"</a:t>
            </a:r>
            <a:r>
              <a:rPr lang="en-US" i="1" dirty="0"/>
              <a:t> </a:t>
            </a:r>
          </a:p>
          <a:p>
            <a:r>
              <a:rPr lang="en-US" dirty="0"/>
              <a:t>	contentType=</a:t>
            </a:r>
            <a:r>
              <a:rPr lang="en-US" i="1" dirty="0"/>
              <a:t>"text/html; charset=UTF-8"</a:t>
            </a:r>
          </a:p>
          <a:p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sz="2400" b="1" dirty="0" smtClean="0"/>
              <a:t>pageEncoding</a:t>
            </a:r>
            <a:r>
              <a:rPr lang="en-US" sz="2400" b="1" dirty="0"/>
              <a:t>=</a:t>
            </a:r>
            <a:r>
              <a:rPr lang="en-US" sz="2400" b="1" i="1" dirty="0"/>
              <a:t>"UTF-</a:t>
            </a:r>
            <a:r>
              <a:rPr lang="en-US" sz="2400" b="1" i="1" dirty="0" smtClean="0"/>
              <a:t>8"</a:t>
            </a:r>
            <a:r>
              <a:rPr lang="ko-KR" altLang="en-US" i="1" dirty="0" smtClean="0"/>
              <a:t>  </a:t>
            </a:r>
            <a:r>
              <a:rPr lang="en-US" dirty="0" smtClean="0">
                <a:solidFill>
                  <a:srgbClr val="000000"/>
                </a:solidFill>
              </a:rPr>
              <a:t>%&gt;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1803" y="2236210"/>
            <a:ext cx="5245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출력할 데이터의 문자집합을 지정하는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자바 코드 생성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3859420" y="2233819"/>
            <a:ext cx="3241259" cy="3187701"/>
          </a:xfrm>
          <a:prstGeom prst="curvedConnector3">
            <a:avLst>
              <a:gd name="adj1" fmla="val 50000"/>
            </a:avLst>
          </a:prstGeom>
          <a:ln w="381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6900" y="4038580"/>
            <a:ext cx="8255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public void _</a:t>
            </a:r>
            <a:r>
              <a:rPr lang="en-US" dirty="0" err="1"/>
              <a:t>jspService</a:t>
            </a:r>
            <a:r>
              <a:rPr lang="en-US" dirty="0" smtClean="0"/>
              <a:t>(</a:t>
            </a:r>
            <a:r>
              <a:rPr lang="ko-KR" altLang="ko-KR" dirty="0" smtClean="0"/>
              <a:t>.</a:t>
            </a:r>
            <a:r>
              <a:rPr lang="en-US" altLang="ko-KR" dirty="0" smtClean="0"/>
              <a:t>..)</a:t>
            </a:r>
            <a:r>
              <a:rPr lang="ko-KR" altLang="en-US" dirty="0" smtClean="0"/>
              <a:t> </a:t>
            </a:r>
            <a:r>
              <a:rPr lang="en-US" dirty="0" smtClean="0"/>
              <a:t>throws </a:t>
            </a:r>
            <a:r>
              <a:rPr lang="en-US" dirty="0" err="1"/>
              <a:t>java.io.IOException</a:t>
            </a:r>
            <a:r>
              <a:rPr lang="en-US" dirty="0"/>
              <a:t>, </a:t>
            </a:r>
            <a:r>
              <a:rPr lang="en-US" dirty="0" err="1"/>
              <a:t>javax.servlet.ServletException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final </a:t>
            </a:r>
            <a:r>
              <a:rPr lang="en-US" dirty="0" err="1"/>
              <a:t>javax.servlet.jsp.PageContext</a:t>
            </a:r>
            <a:r>
              <a:rPr lang="en-US" dirty="0"/>
              <a:t> </a:t>
            </a:r>
            <a:r>
              <a:rPr lang="en-US" dirty="0" err="1"/>
              <a:t>pageContext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javax.servlet.http.HttpSession</a:t>
            </a:r>
            <a:r>
              <a:rPr lang="en-US" dirty="0"/>
              <a:t> session = null;</a:t>
            </a:r>
          </a:p>
          <a:p>
            <a:r>
              <a:rPr lang="en-US" dirty="0"/>
              <a:t>    </a:t>
            </a:r>
            <a:r>
              <a:rPr lang="en-US" altLang="ko-KR" dirty="0" smtClean="0"/>
              <a:t>…</a:t>
            </a:r>
            <a:endParaRPr lang="en-US" dirty="0"/>
          </a:p>
          <a:p>
            <a:r>
              <a:rPr lang="en-US" dirty="0"/>
              <a:t>    try {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response.setContentType</a:t>
            </a:r>
            <a:r>
              <a:rPr lang="en-US" sz="2400" b="1" dirty="0">
                <a:solidFill>
                  <a:srgbClr val="000000"/>
                </a:solidFill>
              </a:rPr>
              <a:t>("text/html; charset=</a:t>
            </a:r>
            <a:r>
              <a:rPr lang="en-US" sz="2400" b="1" dirty="0">
                <a:solidFill>
                  <a:srgbClr val="FF0000"/>
                </a:solidFill>
              </a:rPr>
              <a:t>UTF-8</a:t>
            </a:r>
            <a:r>
              <a:rPr lang="en-US" sz="2400" b="1" dirty="0">
                <a:solidFill>
                  <a:srgbClr val="000000"/>
                </a:solidFill>
              </a:rPr>
              <a:t>")</a:t>
            </a:r>
            <a:r>
              <a:rPr lang="en-US" sz="2400" b="1" dirty="0" smtClean="0">
                <a:solidFill>
                  <a:srgbClr val="000000"/>
                </a:solidFill>
              </a:rPr>
              <a:t>;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2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54090" y="2597453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①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4064000" y="2463800"/>
            <a:ext cx="152379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97700" y="2273300"/>
            <a:ext cx="1292572" cy="1714744"/>
            <a:chOff x="4283968" y="2039464"/>
            <a:chExt cx="648072" cy="796308"/>
          </a:xfrm>
        </p:grpSpPr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C6D9F1"/>
            </a:solidFill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4" name="직선 화살표 연결선 7"/>
          <p:cNvCxnSpPr/>
          <p:nvPr/>
        </p:nvCxnSpPr>
        <p:spPr>
          <a:xfrm>
            <a:off x="5587791" y="2943376"/>
            <a:ext cx="140990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 flipH="1">
            <a:off x="5587791" y="3266207"/>
            <a:ext cx="140991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모서리가 둥근 직사각형 15"/>
          <p:cNvSpPr/>
          <p:nvPr/>
        </p:nvSpPr>
        <p:spPr>
          <a:xfrm>
            <a:off x="952860" y="2457966"/>
            <a:ext cx="1701230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2654090" y="2966785"/>
            <a:ext cx="140990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7"/>
          <p:cNvCxnSpPr/>
          <p:nvPr/>
        </p:nvCxnSpPr>
        <p:spPr>
          <a:xfrm flipH="1">
            <a:off x="2654090" y="3289616"/>
            <a:ext cx="140991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54090" y="3312709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④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7790" y="2565187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②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service()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87791" y="3280443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③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900" y="4685505"/>
            <a:ext cx="405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“All-in-one”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4900" y="4425950"/>
            <a:ext cx="41021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요청 파라미터 가공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비즈니스 로직 및 데이터 지속성 처리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결과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데이터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가공 및 결과 화면 생성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73800" y="3905250"/>
            <a:ext cx="609600" cy="520700"/>
          </a:xfrm>
          <a:prstGeom prst="curvedConnector3">
            <a:avLst>
              <a:gd name="adj1" fmla="val -2083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1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79248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&lt;%@ page </a:t>
            </a:r>
            <a:r>
              <a:rPr lang="en-US" sz="2400" b="1" dirty="0" smtClean="0"/>
              <a:t>import=</a:t>
            </a:r>
            <a:r>
              <a:rPr lang="en-US" sz="2400" b="1" i="1" dirty="0" smtClean="0"/>
              <a:t>”</a:t>
            </a:r>
            <a:r>
              <a:rPr lang="en-US" sz="2400" b="1" i="1" dirty="0" err="1" smtClean="0"/>
              <a:t>java.util</a:t>
            </a:r>
            <a:r>
              <a:rPr lang="en-US" sz="2400" b="1" i="1" dirty="0" smtClean="0"/>
              <a:t>.*,</a:t>
            </a:r>
            <a:r>
              <a:rPr lang="en-US" sz="2400" b="1" i="1" dirty="0" err="1" smtClean="0"/>
              <a:t>java.io</a:t>
            </a:r>
            <a:r>
              <a:rPr lang="en-US" sz="2400" b="1" i="1" dirty="0" smtClean="0"/>
              <a:t>.*"</a:t>
            </a:r>
            <a:r>
              <a:rPr lang="ko-KR" altLang="en-US" i="1" dirty="0" smtClean="0"/>
              <a:t>  </a:t>
            </a:r>
            <a:r>
              <a:rPr lang="en-US" dirty="0" smtClean="0">
                <a:solidFill>
                  <a:srgbClr val="000000"/>
                </a:solidFill>
              </a:rPr>
              <a:t>%&gt;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3304" y="1899265"/>
            <a:ext cx="595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JSP 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페이지에서 사용할 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자바 패키지 임포트 코드 생성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-156526" y="2434270"/>
            <a:ext cx="3373757" cy="1257303"/>
          </a:xfrm>
          <a:prstGeom prst="curvedConnector3">
            <a:avLst>
              <a:gd name="adj1" fmla="val 50000"/>
            </a:avLst>
          </a:prstGeom>
          <a:ln w="381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6900" y="3517880"/>
            <a:ext cx="8255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javax.servlet.*;</a:t>
            </a:r>
          </a:p>
          <a:p>
            <a:r>
              <a:rPr lang="en-US" dirty="0"/>
              <a:t>import javax.servlet.http.*;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javax.servlet.jsp</a:t>
            </a:r>
            <a:r>
              <a:rPr lang="en-US" dirty="0"/>
              <a:t>.*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sz="2400" b="1" dirty="0">
                <a:solidFill>
                  <a:srgbClr val="FF0000"/>
                </a:solidFill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</a:rPr>
              <a:t>java.util</a:t>
            </a:r>
            <a:r>
              <a:rPr lang="en-US" sz="2400" b="1" dirty="0">
                <a:solidFill>
                  <a:srgbClr val="FF0000"/>
                </a:solidFill>
              </a:rPr>
              <a:t>.*;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</a:rPr>
              <a:t>java.io</a:t>
            </a:r>
            <a:r>
              <a:rPr lang="en-US" sz="2400" b="1" dirty="0">
                <a:solidFill>
                  <a:srgbClr val="FF0000"/>
                </a:solidFill>
              </a:rPr>
              <a:t>.*;</a:t>
            </a:r>
          </a:p>
          <a:p>
            <a:endParaRPr lang="en-US" dirty="0"/>
          </a:p>
          <a:p>
            <a:r>
              <a:rPr lang="en-US" dirty="0"/>
              <a:t>public final class </a:t>
            </a:r>
            <a:r>
              <a:rPr lang="en-US" dirty="0" err="1"/>
              <a:t>Calculator_jsp</a:t>
            </a:r>
            <a:r>
              <a:rPr lang="en-US" dirty="0"/>
              <a:t> extends </a:t>
            </a:r>
            <a:r>
              <a:rPr lang="en-US" dirty="0" err="1"/>
              <a:t>org.apache.jasper.runtime.HttpJspBase</a:t>
            </a:r>
            <a:endParaRPr lang="en-US" dirty="0"/>
          </a:p>
          <a:p>
            <a:r>
              <a:rPr lang="en-US" dirty="0"/>
              <a:t>    implements </a:t>
            </a:r>
            <a:r>
              <a:rPr lang="en-US" dirty="0" err="1"/>
              <a:t>org.apache.jasper.runtime.JspSourceDependent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8425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스크립트릿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345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7924800" cy="5355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/>
              <a:t>&lt;%</a:t>
            </a:r>
            <a:endParaRPr lang="en-US" b="1" dirty="0"/>
          </a:p>
          <a:p>
            <a:r>
              <a:rPr lang="nl-NL" dirty="0"/>
              <a:t>String v1 = "";</a:t>
            </a:r>
          </a:p>
          <a:p>
            <a:r>
              <a:rPr lang="nl-NL" dirty="0"/>
              <a:t>String v2 = "";</a:t>
            </a:r>
          </a:p>
          <a:p>
            <a:r>
              <a:rPr lang="nl-NL" dirty="0"/>
              <a:t>String </a:t>
            </a:r>
            <a:r>
              <a:rPr lang="nl-NL" dirty="0" err="1"/>
              <a:t>result</a:t>
            </a:r>
            <a:r>
              <a:rPr lang="nl-NL" dirty="0"/>
              <a:t> = "";</a:t>
            </a:r>
          </a:p>
          <a:p>
            <a:r>
              <a:rPr lang="en-US" dirty="0"/>
              <a:t>String[] selected = {"", "", "", ""};</a:t>
            </a:r>
          </a:p>
          <a:p>
            <a:endParaRPr lang="en-US" dirty="0"/>
          </a:p>
          <a:p>
            <a:r>
              <a:rPr lang="en-US" altLang="ko-KR" dirty="0"/>
              <a:t>//</a:t>
            </a:r>
            <a:r>
              <a:rPr lang="ko-KR" altLang="en-US" dirty="0"/>
              <a:t>값이 있을 때만 꺼낸다</a:t>
            </a:r>
            <a:r>
              <a:rPr lang="en-US" altLang="ko-KR" dirty="0"/>
              <a:t>.</a:t>
            </a:r>
          </a:p>
          <a:p>
            <a:r>
              <a:rPr lang="en-US" dirty="0"/>
              <a:t>if (</a:t>
            </a:r>
            <a:r>
              <a:rPr lang="en-US" dirty="0" err="1"/>
              <a:t>request.getParameter</a:t>
            </a:r>
            <a:r>
              <a:rPr lang="en-US" dirty="0"/>
              <a:t>("v1") != null) {</a:t>
            </a:r>
          </a:p>
          <a:p>
            <a:r>
              <a:rPr lang="en-US" dirty="0"/>
              <a:t>	v1 = </a:t>
            </a:r>
            <a:r>
              <a:rPr lang="en-US" dirty="0" err="1"/>
              <a:t>request.getParameter</a:t>
            </a:r>
            <a:r>
              <a:rPr lang="en-US" dirty="0"/>
              <a:t>("v1");</a:t>
            </a:r>
          </a:p>
          <a:p>
            <a:r>
              <a:rPr lang="en-US" dirty="0"/>
              <a:t>	v2 = </a:t>
            </a:r>
            <a:r>
              <a:rPr lang="en-US" dirty="0" err="1"/>
              <a:t>request.getParameter</a:t>
            </a:r>
            <a:r>
              <a:rPr lang="en-US" dirty="0"/>
              <a:t>("v2");</a:t>
            </a:r>
          </a:p>
          <a:p>
            <a:r>
              <a:rPr lang="en-US" dirty="0"/>
              <a:t>	String op = </a:t>
            </a:r>
            <a:r>
              <a:rPr lang="en-US" dirty="0" err="1"/>
              <a:t>request.getParameter</a:t>
            </a:r>
            <a:r>
              <a:rPr lang="en-US" dirty="0"/>
              <a:t>("op")</a:t>
            </a:r>
            <a:r>
              <a:rPr lang="en-US" dirty="0" smtClean="0"/>
              <a:t>;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ko-KR" altLang="ko-KR" dirty="0"/>
              <a:t> 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 </a:t>
            </a:r>
            <a:r>
              <a:rPr lang="en-US" dirty="0" smtClean="0"/>
              <a:t>result </a:t>
            </a:r>
            <a:r>
              <a:rPr lang="en-US" dirty="0"/>
              <a:t>= calculate</a:t>
            </a:r>
            <a:r>
              <a:rPr lang="en-US" dirty="0" smtClean="0"/>
              <a:t>(</a:t>
            </a:r>
            <a:r>
              <a:rPr lang="en-US" dirty="0" err="1" smtClean="0"/>
              <a:t>Integer.parseInt</a:t>
            </a:r>
            <a:r>
              <a:rPr lang="en-US" dirty="0"/>
              <a:t>(v1), </a:t>
            </a:r>
            <a:r>
              <a:rPr lang="en-US" dirty="0" err="1" smtClean="0"/>
              <a:t>Integer.parseInt</a:t>
            </a:r>
            <a:r>
              <a:rPr lang="en-US" dirty="0"/>
              <a:t>(v2), 	op);</a:t>
            </a:r>
          </a:p>
          <a:p>
            <a:r>
              <a:rPr lang="en-US" dirty="0"/>
              <a:t>	</a:t>
            </a:r>
          </a:p>
          <a:p>
            <a:r>
              <a:rPr lang="it-IT" dirty="0"/>
              <a:t>	</a:t>
            </a:r>
            <a:r>
              <a:rPr lang="it-IT" dirty="0" err="1"/>
              <a:t>if</a:t>
            </a:r>
            <a:r>
              <a:rPr lang="it-IT" dirty="0"/>
              <a:t> ("+".</a:t>
            </a:r>
            <a:r>
              <a:rPr lang="it-IT" dirty="0" err="1"/>
              <a:t>equals</a:t>
            </a:r>
            <a:r>
              <a:rPr lang="it-IT" dirty="0"/>
              <a:t>(op)) </a:t>
            </a:r>
            <a:r>
              <a:rPr lang="it-IT" dirty="0" smtClean="0"/>
              <a:t>{</a:t>
            </a:r>
          </a:p>
          <a:p>
            <a:r>
              <a:rPr lang="it-IT" dirty="0"/>
              <a:t>	</a:t>
            </a:r>
            <a:r>
              <a:rPr lang="it-IT" dirty="0" smtClean="0"/>
              <a:t>	…</a:t>
            </a:r>
            <a:endParaRPr lang="it-IT" dirty="0"/>
          </a:p>
          <a:p>
            <a:r>
              <a:rPr lang="it-IT" dirty="0"/>
              <a:t>	</a:t>
            </a:r>
            <a:r>
              <a:rPr lang="en-US" dirty="0" smtClean="0"/>
              <a:t>}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b="1" dirty="0" smtClean="0">
                <a:solidFill>
                  <a:srgbClr val="000000"/>
                </a:solidFill>
              </a:rPr>
              <a:t>%</a:t>
            </a:r>
            <a:r>
              <a:rPr lang="en-US" altLang="ko-KR" b="1" dirty="0" smtClean="0">
                <a:solidFill>
                  <a:srgbClr val="000000"/>
                </a:solidFill>
              </a:rPr>
              <a:t>&gt;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7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96900" y="6002973"/>
            <a:ext cx="520700" cy="381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6900" y="965180"/>
            <a:ext cx="520700" cy="381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7924800" cy="553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&lt;%</a:t>
            </a:r>
            <a:endParaRPr lang="en-US" sz="2400" b="1" dirty="0"/>
          </a:p>
          <a:p>
            <a:r>
              <a:rPr lang="nl-NL" dirty="0"/>
              <a:t>String v1 = "";</a:t>
            </a:r>
          </a:p>
          <a:p>
            <a:r>
              <a:rPr lang="nl-NL" dirty="0"/>
              <a:t>String v2 = "";</a:t>
            </a:r>
          </a:p>
          <a:p>
            <a:r>
              <a:rPr lang="nl-NL" dirty="0"/>
              <a:t>String </a:t>
            </a:r>
            <a:r>
              <a:rPr lang="nl-NL" dirty="0" err="1"/>
              <a:t>result</a:t>
            </a:r>
            <a:r>
              <a:rPr lang="nl-NL" dirty="0"/>
              <a:t> = "";</a:t>
            </a:r>
          </a:p>
          <a:p>
            <a:r>
              <a:rPr lang="en-US" dirty="0"/>
              <a:t>String[] selected = {"", "", "", ""};</a:t>
            </a:r>
          </a:p>
          <a:p>
            <a:endParaRPr lang="en-US" dirty="0"/>
          </a:p>
          <a:p>
            <a:r>
              <a:rPr lang="en-US" altLang="ko-KR" dirty="0"/>
              <a:t>//</a:t>
            </a:r>
            <a:r>
              <a:rPr lang="ko-KR" altLang="en-US" dirty="0"/>
              <a:t>값이 있을 때만 꺼낸다</a:t>
            </a:r>
            <a:r>
              <a:rPr lang="en-US" altLang="ko-KR" dirty="0"/>
              <a:t>.</a:t>
            </a:r>
          </a:p>
          <a:p>
            <a:r>
              <a:rPr lang="en-US" dirty="0"/>
              <a:t>if (</a:t>
            </a:r>
            <a:r>
              <a:rPr lang="en-US" dirty="0" err="1"/>
              <a:t>request.getParameter</a:t>
            </a:r>
            <a:r>
              <a:rPr lang="en-US" dirty="0"/>
              <a:t>("v1") != null) {</a:t>
            </a:r>
          </a:p>
          <a:p>
            <a:r>
              <a:rPr lang="en-US" dirty="0"/>
              <a:t>	v1 = </a:t>
            </a:r>
            <a:r>
              <a:rPr lang="en-US" dirty="0" err="1"/>
              <a:t>request.getParameter</a:t>
            </a:r>
            <a:r>
              <a:rPr lang="en-US" dirty="0"/>
              <a:t>("v1");</a:t>
            </a:r>
          </a:p>
          <a:p>
            <a:r>
              <a:rPr lang="en-US" dirty="0"/>
              <a:t>	v2 = </a:t>
            </a:r>
            <a:r>
              <a:rPr lang="en-US" dirty="0" err="1"/>
              <a:t>request.getParameter</a:t>
            </a:r>
            <a:r>
              <a:rPr lang="en-US" dirty="0"/>
              <a:t>("v2");</a:t>
            </a:r>
          </a:p>
          <a:p>
            <a:r>
              <a:rPr lang="en-US" dirty="0"/>
              <a:t>	String op = </a:t>
            </a:r>
            <a:r>
              <a:rPr lang="en-US" dirty="0" err="1"/>
              <a:t>request.getParameter</a:t>
            </a:r>
            <a:r>
              <a:rPr lang="en-US" dirty="0"/>
              <a:t>("op")</a:t>
            </a:r>
            <a:r>
              <a:rPr lang="en-US" dirty="0" smtClean="0"/>
              <a:t>;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ko-KR" altLang="ko-KR" dirty="0"/>
              <a:t> 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 </a:t>
            </a:r>
            <a:r>
              <a:rPr lang="en-US" dirty="0" smtClean="0"/>
              <a:t>result </a:t>
            </a:r>
            <a:r>
              <a:rPr lang="en-US" dirty="0"/>
              <a:t>= calculate</a:t>
            </a:r>
            <a:r>
              <a:rPr lang="en-US" dirty="0" smtClean="0"/>
              <a:t>(</a:t>
            </a:r>
            <a:r>
              <a:rPr lang="en-US" dirty="0" err="1" smtClean="0"/>
              <a:t>Integer.parseInt</a:t>
            </a:r>
            <a:r>
              <a:rPr lang="en-US" dirty="0"/>
              <a:t>(v1), </a:t>
            </a:r>
            <a:r>
              <a:rPr lang="en-US" dirty="0" err="1" smtClean="0"/>
              <a:t>Integer.parseInt</a:t>
            </a:r>
            <a:r>
              <a:rPr lang="en-US" dirty="0"/>
              <a:t>(v2), 	op);</a:t>
            </a:r>
          </a:p>
          <a:p>
            <a:r>
              <a:rPr lang="en-US" dirty="0"/>
              <a:t>	</a:t>
            </a:r>
          </a:p>
          <a:p>
            <a:r>
              <a:rPr lang="it-IT" dirty="0"/>
              <a:t>	</a:t>
            </a:r>
            <a:r>
              <a:rPr lang="it-IT" dirty="0" err="1"/>
              <a:t>if</a:t>
            </a:r>
            <a:r>
              <a:rPr lang="it-IT" dirty="0"/>
              <a:t> ("+".</a:t>
            </a:r>
            <a:r>
              <a:rPr lang="it-IT" dirty="0" err="1"/>
              <a:t>equals</a:t>
            </a:r>
            <a:r>
              <a:rPr lang="it-IT" dirty="0"/>
              <a:t>(op)) </a:t>
            </a:r>
            <a:r>
              <a:rPr lang="it-IT" dirty="0" smtClean="0"/>
              <a:t>{</a:t>
            </a:r>
          </a:p>
          <a:p>
            <a:r>
              <a:rPr lang="it-IT" dirty="0"/>
              <a:t>	</a:t>
            </a:r>
            <a:r>
              <a:rPr lang="it-IT" dirty="0" smtClean="0"/>
              <a:t>	…</a:t>
            </a:r>
            <a:endParaRPr lang="it-IT" dirty="0"/>
          </a:p>
          <a:p>
            <a:r>
              <a:rPr lang="it-IT" dirty="0"/>
              <a:t>	</a:t>
            </a:r>
            <a:r>
              <a:rPr lang="en-US" dirty="0" smtClean="0"/>
              <a:t>}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sz="2400" b="1" dirty="0" smtClean="0">
                <a:solidFill>
                  <a:srgbClr val="000000"/>
                </a:solidFill>
              </a:rPr>
              <a:t>%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&gt;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0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6900" y="6002973"/>
            <a:ext cx="520700" cy="381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6900" y="965180"/>
            <a:ext cx="520700" cy="381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7924800" cy="553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&lt;%</a:t>
            </a:r>
            <a:endParaRPr lang="en-US" sz="2400" b="1" dirty="0"/>
          </a:p>
          <a:p>
            <a:r>
              <a:rPr lang="nl-NL" dirty="0"/>
              <a:t>String v1 = "";</a:t>
            </a:r>
          </a:p>
          <a:p>
            <a:r>
              <a:rPr lang="nl-NL" dirty="0"/>
              <a:t>String v2 = "";</a:t>
            </a:r>
          </a:p>
          <a:p>
            <a:r>
              <a:rPr lang="nl-NL" dirty="0"/>
              <a:t>String </a:t>
            </a:r>
            <a:r>
              <a:rPr lang="nl-NL" dirty="0" err="1"/>
              <a:t>result</a:t>
            </a:r>
            <a:r>
              <a:rPr lang="nl-NL" dirty="0"/>
              <a:t> = "";</a:t>
            </a:r>
          </a:p>
          <a:p>
            <a:r>
              <a:rPr lang="en-US" dirty="0"/>
              <a:t>String[] selected = {"", "", "", ""};</a:t>
            </a:r>
          </a:p>
          <a:p>
            <a:endParaRPr lang="en-US" dirty="0"/>
          </a:p>
          <a:p>
            <a:r>
              <a:rPr lang="en-US" altLang="ko-KR" dirty="0"/>
              <a:t>//</a:t>
            </a:r>
            <a:r>
              <a:rPr lang="ko-KR" altLang="en-US" dirty="0"/>
              <a:t>값이 있을 때만 꺼낸다</a:t>
            </a:r>
            <a:r>
              <a:rPr lang="en-US" altLang="ko-KR" dirty="0"/>
              <a:t>.</a:t>
            </a:r>
          </a:p>
          <a:p>
            <a:r>
              <a:rPr lang="en-US" dirty="0"/>
              <a:t>if (</a:t>
            </a:r>
            <a:r>
              <a:rPr lang="en-US" dirty="0" err="1"/>
              <a:t>request.getParameter</a:t>
            </a:r>
            <a:r>
              <a:rPr lang="en-US" dirty="0"/>
              <a:t>("v1") != null) {</a:t>
            </a:r>
          </a:p>
          <a:p>
            <a:r>
              <a:rPr lang="en-US" dirty="0"/>
              <a:t>	v1 = </a:t>
            </a:r>
            <a:r>
              <a:rPr lang="en-US" dirty="0" err="1"/>
              <a:t>request.getParameter</a:t>
            </a:r>
            <a:r>
              <a:rPr lang="en-US" dirty="0"/>
              <a:t>("v1");</a:t>
            </a:r>
          </a:p>
          <a:p>
            <a:r>
              <a:rPr lang="en-US" dirty="0"/>
              <a:t>	v2 = </a:t>
            </a:r>
            <a:r>
              <a:rPr lang="en-US" dirty="0" err="1"/>
              <a:t>request.getParameter</a:t>
            </a:r>
            <a:r>
              <a:rPr lang="en-US" dirty="0"/>
              <a:t>("v2");</a:t>
            </a:r>
          </a:p>
          <a:p>
            <a:r>
              <a:rPr lang="en-US" dirty="0"/>
              <a:t>	String op = </a:t>
            </a:r>
            <a:r>
              <a:rPr lang="en-US" dirty="0" err="1"/>
              <a:t>request.getParameter</a:t>
            </a:r>
            <a:r>
              <a:rPr lang="en-US" dirty="0"/>
              <a:t>("op")</a:t>
            </a:r>
            <a:r>
              <a:rPr lang="en-US" dirty="0" smtClean="0"/>
              <a:t>;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ko-KR" altLang="ko-KR" dirty="0"/>
              <a:t> 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 </a:t>
            </a:r>
            <a:r>
              <a:rPr lang="en-US" dirty="0" smtClean="0"/>
              <a:t>result </a:t>
            </a:r>
            <a:r>
              <a:rPr lang="en-US" dirty="0"/>
              <a:t>= calculate</a:t>
            </a:r>
            <a:r>
              <a:rPr lang="en-US" dirty="0" smtClean="0"/>
              <a:t>(</a:t>
            </a:r>
            <a:r>
              <a:rPr lang="en-US" dirty="0" err="1" smtClean="0"/>
              <a:t>Integer.parseInt</a:t>
            </a:r>
            <a:r>
              <a:rPr lang="en-US" dirty="0"/>
              <a:t>(v1), </a:t>
            </a:r>
            <a:r>
              <a:rPr lang="en-US" dirty="0" err="1" smtClean="0"/>
              <a:t>Integer.parseInt</a:t>
            </a:r>
            <a:r>
              <a:rPr lang="en-US" dirty="0"/>
              <a:t>(v2), 	op);</a:t>
            </a:r>
          </a:p>
          <a:p>
            <a:r>
              <a:rPr lang="en-US" dirty="0"/>
              <a:t>	</a:t>
            </a:r>
          </a:p>
          <a:p>
            <a:r>
              <a:rPr lang="it-IT" dirty="0"/>
              <a:t>	</a:t>
            </a:r>
            <a:r>
              <a:rPr lang="it-IT" dirty="0" err="1"/>
              <a:t>if</a:t>
            </a:r>
            <a:r>
              <a:rPr lang="it-IT" dirty="0"/>
              <a:t> ("+".</a:t>
            </a:r>
            <a:r>
              <a:rPr lang="it-IT" dirty="0" err="1"/>
              <a:t>equals</a:t>
            </a:r>
            <a:r>
              <a:rPr lang="it-IT" dirty="0"/>
              <a:t>(op)) </a:t>
            </a:r>
            <a:r>
              <a:rPr lang="it-IT" dirty="0" smtClean="0"/>
              <a:t>{</a:t>
            </a:r>
          </a:p>
          <a:p>
            <a:r>
              <a:rPr lang="it-IT" dirty="0"/>
              <a:t>	</a:t>
            </a:r>
            <a:r>
              <a:rPr lang="it-IT" dirty="0" smtClean="0"/>
              <a:t>	…</a:t>
            </a:r>
            <a:endParaRPr lang="it-IT" dirty="0"/>
          </a:p>
          <a:p>
            <a:r>
              <a:rPr lang="it-IT" dirty="0"/>
              <a:t>	</a:t>
            </a:r>
            <a:r>
              <a:rPr lang="en-US" dirty="0" smtClean="0"/>
              <a:t>}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sz="2400" b="1" dirty="0" smtClean="0">
                <a:solidFill>
                  <a:srgbClr val="000000"/>
                </a:solidFill>
              </a:rPr>
              <a:t>%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&gt;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6848" y="1065279"/>
            <a:ext cx="628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스크립트릿  서블릿 클래스의 </a:t>
            </a:r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_</a:t>
            </a:r>
            <a:r>
              <a:rPr lang="en-US" altLang="ko-KR" sz="3600" dirty="0" err="1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jspService</a:t>
            </a:r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()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 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  <a:sym typeface="Wingdings"/>
            </a:endParaRPr>
          </a:p>
          <a:p>
            <a:pPr algn="ct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안으로 그대로 복사됨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7" name="Curved Connector 6"/>
          <p:cNvCxnSpPr>
            <a:stCxn id="6" idx="2"/>
          </p:cNvCxnSpPr>
          <p:nvPr/>
        </p:nvCxnSpPr>
        <p:spPr>
          <a:xfrm rot="5400000">
            <a:off x="4674516" y="2251992"/>
            <a:ext cx="1188792" cy="1216024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774680"/>
            <a:ext cx="7924800" cy="5786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public void _</a:t>
            </a:r>
            <a:r>
              <a:rPr lang="en-US" sz="2800" b="1" dirty="0" err="1">
                <a:solidFill>
                  <a:srgbClr val="000000"/>
                </a:solidFill>
              </a:rPr>
              <a:t>jspService</a:t>
            </a:r>
            <a:r>
              <a:rPr lang="en-US" sz="2800" b="1" dirty="0" smtClean="0">
                <a:solidFill>
                  <a:srgbClr val="000000"/>
                </a:solidFill>
              </a:rPr>
              <a:t>(…) throws … {</a:t>
            </a:r>
            <a:endParaRPr lang="en-US" sz="2800" b="1" dirty="0">
              <a:solidFill>
                <a:srgbClr val="000000"/>
              </a:solidFill>
            </a:endParaRPr>
          </a:p>
          <a:p>
            <a:r>
              <a:rPr lang="en-US" dirty="0"/>
              <a:t>   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try {</a:t>
            </a:r>
          </a:p>
          <a:p>
            <a:r>
              <a:rPr lang="en-US" dirty="0"/>
              <a:t>     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out.write</a:t>
            </a:r>
            <a:r>
              <a:rPr lang="en-US" dirty="0"/>
              <a:t>('\n')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String v1 = "";</a:t>
            </a:r>
          </a:p>
          <a:p>
            <a:r>
              <a:rPr lang="en-US" dirty="0">
                <a:solidFill>
                  <a:srgbClr val="0000FF"/>
                </a:solidFill>
              </a:rPr>
              <a:t>String v2 = "";</a:t>
            </a:r>
          </a:p>
          <a:p>
            <a:r>
              <a:rPr lang="en-US" dirty="0">
                <a:solidFill>
                  <a:srgbClr val="0000FF"/>
                </a:solidFill>
              </a:rPr>
              <a:t>String result = "";</a:t>
            </a:r>
          </a:p>
          <a:p>
            <a:r>
              <a:rPr lang="en-US" dirty="0">
                <a:solidFill>
                  <a:srgbClr val="0000FF"/>
                </a:solidFill>
              </a:rPr>
              <a:t>String[] selected = {"", "", "", ""};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//값이 있을 때만 꺼낸다.</a:t>
            </a:r>
          </a:p>
          <a:p>
            <a:r>
              <a:rPr lang="en-US" dirty="0">
                <a:solidFill>
                  <a:srgbClr val="0000FF"/>
                </a:solidFill>
              </a:rPr>
              <a:t>if (</a:t>
            </a:r>
            <a:r>
              <a:rPr lang="en-US" dirty="0" err="1">
                <a:solidFill>
                  <a:srgbClr val="0000FF"/>
                </a:solidFill>
              </a:rPr>
              <a:t>request.getParameter</a:t>
            </a:r>
            <a:r>
              <a:rPr lang="en-US" dirty="0">
                <a:solidFill>
                  <a:srgbClr val="0000FF"/>
                </a:solidFill>
              </a:rPr>
              <a:t>("v1") != null) {</a:t>
            </a:r>
          </a:p>
          <a:p>
            <a:r>
              <a:rPr lang="en-US" dirty="0">
                <a:solidFill>
                  <a:srgbClr val="0000FF"/>
                </a:solidFill>
              </a:rPr>
              <a:t>	v1 = </a:t>
            </a:r>
            <a:r>
              <a:rPr lang="en-US" dirty="0" err="1">
                <a:solidFill>
                  <a:srgbClr val="0000FF"/>
                </a:solidFill>
              </a:rPr>
              <a:t>request.getParameter</a:t>
            </a:r>
            <a:r>
              <a:rPr lang="en-US" dirty="0">
                <a:solidFill>
                  <a:srgbClr val="0000FF"/>
                </a:solidFill>
              </a:rPr>
              <a:t>("v1");</a:t>
            </a:r>
          </a:p>
          <a:p>
            <a:r>
              <a:rPr lang="en-US" dirty="0">
                <a:solidFill>
                  <a:srgbClr val="0000FF"/>
                </a:solidFill>
              </a:rPr>
              <a:t>	v2 = </a:t>
            </a:r>
            <a:r>
              <a:rPr lang="en-US" dirty="0" err="1">
                <a:solidFill>
                  <a:srgbClr val="0000FF"/>
                </a:solidFill>
              </a:rPr>
              <a:t>request.getParameter</a:t>
            </a:r>
            <a:r>
              <a:rPr lang="en-US" dirty="0">
                <a:solidFill>
                  <a:srgbClr val="0000FF"/>
                </a:solidFill>
              </a:rPr>
              <a:t>("v2");</a:t>
            </a:r>
          </a:p>
          <a:p>
            <a:r>
              <a:rPr lang="en-US" dirty="0">
                <a:solidFill>
                  <a:srgbClr val="0000FF"/>
                </a:solidFill>
              </a:rPr>
              <a:t>	String op = </a:t>
            </a:r>
            <a:r>
              <a:rPr lang="en-US" dirty="0" err="1">
                <a:solidFill>
                  <a:srgbClr val="0000FF"/>
                </a:solidFill>
              </a:rPr>
              <a:t>request.getParameter</a:t>
            </a:r>
            <a:r>
              <a:rPr lang="en-US" dirty="0">
                <a:solidFill>
                  <a:srgbClr val="0000FF"/>
                </a:solidFill>
              </a:rPr>
              <a:t>("op");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</a:p>
          <a:p>
            <a:r>
              <a:rPr lang="en-US" dirty="0">
                <a:solidFill>
                  <a:srgbClr val="0000FF"/>
                </a:solidFill>
              </a:rPr>
              <a:t>	result = calculate(</a:t>
            </a:r>
          </a:p>
          <a:p>
            <a:r>
              <a:rPr lang="en-US" dirty="0">
                <a:solidFill>
                  <a:srgbClr val="0000FF"/>
                </a:solidFill>
              </a:rPr>
              <a:t>				</a:t>
            </a:r>
            <a:r>
              <a:rPr lang="en-US" dirty="0" err="1">
                <a:solidFill>
                  <a:srgbClr val="0000FF"/>
                </a:solidFill>
              </a:rPr>
              <a:t>Integer.parseInt</a:t>
            </a:r>
            <a:r>
              <a:rPr lang="en-US" dirty="0">
                <a:solidFill>
                  <a:srgbClr val="0000FF"/>
                </a:solidFill>
              </a:rPr>
              <a:t>(v1), </a:t>
            </a:r>
          </a:p>
          <a:p>
            <a:r>
              <a:rPr lang="en-US" dirty="0">
                <a:solidFill>
                  <a:srgbClr val="0000FF"/>
                </a:solidFill>
              </a:rPr>
              <a:t>				</a:t>
            </a:r>
            <a:r>
              <a:rPr lang="en-US" dirty="0" err="1">
                <a:solidFill>
                  <a:srgbClr val="0000FF"/>
                </a:solidFill>
              </a:rPr>
              <a:t>Integer.parseInt</a:t>
            </a:r>
            <a:r>
              <a:rPr lang="en-US" dirty="0">
                <a:solidFill>
                  <a:srgbClr val="0000FF"/>
                </a:solidFill>
              </a:rPr>
              <a:t>(v2), </a:t>
            </a:r>
          </a:p>
          <a:p>
            <a:r>
              <a:rPr lang="en-US" dirty="0">
                <a:solidFill>
                  <a:srgbClr val="0000FF"/>
                </a:solidFill>
              </a:rPr>
              <a:t>				op)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1596" y="2284173"/>
            <a:ext cx="501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JSP 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페이지에 있던 스크립트릿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7" name="Curved Connector 6"/>
          <p:cNvCxnSpPr>
            <a:stCxn id="6" idx="2"/>
          </p:cNvCxnSpPr>
          <p:nvPr/>
        </p:nvCxnSpPr>
        <p:spPr>
          <a:xfrm rot="5400000">
            <a:off x="4929176" y="2738428"/>
            <a:ext cx="1298596" cy="168274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60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선언문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356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0400" y="5455841"/>
            <a:ext cx="520700" cy="381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0400" y="965180"/>
            <a:ext cx="520700" cy="381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7924800" cy="4985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&lt;%</a:t>
            </a:r>
            <a:r>
              <a:rPr lang="en-US" altLang="ko-KR" sz="2400" b="1" dirty="0" smtClean="0"/>
              <a:t>!</a:t>
            </a:r>
            <a:endParaRPr lang="en-US" sz="2400" b="1" dirty="0"/>
          </a:p>
          <a:p>
            <a:r>
              <a:rPr lang="en-US" dirty="0" smtClean="0"/>
              <a:t>private </a:t>
            </a:r>
            <a:r>
              <a:rPr lang="en-US" dirty="0"/>
              <a:t>String calculate(int a, int b, String op) {</a:t>
            </a:r>
          </a:p>
          <a:p>
            <a:r>
              <a:rPr lang="fr-FR" dirty="0"/>
              <a:t>	int r = 0;</a:t>
            </a:r>
          </a:p>
          <a:p>
            <a:r>
              <a:rPr lang="fr-FR" dirty="0"/>
              <a:t>	</a:t>
            </a:r>
          </a:p>
          <a:p>
            <a:r>
              <a:rPr lang="it-IT" dirty="0"/>
              <a:t>	</a:t>
            </a:r>
            <a:r>
              <a:rPr lang="it-IT" dirty="0" err="1"/>
              <a:t>if</a:t>
            </a:r>
            <a:r>
              <a:rPr lang="it-IT" dirty="0"/>
              <a:t> ("+".</a:t>
            </a:r>
            <a:r>
              <a:rPr lang="it-IT" dirty="0" err="1"/>
              <a:t>equals</a:t>
            </a:r>
            <a:r>
              <a:rPr lang="it-IT" dirty="0"/>
              <a:t>(op)) {</a:t>
            </a:r>
          </a:p>
          <a:p>
            <a:r>
              <a:rPr lang="it-IT" dirty="0"/>
              <a:t>		</a:t>
            </a:r>
            <a:r>
              <a:rPr lang="it-IT" dirty="0" err="1"/>
              <a:t>r</a:t>
            </a:r>
            <a:r>
              <a:rPr lang="it-IT" dirty="0"/>
              <a:t> = a + b;	</a:t>
            </a:r>
          </a:p>
          <a:p>
            <a:r>
              <a:rPr lang="en-US" dirty="0"/>
              <a:t>	} else if ("-".equals(op)) {</a:t>
            </a:r>
          </a:p>
          <a:p>
            <a:r>
              <a:rPr lang="en-US" dirty="0"/>
              <a:t>		r = a - b;</a:t>
            </a:r>
          </a:p>
          <a:p>
            <a:r>
              <a:rPr lang="en-US" dirty="0"/>
              <a:t>	} else if ("*".equals(op)) {</a:t>
            </a:r>
          </a:p>
          <a:p>
            <a:r>
              <a:rPr lang="en-US" dirty="0"/>
              <a:t>		r = a * b;</a:t>
            </a:r>
          </a:p>
          <a:p>
            <a:r>
              <a:rPr lang="en-US" dirty="0"/>
              <a:t>	} else if ("/".equals(op)) {</a:t>
            </a:r>
          </a:p>
          <a:p>
            <a:r>
              <a:rPr lang="en-US" dirty="0"/>
              <a:t>		r = a / 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return </a:t>
            </a:r>
            <a:r>
              <a:rPr lang="en-US" dirty="0" err="1"/>
              <a:t>Integer.toString</a:t>
            </a:r>
            <a:r>
              <a:rPr lang="en-US" dirty="0"/>
              <a:t>(r);</a:t>
            </a:r>
          </a:p>
          <a:p>
            <a:r>
              <a:rPr lang="en-US" dirty="0"/>
              <a:t>}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%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&gt;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3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0400" y="5455841"/>
            <a:ext cx="520700" cy="381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0400" y="965180"/>
            <a:ext cx="520700" cy="381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7924800" cy="4985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&lt;%</a:t>
            </a:r>
            <a:r>
              <a:rPr lang="en-US" altLang="ko-KR" sz="2400" b="1" dirty="0" smtClean="0"/>
              <a:t>!</a:t>
            </a:r>
            <a:endParaRPr lang="en-US" sz="2400" b="1" dirty="0"/>
          </a:p>
          <a:p>
            <a:r>
              <a:rPr lang="en-US" dirty="0" smtClean="0"/>
              <a:t>private </a:t>
            </a:r>
            <a:r>
              <a:rPr lang="en-US" dirty="0"/>
              <a:t>String calculate(int a, int b, String op) {</a:t>
            </a:r>
          </a:p>
          <a:p>
            <a:r>
              <a:rPr lang="fr-FR" dirty="0"/>
              <a:t>	int r = 0;</a:t>
            </a:r>
          </a:p>
          <a:p>
            <a:r>
              <a:rPr lang="fr-FR" dirty="0"/>
              <a:t>	</a:t>
            </a:r>
          </a:p>
          <a:p>
            <a:r>
              <a:rPr lang="it-IT" dirty="0"/>
              <a:t>	</a:t>
            </a:r>
            <a:r>
              <a:rPr lang="it-IT" dirty="0" err="1"/>
              <a:t>if</a:t>
            </a:r>
            <a:r>
              <a:rPr lang="it-IT" dirty="0"/>
              <a:t> ("+".</a:t>
            </a:r>
            <a:r>
              <a:rPr lang="it-IT" dirty="0" err="1"/>
              <a:t>equals</a:t>
            </a:r>
            <a:r>
              <a:rPr lang="it-IT" dirty="0"/>
              <a:t>(op)) {</a:t>
            </a:r>
          </a:p>
          <a:p>
            <a:r>
              <a:rPr lang="it-IT" dirty="0"/>
              <a:t>		</a:t>
            </a:r>
            <a:r>
              <a:rPr lang="it-IT" dirty="0" err="1"/>
              <a:t>r</a:t>
            </a:r>
            <a:r>
              <a:rPr lang="it-IT" dirty="0"/>
              <a:t> = a + b;	</a:t>
            </a:r>
          </a:p>
          <a:p>
            <a:r>
              <a:rPr lang="en-US" dirty="0"/>
              <a:t>	} else if ("-".equals(op)) {</a:t>
            </a:r>
          </a:p>
          <a:p>
            <a:r>
              <a:rPr lang="en-US" dirty="0"/>
              <a:t>		r = a - b;</a:t>
            </a:r>
          </a:p>
          <a:p>
            <a:r>
              <a:rPr lang="en-US" dirty="0"/>
              <a:t>	} else if ("*".equals(op)) {</a:t>
            </a:r>
          </a:p>
          <a:p>
            <a:r>
              <a:rPr lang="en-US" dirty="0"/>
              <a:t>		r = a * b;</a:t>
            </a:r>
          </a:p>
          <a:p>
            <a:r>
              <a:rPr lang="en-US" dirty="0"/>
              <a:t>	} else if ("/".equals(op)) {</a:t>
            </a:r>
          </a:p>
          <a:p>
            <a:r>
              <a:rPr lang="en-US" dirty="0"/>
              <a:t>		r = a / 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return </a:t>
            </a:r>
            <a:r>
              <a:rPr lang="en-US" dirty="0" err="1"/>
              <a:t>Integer.toString</a:t>
            </a:r>
            <a:r>
              <a:rPr lang="en-US" dirty="0"/>
              <a:t>(r);</a:t>
            </a:r>
          </a:p>
          <a:p>
            <a:r>
              <a:rPr lang="en-US" dirty="0"/>
              <a:t>}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%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&gt;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6496" y="1826973"/>
            <a:ext cx="501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클래스 선언부에 들어갈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변수 또는 메서드 선언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9" name="Curved Connector 8"/>
          <p:cNvCxnSpPr>
            <a:stCxn id="8" idx="2"/>
          </p:cNvCxnSpPr>
          <p:nvPr/>
        </p:nvCxnSpPr>
        <p:spPr>
          <a:xfrm rot="5400000">
            <a:off x="5041075" y="2558227"/>
            <a:ext cx="744598" cy="168274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1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774680"/>
            <a:ext cx="7924800" cy="5724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final </a:t>
            </a:r>
            <a:r>
              <a:rPr lang="en-US" sz="2400" b="1" dirty="0"/>
              <a:t>class </a:t>
            </a:r>
            <a:r>
              <a:rPr lang="en-US" sz="2400" b="1" dirty="0" err="1"/>
              <a:t>Calculator_jsp</a:t>
            </a:r>
            <a:r>
              <a:rPr lang="en-US" dirty="0"/>
              <a:t> extends </a:t>
            </a:r>
            <a:endParaRPr lang="en-US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dirty="0" err="1" smtClean="0"/>
              <a:t>org.apache.jasper.runtime.HttpJspBase</a:t>
            </a:r>
            <a:endParaRPr lang="en-US" dirty="0"/>
          </a:p>
          <a:p>
            <a:r>
              <a:rPr lang="en-US" dirty="0"/>
              <a:t>    </a:t>
            </a:r>
            <a:r>
              <a:rPr lang="ko-KR" altLang="en-US" dirty="0" smtClean="0"/>
              <a:t>  </a:t>
            </a:r>
            <a:r>
              <a:rPr lang="en-US" dirty="0" smtClean="0"/>
              <a:t>implements </a:t>
            </a:r>
            <a:r>
              <a:rPr lang="en-US" dirty="0" err="1"/>
              <a:t>org.apache.jasper.runtime.JspSourceDependent</a:t>
            </a:r>
            <a:r>
              <a:rPr lang="en-US" dirty="0"/>
              <a:t> 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private String calculate(int a, int b, String op) {</a:t>
            </a:r>
          </a:p>
          <a:p>
            <a:r>
              <a:rPr lang="en-US" dirty="0">
                <a:solidFill>
                  <a:srgbClr val="0000FF"/>
                </a:solidFill>
              </a:rPr>
              <a:t>	int r = 0;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</a:p>
          <a:p>
            <a:r>
              <a:rPr lang="en-US" dirty="0">
                <a:solidFill>
                  <a:srgbClr val="0000FF"/>
                </a:solidFill>
              </a:rPr>
              <a:t>	if ("+".equals(op)) {</a:t>
            </a:r>
          </a:p>
          <a:p>
            <a:r>
              <a:rPr lang="en-US" dirty="0">
                <a:solidFill>
                  <a:srgbClr val="0000FF"/>
                </a:solidFill>
              </a:rPr>
              <a:t>		r = a + b;	</a:t>
            </a:r>
          </a:p>
          <a:p>
            <a:r>
              <a:rPr lang="en-US" dirty="0">
                <a:solidFill>
                  <a:srgbClr val="0000FF"/>
                </a:solidFill>
              </a:rPr>
              <a:t>	} else if ("-".equals(op)) {</a:t>
            </a:r>
          </a:p>
          <a:p>
            <a:r>
              <a:rPr lang="en-US" dirty="0">
                <a:solidFill>
                  <a:srgbClr val="0000FF"/>
                </a:solidFill>
              </a:rPr>
              <a:t>		r = a - b;</a:t>
            </a:r>
          </a:p>
          <a:p>
            <a:r>
              <a:rPr lang="en-US" dirty="0">
                <a:solidFill>
                  <a:srgbClr val="0000FF"/>
                </a:solidFill>
              </a:rPr>
              <a:t>	} else if ("*".equals(op)) {</a:t>
            </a:r>
          </a:p>
          <a:p>
            <a:r>
              <a:rPr lang="en-US" dirty="0">
                <a:solidFill>
                  <a:srgbClr val="0000FF"/>
                </a:solidFill>
              </a:rPr>
              <a:t>		r = a * b;</a:t>
            </a:r>
          </a:p>
          <a:p>
            <a:r>
              <a:rPr lang="en-US" dirty="0">
                <a:solidFill>
                  <a:srgbClr val="0000FF"/>
                </a:solidFill>
              </a:rPr>
              <a:t>	} else if ("/".equals(op)) {</a:t>
            </a:r>
          </a:p>
          <a:p>
            <a:r>
              <a:rPr lang="en-US" dirty="0">
                <a:solidFill>
                  <a:srgbClr val="0000FF"/>
                </a:solidFill>
              </a:rPr>
              <a:t>		r = a / b;</a:t>
            </a:r>
          </a:p>
          <a:p>
            <a:r>
              <a:rPr lang="en-US" dirty="0">
                <a:solidFill>
                  <a:srgbClr val="0000FF"/>
                </a:solidFill>
              </a:rPr>
              <a:t>	}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</a:p>
          <a:p>
            <a:r>
              <a:rPr lang="en-US" dirty="0">
                <a:solidFill>
                  <a:srgbClr val="0000FF"/>
                </a:solidFill>
              </a:rPr>
              <a:t>	return </a:t>
            </a:r>
            <a:r>
              <a:rPr lang="en-US" dirty="0" err="1">
                <a:solidFill>
                  <a:srgbClr val="0000FF"/>
                </a:solidFill>
              </a:rPr>
              <a:t>Integer.toString</a:t>
            </a:r>
            <a:r>
              <a:rPr lang="en-US" dirty="0">
                <a:solidFill>
                  <a:srgbClr val="0000FF"/>
                </a:solidFill>
              </a:rPr>
              <a:t>(r);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1596" y="2284173"/>
            <a:ext cx="501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JSP 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선언문을 그대로 가져옴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7" name="Curved Connector 6"/>
          <p:cNvCxnSpPr>
            <a:stCxn id="6" idx="2"/>
          </p:cNvCxnSpPr>
          <p:nvPr/>
        </p:nvCxnSpPr>
        <p:spPr>
          <a:xfrm rot="5400000">
            <a:off x="4795824" y="2046276"/>
            <a:ext cx="739796" cy="2508252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8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09945" y="2597453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cs typeface="맑은 고딕"/>
              </a:rPr>
              <a:t>①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97700" y="2273300"/>
            <a:ext cx="1292572" cy="1714744"/>
            <a:chOff x="4283968" y="2039464"/>
            <a:chExt cx="648072" cy="796308"/>
          </a:xfrm>
        </p:grpSpPr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C6D9F1"/>
            </a:solidFill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952860" y="2457966"/>
            <a:ext cx="1701230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직선 화살표 연결선 7"/>
          <p:cNvCxnSpPr/>
          <p:nvPr/>
        </p:nvCxnSpPr>
        <p:spPr>
          <a:xfrm>
            <a:off x="2654090" y="2966785"/>
            <a:ext cx="434361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7"/>
          <p:cNvCxnSpPr/>
          <p:nvPr/>
        </p:nvCxnSpPr>
        <p:spPr>
          <a:xfrm flipH="1">
            <a:off x="2654090" y="3289616"/>
            <a:ext cx="434361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9945" y="3289616"/>
            <a:ext cx="14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/>
                <a:cs typeface="맑은 고딕"/>
              </a:rPr>
              <a:t>②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14900" y="4425950"/>
            <a:ext cx="41021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요청 파라미터 가공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비즈니스 로직 및 데이터 지속성 처리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결과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데이터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가공 및 결과 화면 생성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73800" y="3905250"/>
            <a:ext cx="609600" cy="520700"/>
          </a:xfrm>
          <a:prstGeom prst="curvedConnector3">
            <a:avLst>
              <a:gd name="adj1" fmla="val -2083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00" y="4685505"/>
            <a:ext cx="405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“All-in-one”</a:t>
            </a:r>
          </a:p>
        </p:txBody>
      </p:sp>
    </p:spTree>
    <p:extLst>
      <p:ext uri="{BB962C8B-B14F-4D97-AF65-F5344CB8AC3E}">
        <p14:creationId xmlns:p14="http://schemas.microsoft.com/office/powerpoint/2010/main" val="288748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표현식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566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79248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</a:t>
            </a:r>
          </a:p>
          <a:p>
            <a:r>
              <a:rPr lang="en-US" dirty="0"/>
              <a:t>&lt;form action=</a:t>
            </a:r>
            <a:r>
              <a:rPr lang="en-US" i="1" dirty="0"/>
              <a:t>"</a:t>
            </a:r>
            <a:r>
              <a:rPr lang="en-US" i="1" dirty="0" err="1"/>
              <a:t>Calculator.jsp</a:t>
            </a:r>
            <a:r>
              <a:rPr lang="en-US" i="1" dirty="0"/>
              <a:t>" method="get"&gt;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name="v1" size="4" value="</a:t>
            </a:r>
            <a:r>
              <a:rPr lang="en-US" sz="2400" b="1" i="1" dirty="0"/>
              <a:t>&lt;%=v1%&gt;</a:t>
            </a:r>
            <a:r>
              <a:rPr lang="en-US" i="1" dirty="0"/>
              <a:t>"&gt; </a:t>
            </a:r>
          </a:p>
          <a:p>
            <a:r>
              <a:rPr lang="en-US" dirty="0"/>
              <a:t>	&lt;select name=</a:t>
            </a:r>
            <a:r>
              <a:rPr lang="en-US" i="1" dirty="0"/>
              <a:t>"op"&gt;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"+" </a:t>
            </a:r>
            <a:r>
              <a:rPr lang="en-US" sz="2400" b="1" i="1" dirty="0"/>
              <a:t>&lt;%=selected[0]%&gt;</a:t>
            </a:r>
            <a:r>
              <a:rPr lang="en-US" i="1" dirty="0"/>
              <a:t>&gt;+&lt;/option&gt;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"-" </a:t>
            </a:r>
            <a:r>
              <a:rPr lang="en-US" sz="2400" b="1" i="1" dirty="0"/>
              <a:t>&lt;%=selected[1]%&gt;</a:t>
            </a:r>
            <a:r>
              <a:rPr lang="en-US" i="1" dirty="0"/>
              <a:t>&gt;-&lt;/option&gt;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"*" </a:t>
            </a:r>
            <a:r>
              <a:rPr lang="en-US" sz="2400" b="1" i="1" dirty="0"/>
              <a:t>&lt;%=selected[2]%&gt;</a:t>
            </a:r>
            <a:r>
              <a:rPr lang="en-US" i="1" dirty="0"/>
              <a:t>&gt;*&lt;/option&gt;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"/" </a:t>
            </a:r>
            <a:r>
              <a:rPr lang="en-US" sz="2400" b="1" i="1" dirty="0"/>
              <a:t>&lt;%=selected[3]%&gt;</a:t>
            </a:r>
            <a:r>
              <a:rPr lang="en-US" i="1" dirty="0"/>
              <a:t>&gt;/&lt;/option&gt;</a:t>
            </a:r>
          </a:p>
          <a:p>
            <a:r>
              <a:rPr lang="en-US" dirty="0"/>
              <a:t>	&lt;/select&gt; 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name="v2" size="4" value="</a:t>
            </a:r>
            <a:r>
              <a:rPr lang="en-US" sz="2400" b="1" i="1" dirty="0"/>
              <a:t>&lt;%=v2%&gt;</a:t>
            </a:r>
            <a:r>
              <a:rPr lang="en-US" i="1" dirty="0"/>
              <a:t>"&gt; </a:t>
            </a:r>
          </a:p>
          <a:p>
            <a:r>
              <a:rPr lang="en-US" dirty="0"/>
              <a:t>	&lt;input type=</a:t>
            </a:r>
            <a:r>
              <a:rPr lang="en-US" i="1" dirty="0"/>
              <a:t>"submit" value="="&gt;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size="8" value="</a:t>
            </a:r>
            <a:r>
              <a:rPr lang="en-US" sz="2400" b="1" i="1" dirty="0"/>
              <a:t>&lt;%=result%&gt;</a:t>
            </a:r>
            <a:r>
              <a:rPr lang="en-US" i="1" dirty="0"/>
              <a:t>"&gt;&lt;</a:t>
            </a:r>
            <a:r>
              <a:rPr lang="en-US" i="1" dirty="0" err="1"/>
              <a:t>br</a:t>
            </a:r>
            <a:r>
              <a:rPr lang="en-US" i="1" dirty="0"/>
              <a:t>&gt;</a:t>
            </a:r>
          </a:p>
          <a:p>
            <a:r>
              <a:rPr lang="en-US" dirty="0"/>
              <a:t>&lt;/form&gt;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606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914380"/>
            <a:ext cx="79248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</a:t>
            </a:r>
          </a:p>
          <a:p>
            <a:r>
              <a:rPr lang="en-US" dirty="0"/>
              <a:t>&lt;form action=</a:t>
            </a:r>
            <a:r>
              <a:rPr lang="en-US" i="1" dirty="0"/>
              <a:t>"</a:t>
            </a:r>
            <a:r>
              <a:rPr lang="en-US" i="1" dirty="0" err="1"/>
              <a:t>Calculator.jsp</a:t>
            </a:r>
            <a:r>
              <a:rPr lang="en-US" i="1" dirty="0"/>
              <a:t>" method="get"&gt;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name="v1" size="4" value="</a:t>
            </a:r>
            <a:r>
              <a:rPr lang="en-US" sz="2400" b="1" i="1" dirty="0"/>
              <a:t>&lt;%=</a:t>
            </a:r>
            <a:r>
              <a:rPr lang="en-US" sz="2400" b="1" i="1" dirty="0">
                <a:solidFill>
                  <a:srgbClr val="FF0000"/>
                </a:solidFill>
              </a:rPr>
              <a:t>v1</a:t>
            </a:r>
            <a:r>
              <a:rPr lang="en-US" sz="2400" b="1" i="1" dirty="0"/>
              <a:t>%&gt;</a:t>
            </a:r>
            <a:r>
              <a:rPr lang="en-US" i="1" dirty="0"/>
              <a:t>"&gt; </a:t>
            </a:r>
          </a:p>
          <a:p>
            <a:r>
              <a:rPr lang="en-US" dirty="0"/>
              <a:t>	&lt;select name=</a:t>
            </a:r>
            <a:r>
              <a:rPr lang="en-US" i="1" dirty="0"/>
              <a:t>"op"&gt;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"+" </a:t>
            </a:r>
            <a:r>
              <a:rPr lang="en-US" sz="2400" b="1" i="1" dirty="0"/>
              <a:t>&lt;%=selected[0]%&gt;</a:t>
            </a:r>
            <a:r>
              <a:rPr lang="en-US" i="1" dirty="0"/>
              <a:t>&gt;+&lt;/option&gt;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"-" </a:t>
            </a:r>
            <a:r>
              <a:rPr lang="en-US" sz="2400" b="1" i="1" dirty="0"/>
              <a:t>&lt;%=selected[1]%&gt;</a:t>
            </a:r>
            <a:r>
              <a:rPr lang="en-US" i="1" dirty="0"/>
              <a:t>&gt;-&lt;/option&gt;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"*" </a:t>
            </a:r>
            <a:r>
              <a:rPr lang="en-US" sz="2400" b="1" i="1" dirty="0"/>
              <a:t>&lt;%=selected[2]%&gt;</a:t>
            </a:r>
            <a:r>
              <a:rPr lang="en-US" i="1" dirty="0"/>
              <a:t>&gt;*&lt;/option&gt;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"/" </a:t>
            </a:r>
            <a:r>
              <a:rPr lang="en-US" sz="2400" b="1" i="1" dirty="0"/>
              <a:t>&lt;%=selected[3]%&gt;</a:t>
            </a:r>
            <a:r>
              <a:rPr lang="en-US" i="1" dirty="0"/>
              <a:t>&gt;/&lt;/option&gt;</a:t>
            </a:r>
          </a:p>
          <a:p>
            <a:r>
              <a:rPr lang="en-US" dirty="0"/>
              <a:t>	&lt;/select&gt; 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name="v2" size="4" value="</a:t>
            </a:r>
            <a:r>
              <a:rPr lang="en-US" sz="2400" b="1" i="1" dirty="0"/>
              <a:t>&lt;%=v2%&gt;</a:t>
            </a:r>
            <a:r>
              <a:rPr lang="en-US" i="1" dirty="0"/>
              <a:t>"&gt; </a:t>
            </a:r>
          </a:p>
          <a:p>
            <a:r>
              <a:rPr lang="en-US" dirty="0"/>
              <a:t>	&lt;input type=</a:t>
            </a:r>
            <a:r>
              <a:rPr lang="en-US" i="1" dirty="0"/>
              <a:t>"submit" value="="&gt;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size="8" value="</a:t>
            </a:r>
            <a:r>
              <a:rPr lang="en-US" sz="2400" b="1" i="1" dirty="0"/>
              <a:t>&lt;%=result%&gt;</a:t>
            </a:r>
            <a:r>
              <a:rPr lang="en-US" i="1" dirty="0"/>
              <a:t>"&gt;&lt;</a:t>
            </a:r>
            <a:r>
              <a:rPr lang="en-US" i="1" dirty="0" err="1"/>
              <a:t>br</a:t>
            </a:r>
            <a:r>
              <a:rPr lang="en-US" i="1" dirty="0"/>
              <a:t>&gt;</a:t>
            </a:r>
          </a:p>
          <a:p>
            <a:r>
              <a:rPr lang="en-US" dirty="0"/>
              <a:t>&lt;/form&gt; </a:t>
            </a: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1979712" y="5862310"/>
            <a:ext cx="525658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 </a:t>
            </a:r>
            <a:r>
              <a:rPr lang="en-US" sz="2800" b="1" dirty="0" err="1"/>
              <a:t>out.print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rgbClr val="FF0000"/>
                </a:solidFill>
              </a:rPr>
              <a:t>v1</a:t>
            </a:r>
            <a:r>
              <a:rPr lang="en-US" sz="2800" b="1" dirty="0"/>
              <a:t>)</a:t>
            </a:r>
            <a:r>
              <a:rPr lang="en-US" sz="2800" b="1" dirty="0" smtClean="0"/>
              <a:t>;</a:t>
            </a:r>
            <a:endParaRPr lang="en-US" sz="2800" b="1" dirty="0"/>
          </a:p>
        </p:txBody>
      </p:sp>
      <p:cxnSp>
        <p:nvCxnSpPr>
          <p:cNvPr id="6" name="Curved Connector 5"/>
          <p:cNvCxnSpPr>
            <a:endCxn id="2" idx="0"/>
          </p:cNvCxnSpPr>
          <p:nvPr/>
        </p:nvCxnSpPr>
        <p:spPr>
          <a:xfrm rot="5400000">
            <a:off x="3424147" y="3063457"/>
            <a:ext cx="3982710" cy="1614996"/>
          </a:xfrm>
          <a:prstGeom prst="curvedConnector3">
            <a:avLst>
              <a:gd name="adj1" fmla="val 50000"/>
            </a:avLst>
          </a:prstGeom>
          <a:ln w="381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5996" y="5044775"/>
            <a:ext cx="389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자바 출력문을 생성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391650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247900" y="914380"/>
            <a:ext cx="64643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</a:t>
            </a:r>
          </a:p>
          <a:p>
            <a:r>
              <a:rPr lang="en-US" dirty="0"/>
              <a:t>&lt;form action=</a:t>
            </a:r>
            <a:r>
              <a:rPr lang="en-US" i="1" dirty="0"/>
              <a:t>"</a:t>
            </a:r>
            <a:r>
              <a:rPr lang="en-US" i="1" dirty="0" err="1"/>
              <a:t>Calculator.jsp</a:t>
            </a:r>
            <a:r>
              <a:rPr lang="en-US" i="1" dirty="0"/>
              <a:t>" method="get"&gt;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name="v1" size="4" value="</a:t>
            </a:r>
            <a:r>
              <a:rPr lang="en-US" sz="2400" b="1" i="1" dirty="0"/>
              <a:t>&lt;%=</a:t>
            </a:r>
            <a:r>
              <a:rPr lang="en-US" sz="2400" b="1" i="1" dirty="0">
                <a:solidFill>
                  <a:srgbClr val="000000"/>
                </a:solidFill>
              </a:rPr>
              <a:t>v1</a:t>
            </a:r>
            <a:r>
              <a:rPr lang="en-US" sz="2400" b="1" i="1" dirty="0"/>
              <a:t>%&gt;</a:t>
            </a:r>
            <a:r>
              <a:rPr lang="en-US" i="1" dirty="0"/>
              <a:t>"&gt; </a:t>
            </a:r>
          </a:p>
          <a:p>
            <a:r>
              <a:rPr lang="en-US" dirty="0"/>
              <a:t>	&lt;select name=</a:t>
            </a:r>
            <a:r>
              <a:rPr lang="en-US" i="1" dirty="0"/>
              <a:t>"op"&gt;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"+" &lt;%=selected[0]%&gt;&gt;+&lt;/option&gt;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"-" &lt;%=selected[1]%&gt;&gt;-&lt;/option&gt;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"*" &lt;%=selected[2]%&gt;&gt;*&lt;/option&gt;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"/" &lt;%=selected[3]%&gt;&gt;/&lt;/option&gt;</a:t>
            </a:r>
          </a:p>
          <a:p>
            <a:r>
              <a:rPr lang="en-US" dirty="0"/>
              <a:t>	&lt;/select&gt; 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name="v2" size="4" value="&lt;%=v2%&gt;"&gt; </a:t>
            </a:r>
          </a:p>
          <a:p>
            <a:r>
              <a:rPr lang="en-US" dirty="0"/>
              <a:t>	&lt;input type=</a:t>
            </a:r>
            <a:r>
              <a:rPr lang="en-US" i="1" dirty="0"/>
              <a:t>"submit" value="="&gt;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size="8" value="&lt;%=result%&gt;"&gt;&lt;</a:t>
            </a:r>
            <a:r>
              <a:rPr lang="en-US" i="1" dirty="0" err="1"/>
              <a:t>br</a:t>
            </a:r>
            <a:r>
              <a:rPr lang="en-US" i="1" dirty="0"/>
              <a:t>&gt;</a:t>
            </a:r>
          </a:p>
          <a:p>
            <a:r>
              <a:rPr lang="en-US" dirty="0"/>
              <a:t>&lt;/form&gt; 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181600" y="680244"/>
            <a:ext cx="7924800" cy="6278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out.write</a:t>
            </a:r>
            <a:r>
              <a:rPr lang="en-US" altLang="ko-KR" dirty="0"/>
              <a:t>("&lt;h2&gt;JSP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("&lt;form action=\"</a:t>
            </a:r>
            <a:r>
              <a:rPr lang="en-US" altLang="ko-KR" dirty="0" err="1"/>
              <a:t>Calculator.jsp</a:t>
            </a:r>
            <a:r>
              <a:rPr lang="en-US" altLang="ko-KR" dirty="0"/>
              <a:t>\" method=\"get\"&gt;\n");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("\t&lt;input type=\"text\" name=\"v1\" size=\"4\" value=\"");</a:t>
            </a:r>
          </a:p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out.print</a:t>
            </a:r>
            <a:r>
              <a:rPr lang="en-US" altLang="ko-KR" sz="2400" b="1" dirty="0">
                <a:solidFill>
                  <a:srgbClr val="FF0000"/>
                </a:solidFill>
              </a:rPr>
              <a:t>(v1);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("\"&gt; 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("\t&lt;select name=\"op\"&gt;\n");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value=\"+\"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(selected[0]);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("&gt;+&lt;/option&gt;\n");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value=\"-\"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(selected[1]);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("&gt;-&lt;/option&gt;\n");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value=\"*\"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(selected[2]);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("&gt;*&lt;/option&gt;\n");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value=\"/\"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(selected[3]);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("&gt;/&lt;/option&gt;\n");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("\t&lt;/select&gt; 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("\t&lt;input type=\"text\" name=\"v2\" size=\"4\" value=\"");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(v2);</a:t>
            </a:r>
          </a:p>
          <a:p>
            <a:r>
              <a:rPr lang="en-US" altLang="ko-KR" dirty="0"/>
              <a:t>      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>
            <a:off x="4419600" y="3092450"/>
            <a:ext cx="673100" cy="469900"/>
          </a:xfrm>
          <a:prstGeom prst="rightArrow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3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247900" y="914380"/>
            <a:ext cx="63627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</a:t>
            </a:r>
          </a:p>
          <a:p>
            <a:r>
              <a:rPr lang="en-US" dirty="0"/>
              <a:t>&lt;form action=</a:t>
            </a:r>
            <a:r>
              <a:rPr lang="en-US" i="1" dirty="0"/>
              <a:t>"</a:t>
            </a:r>
            <a:r>
              <a:rPr lang="en-US" i="1" dirty="0" err="1"/>
              <a:t>Calculator.jsp</a:t>
            </a:r>
            <a:r>
              <a:rPr lang="en-US" i="1" dirty="0"/>
              <a:t>" method="get"&gt;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name="v1" size="4" value="&lt;%=</a:t>
            </a:r>
            <a:r>
              <a:rPr lang="en-US" i="1" dirty="0">
                <a:solidFill>
                  <a:srgbClr val="000000"/>
                </a:solidFill>
              </a:rPr>
              <a:t>v1</a:t>
            </a:r>
            <a:r>
              <a:rPr lang="en-US" i="1" dirty="0"/>
              <a:t>%&gt;"&gt; </a:t>
            </a:r>
          </a:p>
          <a:p>
            <a:r>
              <a:rPr lang="en-US" dirty="0"/>
              <a:t>	&lt;select name=</a:t>
            </a:r>
            <a:r>
              <a:rPr lang="en-US" i="1" dirty="0"/>
              <a:t>"op"&gt;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"+" </a:t>
            </a:r>
            <a:r>
              <a:rPr lang="en-US" sz="2400" b="1" i="1" dirty="0"/>
              <a:t>&lt;%=selected[0]%&gt;</a:t>
            </a:r>
            <a:r>
              <a:rPr lang="en-US" i="1" dirty="0"/>
              <a:t>&gt;+&lt;/option&gt;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"-" &lt;%=selected[1]%&gt;&gt;-&lt;/option&gt;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"*" &lt;%=selected[2]%&gt;&gt;*&lt;/option&gt;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"/" &lt;%=selected[3]%&gt;&gt;/&lt;/option&gt;</a:t>
            </a:r>
          </a:p>
          <a:p>
            <a:r>
              <a:rPr lang="en-US" dirty="0"/>
              <a:t>	&lt;/select&gt; 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name="v2" size="4" value="&lt;%=v2%&gt;"&gt; </a:t>
            </a:r>
          </a:p>
          <a:p>
            <a:r>
              <a:rPr lang="en-US" dirty="0"/>
              <a:t>	&lt;input type=</a:t>
            </a:r>
            <a:r>
              <a:rPr lang="en-US" i="1" dirty="0"/>
              <a:t>"submit" value="="&gt;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size="8" value="&lt;%=result%&gt;"&gt;&lt;</a:t>
            </a:r>
            <a:r>
              <a:rPr lang="en-US" i="1" dirty="0" err="1"/>
              <a:t>br</a:t>
            </a:r>
            <a:r>
              <a:rPr lang="en-US" i="1" dirty="0"/>
              <a:t>&gt;</a:t>
            </a:r>
          </a:p>
          <a:p>
            <a:r>
              <a:rPr lang="en-US" dirty="0"/>
              <a:t>&lt;/form&gt; 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181600" y="680244"/>
            <a:ext cx="7924800" cy="6278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out.write</a:t>
            </a:r>
            <a:r>
              <a:rPr lang="en-US" altLang="ko-KR" dirty="0"/>
              <a:t>("&lt;h2&gt;JSP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("&lt;form action=\"</a:t>
            </a:r>
            <a:r>
              <a:rPr lang="en-US" altLang="ko-KR" dirty="0" err="1"/>
              <a:t>Calculator.jsp</a:t>
            </a:r>
            <a:r>
              <a:rPr lang="en-US" altLang="ko-KR" dirty="0"/>
              <a:t>\" method=\"get\"&gt;\n");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("\t&lt;input type=\"text\" name=\"v1\" size=\"4\" value=\"");</a:t>
            </a:r>
          </a:p>
          <a:p>
            <a:r>
              <a:rPr lang="en-US" altLang="ko-KR" dirty="0" err="1" smtClean="0">
                <a:solidFill>
                  <a:srgbClr val="000000"/>
                </a:solidFill>
              </a:rPr>
              <a:t>out.print</a:t>
            </a:r>
            <a:r>
              <a:rPr lang="en-US" altLang="ko-KR" dirty="0">
                <a:solidFill>
                  <a:srgbClr val="000000"/>
                </a:solidFill>
              </a:rPr>
              <a:t>(v1);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("\"&gt; 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("\t&lt;select name=\"op\"&gt;\n");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value=\"+\" ");</a:t>
            </a:r>
          </a:p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out.print</a:t>
            </a:r>
            <a:r>
              <a:rPr lang="en-US" altLang="ko-KR" sz="2400" b="1" dirty="0">
                <a:solidFill>
                  <a:srgbClr val="FF0000"/>
                </a:solidFill>
              </a:rPr>
              <a:t>(selected[0]);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("&gt;+&lt;/option&gt;\n");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value=\"-\"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(selected[1]);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("&gt;-&lt;/option&gt;\n");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value=\"*\"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(selected[2]);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("&gt;*&lt;/option&gt;\n");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value=\"/\"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(selected[3]);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("&gt;/&lt;/option&gt;\n");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("\t&lt;/select&gt; 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("\t&lt;input type=\"text\" name=\"v2\" size=\"4\" value=\"");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(v2);</a:t>
            </a:r>
          </a:p>
          <a:p>
            <a:r>
              <a:rPr lang="en-US" altLang="ko-KR" dirty="0"/>
              <a:t>      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>
            <a:off x="4419600" y="3092450"/>
            <a:ext cx="673100" cy="469900"/>
          </a:xfrm>
          <a:prstGeom prst="rightArrow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9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247900" y="914380"/>
            <a:ext cx="6464300" cy="3785652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</a:t>
            </a:r>
          </a:p>
          <a:p>
            <a:r>
              <a:rPr lang="en-US" dirty="0"/>
              <a:t>&lt;form action=</a:t>
            </a:r>
            <a:r>
              <a:rPr lang="en-US" i="1" dirty="0"/>
              <a:t>"</a:t>
            </a:r>
            <a:r>
              <a:rPr lang="en-US" i="1" dirty="0" err="1"/>
              <a:t>Calculator.jsp</a:t>
            </a:r>
            <a:r>
              <a:rPr lang="en-US" i="1" dirty="0"/>
              <a:t>" method="get"&gt;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name="v1" size="4" value="&lt;%=</a:t>
            </a:r>
            <a:r>
              <a:rPr lang="en-US" i="1" dirty="0">
                <a:solidFill>
                  <a:srgbClr val="000000"/>
                </a:solidFill>
              </a:rPr>
              <a:t>v1</a:t>
            </a:r>
            <a:r>
              <a:rPr lang="en-US" i="1" dirty="0"/>
              <a:t>%&gt;"&gt; </a:t>
            </a:r>
          </a:p>
          <a:p>
            <a:r>
              <a:rPr lang="en-US" dirty="0"/>
              <a:t>	&lt;select name=</a:t>
            </a:r>
            <a:r>
              <a:rPr lang="en-US" i="1" dirty="0"/>
              <a:t>"op"&gt;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"+" &lt;%=selected[0]%&gt;&gt;+&lt;/option&gt;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"-" </a:t>
            </a:r>
            <a:r>
              <a:rPr lang="en-US" sz="2400" b="1" i="1" dirty="0"/>
              <a:t>&lt;%=selected[1]%&gt;</a:t>
            </a:r>
            <a:r>
              <a:rPr lang="en-US" i="1" dirty="0"/>
              <a:t>&gt;-&lt;/option&gt;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"*" &lt;%=selected[2]%&gt;&gt;*&lt;/option&gt;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"/" &lt;%=selected[3]%&gt;&gt;/&lt;/option&gt;</a:t>
            </a:r>
          </a:p>
          <a:p>
            <a:r>
              <a:rPr lang="en-US" dirty="0"/>
              <a:t>	&lt;/select&gt; 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name="v2" size="4" value="&lt;%=v2%&gt;"&gt; </a:t>
            </a:r>
          </a:p>
          <a:p>
            <a:r>
              <a:rPr lang="en-US" dirty="0"/>
              <a:t>	&lt;input type=</a:t>
            </a:r>
            <a:r>
              <a:rPr lang="en-US" i="1" dirty="0"/>
              <a:t>"submit" value="="&gt;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size="8" value="&lt;%=result%&gt;"&gt;&lt;</a:t>
            </a:r>
            <a:r>
              <a:rPr lang="en-US" i="1" dirty="0" err="1"/>
              <a:t>br</a:t>
            </a:r>
            <a:r>
              <a:rPr lang="en-US" i="1" dirty="0"/>
              <a:t>&gt;</a:t>
            </a:r>
          </a:p>
          <a:p>
            <a:r>
              <a:rPr lang="en-US" dirty="0"/>
              <a:t>&lt;/form&gt; 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181600" y="680244"/>
            <a:ext cx="7924800" cy="6278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out.write</a:t>
            </a:r>
            <a:r>
              <a:rPr lang="en-US" altLang="ko-KR" dirty="0"/>
              <a:t>("&lt;h2&gt;JSP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("&lt;form action=\"</a:t>
            </a:r>
            <a:r>
              <a:rPr lang="en-US" altLang="ko-KR" dirty="0" err="1"/>
              <a:t>Calculator.jsp</a:t>
            </a:r>
            <a:r>
              <a:rPr lang="en-US" altLang="ko-KR" dirty="0"/>
              <a:t>\" method=\"get\"&gt;\n");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("\t&lt;input type=\"text\" name=\"v1\" size=\"4\" value=\"");</a:t>
            </a:r>
          </a:p>
          <a:p>
            <a:r>
              <a:rPr lang="en-US" altLang="ko-KR" dirty="0" err="1" smtClean="0">
                <a:solidFill>
                  <a:srgbClr val="000000"/>
                </a:solidFill>
              </a:rPr>
              <a:t>out.print</a:t>
            </a:r>
            <a:r>
              <a:rPr lang="en-US" altLang="ko-KR" dirty="0">
                <a:solidFill>
                  <a:srgbClr val="000000"/>
                </a:solidFill>
              </a:rPr>
              <a:t>(v1);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("\"&gt; 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("\t&lt;select name=\"op\"&gt;\n");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value=\"+\"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(selected[0]);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("&gt;+&lt;/option&gt;\n");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value=\"-\" ");</a:t>
            </a:r>
          </a:p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out.print</a:t>
            </a:r>
            <a:r>
              <a:rPr lang="en-US" altLang="ko-KR" sz="2400" b="1" dirty="0">
                <a:solidFill>
                  <a:srgbClr val="FF0000"/>
                </a:solidFill>
              </a:rPr>
              <a:t>(selected[1]);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("&gt;-&lt;/option&gt;\n");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value=\"*\"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(selected[2]);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("&gt;*&lt;/option&gt;\n");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value=\"/\"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(selected[3]);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("&gt;/&lt;/option&gt;\n");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("\t&lt;/select&gt; 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("\t&lt;input type=\"text\" name=\"v2\" size=\"4\" value=\"");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(v2);</a:t>
            </a:r>
          </a:p>
          <a:p>
            <a:r>
              <a:rPr lang="en-US" altLang="ko-KR" dirty="0"/>
              <a:t>      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>
            <a:off x="4419600" y="3092450"/>
            <a:ext cx="673100" cy="469900"/>
          </a:xfrm>
          <a:prstGeom prst="rightArrow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247900" y="914380"/>
            <a:ext cx="6464300" cy="3785652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</a:t>
            </a:r>
          </a:p>
          <a:p>
            <a:r>
              <a:rPr lang="en-US" dirty="0"/>
              <a:t>&lt;form action=</a:t>
            </a:r>
            <a:r>
              <a:rPr lang="en-US" i="1" dirty="0"/>
              <a:t>"</a:t>
            </a:r>
            <a:r>
              <a:rPr lang="en-US" i="1" dirty="0" err="1"/>
              <a:t>Calculator.jsp</a:t>
            </a:r>
            <a:r>
              <a:rPr lang="en-US" i="1" dirty="0"/>
              <a:t>" method="get"&gt;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name="v1" size="4" value="&lt;%=</a:t>
            </a:r>
            <a:r>
              <a:rPr lang="en-US" i="1" dirty="0">
                <a:solidFill>
                  <a:srgbClr val="000000"/>
                </a:solidFill>
              </a:rPr>
              <a:t>v1</a:t>
            </a:r>
            <a:r>
              <a:rPr lang="en-US" i="1" dirty="0"/>
              <a:t>%&gt;"&gt; </a:t>
            </a:r>
          </a:p>
          <a:p>
            <a:r>
              <a:rPr lang="en-US" dirty="0"/>
              <a:t>	&lt;select name=</a:t>
            </a:r>
            <a:r>
              <a:rPr lang="en-US" i="1" dirty="0"/>
              <a:t>"op"&gt;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"+" &lt;%=selected[0]%&gt;&gt;+&lt;/option&gt;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"-" &lt;%=selected[1]%&gt;&gt;-&lt;/option&gt;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"*" </a:t>
            </a:r>
            <a:r>
              <a:rPr lang="en-US" sz="2400" b="1" i="1" dirty="0"/>
              <a:t>&lt;%=selected[2]%&gt;</a:t>
            </a:r>
            <a:r>
              <a:rPr lang="en-US" i="1" dirty="0"/>
              <a:t>&gt;*&lt;/option&gt;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"/" &lt;%=selected[3]%&gt;&gt;/&lt;/option&gt;</a:t>
            </a:r>
          </a:p>
          <a:p>
            <a:r>
              <a:rPr lang="en-US" dirty="0"/>
              <a:t>	&lt;/select&gt; 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name="v2" size="4" value="&lt;%=v2%&gt;"&gt; </a:t>
            </a:r>
          </a:p>
          <a:p>
            <a:r>
              <a:rPr lang="en-US" dirty="0"/>
              <a:t>	&lt;input type=</a:t>
            </a:r>
            <a:r>
              <a:rPr lang="en-US" i="1" dirty="0"/>
              <a:t>"submit" value="="&gt;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size="8" value="&lt;%=result%&gt;"&gt;&lt;</a:t>
            </a:r>
            <a:r>
              <a:rPr lang="en-US" i="1" dirty="0" err="1"/>
              <a:t>br</a:t>
            </a:r>
            <a:r>
              <a:rPr lang="en-US" i="1" dirty="0"/>
              <a:t>&gt;</a:t>
            </a:r>
          </a:p>
          <a:p>
            <a:r>
              <a:rPr lang="en-US" dirty="0"/>
              <a:t>&lt;/form&gt; 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181600" y="680244"/>
            <a:ext cx="7924800" cy="6278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out.write</a:t>
            </a:r>
            <a:r>
              <a:rPr lang="en-US" altLang="ko-KR" dirty="0"/>
              <a:t>("&lt;h2&gt;JSP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("&lt;form action=\"</a:t>
            </a:r>
            <a:r>
              <a:rPr lang="en-US" altLang="ko-KR" dirty="0" err="1"/>
              <a:t>Calculator.jsp</a:t>
            </a:r>
            <a:r>
              <a:rPr lang="en-US" altLang="ko-KR" dirty="0"/>
              <a:t>\" method=\"get\"&gt;\n");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("\t&lt;input type=\"text\" name=\"v1\" size=\"4\" value=\"");</a:t>
            </a:r>
          </a:p>
          <a:p>
            <a:r>
              <a:rPr lang="en-US" altLang="ko-KR" dirty="0" err="1" smtClean="0">
                <a:solidFill>
                  <a:srgbClr val="000000"/>
                </a:solidFill>
              </a:rPr>
              <a:t>out.print</a:t>
            </a:r>
            <a:r>
              <a:rPr lang="en-US" altLang="ko-KR" dirty="0">
                <a:solidFill>
                  <a:srgbClr val="000000"/>
                </a:solidFill>
              </a:rPr>
              <a:t>(v1);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("\"&gt; 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("\t&lt;select name=\"op\"&gt;\n");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value=\"+\"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(selected[0]);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("&gt;+&lt;/option&gt;\n");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value=\"-\"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(selected[1]);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("&gt;-&lt;/option&gt;\n");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value=\"*\" ");</a:t>
            </a:r>
          </a:p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out.print</a:t>
            </a:r>
            <a:r>
              <a:rPr lang="en-US" altLang="ko-KR" sz="2400" b="1" dirty="0">
                <a:solidFill>
                  <a:srgbClr val="FF0000"/>
                </a:solidFill>
              </a:rPr>
              <a:t>(selected[2]);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("&gt;*&lt;/option&gt;\n");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value=\"/\"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(selected[3]);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("&gt;/&lt;/option&gt;\n");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("\t&lt;/select&gt; 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("\t&lt;input type=\"text\" name=\"v2\" size=\"4\" value=\"");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(v2);</a:t>
            </a:r>
          </a:p>
          <a:p>
            <a:r>
              <a:rPr lang="en-US" altLang="ko-KR" dirty="0"/>
              <a:t>      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>
            <a:off x="4419600" y="3092450"/>
            <a:ext cx="673100" cy="469900"/>
          </a:xfrm>
          <a:prstGeom prst="rightArrow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247900" y="914380"/>
            <a:ext cx="6464300" cy="3785652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</a:t>
            </a:r>
          </a:p>
          <a:p>
            <a:r>
              <a:rPr lang="en-US" dirty="0"/>
              <a:t>&lt;form action=</a:t>
            </a:r>
            <a:r>
              <a:rPr lang="en-US" i="1" dirty="0"/>
              <a:t>"</a:t>
            </a:r>
            <a:r>
              <a:rPr lang="en-US" i="1" dirty="0" err="1"/>
              <a:t>Calculator.jsp</a:t>
            </a:r>
            <a:r>
              <a:rPr lang="en-US" i="1" dirty="0"/>
              <a:t>" method="get"&gt;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name="v1" size="4" value="&lt;%=</a:t>
            </a:r>
            <a:r>
              <a:rPr lang="en-US" i="1" dirty="0">
                <a:solidFill>
                  <a:srgbClr val="000000"/>
                </a:solidFill>
              </a:rPr>
              <a:t>v1</a:t>
            </a:r>
            <a:r>
              <a:rPr lang="en-US" i="1" dirty="0"/>
              <a:t>%&gt;"&gt; </a:t>
            </a:r>
          </a:p>
          <a:p>
            <a:r>
              <a:rPr lang="en-US" dirty="0"/>
              <a:t>	&lt;select name=</a:t>
            </a:r>
            <a:r>
              <a:rPr lang="en-US" i="1" dirty="0"/>
              <a:t>"op"&gt;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"+" &lt;%=selected[0]%&gt;&gt;+&lt;/option&gt;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"-" &lt;%=selected[1]%&gt;&gt;-&lt;/option&gt;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"*" &lt;%=selected[2]%&gt;&gt;*&lt;/option&gt;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"/" </a:t>
            </a:r>
            <a:r>
              <a:rPr lang="en-US" sz="2400" b="1" i="1" dirty="0"/>
              <a:t>&lt;%=selected[3]%&gt;</a:t>
            </a:r>
            <a:r>
              <a:rPr lang="en-US" i="1" dirty="0"/>
              <a:t>&gt;/&lt;/option&gt;</a:t>
            </a:r>
          </a:p>
          <a:p>
            <a:r>
              <a:rPr lang="en-US" dirty="0"/>
              <a:t>	&lt;/select&gt; 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name="v2" size="4" value="&lt;%=v2%&gt;"&gt; </a:t>
            </a:r>
          </a:p>
          <a:p>
            <a:r>
              <a:rPr lang="en-US" dirty="0"/>
              <a:t>	&lt;input type=</a:t>
            </a:r>
            <a:r>
              <a:rPr lang="en-US" i="1" dirty="0"/>
              <a:t>"submit" value="="&gt;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size="8" value="&lt;%=result%&gt;"&gt;&lt;</a:t>
            </a:r>
            <a:r>
              <a:rPr lang="en-US" i="1" dirty="0" err="1"/>
              <a:t>br</a:t>
            </a:r>
            <a:r>
              <a:rPr lang="en-US" i="1" dirty="0"/>
              <a:t>&gt;</a:t>
            </a:r>
          </a:p>
          <a:p>
            <a:r>
              <a:rPr lang="en-US" dirty="0"/>
              <a:t>&lt;/form&gt; 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181600" y="680244"/>
            <a:ext cx="7924800" cy="6278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out.write</a:t>
            </a:r>
            <a:r>
              <a:rPr lang="en-US" altLang="ko-KR" dirty="0"/>
              <a:t>("&lt;h2&gt;JSP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("&lt;form action=\"</a:t>
            </a:r>
            <a:r>
              <a:rPr lang="en-US" altLang="ko-KR" dirty="0" err="1"/>
              <a:t>Calculator.jsp</a:t>
            </a:r>
            <a:r>
              <a:rPr lang="en-US" altLang="ko-KR" dirty="0"/>
              <a:t>\" method=\"get\"&gt;\n");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("\t&lt;input type=\"text\" name=\"v1\" size=\"4\" value=\"");</a:t>
            </a:r>
          </a:p>
          <a:p>
            <a:r>
              <a:rPr lang="en-US" altLang="ko-KR" dirty="0" err="1" smtClean="0">
                <a:solidFill>
                  <a:srgbClr val="000000"/>
                </a:solidFill>
              </a:rPr>
              <a:t>out.print</a:t>
            </a:r>
            <a:r>
              <a:rPr lang="en-US" altLang="ko-KR" dirty="0">
                <a:solidFill>
                  <a:srgbClr val="000000"/>
                </a:solidFill>
              </a:rPr>
              <a:t>(v1);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("\"&gt; 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("\t&lt;select name=\"op\"&gt;\n");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value=\"+\"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(selected[0]);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("&gt;+&lt;/option&gt;\n");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value=\"-\"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(selected[1]);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("&gt;-&lt;/option&gt;\n");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value=\"*\"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(selected[2]);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("&gt;*&lt;/option&gt;\n");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value=\"/\" ");</a:t>
            </a:r>
          </a:p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out.print</a:t>
            </a:r>
            <a:r>
              <a:rPr lang="en-US" altLang="ko-KR" sz="2400" b="1" dirty="0">
                <a:solidFill>
                  <a:srgbClr val="FF0000"/>
                </a:solidFill>
              </a:rPr>
              <a:t>(selected[3]);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("&gt;/&lt;/option&gt;\n");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("\t&lt;/select&gt; 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("\t&lt;input type=\"text\" name=\"v2\" size=\"4\" value=\"");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(v2);</a:t>
            </a:r>
          </a:p>
          <a:p>
            <a:r>
              <a:rPr lang="en-US" altLang="ko-KR" dirty="0"/>
              <a:t>      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>
            <a:off x="4419600" y="3092450"/>
            <a:ext cx="673100" cy="469900"/>
          </a:xfrm>
          <a:prstGeom prst="rightArrow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0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.3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JSP</a:t>
            </a:r>
            <a:r>
              <a:rPr lang="ko-KR" altLang="en-US" sz="2400" dirty="0" smtClean="0">
                <a:latin typeface="+mn-ea"/>
              </a:rPr>
              <a:t>의 주요 구성 요소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247900" y="914380"/>
            <a:ext cx="6464300" cy="3785652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</a:t>
            </a:r>
          </a:p>
          <a:p>
            <a:r>
              <a:rPr lang="en-US" dirty="0"/>
              <a:t>&lt;form action=</a:t>
            </a:r>
            <a:r>
              <a:rPr lang="en-US" i="1" dirty="0"/>
              <a:t>"</a:t>
            </a:r>
            <a:r>
              <a:rPr lang="en-US" i="1" dirty="0" err="1"/>
              <a:t>Calculator.jsp</a:t>
            </a:r>
            <a:r>
              <a:rPr lang="en-US" i="1" dirty="0"/>
              <a:t>" method="get"&gt;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name="v1" size="4" value="&lt;%=</a:t>
            </a:r>
            <a:r>
              <a:rPr lang="en-US" i="1" dirty="0">
                <a:solidFill>
                  <a:srgbClr val="000000"/>
                </a:solidFill>
              </a:rPr>
              <a:t>v1</a:t>
            </a:r>
            <a:r>
              <a:rPr lang="en-US" i="1" dirty="0"/>
              <a:t>%&gt;"&gt; </a:t>
            </a:r>
          </a:p>
          <a:p>
            <a:r>
              <a:rPr lang="en-US" dirty="0"/>
              <a:t>	&lt;select name=</a:t>
            </a:r>
            <a:r>
              <a:rPr lang="en-US" i="1" dirty="0"/>
              <a:t>"op"&gt;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"+" &lt;%=selected[0]%&gt;&gt;+&lt;/option&gt;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"-" &lt;%=selected[1]%&gt;&gt;-&lt;/option&gt;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"*" &lt;%=selected[2]%&gt;&gt;*&lt;/option&gt;</a:t>
            </a:r>
          </a:p>
          <a:p>
            <a:r>
              <a:rPr lang="en-US" dirty="0"/>
              <a:t>		&lt;option value=</a:t>
            </a:r>
            <a:r>
              <a:rPr lang="en-US" i="1" dirty="0"/>
              <a:t>"/" &lt;%=selected[3]%&gt;&gt;/&lt;/option&gt;</a:t>
            </a:r>
          </a:p>
          <a:p>
            <a:r>
              <a:rPr lang="en-US" dirty="0"/>
              <a:t>	&lt;/select&gt; 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name="v2" size="4" value="</a:t>
            </a:r>
            <a:r>
              <a:rPr lang="en-US" sz="2400" b="1" i="1" dirty="0"/>
              <a:t>&lt;%=v2%&gt;</a:t>
            </a:r>
            <a:r>
              <a:rPr lang="en-US" i="1" dirty="0"/>
              <a:t>"&gt; </a:t>
            </a:r>
          </a:p>
          <a:p>
            <a:r>
              <a:rPr lang="en-US" dirty="0"/>
              <a:t>	&lt;input type=</a:t>
            </a:r>
            <a:r>
              <a:rPr lang="en-US" i="1" dirty="0"/>
              <a:t>"submit" value="="&gt;</a:t>
            </a:r>
          </a:p>
          <a:p>
            <a:r>
              <a:rPr lang="en-US" dirty="0"/>
              <a:t>	&lt;input type=</a:t>
            </a:r>
            <a:r>
              <a:rPr lang="en-US" i="1" dirty="0"/>
              <a:t>"text" size="8" value="&lt;%=result%&gt;"&gt;&lt;</a:t>
            </a:r>
            <a:r>
              <a:rPr lang="en-US" i="1" dirty="0" err="1"/>
              <a:t>br</a:t>
            </a:r>
            <a:r>
              <a:rPr lang="en-US" i="1" dirty="0"/>
              <a:t>&gt;</a:t>
            </a:r>
          </a:p>
          <a:p>
            <a:r>
              <a:rPr lang="en-US" dirty="0"/>
              <a:t>&lt;/form&gt; 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181600" y="680244"/>
            <a:ext cx="7924800" cy="6278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out.write</a:t>
            </a:r>
            <a:r>
              <a:rPr lang="en-US" altLang="ko-KR" dirty="0"/>
              <a:t>("&lt;h2&gt;JSP </a:t>
            </a:r>
            <a:r>
              <a:rPr lang="ko-KR" altLang="en-US" dirty="0"/>
              <a:t>계산기</a:t>
            </a:r>
            <a:r>
              <a:rPr lang="en-US" altLang="ko-KR" dirty="0"/>
              <a:t>&lt;/h2&gt;\n");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("&lt;form action=\"</a:t>
            </a:r>
            <a:r>
              <a:rPr lang="en-US" altLang="ko-KR" dirty="0" err="1"/>
              <a:t>Calculator.jsp</a:t>
            </a:r>
            <a:r>
              <a:rPr lang="en-US" altLang="ko-KR" dirty="0"/>
              <a:t>\" method=\"get\"&gt;\n");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("\t&lt;input type=\"text\" name=\"v1\" size=\"4\" value=\"");</a:t>
            </a:r>
          </a:p>
          <a:p>
            <a:r>
              <a:rPr lang="en-US" altLang="ko-KR" dirty="0" err="1" smtClean="0">
                <a:solidFill>
                  <a:srgbClr val="000000"/>
                </a:solidFill>
              </a:rPr>
              <a:t>out.print</a:t>
            </a:r>
            <a:r>
              <a:rPr lang="en-US" altLang="ko-KR" dirty="0">
                <a:solidFill>
                  <a:srgbClr val="000000"/>
                </a:solidFill>
              </a:rPr>
              <a:t>(v1);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("\"&gt; 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("\t&lt;select name=\"op\"&gt;\n");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value=\"+\"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(selected[0]);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("&gt;+&lt;/option&gt;\n");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value=\"-\"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(selected[1]);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("&gt;-&lt;/option&gt;\n");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value=\"*\"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(selected[2]);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("&gt;*&lt;/option&gt;\n");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("\t\t&lt;option value=\"/\" ");</a:t>
            </a:r>
          </a:p>
          <a:p>
            <a:r>
              <a:rPr lang="en-US" altLang="ko-KR" dirty="0" err="1" smtClean="0"/>
              <a:t>out.print</a:t>
            </a:r>
            <a:r>
              <a:rPr lang="en-US" altLang="ko-KR" dirty="0"/>
              <a:t>(selected[3]);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("&gt;/&lt;/option&gt;\n");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("\t&lt;/select&gt; \n");</a:t>
            </a:r>
          </a:p>
          <a:p>
            <a:r>
              <a:rPr lang="en-US" altLang="ko-KR" dirty="0" err="1" smtClean="0"/>
              <a:t>out.write</a:t>
            </a:r>
            <a:r>
              <a:rPr lang="en-US" altLang="ko-KR" dirty="0"/>
              <a:t>("\t&lt;input type=\"text\" name=\"v2\" size=\"4\" value=\"");</a:t>
            </a:r>
          </a:p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out.print</a:t>
            </a:r>
            <a:r>
              <a:rPr lang="en-US" altLang="ko-KR" sz="2400" b="1" dirty="0">
                <a:solidFill>
                  <a:srgbClr val="FF0000"/>
                </a:solidFill>
              </a:rPr>
              <a:t>(v2);</a:t>
            </a:r>
          </a:p>
          <a:p>
            <a:r>
              <a:rPr lang="en-US" altLang="ko-KR" dirty="0"/>
              <a:t>      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>
            <a:off x="4419600" y="3092450"/>
            <a:ext cx="673100" cy="469900"/>
          </a:xfrm>
          <a:prstGeom prst="rightArrow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아키텍처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MVC </a:t>
            </a:r>
            <a:r>
              <a:rPr lang="ko-KR" altLang="en-US" sz="2400" dirty="0" smtClean="0">
                <a:latin typeface="+mn-ea"/>
              </a:rPr>
              <a:t>이해하기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755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sq" cmpd="sng">
          <a:solidFill>
            <a:schemeClr val="tx1">
              <a:lumMod val="65000"/>
              <a:lumOff val="35000"/>
            </a:schemeClr>
          </a:solidFill>
          <a:headEnd type="none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27716</TotalTime>
  <Words>5034</Words>
  <Application>Microsoft Macintosh PowerPoint</Application>
  <PresentationFormat>On-screen Show (4:3)</PresentationFormat>
  <Paragraphs>1303</Paragraphs>
  <Slides>88</Slides>
  <Notes>88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PowerPoint Presentation</vt:lpstr>
      <vt:lpstr>5장 MVC 아키텍처</vt:lpstr>
      <vt:lpstr>5.1 MVC 이해하기</vt:lpstr>
      <vt:lpstr>올인원 방식</vt:lpstr>
      <vt:lpstr>PowerPoint Presentation</vt:lpstr>
      <vt:lpstr>PowerPoint Presentation</vt:lpstr>
      <vt:lpstr>PowerPoint Presentation</vt:lpstr>
      <vt:lpstr>PowerPoint Presentation</vt:lpstr>
      <vt:lpstr>MVC 아키텍처</vt:lpstr>
      <vt:lpstr>PowerPoint Presentation</vt:lpstr>
      <vt:lpstr>PowerPoint Presentation</vt:lpstr>
      <vt:lpstr>PowerPoint Presentation</vt:lpstr>
      <vt:lpstr>PowerPoint Presentation</vt:lpstr>
      <vt:lpstr>MVC 아키텍처의 등장 배경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MVC 아키텍처의 특징</vt:lpstr>
      <vt:lpstr>MVC 아키텍처의 특징</vt:lpstr>
      <vt:lpstr>MVC의 실행 흐름</vt:lpstr>
      <vt:lpstr>데이터 가져오기</vt:lpstr>
      <vt:lpstr>데이터 가져오기</vt:lpstr>
      <vt:lpstr>데이터 가져오기</vt:lpstr>
      <vt:lpstr>데이터 가져오기</vt:lpstr>
      <vt:lpstr>데이터 가져오기</vt:lpstr>
      <vt:lpstr>데이터 가져오기</vt:lpstr>
      <vt:lpstr>데이터 가져오기</vt:lpstr>
      <vt:lpstr>데이터 가져오기</vt:lpstr>
      <vt:lpstr>데이터 가져오기</vt:lpstr>
      <vt:lpstr>데이터 가져오기</vt:lpstr>
      <vt:lpstr>데이터 가져오기</vt:lpstr>
      <vt:lpstr>5.2 뷰 컴포넌트와 JSP</vt:lpstr>
      <vt:lpstr>MVC 아키텍처</vt:lpstr>
      <vt:lpstr>MVC 아키텍처</vt:lpstr>
      <vt:lpstr>MVC 아키텍처</vt:lpstr>
      <vt:lpstr>PowerPoint Presentation</vt:lpstr>
      <vt:lpstr>JSP 사용 전</vt:lpstr>
      <vt:lpstr>PowerPoint Presentation</vt:lpstr>
      <vt:lpstr>JSP 사용 후</vt:lpstr>
      <vt:lpstr>PowerPoint Presentation</vt:lpstr>
      <vt:lpstr>JSP 구동원리</vt:lpstr>
      <vt:lpstr>JSP 구동원리</vt:lpstr>
      <vt:lpstr>JSP 구동원리</vt:lpstr>
      <vt:lpstr>JSP 구동원리</vt:lpstr>
      <vt:lpstr>JSP 구동원리</vt:lpstr>
      <vt:lpstr>JSP 클래스의 상속 관계</vt:lpstr>
      <vt:lpstr>PowerPoint Presentation</vt:lpstr>
      <vt:lpstr>PowerPoint Presentation</vt:lpstr>
      <vt:lpstr>PowerPoint Presentation</vt:lpstr>
      <vt:lpstr>예) c:\javaide\workspace\.metadata\.plugins\       org.eclipse.wst.server.core\tmp0\work            Catalina\localhost\...\jsp\              Hello_jsp.java              Hello_jsp.class</vt:lpstr>
      <vt:lpstr>5.3 JSP의 주요 구성요소</vt:lpstr>
      <vt:lpstr>템플릿 데이터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JSP 지시자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스크립트릿</vt:lpstr>
      <vt:lpstr>PowerPoint Presentation</vt:lpstr>
      <vt:lpstr>PowerPoint Presentation</vt:lpstr>
      <vt:lpstr>PowerPoint Presentation</vt:lpstr>
      <vt:lpstr>PowerPoint Presentation</vt:lpstr>
      <vt:lpstr>JSP 선언문</vt:lpstr>
      <vt:lpstr>PowerPoint Presentation</vt:lpstr>
      <vt:lpstr>PowerPoint Presentation</vt:lpstr>
      <vt:lpstr>PowerPoint Presentation</vt:lpstr>
      <vt:lpstr>JSP 표현식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Jinyoung Eom</cp:lastModifiedBy>
  <cp:revision>321</cp:revision>
  <dcterms:created xsi:type="dcterms:W3CDTF">2014-06-02T11:30:47Z</dcterms:created>
  <dcterms:modified xsi:type="dcterms:W3CDTF">2014-12-09T03:31:46Z</dcterms:modified>
  <cp:category/>
</cp:coreProperties>
</file>