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776" r:id="rId2"/>
    <p:sldId id="871" r:id="rId3"/>
    <p:sldId id="873" r:id="rId4"/>
    <p:sldId id="874" r:id="rId5"/>
    <p:sldId id="875" r:id="rId6"/>
    <p:sldId id="876" r:id="rId7"/>
    <p:sldId id="877" r:id="rId8"/>
    <p:sldId id="878" r:id="rId9"/>
    <p:sldId id="880" r:id="rId10"/>
    <p:sldId id="879" r:id="rId11"/>
    <p:sldId id="882" r:id="rId12"/>
    <p:sldId id="883" r:id="rId13"/>
    <p:sldId id="884" r:id="rId14"/>
    <p:sldId id="885" r:id="rId15"/>
    <p:sldId id="886" r:id="rId16"/>
    <p:sldId id="887" r:id="rId17"/>
    <p:sldId id="888" r:id="rId18"/>
    <p:sldId id="889" r:id="rId19"/>
    <p:sldId id="890" r:id="rId20"/>
    <p:sldId id="891" r:id="rId21"/>
    <p:sldId id="893" r:id="rId22"/>
    <p:sldId id="895" r:id="rId23"/>
    <p:sldId id="894" r:id="rId24"/>
    <p:sldId id="896" r:id="rId25"/>
    <p:sldId id="897" r:id="rId26"/>
    <p:sldId id="898" r:id="rId27"/>
    <p:sldId id="899" r:id="rId28"/>
    <p:sldId id="900" r:id="rId29"/>
    <p:sldId id="901" r:id="rId30"/>
    <p:sldId id="902" r:id="rId31"/>
    <p:sldId id="907" r:id="rId32"/>
    <p:sldId id="903" r:id="rId33"/>
    <p:sldId id="904" r:id="rId34"/>
    <p:sldId id="905" r:id="rId35"/>
    <p:sldId id="906" r:id="rId36"/>
    <p:sldId id="908" r:id="rId37"/>
    <p:sldId id="909" r:id="rId38"/>
    <p:sldId id="911" r:id="rId39"/>
    <p:sldId id="912" r:id="rId40"/>
    <p:sldId id="910" r:id="rId41"/>
    <p:sldId id="913" r:id="rId42"/>
    <p:sldId id="914" r:id="rId43"/>
    <p:sldId id="928" r:id="rId44"/>
    <p:sldId id="915" r:id="rId45"/>
    <p:sldId id="917" r:id="rId46"/>
    <p:sldId id="920" r:id="rId47"/>
    <p:sldId id="918" r:id="rId48"/>
    <p:sldId id="921" r:id="rId49"/>
    <p:sldId id="919" r:id="rId50"/>
    <p:sldId id="922" r:id="rId51"/>
    <p:sldId id="923" r:id="rId52"/>
    <p:sldId id="924" r:id="rId53"/>
    <p:sldId id="925" r:id="rId54"/>
    <p:sldId id="926" r:id="rId55"/>
    <p:sldId id="927" r:id="rId56"/>
    <p:sldId id="929" r:id="rId57"/>
    <p:sldId id="930" r:id="rId58"/>
    <p:sldId id="931" r:id="rId59"/>
    <p:sldId id="932" r:id="rId60"/>
    <p:sldId id="933" r:id="rId61"/>
    <p:sldId id="934" r:id="rId62"/>
    <p:sldId id="936" r:id="rId63"/>
    <p:sldId id="935" r:id="rId64"/>
    <p:sldId id="937" r:id="rId65"/>
    <p:sldId id="938" r:id="rId66"/>
    <p:sldId id="939" r:id="rId67"/>
    <p:sldId id="940" r:id="rId68"/>
    <p:sldId id="943" r:id="rId69"/>
    <p:sldId id="941" r:id="rId70"/>
    <p:sldId id="944" r:id="rId71"/>
    <p:sldId id="942" r:id="rId72"/>
    <p:sldId id="945" r:id="rId73"/>
    <p:sldId id="946" r:id="rId74"/>
    <p:sldId id="947" r:id="rId75"/>
    <p:sldId id="948" r:id="rId76"/>
    <p:sldId id="949" r:id="rId77"/>
    <p:sldId id="951" r:id="rId78"/>
    <p:sldId id="950" r:id="rId79"/>
    <p:sldId id="952" r:id="rId80"/>
    <p:sldId id="953" r:id="rId81"/>
    <p:sldId id="954" r:id="rId82"/>
    <p:sldId id="956" r:id="rId83"/>
    <p:sldId id="955" r:id="rId84"/>
    <p:sldId id="964" r:id="rId85"/>
    <p:sldId id="957" r:id="rId86"/>
    <p:sldId id="960" r:id="rId87"/>
    <p:sldId id="965" r:id="rId88"/>
    <p:sldId id="959" r:id="rId89"/>
    <p:sldId id="961" r:id="rId90"/>
    <p:sldId id="962" r:id="rId91"/>
    <p:sldId id="966" r:id="rId92"/>
    <p:sldId id="963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1" autoAdjust="0"/>
    <p:restoredTop sz="80677" autoAdjust="0"/>
  </p:normalViewPr>
  <p:slideViewPr>
    <p:cSldViewPr snapToGrid="0" snapToObjects="1">
      <p:cViewPr>
        <p:scale>
          <a:sx n="100" d="100"/>
          <a:sy n="100" d="100"/>
        </p:scale>
        <p:origin x="-285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14. 12. 15.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5.4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서블릿에서 뷰 분리하기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07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BFBFB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649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BFBFB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022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BFBFB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103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BFBFB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194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BFBFBF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BFBFB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545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BFBFBF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445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147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BFBFBF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811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805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5.5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포워딩과 인클루딩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817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247" y="28717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878177" y="3179560"/>
            <a:ext cx="335420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232384" y="2884483"/>
            <a:ext cx="154293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 flipV="1">
            <a:off x="2878177" y="3429176"/>
            <a:ext cx="3354207" cy="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1396" y="288448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1396" y="342917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89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.5</a:t>
            </a:r>
            <a:r>
              <a:rPr lang="ko-KR" altLang="en-US" sz="2400" dirty="0" smtClean="0">
                <a:latin typeface="+mn-ea"/>
              </a:rPr>
              <a:t> 포워딩과 인클루딩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5685" y="1289756"/>
            <a:ext cx="2180700" cy="817494"/>
            <a:chOff x="3250282" y="2409876"/>
            <a:chExt cx="1542930" cy="817494"/>
          </a:xfrm>
        </p:grpSpPr>
        <p:sp>
          <p:nvSpPr>
            <p:cNvPr id="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8175" y="3657066"/>
            <a:ext cx="2168210" cy="817494"/>
            <a:chOff x="3250282" y="2409876"/>
            <a:chExt cx="1542930" cy="817494"/>
          </a:xfrm>
        </p:grpSpPr>
        <p:sp>
          <p:nvSpPr>
            <p:cNvPr id="1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4" name="직선 화살표 연결선 7"/>
          <p:cNvCxnSpPr/>
          <p:nvPr/>
        </p:nvCxnSpPr>
        <p:spPr>
          <a:xfrm>
            <a:off x="6290041" y="2107250"/>
            <a:ext cx="0" cy="154981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7"/>
          <p:cNvCxnSpPr/>
          <p:nvPr/>
        </p:nvCxnSpPr>
        <p:spPr>
          <a:xfrm flipV="1">
            <a:off x="5569553" y="2107250"/>
            <a:ext cx="0" cy="154981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0041" y="2757231"/>
            <a:ext cx="14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모서리가 둥근 직사각형 15"/>
          <p:cNvSpPr/>
          <p:nvPr/>
        </p:nvSpPr>
        <p:spPr>
          <a:xfrm>
            <a:off x="1704932" y="1289755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화살표 연결선 7"/>
          <p:cNvCxnSpPr/>
          <p:nvPr/>
        </p:nvCxnSpPr>
        <p:spPr>
          <a:xfrm>
            <a:off x="3247862" y="1584832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7"/>
          <p:cNvCxnSpPr/>
          <p:nvPr/>
        </p:nvCxnSpPr>
        <p:spPr>
          <a:xfrm flipH="1">
            <a:off x="3247863" y="1834449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18333" y="128975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6593" y="183444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52821" y="2757231"/>
            <a:ext cx="10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687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5685" y="1289756"/>
            <a:ext cx="2180700" cy="817494"/>
            <a:chOff x="3250282" y="2409876"/>
            <a:chExt cx="1542930" cy="817494"/>
          </a:xfrm>
        </p:grpSpPr>
        <p:sp>
          <p:nvSpPr>
            <p:cNvPr id="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8175" y="3657066"/>
            <a:ext cx="2168210" cy="817494"/>
            <a:chOff x="3250282" y="2409876"/>
            <a:chExt cx="1542930" cy="817494"/>
          </a:xfrm>
        </p:grpSpPr>
        <p:sp>
          <p:nvSpPr>
            <p:cNvPr id="1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4" name="직선 화살표 연결선 7"/>
          <p:cNvCxnSpPr/>
          <p:nvPr/>
        </p:nvCxnSpPr>
        <p:spPr>
          <a:xfrm>
            <a:off x="6290041" y="2107250"/>
            <a:ext cx="0" cy="154981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7"/>
          <p:cNvCxnSpPr/>
          <p:nvPr/>
        </p:nvCxnSpPr>
        <p:spPr>
          <a:xfrm flipV="1">
            <a:off x="5569553" y="2107250"/>
            <a:ext cx="0" cy="154981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0041" y="2757231"/>
            <a:ext cx="14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500" y="1784084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including</a:t>
            </a:r>
          </a:p>
        </p:txBody>
      </p:sp>
      <p:cxnSp>
        <p:nvCxnSpPr>
          <p:cNvPr id="18" name="Curved Connector 17"/>
          <p:cNvCxnSpPr>
            <a:stCxn id="17" idx="1"/>
            <a:endCxn id="16" idx="0"/>
          </p:cNvCxnSpPr>
          <p:nvPr/>
        </p:nvCxnSpPr>
        <p:spPr>
          <a:xfrm rot="10800000" flipV="1">
            <a:off x="7036646" y="2107249"/>
            <a:ext cx="392854" cy="64998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704932" y="1289755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화살표 연결선 7"/>
          <p:cNvCxnSpPr/>
          <p:nvPr/>
        </p:nvCxnSpPr>
        <p:spPr>
          <a:xfrm>
            <a:off x="3247862" y="1584832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7"/>
          <p:cNvCxnSpPr/>
          <p:nvPr/>
        </p:nvCxnSpPr>
        <p:spPr>
          <a:xfrm flipH="1">
            <a:off x="3247863" y="1834449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18333" y="128975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6593" y="183444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52821" y="2757231"/>
            <a:ext cx="10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065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5685" y="1289756"/>
            <a:ext cx="2180700" cy="817494"/>
            <a:chOff x="3250282" y="2409876"/>
            <a:chExt cx="1542930" cy="817494"/>
          </a:xfrm>
        </p:grpSpPr>
        <p:sp>
          <p:nvSpPr>
            <p:cNvPr id="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8175" y="3657066"/>
            <a:ext cx="2168210" cy="817494"/>
            <a:chOff x="3250282" y="2409876"/>
            <a:chExt cx="1542930" cy="817494"/>
          </a:xfrm>
        </p:grpSpPr>
        <p:sp>
          <p:nvSpPr>
            <p:cNvPr id="1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4" name="직선 화살표 연결선 7"/>
          <p:cNvCxnSpPr/>
          <p:nvPr/>
        </p:nvCxnSpPr>
        <p:spPr>
          <a:xfrm>
            <a:off x="6290041" y="2107250"/>
            <a:ext cx="0" cy="154981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7"/>
          <p:cNvCxnSpPr/>
          <p:nvPr/>
        </p:nvCxnSpPr>
        <p:spPr>
          <a:xfrm flipV="1">
            <a:off x="5569553" y="2107250"/>
            <a:ext cx="0" cy="154981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0041" y="2757231"/>
            <a:ext cx="14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500" y="1784084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including</a:t>
            </a:r>
          </a:p>
        </p:txBody>
      </p:sp>
      <p:cxnSp>
        <p:nvCxnSpPr>
          <p:cNvPr id="18" name="Curved Connector 17"/>
          <p:cNvCxnSpPr>
            <a:stCxn id="17" idx="1"/>
            <a:endCxn id="16" idx="0"/>
          </p:cNvCxnSpPr>
          <p:nvPr/>
        </p:nvCxnSpPr>
        <p:spPr>
          <a:xfrm rot="10800000" flipV="1">
            <a:off x="7036646" y="2107249"/>
            <a:ext cx="392854" cy="64998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704932" y="1289755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화살표 연결선 7"/>
          <p:cNvCxnSpPr/>
          <p:nvPr/>
        </p:nvCxnSpPr>
        <p:spPr>
          <a:xfrm>
            <a:off x="3247862" y="1584832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7"/>
          <p:cNvCxnSpPr/>
          <p:nvPr/>
        </p:nvCxnSpPr>
        <p:spPr>
          <a:xfrm flipH="1">
            <a:off x="3247863" y="1834449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18333" y="128975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6593" y="183444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52821" y="2757231"/>
            <a:ext cx="10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200" y="4884821"/>
            <a:ext cx="7937500" cy="1200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/>
              <a:t>RequestDispatcher</a:t>
            </a:r>
            <a:r>
              <a:rPr lang="en-US" sz="2400" dirty="0" smtClean="0"/>
              <a:t> </a:t>
            </a:r>
            <a:r>
              <a:rPr lang="en-US" sz="2400" dirty="0" err="1"/>
              <a:t>rd</a:t>
            </a:r>
            <a:r>
              <a:rPr lang="en-US" sz="2400" dirty="0"/>
              <a:t> = </a:t>
            </a:r>
            <a:r>
              <a:rPr lang="en-US" sz="2400" dirty="0" err="1"/>
              <a:t>request.getRequestDispatcher</a:t>
            </a:r>
            <a:r>
              <a:rPr lang="en-US" sz="2400" dirty="0" smtClean="0"/>
              <a:t>(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						"</a:t>
            </a:r>
            <a:r>
              <a:rPr lang="en-US" sz="2400" dirty="0">
                <a:solidFill>
                  <a:srgbClr val="0000FF"/>
                </a:solidFill>
              </a:rPr>
              <a:t>/member/</a:t>
            </a:r>
            <a:r>
              <a:rPr lang="en-US" sz="2400" dirty="0" err="1">
                <a:solidFill>
                  <a:srgbClr val="0000FF"/>
                </a:solidFill>
              </a:rPr>
              <a:t>MemberList.jsp</a:t>
            </a:r>
            <a:r>
              <a:rPr lang="en-US" sz="2400" dirty="0">
                <a:solidFill>
                  <a:srgbClr val="0000FF"/>
                </a:solidFill>
              </a:rPr>
              <a:t>"</a:t>
            </a:r>
            <a:r>
              <a:rPr lang="en-US" sz="2400" dirty="0"/>
              <a:t>);</a:t>
            </a:r>
          </a:p>
          <a:p>
            <a:r>
              <a:rPr lang="en-US" sz="2400" dirty="0" err="1" smtClean="0"/>
              <a:t>rd.include</a:t>
            </a:r>
            <a:r>
              <a:rPr lang="en-US" sz="2400" dirty="0"/>
              <a:t>(request, response)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72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567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565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735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040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5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21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4737498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3844762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063962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4803277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4616227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4616227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8983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6227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5428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1203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5428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227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534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1396" y="288448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247" y="28717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878177" y="3179560"/>
            <a:ext cx="335420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232384" y="2884483"/>
            <a:ext cx="154293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 flipV="1">
            <a:off x="2878177" y="3429176"/>
            <a:ext cx="3354207" cy="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1396" y="342917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9201" y="4632865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컨트롤러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+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모델</a:t>
            </a:r>
            <a:r>
              <a:rPr lang="ko-KR" altLang="ko-KR" sz="3600" dirty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+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6" name="Curved Connector 25"/>
          <p:cNvCxnSpPr>
            <a:stCxn id="25" idx="3"/>
            <a:endCxn id="11" idx="2"/>
          </p:cNvCxnSpPr>
          <p:nvPr/>
        </p:nvCxnSpPr>
        <p:spPr>
          <a:xfrm flipV="1">
            <a:off x="5761073" y="3701977"/>
            <a:ext cx="1242776" cy="125405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0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764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335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539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2800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13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227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.5</a:t>
            </a:r>
            <a:r>
              <a:rPr lang="ko-KR" altLang="en-US" sz="2400" dirty="0">
                <a:latin typeface="+mn-ea"/>
              </a:rPr>
              <a:t> 포워딩과 인클루딩</a:t>
            </a:r>
            <a:endParaRPr lang="en-US" altLang="ko-KR" sz="2400" dirty="0">
              <a:latin typeface="+mn-ea"/>
            </a:endParaRPr>
          </a:p>
        </p:txBody>
      </p:sp>
      <p:cxnSp>
        <p:nvCxnSpPr>
          <p:cNvPr id="14" name="직선 화살표 연결선 7"/>
          <p:cNvCxnSpPr>
            <a:stCxn id="21" idx="2"/>
          </p:cNvCxnSpPr>
          <p:nvPr/>
        </p:nvCxnSpPr>
        <p:spPr>
          <a:xfrm rot="5400000">
            <a:off x="2100983" y="5034587"/>
            <a:ext cx="976658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15"/>
          <p:cNvSpPr/>
          <p:nvPr/>
        </p:nvSpPr>
        <p:spPr>
          <a:xfrm>
            <a:off x="1208247" y="267576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2427447" y="433836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>
            <a:stCxn id="37" idx="2"/>
            <a:endCxn id="21" idx="0"/>
          </p:cNvCxnSpPr>
          <p:nvPr/>
        </p:nvCxnSpPr>
        <p:spPr>
          <a:xfrm rot="16200000" flipH="1">
            <a:off x="2166762" y="3306213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>
            <a:off x="1979712" y="3886621"/>
            <a:ext cx="0" cy="173518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7"/>
          <p:cNvCxnSpPr>
            <a:stCxn id="29" idx="2"/>
            <a:endCxn id="37" idx="0"/>
          </p:cNvCxnSpPr>
          <p:nvPr/>
        </p:nvCxnSpPr>
        <p:spPr>
          <a:xfrm>
            <a:off x="1979712" y="1948210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2468" y="1578878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35348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8913" y="389383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688" y="893078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8913" y="531402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제어권 반환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57190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17" idx="2"/>
          </p:cNvCxnSpPr>
          <p:nvPr/>
        </p:nvCxnSpPr>
        <p:spPr>
          <a:xfrm>
            <a:off x="7593691" y="5155857"/>
            <a:ext cx="0" cy="9766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03026" y="2675768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A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6822226" y="433836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서블릿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B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화살표 연결선 7"/>
          <p:cNvCxnSpPr>
            <a:stCxn id="16" idx="2"/>
            <a:endCxn id="17" idx="0"/>
          </p:cNvCxnSpPr>
          <p:nvPr/>
        </p:nvCxnSpPr>
        <p:spPr>
          <a:xfrm rot="16200000" flipH="1">
            <a:off x="6561541" y="3306212"/>
            <a:ext cx="845101" cy="12192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>
            <a:off x="6374491" y="3886620"/>
            <a:ext cx="0" cy="7615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7"/>
          <p:cNvCxnSpPr>
            <a:stCxn id="22" idx="2"/>
            <a:endCxn id="16" idx="0"/>
          </p:cNvCxnSpPr>
          <p:nvPr/>
        </p:nvCxnSpPr>
        <p:spPr>
          <a:xfrm>
            <a:off x="6374491" y="1948209"/>
            <a:ext cx="0" cy="72755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47" y="1578877"/>
            <a:ext cx="9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491" y="353483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692" y="389383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9467" y="893077"/>
            <a:ext cx="175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맑은 고딕"/>
                <a:cs typeface="맑은 고딕"/>
              </a:rPr>
              <a:t>포워딩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3692" y="5314028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7247" y="4511009"/>
            <a:ext cx="934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359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포워딩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&amp;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인클루딩 실습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.4</a:t>
            </a:r>
            <a:r>
              <a:rPr lang="ko-KR" altLang="en-US" sz="2400" dirty="0">
                <a:latin typeface="+mn-ea"/>
              </a:rPr>
              <a:t> 서블릿에서 뷰 분리하기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11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.5</a:t>
            </a:r>
            <a:r>
              <a:rPr lang="ko-KR" altLang="en-US" sz="2400" dirty="0" smtClean="0">
                <a:latin typeface="+mn-ea"/>
              </a:rPr>
              <a:t> 포워딩과 인클루딩</a:t>
            </a:r>
            <a:endParaRPr lang="en-US" altLang="ko-KR" sz="2400" dirty="0" smtClean="0">
              <a:latin typeface="+mn-ea"/>
            </a:endParaRPr>
          </a:p>
        </p:txBody>
      </p:sp>
      <p:cxnSp>
        <p:nvCxnSpPr>
          <p:cNvPr id="14" name="직선 화살표 연결선 7"/>
          <p:cNvCxnSpPr/>
          <p:nvPr/>
        </p:nvCxnSpPr>
        <p:spPr>
          <a:xfrm>
            <a:off x="2876477" y="2913665"/>
            <a:ext cx="0" cy="64998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7"/>
          <p:cNvCxnSpPr/>
          <p:nvPr/>
        </p:nvCxnSpPr>
        <p:spPr>
          <a:xfrm flipV="1">
            <a:off x="2155989" y="2926365"/>
            <a:ext cx="0" cy="64998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6477" y="3093746"/>
            <a:ext cx="14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화살표 연결선 7"/>
          <p:cNvCxnSpPr>
            <a:stCxn id="12" idx="2"/>
            <a:endCxn id="54" idx="1"/>
          </p:cNvCxnSpPr>
          <p:nvPr/>
        </p:nvCxnSpPr>
        <p:spPr>
          <a:xfrm rot="16200000" flipH="1">
            <a:off x="3205385" y="3630332"/>
            <a:ext cx="569498" cy="1947703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9257" y="3093746"/>
            <a:ext cx="10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03521" y="2096170"/>
            <a:ext cx="2180700" cy="817493"/>
            <a:chOff x="4678685" y="2670339"/>
            <a:chExt cx="2180700" cy="817493"/>
          </a:xfrm>
        </p:grpSpPr>
        <p:grpSp>
          <p:nvGrpSpPr>
            <p:cNvPr id="8" name="Group 7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9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32178" y="3593150"/>
            <a:ext cx="2168210" cy="726285"/>
            <a:chOff x="4691175" y="5037650"/>
            <a:chExt cx="2168210" cy="726285"/>
          </a:xfrm>
        </p:grpSpPr>
        <p:grpSp>
          <p:nvGrpSpPr>
            <p:cNvPr id="11" name="Group 10"/>
            <p:cNvGrpSpPr/>
            <p:nvPr/>
          </p:nvGrpSpPr>
          <p:grpSpPr>
            <a:xfrm>
              <a:off x="4691175" y="5037650"/>
              <a:ext cx="2168210" cy="726285"/>
              <a:chOff x="3250282" y="2409876"/>
              <a:chExt cx="1542930" cy="726285"/>
            </a:xfrm>
          </p:grpSpPr>
          <p:sp>
            <p:nvSpPr>
              <p:cNvPr id="12" name="모서리가 둥근 직사각형 15"/>
              <p:cNvSpPr/>
              <p:nvPr/>
            </p:nvSpPr>
            <p:spPr>
              <a:xfrm>
                <a:off x="3250282" y="2409876"/>
                <a:ext cx="1542930" cy="726285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MemberList.jsp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964137" y="5041754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2876477" y="1258933"/>
            <a:ext cx="0" cy="81183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6576" y="2210545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 발생 시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26710" y="139251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463986" y="4610650"/>
            <a:ext cx="2168210" cy="556565"/>
            <a:chOff x="4691175" y="5037650"/>
            <a:chExt cx="2168210" cy="556565"/>
          </a:xfrm>
        </p:grpSpPr>
        <p:grpSp>
          <p:nvGrpSpPr>
            <p:cNvPr id="52" name="Group 51"/>
            <p:cNvGrpSpPr/>
            <p:nvPr/>
          </p:nvGrpSpPr>
          <p:grpSpPr>
            <a:xfrm>
              <a:off x="4691175" y="5037650"/>
              <a:ext cx="2168210" cy="556565"/>
              <a:chOff x="3250282" y="2409876"/>
              <a:chExt cx="1542930" cy="556565"/>
            </a:xfrm>
          </p:grpSpPr>
          <p:sp>
            <p:nvSpPr>
              <p:cNvPr id="54" name="모서리가 둥근 직사각형 15"/>
              <p:cNvSpPr/>
              <p:nvPr/>
            </p:nvSpPr>
            <p:spPr>
              <a:xfrm>
                <a:off x="3250282" y="2409876"/>
                <a:ext cx="1542930" cy="556565"/>
              </a:xfrm>
              <a:prstGeom prst="roundRect">
                <a:avLst>
                  <a:gd name="adj" fmla="val 5978"/>
                </a:avLst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Header.jsp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964137" y="504175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«View»</a:t>
              </a:r>
              <a:endParaRPr lang="ko-KR" altLang="en-US" sz="1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36789" y="746468"/>
            <a:ext cx="9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화살표 연결선 7"/>
          <p:cNvCxnSpPr/>
          <p:nvPr/>
        </p:nvCxnSpPr>
        <p:spPr>
          <a:xfrm>
            <a:off x="3605324" y="2531022"/>
            <a:ext cx="24759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93954" y="2044334"/>
            <a:ext cx="2180700" cy="817493"/>
            <a:chOff x="4678685" y="2670339"/>
            <a:chExt cx="2180700" cy="817493"/>
          </a:xfrm>
        </p:grpSpPr>
        <p:grpSp>
          <p:nvGrpSpPr>
            <p:cNvPr id="65" name="Group 64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67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Error.jsp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cxnSp>
        <p:nvCxnSpPr>
          <p:cNvPr id="73" name="직선 화살표 연결선 7"/>
          <p:cNvCxnSpPr>
            <a:stCxn id="67" idx="0"/>
            <a:endCxn id="61" idx="3"/>
          </p:cNvCxnSpPr>
          <p:nvPr/>
        </p:nvCxnSpPr>
        <p:spPr>
          <a:xfrm flipH="1" flipV="1">
            <a:off x="2971277" y="977301"/>
            <a:ext cx="4213027" cy="10670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"/>
          <p:cNvCxnSpPr/>
          <p:nvPr/>
        </p:nvCxnSpPr>
        <p:spPr>
          <a:xfrm flipV="1">
            <a:off x="2155989" y="1258933"/>
            <a:ext cx="0" cy="80375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95074" y="154491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463986" y="5510878"/>
            <a:ext cx="2168210" cy="556565"/>
            <a:chOff x="4691175" y="5037650"/>
            <a:chExt cx="2168210" cy="556565"/>
          </a:xfrm>
        </p:grpSpPr>
        <p:grpSp>
          <p:nvGrpSpPr>
            <p:cNvPr id="92" name="Group 91"/>
            <p:cNvGrpSpPr/>
            <p:nvPr/>
          </p:nvGrpSpPr>
          <p:grpSpPr>
            <a:xfrm>
              <a:off x="4691175" y="5037650"/>
              <a:ext cx="2168210" cy="556565"/>
              <a:chOff x="3250282" y="2409876"/>
              <a:chExt cx="1542930" cy="556565"/>
            </a:xfrm>
          </p:grpSpPr>
          <p:sp>
            <p:nvSpPr>
              <p:cNvPr id="94" name="모서리가 둥근 직사각형 15"/>
              <p:cNvSpPr/>
              <p:nvPr/>
            </p:nvSpPr>
            <p:spPr>
              <a:xfrm>
                <a:off x="3250282" y="2409876"/>
                <a:ext cx="1542930" cy="556565"/>
              </a:xfrm>
              <a:prstGeom prst="roundRect">
                <a:avLst>
                  <a:gd name="adj" fmla="val 5978"/>
                </a:avLst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Tail.jsp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964137" y="504175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«View»</a:t>
              </a:r>
              <a:endParaRPr lang="ko-KR" altLang="en-US" sz="1400" dirty="0"/>
            </a:p>
          </p:txBody>
        </p:sp>
      </p:grpSp>
      <p:cxnSp>
        <p:nvCxnSpPr>
          <p:cNvPr id="100" name="직선 화살표 연결선 7"/>
          <p:cNvCxnSpPr>
            <a:stCxn id="12" idx="2"/>
            <a:endCxn id="94" idx="1"/>
          </p:cNvCxnSpPr>
          <p:nvPr/>
        </p:nvCxnSpPr>
        <p:spPr>
          <a:xfrm rot="16200000" flipH="1">
            <a:off x="2755271" y="4080446"/>
            <a:ext cx="1469726" cy="1947703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16282" y="4581156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상단 화면 출력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16282" y="5481384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하단 화면 출력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184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.5</a:t>
            </a:r>
            <a:r>
              <a:rPr lang="ko-KR" altLang="en-US" sz="2400" dirty="0" smtClean="0">
                <a:latin typeface="+mn-ea"/>
              </a:rPr>
              <a:t> 포워딩과 인클루딩</a:t>
            </a:r>
            <a:endParaRPr lang="en-US" altLang="ko-KR" sz="2400" dirty="0" smtClean="0">
              <a:latin typeface="+mn-ea"/>
            </a:endParaRPr>
          </a:p>
        </p:txBody>
      </p:sp>
      <p:cxnSp>
        <p:nvCxnSpPr>
          <p:cNvPr id="14" name="직선 화살표 연결선 7"/>
          <p:cNvCxnSpPr/>
          <p:nvPr/>
        </p:nvCxnSpPr>
        <p:spPr>
          <a:xfrm>
            <a:off x="2876477" y="2913665"/>
            <a:ext cx="0" cy="64998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7"/>
          <p:cNvCxnSpPr/>
          <p:nvPr/>
        </p:nvCxnSpPr>
        <p:spPr>
          <a:xfrm flipV="1">
            <a:off x="2155989" y="2926365"/>
            <a:ext cx="0" cy="64998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6477" y="3093746"/>
            <a:ext cx="14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화살표 연결선 7"/>
          <p:cNvCxnSpPr>
            <a:stCxn id="12" idx="2"/>
            <a:endCxn id="54" idx="1"/>
          </p:cNvCxnSpPr>
          <p:nvPr/>
        </p:nvCxnSpPr>
        <p:spPr>
          <a:xfrm rot="16200000" flipH="1">
            <a:off x="3205385" y="3630332"/>
            <a:ext cx="569498" cy="1947703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9257" y="3093746"/>
            <a:ext cx="10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03521" y="2096170"/>
            <a:ext cx="2180700" cy="817493"/>
            <a:chOff x="4678685" y="2670339"/>
            <a:chExt cx="2180700" cy="817493"/>
          </a:xfrm>
        </p:grpSpPr>
        <p:grpSp>
          <p:nvGrpSpPr>
            <p:cNvPr id="8" name="Group 7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9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32178" y="3593150"/>
            <a:ext cx="2168210" cy="726285"/>
            <a:chOff x="4691175" y="5037650"/>
            <a:chExt cx="2168210" cy="726285"/>
          </a:xfrm>
        </p:grpSpPr>
        <p:grpSp>
          <p:nvGrpSpPr>
            <p:cNvPr id="11" name="Group 10"/>
            <p:cNvGrpSpPr/>
            <p:nvPr/>
          </p:nvGrpSpPr>
          <p:grpSpPr>
            <a:xfrm>
              <a:off x="4691175" y="5037650"/>
              <a:ext cx="2168210" cy="726285"/>
              <a:chOff x="3250282" y="2409876"/>
              <a:chExt cx="1542930" cy="726285"/>
            </a:xfrm>
          </p:grpSpPr>
          <p:sp>
            <p:nvSpPr>
              <p:cNvPr id="12" name="모서리가 둥근 직사각형 15"/>
              <p:cNvSpPr/>
              <p:nvPr/>
            </p:nvSpPr>
            <p:spPr>
              <a:xfrm>
                <a:off x="3250282" y="2409876"/>
                <a:ext cx="1542930" cy="726285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MemberList.jsp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964137" y="5041754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2876477" y="1258933"/>
            <a:ext cx="0" cy="81183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6576" y="2210545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 발생 시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26710" y="139251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463986" y="4610650"/>
            <a:ext cx="2168210" cy="556565"/>
            <a:chOff x="4691175" y="5037650"/>
            <a:chExt cx="2168210" cy="556565"/>
          </a:xfrm>
        </p:grpSpPr>
        <p:grpSp>
          <p:nvGrpSpPr>
            <p:cNvPr id="52" name="Group 51"/>
            <p:cNvGrpSpPr/>
            <p:nvPr/>
          </p:nvGrpSpPr>
          <p:grpSpPr>
            <a:xfrm>
              <a:off x="4691175" y="5037650"/>
              <a:ext cx="2168210" cy="556565"/>
              <a:chOff x="3250282" y="2409876"/>
              <a:chExt cx="1542930" cy="556565"/>
            </a:xfrm>
          </p:grpSpPr>
          <p:sp>
            <p:nvSpPr>
              <p:cNvPr id="54" name="모서리가 둥근 직사각형 15"/>
              <p:cNvSpPr/>
              <p:nvPr/>
            </p:nvSpPr>
            <p:spPr>
              <a:xfrm>
                <a:off x="3250282" y="2409876"/>
                <a:ext cx="1542930" cy="556565"/>
              </a:xfrm>
              <a:prstGeom prst="roundRect">
                <a:avLst>
                  <a:gd name="adj" fmla="val 5978"/>
                </a:avLst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Header.jsp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964137" y="504175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«View»</a:t>
              </a:r>
              <a:endParaRPr lang="ko-KR" altLang="en-US" sz="1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36789" y="746468"/>
            <a:ext cx="9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화살표 연결선 7"/>
          <p:cNvCxnSpPr/>
          <p:nvPr/>
        </p:nvCxnSpPr>
        <p:spPr>
          <a:xfrm>
            <a:off x="3605324" y="2531022"/>
            <a:ext cx="24759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93954" y="2044334"/>
            <a:ext cx="2180700" cy="817493"/>
            <a:chOff x="4678685" y="2670339"/>
            <a:chExt cx="2180700" cy="817493"/>
          </a:xfrm>
        </p:grpSpPr>
        <p:grpSp>
          <p:nvGrpSpPr>
            <p:cNvPr id="65" name="Group 64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67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Error.jsp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cxnSp>
        <p:nvCxnSpPr>
          <p:cNvPr id="73" name="직선 화살표 연결선 7"/>
          <p:cNvCxnSpPr>
            <a:stCxn id="67" idx="0"/>
            <a:endCxn id="61" idx="3"/>
          </p:cNvCxnSpPr>
          <p:nvPr/>
        </p:nvCxnSpPr>
        <p:spPr>
          <a:xfrm flipH="1" flipV="1">
            <a:off x="2971277" y="977301"/>
            <a:ext cx="4213027" cy="10670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"/>
          <p:cNvCxnSpPr/>
          <p:nvPr/>
        </p:nvCxnSpPr>
        <p:spPr>
          <a:xfrm flipV="1">
            <a:off x="2155989" y="1258933"/>
            <a:ext cx="0" cy="80375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95074" y="154491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463986" y="5510878"/>
            <a:ext cx="2168210" cy="556565"/>
            <a:chOff x="4691175" y="5037650"/>
            <a:chExt cx="2168210" cy="556565"/>
          </a:xfrm>
        </p:grpSpPr>
        <p:grpSp>
          <p:nvGrpSpPr>
            <p:cNvPr id="92" name="Group 91"/>
            <p:cNvGrpSpPr/>
            <p:nvPr/>
          </p:nvGrpSpPr>
          <p:grpSpPr>
            <a:xfrm>
              <a:off x="4691175" y="5037650"/>
              <a:ext cx="2168210" cy="556565"/>
              <a:chOff x="3250282" y="2409876"/>
              <a:chExt cx="1542930" cy="556565"/>
            </a:xfrm>
          </p:grpSpPr>
          <p:sp>
            <p:nvSpPr>
              <p:cNvPr id="94" name="모서리가 둥근 직사각형 15"/>
              <p:cNvSpPr/>
              <p:nvPr/>
            </p:nvSpPr>
            <p:spPr>
              <a:xfrm>
                <a:off x="3250282" y="2409876"/>
                <a:ext cx="1542930" cy="556565"/>
              </a:xfrm>
              <a:prstGeom prst="roundRect">
                <a:avLst>
                  <a:gd name="adj" fmla="val 5978"/>
                </a:avLst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Tail.jsp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964137" y="504175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«View»</a:t>
              </a:r>
              <a:endParaRPr lang="ko-KR" altLang="en-US" sz="1400" dirty="0"/>
            </a:p>
          </p:txBody>
        </p:sp>
      </p:grpSp>
      <p:cxnSp>
        <p:nvCxnSpPr>
          <p:cNvPr id="100" name="직선 화살표 연결선 7"/>
          <p:cNvCxnSpPr>
            <a:stCxn id="12" idx="2"/>
            <a:endCxn id="94" idx="1"/>
          </p:cNvCxnSpPr>
          <p:nvPr/>
        </p:nvCxnSpPr>
        <p:spPr>
          <a:xfrm rot="16200000" flipH="1">
            <a:off x="2755271" y="4080446"/>
            <a:ext cx="1469726" cy="1947703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16282" y="4581156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상단 화면 출력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16282" y="5481384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하단 화면 출력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72769" y="3093746"/>
            <a:ext cx="27018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포워딩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(forwarding)</a:t>
            </a:r>
          </a:p>
        </p:txBody>
      </p:sp>
      <p:cxnSp>
        <p:nvCxnSpPr>
          <p:cNvPr id="106" name="Curved Connector 105"/>
          <p:cNvCxnSpPr>
            <a:stCxn id="105" idx="1"/>
            <a:endCxn id="44" idx="2"/>
          </p:cNvCxnSpPr>
          <p:nvPr/>
        </p:nvCxnSpPr>
        <p:spPr>
          <a:xfrm rot="10800000">
            <a:off x="4866065" y="2518322"/>
            <a:ext cx="706704" cy="86781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뷰 분리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.4</a:t>
            </a:r>
            <a:r>
              <a:rPr lang="ko-KR" altLang="en-US" sz="2400" dirty="0">
                <a:latin typeface="+mn-ea"/>
              </a:rPr>
              <a:t> 서블릿에서 뷰 분리하기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87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.5</a:t>
            </a:r>
            <a:r>
              <a:rPr lang="ko-KR" altLang="en-US" sz="2400" dirty="0" smtClean="0">
                <a:latin typeface="+mn-ea"/>
              </a:rPr>
              <a:t> 포워딩과 인클루딩</a:t>
            </a:r>
            <a:endParaRPr lang="en-US" altLang="ko-KR" sz="2400" dirty="0" smtClean="0">
              <a:latin typeface="+mn-ea"/>
            </a:endParaRPr>
          </a:p>
        </p:txBody>
      </p:sp>
      <p:cxnSp>
        <p:nvCxnSpPr>
          <p:cNvPr id="14" name="직선 화살표 연결선 7"/>
          <p:cNvCxnSpPr/>
          <p:nvPr/>
        </p:nvCxnSpPr>
        <p:spPr>
          <a:xfrm>
            <a:off x="2876477" y="2913665"/>
            <a:ext cx="0" cy="64998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7"/>
          <p:cNvCxnSpPr/>
          <p:nvPr/>
        </p:nvCxnSpPr>
        <p:spPr>
          <a:xfrm flipV="1">
            <a:off x="2155989" y="2926365"/>
            <a:ext cx="0" cy="64998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6477" y="3093746"/>
            <a:ext cx="14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화살표 연결선 7"/>
          <p:cNvCxnSpPr>
            <a:stCxn id="12" idx="2"/>
            <a:endCxn id="54" idx="1"/>
          </p:cNvCxnSpPr>
          <p:nvPr/>
        </p:nvCxnSpPr>
        <p:spPr>
          <a:xfrm rot="16200000" flipH="1">
            <a:off x="3205385" y="3630332"/>
            <a:ext cx="569498" cy="1947703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9257" y="3093746"/>
            <a:ext cx="10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03521" y="2096170"/>
            <a:ext cx="2180700" cy="817493"/>
            <a:chOff x="4678685" y="2670339"/>
            <a:chExt cx="2180700" cy="817493"/>
          </a:xfrm>
        </p:grpSpPr>
        <p:grpSp>
          <p:nvGrpSpPr>
            <p:cNvPr id="8" name="Group 7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9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32178" y="3593150"/>
            <a:ext cx="2168210" cy="726285"/>
            <a:chOff x="4691175" y="5037650"/>
            <a:chExt cx="2168210" cy="726285"/>
          </a:xfrm>
        </p:grpSpPr>
        <p:grpSp>
          <p:nvGrpSpPr>
            <p:cNvPr id="11" name="Group 10"/>
            <p:cNvGrpSpPr/>
            <p:nvPr/>
          </p:nvGrpSpPr>
          <p:grpSpPr>
            <a:xfrm>
              <a:off x="4691175" y="5037650"/>
              <a:ext cx="2168210" cy="726285"/>
              <a:chOff x="3250282" y="2409876"/>
              <a:chExt cx="1542930" cy="726285"/>
            </a:xfrm>
          </p:grpSpPr>
          <p:sp>
            <p:nvSpPr>
              <p:cNvPr id="12" name="모서리가 둥근 직사각형 15"/>
              <p:cNvSpPr/>
              <p:nvPr/>
            </p:nvSpPr>
            <p:spPr>
              <a:xfrm>
                <a:off x="3250282" y="2409876"/>
                <a:ext cx="1542930" cy="726285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MemberList.jsp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964137" y="5041754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2876477" y="1258933"/>
            <a:ext cx="0" cy="81183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6576" y="2210545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예외 발생 시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26710" y="139251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463986" y="4610650"/>
            <a:ext cx="2168210" cy="556565"/>
            <a:chOff x="4691175" y="5037650"/>
            <a:chExt cx="2168210" cy="556565"/>
          </a:xfrm>
        </p:grpSpPr>
        <p:grpSp>
          <p:nvGrpSpPr>
            <p:cNvPr id="52" name="Group 51"/>
            <p:cNvGrpSpPr/>
            <p:nvPr/>
          </p:nvGrpSpPr>
          <p:grpSpPr>
            <a:xfrm>
              <a:off x="4691175" y="5037650"/>
              <a:ext cx="2168210" cy="556565"/>
              <a:chOff x="3250282" y="2409876"/>
              <a:chExt cx="1542930" cy="556565"/>
            </a:xfrm>
          </p:grpSpPr>
          <p:sp>
            <p:nvSpPr>
              <p:cNvPr id="54" name="모서리가 둥근 직사각형 15"/>
              <p:cNvSpPr/>
              <p:nvPr/>
            </p:nvSpPr>
            <p:spPr>
              <a:xfrm>
                <a:off x="3250282" y="2409876"/>
                <a:ext cx="1542930" cy="556565"/>
              </a:xfrm>
              <a:prstGeom prst="roundRect">
                <a:avLst>
                  <a:gd name="adj" fmla="val 5978"/>
                </a:avLst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Header.jsp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964137" y="504175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«View»</a:t>
              </a:r>
              <a:endParaRPr lang="ko-KR" altLang="en-US" sz="1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36789" y="746468"/>
            <a:ext cx="93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화살표 연결선 7"/>
          <p:cNvCxnSpPr/>
          <p:nvPr/>
        </p:nvCxnSpPr>
        <p:spPr>
          <a:xfrm>
            <a:off x="3605324" y="2531022"/>
            <a:ext cx="24759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93954" y="2044334"/>
            <a:ext cx="2180700" cy="817493"/>
            <a:chOff x="4678685" y="2670339"/>
            <a:chExt cx="2180700" cy="817493"/>
          </a:xfrm>
        </p:grpSpPr>
        <p:grpSp>
          <p:nvGrpSpPr>
            <p:cNvPr id="65" name="Group 64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67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Error.jsp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«View»</a:t>
              </a:r>
              <a:endParaRPr lang="ko-KR" altLang="en-US" sz="1600" dirty="0"/>
            </a:p>
          </p:txBody>
        </p:sp>
      </p:grpSp>
      <p:cxnSp>
        <p:nvCxnSpPr>
          <p:cNvPr id="73" name="직선 화살표 연결선 7"/>
          <p:cNvCxnSpPr>
            <a:stCxn id="67" idx="0"/>
            <a:endCxn id="61" idx="3"/>
          </p:cNvCxnSpPr>
          <p:nvPr/>
        </p:nvCxnSpPr>
        <p:spPr>
          <a:xfrm flipH="1" flipV="1">
            <a:off x="2971277" y="977301"/>
            <a:ext cx="4213027" cy="10670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"/>
          <p:cNvCxnSpPr/>
          <p:nvPr/>
        </p:nvCxnSpPr>
        <p:spPr>
          <a:xfrm flipV="1">
            <a:off x="2155989" y="1258933"/>
            <a:ext cx="0" cy="80375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95074" y="154491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463986" y="5510878"/>
            <a:ext cx="2168210" cy="556565"/>
            <a:chOff x="4691175" y="5037650"/>
            <a:chExt cx="2168210" cy="556565"/>
          </a:xfrm>
        </p:grpSpPr>
        <p:grpSp>
          <p:nvGrpSpPr>
            <p:cNvPr id="92" name="Group 91"/>
            <p:cNvGrpSpPr/>
            <p:nvPr/>
          </p:nvGrpSpPr>
          <p:grpSpPr>
            <a:xfrm>
              <a:off x="4691175" y="5037650"/>
              <a:ext cx="2168210" cy="556565"/>
              <a:chOff x="3250282" y="2409876"/>
              <a:chExt cx="1542930" cy="556565"/>
            </a:xfrm>
          </p:grpSpPr>
          <p:sp>
            <p:nvSpPr>
              <p:cNvPr id="94" name="모서리가 둥근 직사각형 15"/>
              <p:cNvSpPr/>
              <p:nvPr/>
            </p:nvSpPr>
            <p:spPr>
              <a:xfrm>
                <a:off x="3250282" y="2409876"/>
                <a:ext cx="1542930" cy="556565"/>
              </a:xfrm>
              <a:prstGeom prst="roundRect">
                <a:avLst>
                  <a:gd name="adj" fmla="val 5978"/>
                </a:avLst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Tail.jsp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964137" y="5041754"/>
              <a:ext cx="153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«View»</a:t>
              </a:r>
              <a:endParaRPr lang="ko-KR" altLang="en-US" sz="1400" dirty="0"/>
            </a:p>
          </p:txBody>
        </p:sp>
      </p:grpSp>
      <p:cxnSp>
        <p:nvCxnSpPr>
          <p:cNvPr id="100" name="직선 화살표 연결선 7"/>
          <p:cNvCxnSpPr>
            <a:stCxn id="12" idx="2"/>
            <a:endCxn id="94" idx="1"/>
          </p:cNvCxnSpPr>
          <p:nvPr/>
        </p:nvCxnSpPr>
        <p:spPr>
          <a:xfrm rot="16200000" flipH="1">
            <a:off x="2755271" y="4080446"/>
            <a:ext cx="1469726" cy="1947703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16282" y="4581156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상단 화면 출력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16282" y="5481384"/>
            <a:ext cx="18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하단 화면 출력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72769" y="3093746"/>
            <a:ext cx="27018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포워딩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(forwarding)</a:t>
            </a:r>
          </a:p>
        </p:txBody>
      </p:sp>
      <p:cxnSp>
        <p:nvCxnSpPr>
          <p:cNvPr id="106" name="Curved Connector 105"/>
          <p:cNvCxnSpPr>
            <a:stCxn id="105" idx="1"/>
            <a:endCxn id="44" idx="2"/>
          </p:cNvCxnSpPr>
          <p:nvPr/>
        </p:nvCxnSpPr>
        <p:spPr>
          <a:xfrm rot="10800000">
            <a:off x="4866065" y="2518322"/>
            <a:ext cx="706704" cy="86781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263" y="4778373"/>
            <a:ext cx="1640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인클루딩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(including)</a:t>
            </a:r>
          </a:p>
        </p:txBody>
      </p:sp>
      <p:cxnSp>
        <p:nvCxnSpPr>
          <p:cNvPr id="116" name="Curved Connector 115"/>
          <p:cNvCxnSpPr>
            <a:stCxn id="115" idx="3"/>
            <a:endCxn id="104" idx="1"/>
          </p:cNvCxnSpPr>
          <p:nvPr/>
        </p:nvCxnSpPr>
        <p:spPr>
          <a:xfrm>
            <a:off x="1705140" y="5316982"/>
            <a:ext cx="811142" cy="318291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5" idx="3"/>
            <a:endCxn id="103" idx="1"/>
          </p:cNvCxnSpPr>
          <p:nvPr/>
        </p:nvCxnSpPr>
        <p:spPr>
          <a:xfrm flipV="1">
            <a:off x="1705140" y="4735045"/>
            <a:ext cx="811142" cy="581937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6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5.6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데이터 보관소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053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생성과 소멸 시점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405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7112" y="1395810"/>
            <a:ext cx="2350988" cy="749300"/>
            <a:chOff x="646212" y="1143000"/>
            <a:chExt cx="2350988" cy="749300"/>
          </a:xfrm>
        </p:grpSpPr>
        <p:sp>
          <p:nvSpPr>
            <p:cNvPr id="6" name="Folded Corner 5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6212" y="1308795"/>
              <a:ext cx="2350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ServletContext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7112" y="2475310"/>
            <a:ext cx="2350988" cy="749300"/>
            <a:chOff x="646212" y="1143000"/>
            <a:chExt cx="2350988" cy="749300"/>
          </a:xfrm>
        </p:grpSpPr>
        <p:sp>
          <p:nvSpPr>
            <p:cNvPr id="10" name="Folded Corner 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6212" y="1308795"/>
              <a:ext cx="2350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HttpSession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07112" y="3554810"/>
            <a:ext cx="2350988" cy="749300"/>
            <a:chOff x="646212" y="1143000"/>
            <a:chExt cx="2350988" cy="749300"/>
          </a:xfrm>
        </p:grpSpPr>
        <p:sp>
          <p:nvSpPr>
            <p:cNvPr id="13" name="Folded Corner 1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212" y="1308795"/>
              <a:ext cx="2350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ServletRequest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07112" y="4659710"/>
            <a:ext cx="2350988" cy="749300"/>
            <a:chOff x="646212" y="1143000"/>
            <a:chExt cx="2350988" cy="749300"/>
          </a:xfrm>
        </p:grpSpPr>
        <p:sp>
          <p:nvSpPr>
            <p:cNvPr id="16" name="Folded Corner 15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212" y="1308795"/>
              <a:ext cx="2350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JspContext</a:t>
              </a:r>
              <a:endParaRPr lang="en-US" sz="2400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3683000" cy="147002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생성과 소멸 시점</a:t>
            </a:r>
            <a:endParaRPr lang="en-US" sz="3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368800" y="1158480"/>
            <a:ext cx="711200" cy="4556520"/>
          </a:xfrm>
          <a:prstGeom prst="leftBrac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798910"/>
            <a:ext cx="1754088" cy="559337"/>
            <a:chOff x="646212" y="1143000"/>
            <a:chExt cx="2350988" cy="749300"/>
          </a:xfrm>
        </p:grpSpPr>
        <p:sp>
          <p:nvSpPr>
            <p:cNvPr id="6" name="Folded Corner 5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6212" y="1308796"/>
              <a:ext cx="2350988" cy="49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ServletContext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78212" y="798910"/>
            <a:ext cx="1754088" cy="559337"/>
            <a:chOff x="646212" y="1143000"/>
            <a:chExt cx="2350988" cy="749300"/>
          </a:xfrm>
        </p:grpSpPr>
        <p:sp>
          <p:nvSpPr>
            <p:cNvPr id="10" name="Folded Corner 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HttpSession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37212" y="797067"/>
            <a:ext cx="1754088" cy="559337"/>
            <a:chOff x="646212" y="1143000"/>
            <a:chExt cx="2350988" cy="749300"/>
          </a:xfrm>
        </p:grpSpPr>
        <p:sp>
          <p:nvSpPr>
            <p:cNvPr id="13" name="Folded Corner 1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ServletRequest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16" name="Folded Corner 15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0464" y="3991881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849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464" y="3991881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678212" y="798910"/>
            <a:ext cx="1754088" cy="559337"/>
            <a:chOff x="646212" y="1143000"/>
            <a:chExt cx="2350988" cy="749300"/>
          </a:xfrm>
        </p:grpSpPr>
        <p:sp>
          <p:nvSpPr>
            <p:cNvPr id="51" name="Folded Corner 50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HttpSession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37212" y="797067"/>
            <a:ext cx="1754088" cy="559337"/>
            <a:chOff x="646212" y="1143000"/>
            <a:chExt cx="2350988" cy="749300"/>
          </a:xfrm>
        </p:grpSpPr>
        <p:sp>
          <p:nvSpPr>
            <p:cNvPr id="54" name="Folded Corner 53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ServletRequest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57" name="Folded Corner 56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53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464" y="3991881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5496" y="2839285"/>
            <a:ext cx="3901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웹 애플리케이션 시작 시 준비됨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웹 애플리케이션 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1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개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9" name="Curved Connector 28"/>
          <p:cNvCxnSpPr>
            <a:stCxn id="28" idx="1"/>
            <a:endCxn id="7" idx="2"/>
          </p:cNvCxnSpPr>
          <p:nvPr/>
        </p:nvCxnSpPr>
        <p:spPr>
          <a:xfrm rot="10800000">
            <a:off x="4641850" y="2521974"/>
            <a:ext cx="403646" cy="73281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678212" y="798910"/>
            <a:ext cx="1754088" cy="559337"/>
            <a:chOff x="646212" y="1143000"/>
            <a:chExt cx="2350988" cy="749300"/>
          </a:xfrm>
        </p:grpSpPr>
        <p:sp>
          <p:nvSpPr>
            <p:cNvPr id="30" name="Folded Corner 2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HttpSession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37212" y="797067"/>
            <a:ext cx="1754088" cy="559337"/>
            <a:chOff x="646212" y="1143000"/>
            <a:chExt cx="2350988" cy="749300"/>
          </a:xfrm>
        </p:grpSpPr>
        <p:sp>
          <p:nvSpPr>
            <p:cNvPr id="33" name="Folded Corner 3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ServletRequest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36" name="Folded Corner 35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68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464" y="3991881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1447800" y="5429058"/>
            <a:ext cx="6438900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5059726"/>
            <a:ext cx="64389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8314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837212" y="797067"/>
            <a:ext cx="1754088" cy="559337"/>
            <a:chOff x="646212" y="1143000"/>
            <a:chExt cx="2350988" cy="749300"/>
          </a:xfrm>
        </p:grpSpPr>
        <p:sp>
          <p:nvSpPr>
            <p:cNvPr id="47" name="Folded Corner 46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ServletRequest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50" name="Folded Corner 4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426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464" y="3991881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1447800" y="5429058"/>
            <a:ext cx="6438900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5059726"/>
            <a:ext cx="64389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45496" y="5456810"/>
            <a:ext cx="39014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최초 요청 시 생성되고 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세션이 무효화 되기 전까지 유지됨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세션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ID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를 통해 사용자 별 세션 식별됨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2" name="Curved Connector 31"/>
          <p:cNvCxnSpPr>
            <a:stCxn id="31" idx="1"/>
          </p:cNvCxnSpPr>
          <p:nvPr/>
        </p:nvCxnSpPr>
        <p:spPr>
          <a:xfrm rot="10800000">
            <a:off x="4641856" y="5456816"/>
            <a:ext cx="403641" cy="60015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8314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837212" y="797067"/>
            <a:ext cx="1754088" cy="559337"/>
            <a:chOff x="646212" y="1143000"/>
            <a:chExt cx="2350988" cy="749300"/>
          </a:xfrm>
        </p:grpSpPr>
        <p:sp>
          <p:nvSpPr>
            <p:cNvPr id="39" name="Folded Corner 38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ServletRequest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42" name="Folded Corner 41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38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976" y="5783326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1447800" y="5429058"/>
            <a:ext cx="6438900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5059726"/>
            <a:ext cx="64389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8314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 flipV="1">
            <a:off x="2667000" y="2754869"/>
            <a:ext cx="0" cy="1230854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/>
          <p:cNvCxnSpPr/>
          <p:nvPr/>
        </p:nvCxnSpPr>
        <p:spPr>
          <a:xfrm>
            <a:off x="2667000" y="2754868"/>
            <a:ext cx="3187700" cy="1507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>
            <a:off x="5854700" y="2756375"/>
            <a:ext cx="0" cy="1203948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7514" y="407960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5214" y="407960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4836" y="2754868"/>
            <a:ext cx="31998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ServletRequest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77" name="Folded Corner 76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860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247" y="28717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878177" y="3179560"/>
            <a:ext cx="335420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232384" y="2884483"/>
            <a:ext cx="154293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 flipV="1">
            <a:off x="2878177" y="3429176"/>
            <a:ext cx="3354207" cy="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48648" y="1871592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컨트롤러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+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모델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6" name="Curved Connector 25"/>
          <p:cNvCxnSpPr>
            <a:stCxn id="25" idx="3"/>
            <a:endCxn id="11" idx="0"/>
          </p:cNvCxnSpPr>
          <p:nvPr/>
        </p:nvCxnSpPr>
        <p:spPr>
          <a:xfrm>
            <a:off x="6420520" y="2194758"/>
            <a:ext cx="583329" cy="689725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44874" y="4770090"/>
            <a:ext cx="154293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7236296" y="3701977"/>
            <a:ext cx="0" cy="106811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6807908" y="3736954"/>
            <a:ext cx="0" cy="10331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9712" y="4123759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3" name="Curved Connector 22"/>
          <p:cNvCxnSpPr>
            <a:stCxn id="22" idx="3"/>
            <a:endCxn id="14" idx="1"/>
          </p:cNvCxnSpPr>
          <p:nvPr/>
        </p:nvCxnSpPr>
        <p:spPr>
          <a:xfrm>
            <a:off x="5251584" y="4446925"/>
            <a:ext cx="993290" cy="73191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91396" y="288448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1396" y="342917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296" y="4123759"/>
            <a:ext cx="164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6400" y="4123759"/>
            <a:ext cx="123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818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976" y="5783326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1447800" y="5429058"/>
            <a:ext cx="6438900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5059726"/>
            <a:ext cx="64389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018" y="596365"/>
            <a:ext cx="537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매 요청 때마다 생성되고 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응답 전까지 유지됨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2" name="Curved Connector 31"/>
          <p:cNvCxnSpPr>
            <a:stCxn id="31" idx="2"/>
          </p:cNvCxnSpPr>
          <p:nvPr/>
        </p:nvCxnSpPr>
        <p:spPr>
          <a:xfrm rot="16200000" flipH="1">
            <a:off x="2788489" y="1676743"/>
            <a:ext cx="1327507" cy="828743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8314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 flipV="1">
            <a:off x="2667000" y="2754869"/>
            <a:ext cx="0" cy="1230854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/>
          <p:cNvCxnSpPr/>
          <p:nvPr/>
        </p:nvCxnSpPr>
        <p:spPr>
          <a:xfrm>
            <a:off x="2667000" y="2754868"/>
            <a:ext cx="3187700" cy="1507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>
            <a:off x="5854700" y="2756375"/>
            <a:ext cx="0" cy="1203948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7514" y="407960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4836" y="2754868"/>
            <a:ext cx="31998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ServletRequest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5214" y="407960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40" name="Folded Corner 3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42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976" y="5783326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1447800" y="5429058"/>
            <a:ext cx="6438900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5059726"/>
            <a:ext cx="64389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018" y="596365"/>
            <a:ext cx="5373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매 요청 때마다 생성되고 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응답 전까지 유지됨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포워드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 인클루드 서블릿끼리 데이터 공유할 때 적합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2" name="Curved Connector 31"/>
          <p:cNvCxnSpPr>
            <a:stCxn id="31" idx="2"/>
          </p:cNvCxnSpPr>
          <p:nvPr/>
        </p:nvCxnSpPr>
        <p:spPr>
          <a:xfrm rot="16200000" flipH="1">
            <a:off x="2973154" y="1861409"/>
            <a:ext cx="958177" cy="828743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8314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 flipV="1">
            <a:off x="2667000" y="2754869"/>
            <a:ext cx="0" cy="1230854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/>
          <p:cNvCxnSpPr/>
          <p:nvPr/>
        </p:nvCxnSpPr>
        <p:spPr>
          <a:xfrm>
            <a:off x="2667000" y="2754868"/>
            <a:ext cx="3187700" cy="1507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>
            <a:off x="5854700" y="2756375"/>
            <a:ext cx="0" cy="1203948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7514" y="407960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4836" y="2754868"/>
            <a:ext cx="31998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ServletRequest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5214" y="407960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56487" y="3195002"/>
            <a:ext cx="710127" cy="690041"/>
            <a:chOff x="646212" y="1143000"/>
            <a:chExt cx="2350988" cy="770202"/>
          </a:xfrm>
        </p:grpSpPr>
        <p:sp>
          <p:nvSpPr>
            <p:cNvPr id="40" name="Folded Corner 3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212" y="1329200"/>
              <a:ext cx="2350988" cy="58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서블릿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1400" b="1" dirty="0"/>
                <a:t>A</a:t>
              </a:r>
              <a:endParaRPr lang="en-US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43987" y="3195002"/>
            <a:ext cx="710127" cy="690041"/>
            <a:chOff x="646212" y="1143000"/>
            <a:chExt cx="2350988" cy="770202"/>
          </a:xfrm>
        </p:grpSpPr>
        <p:sp>
          <p:nvSpPr>
            <p:cNvPr id="43" name="Folded Corner 4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127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6212" y="1329200"/>
              <a:ext cx="2350988" cy="58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7F7F7F"/>
                  </a:solidFill>
                </a:rPr>
                <a:t>서블릿</a:t>
              </a:r>
              <a:endParaRPr lang="en-US" altLang="ko-KR" sz="1400" dirty="0" smtClean="0">
                <a:solidFill>
                  <a:srgbClr val="7F7F7F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B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" name="Straight Arrow Connector 4"/>
          <p:cNvCxnSpPr>
            <a:stCxn id="40" idx="3"/>
            <a:endCxn id="43" idx="1"/>
          </p:cNvCxnSpPr>
          <p:nvPr/>
        </p:nvCxnSpPr>
        <p:spPr>
          <a:xfrm>
            <a:off x="3866614" y="3530659"/>
            <a:ext cx="877373" cy="0"/>
          </a:xfrm>
          <a:prstGeom prst="straightConnector1">
            <a:avLst/>
          </a:prstGeom>
          <a:ln w="12700" cap="sq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66614" y="3256349"/>
            <a:ext cx="87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47" name="Folded Corner 46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765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976" y="5783326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5750124" y="5429058"/>
            <a:ext cx="2136576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50124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124" y="5059726"/>
            <a:ext cx="213657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35238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 flipV="1">
            <a:off x="1358485" y="2761027"/>
            <a:ext cx="0" cy="1230854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/>
          <p:cNvCxnSpPr/>
          <p:nvPr/>
        </p:nvCxnSpPr>
        <p:spPr>
          <a:xfrm>
            <a:off x="1358485" y="2761026"/>
            <a:ext cx="3187700" cy="1507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>
            <a:off x="4546185" y="2762533"/>
            <a:ext cx="0" cy="1203948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8999" y="4085761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6321" y="2761026"/>
            <a:ext cx="31998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ServletRequest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699" y="4085761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47972" y="3201160"/>
            <a:ext cx="710127" cy="690041"/>
            <a:chOff x="646212" y="1143000"/>
            <a:chExt cx="2350988" cy="770202"/>
          </a:xfrm>
        </p:grpSpPr>
        <p:sp>
          <p:nvSpPr>
            <p:cNvPr id="40" name="Folded Corner 3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212" y="1329200"/>
              <a:ext cx="2350988" cy="58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서블릿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1400" b="1" dirty="0"/>
                <a:t>A</a:t>
              </a:r>
              <a:endParaRPr lang="en-US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35472" y="3201160"/>
            <a:ext cx="710127" cy="690041"/>
            <a:chOff x="646212" y="1143000"/>
            <a:chExt cx="2350988" cy="770202"/>
          </a:xfrm>
        </p:grpSpPr>
        <p:sp>
          <p:nvSpPr>
            <p:cNvPr id="43" name="Folded Corner 4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127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6212" y="1329200"/>
              <a:ext cx="2350988" cy="58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7F7F7F"/>
                  </a:solidFill>
                </a:rPr>
                <a:t>서블릿</a:t>
              </a:r>
              <a:endParaRPr lang="en-US" altLang="ko-KR" sz="1400" dirty="0" smtClean="0">
                <a:solidFill>
                  <a:srgbClr val="7F7F7F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B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" name="Straight Arrow Connector 4"/>
          <p:cNvCxnSpPr>
            <a:stCxn id="40" idx="3"/>
            <a:endCxn id="43" idx="1"/>
          </p:cNvCxnSpPr>
          <p:nvPr/>
        </p:nvCxnSpPr>
        <p:spPr>
          <a:xfrm>
            <a:off x="2558099" y="3536817"/>
            <a:ext cx="877373" cy="0"/>
          </a:xfrm>
          <a:prstGeom prst="straightConnector1">
            <a:avLst/>
          </a:prstGeom>
          <a:ln w="12700" cap="sq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8099" y="3262507"/>
            <a:ext cx="87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996212" y="797067"/>
            <a:ext cx="1754088" cy="559337"/>
            <a:chOff x="646212" y="1143000"/>
            <a:chExt cx="2350988" cy="749300"/>
          </a:xfrm>
        </p:grpSpPr>
        <p:sp>
          <p:nvSpPr>
            <p:cNvPr id="47" name="Folded Corner 46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chemeClr val="bg1"/>
            </a:solidFill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6212" y="1308795"/>
              <a:ext cx="23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JspContext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8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976" y="1249426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5750124" y="5429058"/>
            <a:ext cx="2136576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50124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124" y="5059726"/>
            <a:ext cx="213657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35238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 flipV="1">
            <a:off x="1358485" y="2761027"/>
            <a:ext cx="0" cy="1230854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/>
          <p:cNvCxnSpPr/>
          <p:nvPr/>
        </p:nvCxnSpPr>
        <p:spPr>
          <a:xfrm>
            <a:off x="1358485" y="2761026"/>
            <a:ext cx="3187700" cy="1507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>
            <a:off x="4546185" y="2762533"/>
            <a:ext cx="0" cy="1203948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8999" y="4085761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6321" y="2761026"/>
            <a:ext cx="31998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ServletRequest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699" y="4085761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47972" y="3201159"/>
            <a:ext cx="710127" cy="671314"/>
            <a:chOff x="646212" y="1143000"/>
            <a:chExt cx="2350988" cy="749300"/>
          </a:xfrm>
        </p:grpSpPr>
        <p:sp>
          <p:nvSpPr>
            <p:cNvPr id="40" name="Folded Corner 3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rgbClr val="31859C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212" y="1329200"/>
              <a:ext cx="2350988" cy="34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JSP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35472" y="3201159"/>
            <a:ext cx="710127" cy="671314"/>
            <a:chOff x="646212" y="1143000"/>
            <a:chExt cx="2350988" cy="749300"/>
          </a:xfrm>
        </p:grpSpPr>
        <p:sp>
          <p:nvSpPr>
            <p:cNvPr id="43" name="Folded Corner 4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rgbClr val="31859C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6212" y="1225649"/>
              <a:ext cx="2350988" cy="58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FFFF"/>
                  </a:solidFill>
                </a:rPr>
                <a:t>태그</a:t>
              </a:r>
              <a:endParaRPr lang="en-US" altLang="ko-KR" sz="14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FFFF"/>
                  </a:solidFill>
                </a:rPr>
                <a:t>핸들러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5" name="Straight Arrow Connector 4"/>
          <p:cNvCxnSpPr>
            <a:stCxn id="40" idx="3"/>
            <a:endCxn id="43" idx="1"/>
          </p:cNvCxnSpPr>
          <p:nvPr/>
        </p:nvCxnSpPr>
        <p:spPr>
          <a:xfrm>
            <a:off x="2558099" y="3536817"/>
            <a:ext cx="877373" cy="0"/>
          </a:xfrm>
          <a:prstGeom prst="straightConnector1">
            <a:avLst/>
          </a:prstGeom>
          <a:ln w="12700" cap="sq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0"/>
          <p:cNvCxnSpPr/>
          <p:nvPr/>
        </p:nvCxnSpPr>
        <p:spPr>
          <a:xfrm>
            <a:off x="1847972" y="3983407"/>
            <a:ext cx="0" cy="1076319"/>
          </a:xfrm>
          <a:prstGeom prst="straightConnector1">
            <a:avLst/>
          </a:prstGeom>
          <a:ln w="38100" cap="sq" cmpd="sng">
            <a:solidFill>
              <a:schemeClr val="accent5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0"/>
          <p:cNvCxnSpPr/>
          <p:nvPr/>
        </p:nvCxnSpPr>
        <p:spPr>
          <a:xfrm>
            <a:off x="1847972" y="5059726"/>
            <a:ext cx="2297627" cy="0"/>
          </a:xfrm>
          <a:prstGeom prst="straightConnector1">
            <a:avLst/>
          </a:prstGeom>
          <a:ln w="38100" cap="sq" cmpd="sng">
            <a:solidFill>
              <a:schemeClr val="accent5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"/>
          <p:cNvCxnSpPr/>
          <p:nvPr/>
        </p:nvCxnSpPr>
        <p:spPr>
          <a:xfrm flipV="1">
            <a:off x="4145184" y="3991881"/>
            <a:ext cx="0" cy="1067845"/>
          </a:xfrm>
          <a:prstGeom prst="straightConnector1">
            <a:avLst/>
          </a:prstGeom>
          <a:ln w="38100" cap="sq" cmpd="sng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47971" y="4690394"/>
            <a:ext cx="229762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JspContext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5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52641"/>
            <a:ext cx="8216900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ServletContext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2865" y="3960323"/>
            <a:ext cx="8216900" cy="25400"/>
          </a:xfrm>
          <a:prstGeom prst="line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893" y="4145769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시작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793" y="4144280"/>
            <a:ext cx="68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976" y="1249426"/>
            <a:ext cx="343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2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Straight Connector 20"/>
          <p:cNvCxnSpPr/>
          <p:nvPr/>
        </p:nvCxnSpPr>
        <p:spPr>
          <a:xfrm>
            <a:off x="5750124" y="5429058"/>
            <a:ext cx="2136576" cy="0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750300" y="2144223"/>
            <a:ext cx="0" cy="1716577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50124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 flipV="1">
            <a:off x="533400" y="2144223"/>
            <a:ext cx="0" cy="181610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533400" y="2144223"/>
            <a:ext cx="8216900" cy="0"/>
          </a:xfrm>
          <a:prstGeom prst="straightConnector1">
            <a:avLst/>
          </a:prstGeom>
          <a:ln w="38100" cap="sq" cmpd="sng">
            <a:solidFill>
              <a:srgbClr val="3366FF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 flipV="1">
            <a:off x="7886700" y="3991881"/>
            <a:ext cx="0" cy="1437177"/>
          </a:xfrm>
          <a:prstGeom prst="straightConnector1">
            <a:avLst/>
          </a:prstGeom>
          <a:ln w="38100" cap="sq" cmpd="sng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124" y="5059726"/>
            <a:ext cx="213657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HttpSession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35238" y="3581363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최초요청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0424" y="3435596"/>
            <a:ext cx="13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타임아웃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 flipV="1">
            <a:off x="1358485" y="2761027"/>
            <a:ext cx="0" cy="1230854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/>
          <p:cNvCxnSpPr/>
          <p:nvPr/>
        </p:nvCxnSpPr>
        <p:spPr>
          <a:xfrm>
            <a:off x="1358485" y="2761026"/>
            <a:ext cx="3187700" cy="1507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>
            <a:off x="4546185" y="2762533"/>
            <a:ext cx="0" cy="1203948"/>
          </a:xfrm>
          <a:prstGeom prst="straightConnector1">
            <a:avLst/>
          </a:prstGeom>
          <a:ln w="38100" cap="sq" cmpd="sng">
            <a:solidFill>
              <a:schemeClr val="accent3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8999" y="4085761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6321" y="2761026"/>
            <a:ext cx="31998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ServletRequest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699" y="4085761"/>
            <a:ext cx="9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47972" y="3201159"/>
            <a:ext cx="710127" cy="671314"/>
            <a:chOff x="646212" y="1143000"/>
            <a:chExt cx="2350988" cy="749300"/>
          </a:xfrm>
        </p:grpSpPr>
        <p:sp>
          <p:nvSpPr>
            <p:cNvPr id="40" name="Folded Corner 39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rgbClr val="31859C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212" y="1329200"/>
              <a:ext cx="2350988" cy="34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JSP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35472" y="3201159"/>
            <a:ext cx="710127" cy="671314"/>
            <a:chOff x="646212" y="1143000"/>
            <a:chExt cx="2350988" cy="749300"/>
          </a:xfrm>
        </p:grpSpPr>
        <p:sp>
          <p:nvSpPr>
            <p:cNvPr id="43" name="Folded Corner 42"/>
            <p:cNvSpPr/>
            <p:nvPr/>
          </p:nvSpPr>
          <p:spPr>
            <a:xfrm flipV="1">
              <a:off x="646212" y="1143000"/>
              <a:ext cx="2350988" cy="749300"/>
            </a:xfrm>
            <a:prstGeom prst="foldedCorner">
              <a:avLst>
                <a:gd name="adj" fmla="val 27029"/>
              </a:avLst>
            </a:prstGeom>
            <a:solidFill>
              <a:srgbClr val="31859C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6212" y="1225649"/>
              <a:ext cx="2350988" cy="58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FFFF"/>
                  </a:solidFill>
                </a:rPr>
                <a:t>태그</a:t>
              </a:r>
              <a:endParaRPr lang="en-US" altLang="ko-KR" sz="14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FFFF"/>
                  </a:solidFill>
                </a:rPr>
                <a:t>핸들러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5" name="Straight Arrow Connector 4"/>
          <p:cNvCxnSpPr>
            <a:stCxn id="40" idx="3"/>
            <a:endCxn id="43" idx="1"/>
          </p:cNvCxnSpPr>
          <p:nvPr/>
        </p:nvCxnSpPr>
        <p:spPr>
          <a:xfrm>
            <a:off x="2558099" y="3536817"/>
            <a:ext cx="877373" cy="0"/>
          </a:xfrm>
          <a:prstGeom prst="straightConnector1">
            <a:avLst/>
          </a:prstGeom>
          <a:ln w="12700" cap="sq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0"/>
          <p:cNvCxnSpPr/>
          <p:nvPr/>
        </p:nvCxnSpPr>
        <p:spPr>
          <a:xfrm>
            <a:off x="1847972" y="3983407"/>
            <a:ext cx="0" cy="1076319"/>
          </a:xfrm>
          <a:prstGeom prst="straightConnector1">
            <a:avLst/>
          </a:prstGeom>
          <a:ln w="38100" cap="sq" cmpd="sng">
            <a:solidFill>
              <a:schemeClr val="accent5">
                <a:lumMod val="75000"/>
              </a:schemeClr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0"/>
          <p:cNvCxnSpPr/>
          <p:nvPr/>
        </p:nvCxnSpPr>
        <p:spPr>
          <a:xfrm>
            <a:off x="1847972" y="5059726"/>
            <a:ext cx="2297627" cy="0"/>
          </a:xfrm>
          <a:prstGeom prst="straightConnector1">
            <a:avLst/>
          </a:prstGeom>
          <a:ln w="38100" cap="sq" cmpd="sng">
            <a:solidFill>
              <a:schemeClr val="accent5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"/>
          <p:cNvCxnSpPr/>
          <p:nvPr/>
        </p:nvCxnSpPr>
        <p:spPr>
          <a:xfrm flipV="1">
            <a:off x="4145184" y="3991881"/>
            <a:ext cx="0" cy="1067845"/>
          </a:xfrm>
          <a:prstGeom prst="straightConnector1">
            <a:avLst/>
          </a:prstGeom>
          <a:ln w="38100" cap="sq" cmpd="sng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47971" y="4690394"/>
            <a:ext cx="229762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JspContext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35472" y="5581458"/>
            <a:ext cx="3901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JSP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 페이지를 실행하는 동안 존재함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태그 핸들러와 데이터를 공유할 때 사용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50" name="Curved Connector 49"/>
          <p:cNvCxnSpPr>
            <a:stCxn id="49" idx="1"/>
            <a:endCxn id="48" idx="2"/>
          </p:cNvCxnSpPr>
          <p:nvPr/>
        </p:nvCxnSpPr>
        <p:spPr>
          <a:xfrm rot="10800000">
            <a:off x="2996786" y="5059727"/>
            <a:ext cx="438687" cy="93723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4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활용 실습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70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3"/>
            <a:endCxn id="28" idx="1"/>
          </p:cNvCxnSpPr>
          <p:nvPr/>
        </p:nvCxnSpPr>
        <p:spPr>
          <a:xfrm>
            <a:off x="3495321" y="24621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495321" y="3540588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495321" y="45830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495321" y="56498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500" y="20533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MemberAddServlet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0" y="3120177"/>
            <a:ext cx="2669821" cy="817493"/>
            <a:chOff x="4678685" y="2670339"/>
            <a:chExt cx="2180700" cy="81749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500" y="4174277"/>
            <a:ext cx="2669821" cy="817493"/>
            <a:chOff x="4678685" y="2670339"/>
            <a:chExt cx="2180700" cy="8174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MemberUpdateServlet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5500" y="5241077"/>
            <a:ext cx="2669821" cy="817493"/>
            <a:chOff x="4678685" y="2670339"/>
            <a:chExt cx="2180700" cy="817493"/>
          </a:xfrm>
        </p:grpSpPr>
        <p:grpSp>
          <p:nvGrpSpPr>
            <p:cNvPr id="21" name="Group 2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2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MemberDeleteServlet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854700" y="21838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5321" y="21025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262305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5321" y="3180975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15"/>
          <p:cNvSpPr/>
          <p:nvPr/>
        </p:nvSpPr>
        <p:spPr>
          <a:xfrm>
            <a:off x="5854700" y="43047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5321" y="42234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5854700" y="53715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5321" y="52902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ea typeface="맑은 고딕"/>
                <a:cs typeface="맑은 고딕"/>
              </a:rPr>
              <a:t>활용전</a:t>
            </a:r>
            <a:endParaRPr lang="en-US" sz="28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81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3"/>
            <a:endCxn id="28" idx="1"/>
          </p:cNvCxnSpPr>
          <p:nvPr/>
        </p:nvCxnSpPr>
        <p:spPr>
          <a:xfrm>
            <a:off x="3495321" y="2462124"/>
            <a:ext cx="2359379" cy="0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495321" y="3540588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495321" y="45830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495321" y="56498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500" y="20533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MemberAddServlet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0" y="3120177"/>
            <a:ext cx="2669821" cy="817493"/>
            <a:chOff x="4678685" y="2670339"/>
            <a:chExt cx="2180700" cy="81749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500" y="4174277"/>
            <a:ext cx="2669821" cy="817493"/>
            <a:chOff x="4678685" y="2670339"/>
            <a:chExt cx="2180700" cy="8174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MemberUpdateServlet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5500" y="5241077"/>
            <a:ext cx="2669821" cy="817493"/>
            <a:chOff x="4678685" y="2670339"/>
            <a:chExt cx="2180700" cy="817493"/>
          </a:xfrm>
        </p:grpSpPr>
        <p:grpSp>
          <p:nvGrpSpPr>
            <p:cNvPr id="21" name="Group 2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2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MemberDeleteServlet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854700" y="21838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5321" y="21025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262305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5321" y="3180975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15"/>
          <p:cNvSpPr/>
          <p:nvPr/>
        </p:nvSpPr>
        <p:spPr>
          <a:xfrm>
            <a:off x="5854700" y="43047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5321" y="42234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5854700" y="53715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5321" y="52902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b="1" dirty="0">
                <a:latin typeface="맑은 고딕"/>
                <a:cs typeface="맑은 고딕"/>
              </a:rPr>
              <a:t>활용전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266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3"/>
            <a:endCxn id="28" idx="1"/>
          </p:cNvCxnSpPr>
          <p:nvPr/>
        </p:nvCxnSpPr>
        <p:spPr>
          <a:xfrm>
            <a:off x="3495321" y="2462124"/>
            <a:ext cx="2359379" cy="0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495321" y="3540588"/>
            <a:ext cx="2359379" cy="0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495321" y="45830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495321" y="56498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500" y="20533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MemberAddServlet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0" y="3120177"/>
            <a:ext cx="2669821" cy="817493"/>
            <a:chOff x="4678685" y="2670339"/>
            <a:chExt cx="2180700" cy="81749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500" y="4174277"/>
            <a:ext cx="2669821" cy="817493"/>
            <a:chOff x="4678685" y="2670339"/>
            <a:chExt cx="2180700" cy="8174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MemberUpdateServlet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5500" y="5241077"/>
            <a:ext cx="2669821" cy="817493"/>
            <a:chOff x="4678685" y="2670339"/>
            <a:chExt cx="2180700" cy="817493"/>
          </a:xfrm>
        </p:grpSpPr>
        <p:grpSp>
          <p:nvGrpSpPr>
            <p:cNvPr id="21" name="Group 2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2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MemberDeleteServlet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854700" y="21838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5321" y="21025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262305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5321" y="3180975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15"/>
          <p:cNvSpPr/>
          <p:nvPr/>
        </p:nvSpPr>
        <p:spPr>
          <a:xfrm>
            <a:off x="5854700" y="43047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5321" y="42234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5854700" y="53715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5321" y="52902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b="1" dirty="0">
                <a:latin typeface="맑은 고딕"/>
                <a:cs typeface="맑은 고딕"/>
              </a:rPr>
              <a:t>활용전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699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3"/>
            <a:endCxn id="28" idx="1"/>
          </p:cNvCxnSpPr>
          <p:nvPr/>
        </p:nvCxnSpPr>
        <p:spPr>
          <a:xfrm>
            <a:off x="3495321" y="2462124"/>
            <a:ext cx="2359379" cy="0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495321" y="3540588"/>
            <a:ext cx="2359379" cy="0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495321" y="4583024"/>
            <a:ext cx="2359379" cy="0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495321" y="5649824"/>
            <a:ext cx="2359379" cy="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500" y="20533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MemberAddServlet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0" y="3120177"/>
            <a:ext cx="2669821" cy="817493"/>
            <a:chOff x="4678685" y="2670339"/>
            <a:chExt cx="2180700" cy="81749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500" y="4174277"/>
            <a:ext cx="2669821" cy="817493"/>
            <a:chOff x="4678685" y="2670339"/>
            <a:chExt cx="2180700" cy="8174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MemberUpdateServlet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5500" y="5241077"/>
            <a:ext cx="2669821" cy="817493"/>
            <a:chOff x="4678685" y="2670339"/>
            <a:chExt cx="2180700" cy="817493"/>
          </a:xfrm>
        </p:grpSpPr>
        <p:grpSp>
          <p:nvGrpSpPr>
            <p:cNvPr id="21" name="Group 2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2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MemberDeleteServlet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854700" y="21838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5321" y="21025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262305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5321" y="3180975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15"/>
          <p:cNvSpPr/>
          <p:nvPr/>
        </p:nvSpPr>
        <p:spPr>
          <a:xfrm>
            <a:off x="5854700" y="43047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5321" y="42234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5854700" y="5371541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5321" y="52902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b="1" dirty="0">
                <a:latin typeface="맑은 고딕"/>
                <a:cs typeface="맑은 고딕"/>
              </a:rPr>
              <a:t>활용전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637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247" y="28717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878177" y="3179560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448700" y="2884483"/>
            <a:ext cx="154293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878178" y="3429177"/>
            <a:ext cx="1528722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35247" y="1871592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컨트롤러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+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모델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6" name="Curved Connector 25"/>
          <p:cNvCxnSpPr>
            <a:endCxn id="11" idx="0"/>
          </p:cNvCxnSpPr>
          <p:nvPr/>
        </p:nvCxnSpPr>
        <p:spPr>
          <a:xfrm>
            <a:off x="4636836" y="2194758"/>
            <a:ext cx="583329" cy="689725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61190" y="4770090"/>
            <a:ext cx="154293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452612" y="3701977"/>
            <a:ext cx="0" cy="106811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5024224" y="3736954"/>
            <a:ext cx="0" cy="10331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028" y="4123759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3" name="Curved Connector 22"/>
          <p:cNvCxnSpPr>
            <a:endCxn id="14" idx="1"/>
          </p:cNvCxnSpPr>
          <p:nvPr/>
        </p:nvCxnSpPr>
        <p:spPr>
          <a:xfrm>
            <a:off x="3467900" y="4446925"/>
            <a:ext cx="993290" cy="73191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8648" y="288448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6908" y="342917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2612" y="4123759"/>
            <a:ext cx="178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4100" y="4123759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227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3"/>
            <a:endCxn id="28" idx="1"/>
          </p:cNvCxnSpPr>
          <p:nvPr/>
        </p:nvCxnSpPr>
        <p:spPr>
          <a:xfrm>
            <a:off x="3495321" y="2462124"/>
            <a:ext cx="2359379" cy="0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495321" y="3540588"/>
            <a:ext cx="2359379" cy="0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495321" y="4583024"/>
            <a:ext cx="2359379" cy="0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495321" y="5649824"/>
            <a:ext cx="2359379" cy="0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500" y="20533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MemberAddServlet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0" y="3120177"/>
            <a:ext cx="2669821" cy="817493"/>
            <a:chOff x="4678685" y="2670339"/>
            <a:chExt cx="2180700" cy="81749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500" y="4174277"/>
            <a:ext cx="2669821" cy="817493"/>
            <a:chOff x="4678685" y="2670339"/>
            <a:chExt cx="2180700" cy="8174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MemberUpdateServlet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5500" y="5241077"/>
            <a:ext cx="2669821" cy="817493"/>
            <a:chOff x="4678685" y="2670339"/>
            <a:chExt cx="2180700" cy="817493"/>
          </a:xfrm>
        </p:grpSpPr>
        <p:grpSp>
          <p:nvGrpSpPr>
            <p:cNvPr id="21" name="Group 2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2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MemberDeleteServlet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854700" y="21838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5321" y="21025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262305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5321" y="3180975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15"/>
          <p:cNvSpPr/>
          <p:nvPr/>
        </p:nvSpPr>
        <p:spPr>
          <a:xfrm>
            <a:off x="5854700" y="43047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5321" y="42234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5854700" y="5371541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5321" y="5290211"/>
            <a:ext cx="235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 및 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800" b="1" dirty="0">
                <a:latin typeface="맑은 고딕"/>
                <a:cs typeface="맑은 고딕"/>
              </a:rPr>
              <a:t>활용전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198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ServletContext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활용후</a:t>
            </a:r>
            <a:endParaRPr lang="en-US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082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311" y="2563093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815040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13400" y="859577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6938805" y="1677070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3"/>
          </p:cNvCxnSpPr>
          <p:nvPr/>
        </p:nvCxnSpPr>
        <p:spPr>
          <a:xfrm>
            <a:off x="3495321" y="2462124"/>
            <a:ext cx="2359379" cy="1352916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</p:cNvCxnSpPr>
          <p:nvPr/>
        </p:nvCxnSpPr>
        <p:spPr>
          <a:xfrm>
            <a:off x="3495321" y="3528924"/>
            <a:ext cx="2359379" cy="408746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495321" y="4192634"/>
            <a:ext cx="2359379" cy="390391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95321" y="4371605"/>
            <a:ext cx="2359379" cy="1278219"/>
          </a:xfrm>
          <a:prstGeom prst="straightConnector1">
            <a:avLst/>
          </a:prstGeom>
          <a:ln w="38100" cap="sq" cmpd="sng">
            <a:solidFill>
              <a:srgbClr val="558ED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500" y="20533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MemberAddServlet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0" y="3120177"/>
            <a:ext cx="2669821" cy="817493"/>
            <a:chOff x="4678685" y="2670339"/>
            <a:chExt cx="2180700" cy="81749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500" y="4174277"/>
            <a:ext cx="2669821" cy="817493"/>
            <a:chOff x="4678685" y="2670339"/>
            <a:chExt cx="2180700" cy="8174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1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MemberUpdateServlet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5500" y="5241077"/>
            <a:ext cx="2669821" cy="817493"/>
            <a:chOff x="4678685" y="2670339"/>
            <a:chExt cx="2180700" cy="817493"/>
          </a:xfrm>
        </p:grpSpPr>
        <p:grpSp>
          <p:nvGrpSpPr>
            <p:cNvPr id="21" name="Group 20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23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MemberDeleteServlet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48311" y="2563093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5854700" y="3815040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92600" y="2716981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13400" y="859577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6938805" y="1677070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클라이언트 요청을 처리하지 않는 서블릿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048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1196" y="3009752"/>
            <a:ext cx="431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서블릿들이 공통으로 사용할 자원을 준비하는 역할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0" name="Curved Connector 9"/>
          <p:cNvCxnSpPr>
            <a:stCxn id="9" idx="1"/>
          </p:cNvCxnSpPr>
          <p:nvPr/>
        </p:nvCxnSpPr>
        <p:spPr>
          <a:xfrm rot="10800000">
            <a:off x="3552540" y="2488051"/>
            <a:ext cx="438657" cy="752535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7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1196" y="3009752"/>
            <a:ext cx="431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서블릿들이 공통으로 사용할 자원을 준비하는 역할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클라이언트의 요청을 처리하지 않는 서블릿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!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0" name="Curved Connector 9"/>
          <p:cNvCxnSpPr>
            <a:stCxn id="9" idx="1"/>
          </p:cNvCxnSpPr>
          <p:nvPr/>
        </p:nvCxnSpPr>
        <p:spPr>
          <a:xfrm rot="10800000">
            <a:off x="3552542" y="2488053"/>
            <a:ext cx="438655" cy="937199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1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25900" y="1650564"/>
            <a:ext cx="48641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servlet&gt;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servlet-name</a:t>
            </a:r>
            <a:r>
              <a:rPr lang="en-US" dirty="0" smtClean="0"/>
              <a:t>&gt;</a:t>
            </a:r>
            <a:r>
              <a:rPr lang="en-US" b="1" dirty="0" err="1" smtClean="0"/>
              <a:t>AppInitServlet</a:t>
            </a:r>
            <a:r>
              <a:rPr lang="en-US" dirty="0"/>
              <a:t>&lt;/servlet-name&gt;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servlet-class</a:t>
            </a:r>
            <a:r>
              <a:rPr lang="en-US" dirty="0" smtClean="0"/>
              <a:t>&gt;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b="1" dirty="0" err="1" smtClean="0"/>
              <a:t>spms.servlets.AppInitServlet</a:t>
            </a:r>
            <a:endParaRPr lang="en-US" b="1" dirty="0" smtClean="0"/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/servlet-class&gt;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load-on-startup&gt;1&lt;/load-on-startup&gt;</a:t>
            </a:r>
          </a:p>
          <a:p>
            <a:r>
              <a:rPr lang="en-US" dirty="0" smtClean="0"/>
              <a:t>&lt;</a:t>
            </a:r>
            <a:r>
              <a:rPr lang="en-US" dirty="0"/>
              <a:t>/servlet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&lt;servlet-mapping&gt;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&lt;/servlet-mapping&gt;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25900" y="1131988"/>
            <a:ext cx="4864100" cy="4789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210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25900" y="1650564"/>
            <a:ext cx="48641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servlet&gt;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servlet-name</a:t>
            </a:r>
            <a:r>
              <a:rPr lang="en-US" dirty="0" smtClean="0"/>
              <a:t>&gt;</a:t>
            </a:r>
            <a:r>
              <a:rPr lang="en-US" b="1" dirty="0" err="1" smtClean="0"/>
              <a:t>AppInitServlet</a:t>
            </a:r>
            <a:r>
              <a:rPr lang="en-US" dirty="0"/>
              <a:t>&lt;/servlet-name&gt;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servlet-class</a:t>
            </a:r>
            <a:r>
              <a:rPr lang="en-US" dirty="0" smtClean="0"/>
              <a:t>&gt;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b="1" dirty="0" err="1" smtClean="0"/>
              <a:t>spms.servlets.AppInitServlet</a:t>
            </a:r>
            <a:endParaRPr lang="en-US" b="1" dirty="0" smtClean="0"/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/servlet-class&gt;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load-on-startup&gt;1&lt;/load-on-startup&gt;</a:t>
            </a:r>
          </a:p>
          <a:p>
            <a:r>
              <a:rPr lang="en-US" dirty="0" smtClean="0"/>
              <a:t>&lt;</a:t>
            </a:r>
            <a:r>
              <a:rPr lang="en-US" dirty="0"/>
              <a:t>/servlet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&lt;servlet-mapping&gt;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&lt;/servlet-mapping&gt;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25900" y="1131988"/>
            <a:ext cx="4864100" cy="4789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4025900" y="3291686"/>
            <a:ext cx="1993900" cy="2032000"/>
          </a:xfrm>
          <a:prstGeom prst="mathMultiply">
            <a:avLst>
              <a:gd name="adj1" fmla="val 696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40496" y="5323686"/>
            <a:ext cx="431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클라이언트의 요청을 처리하지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않기 때문에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URL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을 매핑할 필요가 없음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4" name="Curved Connector 13"/>
          <p:cNvCxnSpPr>
            <a:stCxn id="13" idx="0"/>
          </p:cNvCxnSpPr>
          <p:nvPr/>
        </p:nvCxnSpPr>
        <p:spPr>
          <a:xfrm rot="16200000" flipV="1">
            <a:off x="5870433" y="4296321"/>
            <a:ext cx="1024333" cy="103039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3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25900" y="1650564"/>
            <a:ext cx="48641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servlet&gt;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servlet-name</a:t>
            </a:r>
            <a:r>
              <a:rPr lang="en-US" dirty="0" smtClean="0"/>
              <a:t>&gt;</a:t>
            </a:r>
            <a:r>
              <a:rPr lang="en-US" dirty="0" err="1" smtClean="0"/>
              <a:t>AppInitServlet</a:t>
            </a:r>
            <a:r>
              <a:rPr lang="en-US" dirty="0"/>
              <a:t>&lt;/servlet-name&gt;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servlet-class</a:t>
            </a:r>
            <a:r>
              <a:rPr lang="en-US" dirty="0" smtClean="0"/>
              <a:t>&gt;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err="1" smtClean="0"/>
              <a:t>spms.servlets.AppInitServlet</a:t>
            </a:r>
            <a:endParaRPr lang="en-US" dirty="0" smtClean="0"/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/servlet-class&gt;</a:t>
            </a:r>
          </a:p>
          <a:p>
            <a:r>
              <a:rPr lang="ko-KR" altLang="en-US" sz="2000" dirty="0" smtClean="0"/>
              <a:t>  </a:t>
            </a:r>
            <a:r>
              <a:rPr lang="en-US" sz="2000" b="1" dirty="0" smtClean="0"/>
              <a:t>&lt;</a:t>
            </a:r>
            <a:r>
              <a:rPr lang="en-US" sz="2000" b="1" dirty="0"/>
              <a:t>load-on-startup&gt;1&lt;/load-on-startup&gt;</a:t>
            </a:r>
          </a:p>
          <a:p>
            <a:r>
              <a:rPr lang="en-US" dirty="0" smtClean="0"/>
              <a:t>&lt;</a:t>
            </a:r>
            <a:r>
              <a:rPr lang="en-US" dirty="0"/>
              <a:t>/servlet&gt;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25900" y="1131988"/>
            <a:ext cx="4864100" cy="4789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1474" y="4470252"/>
            <a:ext cx="463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웹 애플리케이션 시작 시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 객체 생성 및 초기화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1" idx="0"/>
          </p:cNvCxnSpPr>
          <p:nvPr/>
        </p:nvCxnSpPr>
        <p:spPr>
          <a:xfrm rot="16200000" flipV="1">
            <a:off x="5540886" y="3440401"/>
            <a:ext cx="1089666" cy="970036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1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247" y="28717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878177" y="3179560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448700" y="2884483"/>
            <a:ext cx="154293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878178" y="3429177"/>
            <a:ext cx="1528722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35247" y="1871592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컨트롤러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+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모델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6" name="Curved Connector 25"/>
          <p:cNvCxnSpPr>
            <a:endCxn id="11" idx="0"/>
          </p:cNvCxnSpPr>
          <p:nvPr/>
        </p:nvCxnSpPr>
        <p:spPr>
          <a:xfrm>
            <a:off x="4636836" y="2194758"/>
            <a:ext cx="583329" cy="689725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61190" y="4770090"/>
            <a:ext cx="154293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452612" y="3701977"/>
            <a:ext cx="0" cy="106811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5024224" y="3736954"/>
            <a:ext cx="0" cy="10331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028" y="4123759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3" name="Curved Connector 22"/>
          <p:cNvCxnSpPr>
            <a:endCxn id="14" idx="1"/>
          </p:cNvCxnSpPr>
          <p:nvPr/>
        </p:nvCxnSpPr>
        <p:spPr>
          <a:xfrm>
            <a:off x="3467900" y="4446925"/>
            <a:ext cx="993290" cy="73191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33526" y="3854377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10080" y="1328658"/>
            <a:ext cx="327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데이터 수송 객체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(DTO)</a:t>
            </a:r>
          </a:p>
        </p:txBody>
      </p:sp>
      <p:cxnSp>
        <p:nvCxnSpPr>
          <p:cNvPr id="33" name="Curved Connector 32"/>
          <p:cNvCxnSpPr>
            <a:endCxn id="30" idx="0"/>
          </p:cNvCxnSpPr>
          <p:nvPr/>
        </p:nvCxnSpPr>
        <p:spPr>
          <a:xfrm rot="16200000" flipH="1">
            <a:off x="6911167" y="2760553"/>
            <a:ext cx="1428674" cy="758973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8648" y="288448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6908" y="342917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2612" y="4123759"/>
            <a:ext cx="178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94100" y="4123759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972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25900" y="1650564"/>
            <a:ext cx="48641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servlet&gt;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servlet-name</a:t>
            </a:r>
            <a:r>
              <a:rPr lang="en-US" dirty="0" smtClean="0"/>
              <a:t>&gt;</a:t>
            </a:r>
            <a:r>
              <a:rPr lang="en-US" dirty="0" err="1" smtClean="0"/>
              <a:t>AppInitServlet</a:t>
            </a:r>
            <a:r>
              <a:rPr lang="en-US" dirty="0"/>
              <a:t>&lt;/servlet-name&gt;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servlet-class</a:t>
            </a:r>
            <a:r>
              <a:rPr lang="en-US" dirty="0" smtClean="0"/>
              <a:t>&gt;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err="1" smtClean="0"/>
              <a:t>spms.servlets.AppInitServlet</a:t>
            </a:r>
            <a:endParaRPr lang="en-US" dirty="0" smtClean="0"/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/servlet-class&gt;</a:t>
            </a:r>
          </a:p>
          <a:p>
            <a:r>
              <a:rPr lang="ko-KR" altLang="en-US" sz="2000" dirty="0" smtClean="0"/>
              <a:t>  </a:t>
            </a:r>
            <a:r>
              <a:rPr lang="en-US" sz="2000" b="1" dirty="0" smtClean="0"/>
              <a:t>&lt;</a:t>
            </a:r>
            <a:r>
              <a:rPr lang="en-US" sz="2000" b="1" dirty="0"/>
              <a:t>load-on-startup&gt;1&lt;/load-on-startup&gt;</a:t>
            </a:r>
          </a:p>
          <a:p>
            <a:r>
              <a:rPr lang="en-US" dirty="0" smtClean="0"/>
              <a:t>&lt;</a:t>
            </a:r>
            <a:r>
              <a:rPr lang="en-US" dirty="0"/>
              <a:t>/servlet&gt;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25900" y="1131988"/>
            <a:ext cx="4864100" cy="4789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1474" y="4470252"/>
            <a:ext cx="4638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웹 애플리케이션 시작 시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 객체 생성 및 초기화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서블릿 객체 생성 </a:t>
            </a: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  <a:sym typeface="Wingdings"/>
              </a:rPr>
              <a:t> 생성자 호출  </a:t>
            </a:r>
            <a:r>
              <a:rPr lang="en-US" altLang="ko-KR" sz="2400" dirty="0" err="1" smtClean="0">
                <a:latin typeface="나눔손글씨 붓"/>
                <a:ea typeface="나눔손글씨 붓"/>
                <a:cs typeface="나눔손글씨 붓"/>
                <a:sym typeface="Wingdings"/>
              </a:rPr>
              <a:t>init</a:t>
            </a:r>
            <a:r>
              <a:rPr lang="en-US" altLang="ko-KR" sz="2400" dirty="0" smtClean="0">
                <a:latin typeface="나눔손글씨 붓"/>
                <a:ea typeface="나눔손글씨 붓"/>
                <a:cs typeface="나눔손글씨 붓"/>
                <a:sym typeface="Wingdings"/>
              </a:rPr>
              <a:t>() </a:t>
            </a: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  <a:sym typeface="Wingdings"/>
              </a:rPr>
              <a:t>호출</a:t>
            </a:r>
            <a:endParaRPr lang="en-US" altLang="ko-KR" sz="2400" dirty="0" smtClean="0">
              <a:latin typeface="나눔손글씨 붓"/>
              <a:ea typeface="나눔손글씨 붓"/>
              <a:cs typeface="나눔손글씨 붓"/>
              <a:sym typeface="Wingdings"/>
            </a:endParaRPr>
          </a:p>
        </p:txBody>
      </p:sp>
      <p:cxnSp>
        <p:nvCxnSpPr>
          <p:cNvPr id="13" name="Curved Connector 12"/>
          <p:cNvCxnSpPr>
            <a:stCxn id="11" idx="0"/>
          </p:cNvCxnSpPr>
          <p:nvPr/>
        </p:nvCxnSpPr>
        <p:spPr>
          <a:xfrm rot="16200000" flipV="1">
            <a:off x="5540886" y="3440400"/>
            <a:ext cx="1089666" cy="970037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4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7911" y="3380586"/>
            <a:ext cx="95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15"/>
          <p:cNvSpPr/>
          <p:nvPr/>
        </p:nvSpPr>
        <p:spPr>
          <a:xfrm>
            <a:off x="1384300" y="4632533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Connection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43000" y="1677070"/>
            <a:ext cx="2669821" cy="817493"/>
            <a:chOff x="3250282" y="2409875"/>
            <a:chExt cx="1542930" cy="817493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AppInitServlet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50" name="Straight Arrow Connector 49"/>
          <p:cNvCxnSpPr>
            <a:stCxn id="48" idx="2"/>
            <a:endCxn id="35" idx="0"/>
          </p:cNvCxnSpPr>
          <p:nvPr/>
        </p:nvCxnSpPr>
        <p:spPr>
          <a:xfrm flipH="1">
            <a:off x="2468405" y="2494563"/>
            <a:ext cx="9506" cy="2137970"/>
          </a:xfrm>
          <a:prstGeom prst="straightConnector1">
            <a:avLst/>
          </a:prstGeom>
          <a:ln w="381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25900" y="1650564"/>
            <a:ext cx="4864100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servlet&gt;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servlet-name</a:t>
            </a:r>
            <a:r>
              <a:rPr lang="en-US" dirty="0" smtClean="0"/>
              <a:t>&gt;</a:t>
            </a:r>
            <a:r>
              <a:rPr lang="en-US" dirty="0" err="1" smtClean="0"/>
              <a:t>AppInitServlet</a:t>
            </a:r>
            <a:r>
              <a:rPr lang="en-US" dirty="0"/>
              <a:t>&lt;/servlet-name&gt;</a:t>
            </a:r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servlet-class</a:t>
            </a:r>
            <a:r>
              <a:rPr lang="en-US" dirty="0" smtClean="0"/>
              <a:t>&gt;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err="1" smtClean="0"/>
              <a:t>spms.servlets.AppInitServlet</a:t>
            </a:r>
            <a:endParaRPr lang="en-US" dirty="0" smtClean="0"/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/servlet-class&gt;</a:t>
            </a:r>
          </a:p>
          <a:p>
            <a:r>
              <a:rPr lang="ko-KR" altLang="en-US" sz="2000" dirty="0" smtClean="0"/>
              <a:t>  </a:t>
            </a:r>
            <a:r>
              <a:rPr lang="en-US" sz="2000" b="1" dirty="0" smtClean="0"/>
              <a:t>&lt;</a:t>
            </a:r>
            <a:r>
              <a:rPr lang="en-US" sz="2000" b="1" dirty="0"/>
              <a:t>load-on-startup&gt;</a:t>
            </a:r>
            <a:r>
              <a:rPr lang="en-US" sz="2800" b="1" dirty="0"/>
              <a:t>1</a:t>
            </a:r>
            <a:r>
              <a:rPr lang="en-US" sz="2000" b="1" dirty="0"/>
              <a:t>&lt;/load-on-startup&gt;</a:t>
            </a:r>
          </a:p>
          <a:p>
            <a:r>
              <a:rPr lang="en-US" dirty="0" smtClean="0"/>
              <a:t>&lt;</a:t>
            </a:r>
            <a:r>
              <a:rPr lang="en-US" dirty="0"/>
              <a:t>/servlet&gt;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25900" y="1131988"/>
            <a:ext cx="4864100" cy="4789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1474" y="4470252"/>
            <a:ext cx="463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 생성 및 초기화 순서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낮은 값부터 우선 생성됨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1" idx="0"/>
          </p:cNvCxnSpPr>
          <p:nvPr/>
        </p:nvCxnSpPr>
        <p:spPr>
          <a:xfrm rot="16200000" flipV="1">
            <a:off x="5920693" y="3820208"/>
            <a:ext cx="926952" cy="373136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0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기존 서블릿 변경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455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4801" y="9357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66413" y="2033350"/>
            <a:ext cx="811819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doGet</a:t>
            </a:r>
            <a:r>
              <a:rPr lang="en-US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ko-KR" altLang="en-US" dirty="0" smtClean="0"/>
              <a:t>    </a:t>
            </a:r>
            <a:r>
              <a:rPr lang="en-US" dirty="0" smtClean="0"/>
              <a:t>Connection </a:t>
            </a:r>
            <a:r>
              <a:rPr lang="en-US" dirty="0"/>
              <a:t>conn = null;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Statement </a:t>
            </a:r>
            <a:r>
              <a:rPr lang="en-US" dirty="0" err="1"/>
              <a:t>stmt</a:t>
            </a:r>
            <a:r>
              <a:rPr lang="en-US" dirty="0"/>
              <a:t> = null;</a:t>
            </a:r>
          </a:p>
          <a:p>
            <a:r>
              <a:rPr lang="ko-KR" altLang="en-US" dirty="0" smtClean="0"/>
              <a:t>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rs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ko-KR" altLang="en-US" dirty="0" smtClean="0"/>
              <a:t>    </a:t>
            </a: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ko-KR" altLang="en-US" dirty="0" smtClean="0"/>
              <a:t>        </a:t>
            </a:r>
            <a:r>
              <a:rPr lang="en-US" dirty="0" smtClean="0"/>
              <a:t>ServletContext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this.getServletContext</a:t>
            </a:r>
            <a:r>
              <a:rPr lang="en-US" dirty="0"/>
              <a:t>();</a:t>
            </a:r>
          </a:p>
          <a:p>
            <a:r>
              <a:rPr lang="ko-KR" altLang="en-US" dirty="0" smtClean="0"/>
              <a:t>        </a:t>
            </a:r>
            <a:r>
              <a:rPr lang="en-US" b="1" dirty="0" err="1" smtClean="0"/>
              <a:t>Class.forName</a:t>
            </a:r>
            <a:r>
              <a:rPr lang="en-US" b="1" dirty="0"/>
              <a:t>(</a:t>
            </a:r>
            <a:r>
              <a:rPr lang="en-US" b="1" dirty="0" err="1"/>
              <a:t>sc.getInitParameter</a:t>
            </a:r>
            <a:r>
              <a:rPr lang="en-US" b="1" dirty="0"/>
              <a:t>("driver"));</a:t>
            </a:r>
          </a:p>
          <a:p>
            <a:r>
              <a:rPr lang="ko-KR" altLang="en-US" b="1" dirty="0" smtClean="0"/>
              <a:t>        </a:t>
            </a:r>
            <a:r>
              <a:rPr lang="en-US" b="1" dirty="0" smtClean="0"/>
              <a:t>conn </a:t>
            </a:r>
            <a:r>
              <a:rPr lang="en-US" b="1" dirty="0"/>
              <a:t>= </a:t>
            </a:r>
            <a:r>
              <a:rPr lang="en-US" b="1" dirty="0" err="1"/>
              <a:t>DriverManager.getConnection</a:t>
            </a:r>
            <a:r>
              <a:rPr lang="en-US" b="1" dirty="0"/>
              <a:t>(</a:t>
            </a:r>
          </a:p>
          <a:p>
            <a:r>
              <a:rPr lang="en-US" b="1" dirty="0"/>
              <a:t>						</a:t>
            </a:r>
            <a:r>
              <a:rPr lang="en-US" b="1" dirty="0" err="1"/>
              <a:t>sc.getInitParameter</a:t>
            </a:r>
            <a:r>
              <a:rPr lang="en-US" b="1" dirty="0"/>
              <a:t>("url"),</a:t>
            </a:r>
          </a:p>
          <a:p>
            <a:r>
              <a:rPr lang="en-US" b="1" dirty="0"/>
              <a:t>						</a:t>
            </a:r>
            <a:r>
              <a:rPr lang="en-US" b="1" dirty="0" err="1"/>
              <a:t>sc.getInitParameter</a:t>
            </a:r>
            <a:r>
              <a:rPr lang="en-US" b="1" dirty="0"/>
              <a:t>("username"),</a:t>
            </a:r>
          </a:p>
          <a:p>
            <a:r>
              <a:rPr lang="en-US" b="1" dirty="0"/>
              <a:t>						</a:t>
            </a:r>
            <a:r>
              <a:rPr lang="en-US" b="1" dirty="0" err="1"/>
              <a:t>sc.getInitParameter</a:t>
            </a:r>
            <a:r>
              <a:rPr lang="en-US" b="1" dirty="0"/>
              <a:t>("password")); </a:t>
            </a:r>
          </a:p>
          <a:p>
            <a:r>
              <a:rPr lang="ko-KR" alt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conn.createStatement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7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4801" y="9357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66413" y="2033350"/>
            <a:ext cx="811819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doGet</a:t>
            </a:r>
            <a:r>
              <a:rPr lang="en-US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ko-KR" altLang="en-US" dirty="0" smtClean="0"/>
              <a:t>    </a:t>
            </a:r>
            <a:r>
              <a:rPr lang="en-US" dirty="0" smtClean="0"/>
              <a:t>Connection </a:t>
            </a:r>
            <a:r>
              <a:rPr lang="en-US" dirty="0"/>
              <a:t>conn = null;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Statement </a:t>
            </a:r>
            <a:r>
              <a:rPr lang="en-US" dirty="0" err="1"/>
              <a:t>stmt</a:t>
            </a:r>
            <a:r>
              <a:rPr lang="en-US" dirty="0"/>
              <a:t> = null;</a:t>
            </a:r>
          </a:p>
          <a:p>
            <a:r>
              <a:rPr lang="ko-KR" altLang="en-US" dirty="0" smtClean="0"/>
              <a:t>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rs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ko-KR" altLang="en-US" dirty="0" smtClean="0"/>
              <a:t>    </a:t>
            </a: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ko-KR" altLang="en-US" dirty="0" smtClean="0"/>
              <a:t>        </a:t>
            </a:r>
            <a:r>
              <a:rPr lang="en-US" dirty="0" smtClean="0"/>
              <a:t>ServletContext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this.getServletContext</a:t>
            </a:r>
            <a:r>
              <a:rPr lang="en-US" dirty="0"/>
              <a:t>();</a:t>
            </a:r>
          </a:p>
          <a:p>
            <a:r>
              <a:rPr lang="ko-KR" altLang="en-US" b="1" dirty="0" smtClean="0"/>
              <a:t>        </a:t>
            </a:r>
            <a:r>
              <a:rPr lang="en-US" b="1" strike="sngStrike" dirty="0" err="1" smtClean="0"/>
              <a:t>Class.forName</a:t>
            </a:r>
            <a:r>
              <a:rPr lang="en-US" b="1" strike="sngStrike" dirty="0"/>
              <a:t>(</a:t>
            </a:r>
            <a:r>
              <a:rPr lang="en-US" b="1" strike="sngStrike" dirty="0" err="1"/>
              <a:t>sc.getInitParameter</a:t>
            </a:r>
            <a:r>
              <a:rPr lang="en-US" b="1" strike="sngStrike" dirty="0"/>
              <a:t>("driver"));</a:t>
            </a:r>
          </a:p>
          <a:p>
            <a:r>
              <a:rPr lang="ko-KR" altLang="en-US" b="1" dirty="0" smtClean="0"/>
              <a:t>        </a:t>
            </a:r>
            <a:r>
              <a:rPr lang="en-US" b="1" strike="sngStrike" dirty="0" smtClean="0"/>
              <a:t>conn </a:t>
            </a:r>
            <a:r>
              <a:rPr lang="en-US" b="1" strike="sngStrike" dirty="0"/>
              <a:t>= </a:t>
            </a:r>
            <a:r>
              <a:rPr lang="en-US" b="1" strike="sngStrike" dirty="0" err="1"/>
              <a:t>DriverManager.getConnection</a:t>
            </a:r>
            <a:r>
              <a:rPr lang="en-US" b="1" strike="sngStrike" dirty="0"/>
              <a:t>(</a:t>
            </a:r>
          </a:p>
          <a:p>
            <a:r>
              <a:rPr lang="en-US" b="1" dirty="0"/>
              <a:t>						</a:t>
            </a:r>
            <a:r>
              <a:rPr lang="en-US" b="1" strike="sngStrike" dirty="0" err="1"/>
              <a:t>sc.getInitParameter</a:t>
            </a:r>
            <a:r>
              <a:rPr lang="en-US" b="1" strike="sngStrike" dirty="0"/>
              <a:t>("url"),</a:t>
            </a:r>
          </a:p>
          <a:p>
            <a:r>
              <a:rPr lang="en-US" b="1" dirty="0"/>
              <a:t>						</a:t>
            </a:r>
            <a:r>
              <a:rPr lang="en-US" b="1" strike="sngStrike" dirty="0" err="1"/>
              <a:t>sc.getInitParameter</a:t>
            </a:r>
            <a:r>
              <a:rPr lang="en-US" b="1" strike="sngStrike" dirty="0"/>
              <a:t>("username"),</a:t>
            </a:r>
          </a:p>
          <a:p>
            <a:r>
              <a:rPr lang="en-US" b="1" dirty="0"/>
              <a:t>						</a:t>
            </a:r>
            <a:r>
              <a:rPr lang="en-US" b="1" strike="sngStrike" dirty="0" err="1"/>
              <a:t>sc.getInitParameter</a:t>
            </a:r>
            <a:r>
              <a:rPr lang="en-US" b="1" strike="sngStrike" dirty="0"/>
              <a:t>("password")); </a:t>
            </a:r>
          </a:p>
          <a:p>
            <a:r>
              <a:rPr lang="ko-KR" alt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conn.createStatement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25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4801" y="935777"/>
            <a:ext cx="2669821" cy="817493"/>
            <a:chOff x="4678685" y="2670339"/>
            <a:chExt cx="2180700" cy="817493"/>
          </a:xfrm>
        </p:grpSpPr>
        <p:grpSp>
          <p:nvGrpSpPr>
            <p:cNvPr id="6" name="Group 5"/>
            <p:cNvGrpSpPr/>
            <p:nvPr/>
          </p:nvGrpSpPr>
          <p:grpSpPr>
            <a:xfrm>
              <a:off x="4678685" y="2670339"/>
              <a:ext cx="2180700" cy="817493"/>
              <a:chOff x="3250282" y="2409875"/>
              <a:chExt cx="1542930" cy="817493"/>
            </a:xfrm>
          </p:grpSpPr>
          <p:sp>
            <p:nvSpPr>
              <p:cNvPr id="8" name="모서리가 둥근 직사각형 15"/>
              <p:cNvSpPr/>
              <p:nvPr/>
            </p:nvSpPr>
            <p:spPr>
              <a:xfrm>
                <a:off x="3250282" y="2409875"/>
                <a:ext cx="1542930" cy="817493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MemberListServlet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64137" y="268869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«Controller»</a:t>
              </a:r>
              <a:endParaRPr lang="ko-KR" altLang="en-US" sz="1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66413" y="2033350"/>
            <a:ext cx="8118199" cy="2862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doGet</a:t>
            </a:r>
            <a:r>
              <a:rPr lang="en-US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ko-KR" altLang="en-US" dirty="0" smtClean="0"/>
              <a:t>    </a:t>
            </a:r>
            <a:r>
              <a:rPr lang="en-US" dirty="0" smtClean="0"/>
              <a:t>Connection </a:t>
            </a:r>
            <a:r>
              <a:rPr lang="en-US" dirty="0"/>
              <a:t>conn = null;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Statement </a:t>
            </a:r>
            <a:r>
              <a:rPr lang="en-US" dirty="0" err="1"/>
              <a:t>stmt</a:t>
            </a:r>
            <a:r>
              <a:rPr lang="en-US" dirty="0"/>
              <a:t> = null;</a:t>
            </a:r>
          </a:p>
          <a:p>
            <a:r>
              <a:rPr lang="ko-KR" altLang="en-US" dirty="0" smtClean="0"/>
              <a:t>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rs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ko-KR" altLang="en-US" dirty="0" smtClean="0"/>
              <a:t>    </a:t>
            </a: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ko-KR" altLang="en-US" dirty="0" smtClean="0"/>
              <a:t>        </a:t>
            </a:r>
            <a:r>
              <a:rPr lang="en-US" b="1" dirty="0" smtClean="0"/>
              <a:t>ServletContext</a:t>
            </a:r>
            <a:r>
              <a:rPr lang="en-US" dirty="0" smtClean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this.getServletContext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ko-KR" altLang="en-US" dirty="0" smtClean="0"/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conn </a:t>
            </a:r>
            <a:r>
              <a:rPr lang="en-US" b="1" dirty="0">
                <a:solidFill>
                  <a:srgbClr val="FF0000"/>
                </a:solidFill>
              </a:rPr>
              <a:t>= (Connection) </a:t>
            </a:r>
            <a:r>
              <a:rPr lang="en-US" b="1" dirty="0" err="1">
                <a:solidFill>
                  <a:srgbClr val="FF0000"/>
                </a:solidFill>
              </a:rPr>
              <a:t>sc.getAttribute</a:t>
            </a:r>
            <a:r>
              <a:rPr lang="en-US" b="1" dirty="0">
                <a:solidFill>
                  <a:srgbClr val="FF0000"/>
                </a:solidFill>
              </a:rPr>
              <a:t>("conn"); </a:t>
            </a:r>
          </a:p>
          <a:p>
            <a:r>
              <a:rPr lang="ko-KR" alt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conn.createStatement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392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맑은 고딕"/>
                <a:ea typeface="맑은 고딕"/>
                <a:cs typeface="맑은 고딕"/>
              </a:rPr>
              <a:t>HttpSession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활용 실습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555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65700" y="1983185"/>
            <a:ext cx="2669821" cy="817493"/>
            <a:chOff x="3250282" y="2409875"/>
            <a:chExt cx="1542930" cy="817493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 또는 </a:t>
              </a:r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1)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 smtClean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준비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71521" y="239193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24216" y="2161099"/>
            <a:ext cx="244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클라이언트 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196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2"/>
            <a:endCxn id="28" idx="0"/>
          </p:cNvCxnSpPr>
          <p:nvPr/>
        </p:nvCxnSpPr>
        <p:spPr>
          <a:xfrm>
            <a:off x="6300611" y="2800678"/>
            <a:ext cx="0" cy="887212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65700" y="1983185"/>
            <a:ext cx="2669821" cy="817493"/>
            <a:chOff x="3250282" y="2409875"/>
            <a:chExt cx="1542930" cy="817493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 또는 </a:t>
              </a:r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216506" y="3687890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611" y="3075207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1)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 smtClean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준비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71521" y="239193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24216" y="2161099"/>
            <a:ext cx="244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클라이언트 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8552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2"/>
            <a:endCxn id="28" idx="0"/>
          </p:cNvCxnSpPr>
          <p:nvPr/>
        </p:nvCxnSpPr>
        <p:spPr>
          <a:xfrm>
            <a:off x="6300611" y="2800678"/>
            <a:ext cx="0" cy="887212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65700" y="1983185"/>
            <a:ext cx="2669821" cy="817493"/>
            <a:chOff x="3250282" y="2409875"/>
            <a:chExt cx="1542930" cy="817493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 또는 </a:t>
              </a:r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216506" y="3687890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611" y="3075207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1)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 smtClean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준비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71521" y="239193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24216" y="2161099"/>
            <a:ext cx="244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클라이언트 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75" y="4724252"/>
            <a:ext cx="676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i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)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 컨테이너는 세션 식별자를 쿠키에 담아 클라이언트에 보냄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2" idx="0"/>
            <a:endCxn id="28" idx="1"/>
          </p:cNvCxnSpPr>
          <p:nvPr/>
        </p:nvCxnSpPr>
        <p:spPr>
          <a:xfrm rot="5400000" flipH="1" flipV="1">
            <a:off x="4145712" y="3653458"/>
            <a:ext cx="758079" cy="1383510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71521" y="2570160"/>
            <a:ext cx="1394180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3133" y="2646789"/>
            <a:ext cx="137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포함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689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.4</a:t>
            </a:r>
            <a:r>
              <a:rPr lang="ko-KR" altLang="en-US" sz="2400" dirty="0" smtClean="0">
                <a:latin typeface="+mn-ea"/>
              </a:rPr>
              <a:t> 서블릿에서 뷰 분리하기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247" y="28717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878177" y="3179560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448700" y="2884483"/>
            <a:ext cx="154293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878178" y="3429177"/>
            <a:ext cx="1528722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35247" y="1871592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컨트롤러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+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모델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6" name="Curved Connector 25"/>
          <p:cNvCxnSpPr>
            <a:endCxn id="11" idx="0"/>
          </p:cNvCxnSpPr>
          <p:nvPr/>
        </p:nvCxnSpPr>
        <p:spPr>
          <a:xfrm>
            <a:off x="4636836" y="2194758"/>
            <a:ext cx="583329" cy="689725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61190" y="4770090"/>
            <a:ext cx="154293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452612" y="3701977"/>
            <a:ext cx="0" cy="106811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5024224" y="3736954"/>
            <a:ext cx="0" cy="10331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028" y="4123759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뷰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3" name="Curved Connector 22"/>
          <p:cNvCxnSpPr>
            <a:endCxn id="14" idx="1"/>
          </p:cNvCxnSpPr>
          <p:nvPr/>
        </p:nvCxnSpPr>
        <p:spPr>
          <a:xfrm>
            <a:off x="3467900" y="4446925"/>
            <a:ext cx="993290" cy="73191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8648" y="288448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6908" y="342917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2612" y="4123759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4100" y="4123759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33526" y="3854377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10080" y="1328658"/>
            <a:ext cx="327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데이터 수송 객체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(DTO)</a:t>
            </a:r>
          </a:p>
        </p:txBody>
      </p:sp>
      <p:cxnSp>
        <p:nvCxnSpPr>
          <p:cNvPr id="33" name="Curved Connector 32"/>
          <p:cNvCxnSpPr>
            <a:endCxn id="30" idx="0"/>
          </p:cNvCxnSpPr>
          <p:nvPr/>
        </p:nvCxnSpPr>
        <p:spPr>
          <a:xfrm rot="16200000" flipH="1">
            <a:off x="6911167" y="2760553"/>
            <a:ext cx="1428674" cy="758973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991630" y="3293230"/>
            <a:ext cx="1241896" cy="5611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6004120" y="4671871"/>
            <a:ext cx="1229406" cy="50696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23172" y="322462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3172" y="488555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92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2"/>
            <a:endCxn id="28" idx="0"/>
          </p:cNvCxnSpPr>
          <p:nvPr/>
        </p:nvCxnSpPr>
        <p:spPr>
          <a:xfrm>
            <a:off x="6300611" y="2800678"/>
            <a:ext cx="0" cy="887212"/>
          </a:xfrm>
          <a:prstGeom prst="straightConnector1">
            <a:avLst/>
          </a:prstGeom>
          <a:ln w="38100" cap="sq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65700" y="1983185"/>
            <a:ext cx="2669821" cy="817493"/>
            <a:chOff x="3250282" y="2409875"/>
            <a:chExt cx="1542930" cy="817493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5"/>
              <a:ext cx="1542930" cy="817493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서블릿 또는 </a:t>
              </a:r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8" name="모서리가 둥근 직사각형 15"/>
          <p:cNvSpPr/>
          <p:nvPr/>
        </p:nvSpPr>
        <p:spPr>
          <a:xfrm>
            <a:off x="5216506" y="3687890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611" y="3075207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준비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1)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 smtClean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준비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71521" y="239193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24216" y="2161099"/>
            <a:ext cx="244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클라이언트 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75" y="4724252"/>
            <a:ext cx="676144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i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)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서블릿 컨테이너는 세션 식별자를 쿠키에 담아 클라이언트에 보냄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ii)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클라이언트는 세션 식별자를 메모리에 보관함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iii)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이후 요청부터는 서버에 요청할 때마다 세션 식별자를 보냄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2" idx="0"/>
            <a:endCxn id="28" idx="1"/>
          </p:cNvCxnSpPr>
          <p:nvPr/>
        </p:nvCxnSpPr>
        <p:spPr>
          <a:xfrm rot="5400000" flipH="1" flipV="1">
            <a:off x="4145712" y="3653458"/>
            <a:ext cx="758079" cy="1383510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71521" y="2570160"/>
            <a:ext cx="1394180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3133" y="2646789"/>
            <a:ext cx="137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포함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2347869" y="2622764"/>
            <a:ext cx="0" cy="653836"/>
          </a:xfrm>
          <a:prstGeom prst="straightConnector1">
            <a:avLst/>
          </a:prstGeom>
          <a:ln w="38100" cap="sq" cmpd="sng">
            <a:solidFill>
              <a:schemeClr val="tx1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5"/>
          <p:cNvSpPr/>
          <p:nvPr/>
        </p:nvSpPr>
        <p:spPr>
          <a:xfrm>
            <a:off x="1263764" y="3276600"/>
            <a:ext cx="2168210" cy="556565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세션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3765" y="2968823"/>
            <a:ext cx="61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쿠키</a:t>
            </a:r>
            <a:r>
              <a:rPr lang="ko-KR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07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2)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데이터 보관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7863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556565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2)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데이터 보관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Can 1"/>
          <p:cNvSpPr/>
          <p:nvPr/>
        </p:nvSpPr>
        <p:spPr>
          <a:xfrm>
            <a:off x="3173550" y="3924300"/>
            <a:ext cx="1794229" cy="939800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 DBMS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6" idx="2"/>
            <a:endCxn id="2" idx="1"/>
          </p:cNvCxnSpPr>
          <p:nvPr/>
        </p:nvCxnSpPr>
        <p:spPr>
          <a:xfrm>
            <a:off x="4070665" y="2869838"/>
            <a:ext cx="0" cy="1054462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0665" y="32494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멤버 조회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16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2)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데이터 보관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7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2)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데이터 보관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03300" y="4346664"/>
            <a:ext cx="7226300" cy="1661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Member member = new Member()</a:t>
            </a:r>
          </a:p>
          <a:p>
            <a:r>
              <a:rPr lang="en-US" dirty="0"/>
              <a:t>					</a:t>
            </a:r>
            <a:r>
              <a:rPr lang="en-US" dirty="0" smtClean="0"/>
              <a:t>.</a:t>
            </a:r>
            <a:r>
              <a:rPr lang="en-US" dirty="0" err="1"/>
              <a:t>setEmail</a:t>
            </a:r>
            <a:r>
              <a:rPr lang="en-US" dirty="0"/>
              <a:t>(</a:t>
            </a:r>
            <a:r>
              <a:rPr lang="en-US" dirty="0" err="1"/>
              <a:t>rs.getString</a:t>
            </a:r>
            <a:r>
              <a:rPr lang="en-US" dirty="0"/>
              <a:t>("EMAIL"))</a:t>
            </a:r>
          </a:p>
          <a:p>
            <a:r>
              <a:rPr lang="en-US" dirty="0"/>
              <a:t>					</a:t>
            </a:r>
            <a:r>
              <a:rPr lang="en-US" dirty="0" smtClean="0"/>
              <a:t>.</a:t>
            </a:r>
            <a:r>
              <a:rPr lang="en-US" dirty="0" err="1"/>
              <a:t>setName</a:t>
            </a:r>
            <a:r>
              <a:rPr lang="en-US" dirty="0"/>
              <a:t>(</a:t>
            </a:r>
            <a:r>
              <a:rPr lang="en-US" dirty="0" err="1"/>
              <a:t>rs.getString</a:t>
            </a:r>
            <a:r>
              <a:rPr lang="en-US" dirty="0"/>
              <a:t>("MNAME"));</a:t>
            </a:r>
          </a:p>
          <a:p>
            <a:r>
              <a:rPr lang="en-US" sz="2400" b="1" dirty="0" err="1" smtClean="0">
                <a:solidFill>
                  <a:srgbClr val="000000"/>
                </a:solidFill>
              </a:rPr>
              <a:t>HttpSession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session = </a:t>
            </a:r>
            <a:r>
              <a:rPr lang="en-US" sz="2400" b="1" dirty="0" err="1">
                <a:solidFill>
                  <a:srgbClr val="000000"/>
                </a:solidFill>
              </a:rPr>
              <a:t>request.getSession</a:t>
            </a:r>
            <a:r>
              <a:rPr lang="en-US" sz="2400" b="1" dirty="0">
                <a:solidFill>
                  <a:srgbClr val="000000"/>
                </a:solidFill>
              </a:rPr>
              <a:t>()</a:t>
            </a:r>
            <a:r>
              <a:rPr lang="en-US" sz="2400" b="1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400" b="1" dirty="0" err="1"/>
              <a:t>session.setAttribute</a:t>
            </a:r>
            <a:r>
              <a:rPr lang="en-US" sz="2400" b="1" dirty="0"/>
              <a:t>("member", member);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9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3)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보관된 데이터 사용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3)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보관된 데이터 사용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9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3)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보관된 데이터 사용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5800" y="4733836"/>
            <a:ext cx="7772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Member member = </a:t>
            </a:r>
            <a:r>
              <a:rPr lang="en-US" sz="2400" b="1" dirty="0"/>
              <a:t>(Member)</a:t>
            </a:r>
            <a:r>
              <a:rPr lang="en-US" sz="2400" b="1" dirty="0" err="1"/>
              <a:t>session.getAttribute</a:t>
            </a:r>
            <a:r>
              <a:rPr lang="en-US" sz="2400" b="1" dirty="0"/>
              <a:t>("member");</a:t>
            </a:r>
          </a:p>
          <a:p>
            <a:r>
              <a:rPr lang="en-US" dirty="0"/>
              <a:t>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0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3)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ko-KR" altLang="en-US" sz="2800" b="1" dirty="0" smtClean="0">
                <a:latin typeface="맑은 고딕"/>
                <a:cs typeface="맑은 고딕"/>
              </a:rPr>
              <a:t>에 보관된 데이터 사용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78001" y="3987800"/>
            <a:ext cx="1395550" cy="0"/>
          </a:xfrm>
          <a:prstGeom prst="straightConnector1">
            <a:avLst/>
          </a:prstGeom>
          <a:ln w="38100" cap="sq" cmpd="sng">
            <a:solidFill>
              <a:srgbClr val="000000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5675" y="4724252"/>
            <a:ext cx="235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로그인 사용자 정보 출력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4" name="Curved Connector 23"/>
          <p:cNvCxnSpPr>
            <a:stCxn id="23" idx="0"/>
          </p:cNvCxnSpPr>
          <p:nvPr/>
        </p:nvCxnSpPr>
        <p:spPr>
          <a:xfrm rot="5400000" flipH="1" flipV="1">
            <a:off x="1938768" y="4211920"/>
            <a:ext cx="736452" cy="288212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8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4)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무효화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BFBFBF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BFBFBF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78001" y="3987800"/>
            <a:ext cx="1395550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5"/>
          <p:cNvSpPr/>
          <p:nvPr/>
        </p:nvSpPr>
        <p:spPr>
          <a:xfrm>
            <a:off x="3173550" y="460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LogoutServlet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79371" y="50673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693" y="465180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로그아웃</a:t>
            </a:r>
            <a:endParaRPr lang="en-US" altLang="ko-KR" sz="2400" b="1" dirty="0" smtClean="0"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요청</a:t>
            </a:r>
            <a:endParaRPr lang="en-US" altLang="ko-KR" sz="24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442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뷰 분리 실습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>
                <a:latin typeface="+mn-ea"/>
              </a:rPr>
              <a:t>5</a:t>
            </a:r>
            <a:r>
              <a:rPr lang="en-US" altLang="ko-KR" sz="2400" dirty="0">
                <a:latin typeface="+mn-ea"/>
              </a:rPr>
              <a:t>.4</a:t>
            </a:r>
            <a:r>
              <a:rPr lang="ko-KR" altLang="en-US" sz="2400" dirty="0">
                <a:latin typeface="+mn-ea"/>
              </a:rPr>
              <a:t> 서블릿에서 뷰 분리하기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87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4)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무효화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BFBFBF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BFBFBF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78001" y="3987800"/>
            <a:ext cx="1395550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5"/>
          <p:cNvSpPr/>
          <p:nvPr/>
        </p:nvSpPr>
        <p:spPr>
          <a:xfrm>
            <a:off x="3173550" y="460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LogoutServlet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79371" y="50673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693" y="465180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로그아웃</a:t>
            </a:r>
            <a:endParaRPr lang="en-US" altLang="ko-KR" sz="2400" b="1" dirty="0" smtClean="0"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요청</a:t>
            </a:r>
            <a:endParaRPr lang="en-US" altLang="ko-KR" sz="2400" b="1" dirty="0">
              <a:latin typeface="맑은 고딕"/>
              <a:cs typeface="맑은 고딕"/>
            </a:endParaRPr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4967779" y="3962400"/>
            <a:ext cx="1322211" cy="105410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2289" y="4607753"/>
            <a:ext cx="26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05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4)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무효화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BFBFBF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BFBFBF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78001" y="3987800"/>
            <a:ext cx="1395550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5"/>
          <p:cNvSpPr/>
          <p:nvPr/>
        </p:nvSpPr>
        <p:spPr>
          <a:xfrm>
            <a:off x="3173550" y="460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LogoutServlet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79371" y="50673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693" y="465180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로그아웃</a:t>
            </a:r>
            <a:endParaRPr lang="en-US" altLang="ko-KR" sz="2400" b="1" dirty="0" smtClean="0"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요청</a:t>
            </a:r>
            <a:endParaRPr lang="en-US" altLang="ko-KR" sz="2400" b="1" dirty="0">
              <a:latin typeface="맑은 고딕"/>
              <a:cs typeface="맑은 고딕"/>
            </a:endParaRPr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4967779" y="3962400"/>
            <a:ext cx="1322211" cy="105410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2289" y="4607753"/>
            <a:ext cx="26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3574" y="5581303"/>
            <a:ext cx="4391025" cy="73866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r>
              <a:rPr lang="en-US" sz="2400" b="1" dirty="0" err="1" smtClean="0"/>
              <a:t>session.invalidate</a:t>
            </a:r>
            <a:r>
              <a:rPr lang="en-US" sz="2400" b="1" dirty="0"/>
              <a:t>();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21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4967779" y="2461092"/>
            <a:ext cx="1322211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.6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데이터 보관소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289990" y="2182338"/>
            <a:ext cx="2168210" cy="1780062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HttpSession</a:t>
            </a:r>
            <a:endParaRPr lang="en-US" altLang="ko-KR" dirty="0" smtClean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371" y="2093756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아이디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/>
                <a:cs typeface="맑은 고딕"/>
              </a:rPr>
              <a:t>4)</a:t>
            </a:r>
            <a:r>
              <a:rPr lang="ko-KR" altLang="en-US" sz="2800" b="1" dirty="0" smtClean="0">
                <a:latin typeface="맑은 고딕"/>
                <a:cs typeface="맑은 고딕"/>
              </a:rPr>
              <a:t> </a:t>
            </a:r>
            <a:r>
              <a:rPr lang="en-US" altLang="ko-KR" sz="2800" b="1" dirty="0" err="1" smtClean="0">
                <a:latin typeface="맑은 고딕"/>
                <a:cs typeface="맑은 고딕"/>
              </a:rPr>
              <a:t>HttpSession</a:t>
            </a:r>
            <a:r>
              <a:rPr lang="en-US" altLang="ko-KR" sz="2800" b="1" dirty="0">
                <a:latin typeface="맑은 고딕"/>
                <a:cs typeface="맑은 고딕"/>
              </a:rPr>
              <a:t> </a:t>
            </a:r>
            <a:r>
              <a:rPr lang="ko-KR" altLang="en-US" sz="2800" b="1" dirty="0" smtClean="0">
                <a:latin typeface="맑은 고딕"/>
                <a:cs typeface="맑은 고딕"/>
              </a:rPr>
              <a:t>무효화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9371" y="2461092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581" y="2052345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로그인</a:t>
            </a:r>
            <a:endParaRPr lang="en-US" altLang="ko-KR" sz="2400" b="1" dirty="0" smtClean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맑은 고딕"/>
                <a:cs typeface="맑은 고딕"/>
              </a:rPr>
              <a:t>요청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3550" y="2052345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LoginServlet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7779" y="2117412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1299" y="3036533"/>
            <a:ext cx="1549401" cy="709967"/>
            <a:chOff x="6591299" y="3036533"/>
            <a:chExt cx="1549401" cy="709967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6591300" y="3036533"/>
              <a:ext cx="1549400" cy="709967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  <a:endParaRPr lang="en-US" altLang="ko-KR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1299" y="3056878"/>
              <a:ext cx="1549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«VO»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5"/>
          <p:cNvSpPr/>
          <p:nvPr/>
        </p:nvSpPr>
        <p:spPr>
          <a:xfrm>
            <a:off x="3173550" y="333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Header.jsp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595" y="3337753"/>
            <a:ext cx="152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상단 </a:t>
            </a:r>
            <a:endParaRPr lang="en-US" altLang="ko-KR" sz="2400" b="1" dirty="0" smtClean="0">
              <a:solidFill>
                <a:srgbClr val="BFBFBF"/>
              </a:solidFill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rgbClr val="BFBFBF"/>
                </a:solidFill>
                <a:latin typeface="맑은 고딕"/>
                <a:cs typeface="맑은 고딕"/>
              </a:rPr>
              <a:t>화면 출력</a:t>
            </a:r>
            <a:endParaRPr lang="en-US" altLang="ko-KR" sz="2400" b="1" dirty="0">
              <a:solidFill>
                <a:srgbClr val="BFBFBF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371" y="3395432"/>
            <a:ext cx="139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including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1779371" y="3746500"/>
            <a:ext cx="1394179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7779" y="3241543"/>
            <a:ext cx="13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67779" y="3395432"/>
            <a:ext cx="1623521" cy="351068"/>
          </a:xfrm>
          <a:prstGeom prst="straightConnector1">
            <a:avLst/>
          </a:prstGeom>
          <a:ln w="38100" cap="sq" cmpd="sng">
            <a:solidFill>
              <a:srgbClr val="BFBFB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78001" y="3987800"/>
            <a:ext cx="1395550" cy="0"/>
          </a:xfrm>
          <a:prstGeom prst="straightConnector1">
            <a:avLst/>
          </a:prstGeom>
          <a:ln w="38100" cap="sq" cmpd="sng">
            <a:solidFill>
              <a:srgbClr val="BFBFBF"/>
            </a:solidFill>
            <a:prstDash val="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5"/>
          <p:cNvSpPr/>
          <p:nvPr/>
        </p:nvSpPr>
        <p:spPr>
          <a:xfrm>
            <a:off x="3173550" y="4607753"/>
            <a:ext cx="1794229" cy="817493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LogoutServlet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79371" y="5067300"/>
            <a:ext cx="1394179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693" y="465180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로그아웃</a:t>
            </a:r>
            <a:endParaRPr lang="en-US" altLang="ko-KR" sz="2400" b="1" dirty="0" smtClean="0">
              <a:latin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latin typeface="맑은 고딕"/>
                <a:cs typeface="맑은 고딕"/>
              </a:rPr>
              <a:t>요청</a:t>
            </a:r>
            <a:endParaRPr lang="en-US" altLang="ko-KR" sz="2400" b="1" dirty="0">
              <a:latin typeface="맑은 고딕"/>
              <a:cs typeface="맑은 고딕"/>
            </a:endParaRPr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4967779" y="3962400"/>
            <a:ext cx="1322211" cy="105410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2289" y="4607753"/>
            <a:ext cx="26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무효화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Multiply 32"/>
          <p:cNvSpPr/>
          <p:nvPr/>
        </p:nvSpPr>
        <p:spPr>
          <a:xfrm>
            <a:off x="5359480" y="1042806"/>
            <a:ext cx="4152820" cy="4278494"/>
          </a:xfrm>
          <a:prstGeom prst="mathMultiply">
            <a:avLst>
              <a:gd name="adj1" fmla="val 696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0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29467</TotalTime>
  <Words>2624</Words>
  <Application>Microsoft Macintosh PowerPoint</Application>
  <PresentationFormat>On-screen Show (4:3)</PresentationFormat>
  <Paragraphs>1226</Paragraphs>
  <Slides>92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5.4 서블릿에서 뷰 분리하기</vt:lpstr>
      <vt:lpstr>PowerPoint Presentation</vt:lpstr>
      <vt:lpstr>PowerPoint Presentation</vt:lpstr>
      <vt:lpstr>뷰 분리</vt:lpstr>
      <vt:lpstr>PowerPoint Presentation</vt:lpstr>
      <vt:lpstr>PowerPoint Presentation</vt:lpstr>
      <vt:lpstr>PowerPoint Presentation</vt:lpstr>
      <vt:lpstr>PowerPoint Presentation</vt:lpstr>
      <vt:lpstr>뷰 분리 실습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5.5 포워딩과 인클루딩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포워딩 &amp; 인클루딩 실습</vt:lpstr>
      <vt:lpstr>PowerPoint Presentation</vt:lpstr>
      <vt:lpstr>PowerPoint Presentation</vt:lpstr>
      <vt:lpstr>PowerPoint Presentation</vt:lpstr>
      <vt:lpstr>5.6 데이터 보관소</vt:lpstr>
      <vt:lpstr>생성과 소멸 시점</vt:lpstr>
      <vt:lpstr>생성과 소멸 시점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ServletContext 활용 실습</vt:lpstr>
      <vt:lpstr>ServletContext 활용전</vt:lpstr>
      <vt:lpstr>ServletContext 활용전</vt:lpstr>
      <vt:lpstr>ServletContext 활용전</vt:lpstr>
      <vt:lpstr>ServletContext 활용전</vt:lpstr>
      <vt:lpstr>ServletContext 활용전</vt:lpstr>
      <vt:lpstr>ServletContext 활용후</vt:lpstr>
      <vt:lpstr>PowerPoint Presentation</vt:lpstr>
      <vt:lpstr>PowerPoint Presentation</vt:lpstr>
      <vt:lpstr>클라이언트 요청을 처리하지 않는 서블릿</vt:lpstr>
      <vt:lpstr>PowerPoint Presentation</vt:lpstr>
      <vt:lpstr>PowerPoint Presentation</vt:lpstr>
      <vt:lpstr>web.xml</vt:lpstr>
      <vt:lpstr>web.xml</vt:lpstr>
      <vt:lpstr>web.xml</vt:lpstr>
      <vt:lpstr>web.xml</vt:lpstr>
      <vt:lpstr>web.xml</vt:lpstr>
      <vt:lpstr>기존 서블릿 변경</vt:lpstr>
      <vt:lpstr>PowerPoint Presentation</vt:lpstr>
      <vt:lpstr>PowerPoint Presentation</vt:lpstr>
      <vt:lpstr>PowerPoint Presentation</vt:lpstr>
      <vt:lpstr>HttpSession 활용 실습</vt:lpstr>
      <vt:lpstr>1) HttpSession 준비</vt:lpstr>
      <vt:lpstr>1) HttpSession 준비</vt:lpstr>
      <vt:lpstr>1) HttpSession 준비</vt:lpstr>
      <vt:lpstr>1) HttpSession 준비</vt:lpstr>
      <vt:lpstr>2) HttpSession에 데이터 보관</vt:lpstr>
      <vt:lpstr>2) HttpSession에 데이터 보관</vt:lpstr>
      <vt:lpstr>2) HttpSession에 데이터 보관</vt:lpstr>
      <vt:lpstr>2) HttpSession에 데이터 보관</vt:lpstr>
      <vt:lpstr>3) HttpSession에 보관된 데이터 사용</vt:lpstr>
      <vt:lpstr>3) HttpSession에 보관된 데이터 사용</vt:lpstr>
      <vt:lpstr>3) HttpSession에 보관된 데이터 사용</vt:lpstr>
      <vt:lpstr>3) HttpSession에 보관된 데이터 사용</vt:lpstr>
      <vt:lpstr>4) HttpSession 무효화</vt:lpstr>
      <vt:lpstr>4) HttpSession 무효화</vt:lpstr>
      <vt:lpstr>4) HttpSession 무효화</vt:lpstr>
      <vt:lpstr>4) HttpSession 무효화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Jinyoung Eom</cp:lastModifiedBy>
  <cp:revision>360</cp:revision>
  <dcterms:created xsi:type="dcterms:W3CDTF">2014-06-02T11:30:47Z</dcterms:created>
  <dcterms:modified xsi:type="dcterms:W3CDTF">2014-12-16T05:45:10Z</dcterms:modified>
  <cp:category/>
</cp:coreProperties>
</file>