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776" r:id="rId2"/>
    <p:sldId id="967" r:id="rId3"/>
    <p:sldId id="968" r:id="rId4"/>
    <p:sldId id="969" r:id="rId5"/>
    <p:sldId id="971" r:id="rId6"/>
    <p:sldId id="970" r:id="rId7"/>
    <p:sldId id="973" r:id="rId8"/>
    <p:sldId id="972" r:id="rId9"/>
    <p:sldId id="974" r:id="rId10"/>
    <p:sldId id="977" r:id="rId11"/>
    <p:sldId id="975" r:id="rId12"/>
    <p:sldId id="976" r:id="rId13"/>
    <p:sldId id="978" r:id="rId14"/>
    <p:sldId id="979" r:id="rId15"/>
    <p:sldId id="980" r:id="rId16"/>
    <p:sldId id="981" r:id="rId17"/>
    <p:sldId id="982" r:id="rId18"/>
    <p:sldId id="983" r:id="rId19"/>
    <p:sldId id="984" r:id="rId20"/>
    <p:sldId id="985" r:id="rId21"/>
    <p:sldId id="986" r:id="rId22"/>
    <p:sldId id="987" r:id="rId23"/>
    <p:sldId id="988" r:id="rId24"/>
    <p:sldId id="989" r:id="rId25"/>
    <p:sldId id="990" r:id="rId26"/>
    <p:sldId id="991" r:id="rId27"/>
    <p:sldId id="994" r:id="rId28"/>
    <p:sldId id="996" r:id="rId29"/>
    <p:sldId id="997" r:id="rId30"/>
    <p:sldId id="998" r:id="rId31"/>
    <p:sldId id="999" r:id="rId32"/>
    <p:sldId id="1000" r:id="rId33"/>
    <p:sldId id="1001" r:id="rId34"/>
    <p:sldId id="1003" r:id="rId35"/>
    <p:sldId id="1004" r:id="rId36"/>
    <p:sldId id="1005" r:id="rId37"/>
    <p:sldId id="1006" r:id="rId38"/>
    <p:sldId id="1007" r:id="rId39"/>
    <p:sldId id="1008" r:id="rId40"/>
    <p:sldId id="1009" r:id="rId41"/>
    <p:sldId id="1010" r:id="rId42"/>
    <p:sldId id="1011" r:id="rId43"/>
    <p:sldId id="1012" r:id="rId44"/>
    <p:sldId id="1014" r:id="rId45"/>
    <p:sldId id="1015" r:id="rId46"/>
    <p:sldId id="1016" r:id="rId47"/>
    <p:sldId id="1018" r:id="rId48"/>
    <p:sldId id="1017" r:id="rId49"/>
    <p:sldId id="1019" r:id="rId50"/>
    <p:sldId id="1020" r:id="rId51"/>
    <p:sldId id="1021" r:id="rId52"/>
    <p:sldId id="1022" r:id="rId53"/>
    <p:sldId id="1023" r:id="rId54"/>
    <p:sldId id="1024" r:id="rId55"/>
    <p:sldId id="1026" r:id="rId56"/>
    <p:sldId id="1027" r:id="rId57"/>
    <p:sldId id="1028" r:id="rId58"/>
    <p:sldId id="1029" r:id="rId59"/>
    <p:sldId id="1030" r:id="rId60"/>
    <p:sldId id="1031" r:id="rId61"/>
    <p:sldId id="1032" r:id="rId62"/>
    <p:sldId id="1033" r:id="rId63"/>
    <p:sldId id="1034" r:id="rId64"/>
    <p:sldId id="1035" r:id="rId65"/>
    <p:sldId id="1036" r:id="rId66"/>
    <p:sldId id="1037" r:id="rId67"/>
    <p:sldId id="1038" r:id="rId68"/>
    <p:sldId id="1039" r:id="rId69"/>
    <p:sldId id="1040" r:id="rId70"/>
    <p:sldId id="1041" r:id="rId71"/>
    <p:sldId id="1042" r:id="rId72"/>
    <p:sldId id="1043" r:id="rId73"/>
    <p:sldId id="1047" r:id="rId74"/>
    <p:sldId id="1045" r:id="rId75"/>
    <p:sldId id="1044" r:id="rId76"/>
    <p:sldId id="1046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3" autoAdjust="0"/>
    <p:restoredTop sz="80634" autoAdjust="0"/>
  </p:normalViewPr>
  <p:slideViewPr>
    <p:cSldViewPr snapToGrid="0" snapToObjects="1">
      <p:cViewPr varScale="1">
        <p:scale>
          <a:sx n="103" d="100"/>
          <a:sy n="103" d="100"/>
        </p:scale>
        <p:origin x="26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5.10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DAO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만들기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07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클라이언트 요청을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처리하는 흐름도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52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54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8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25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06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94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75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84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11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11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Model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역할 분리 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95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11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8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11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5.11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err="1" smtClean="0">
                <a:latin typeface="맑은 고딕"/>
                <a:ea typeface="맑은 고딕"/>
                <a:cs typeface="맑은 고딕"/>
              </a:rPr>
              <a:t>ServletContextListener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와 객체 공유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28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맑은 고딕"/>
                <a:ea typeface="맑은 고딕"/>
                <a:cs typeface="맑은 고딕"/>
              </a:rPr>
              <a:t>ServletContextListener</a:t>
            </a:r>
            <a:r>
              <a:rPr lang="ko-KR" altLang="en-US" sz="3200" dirty="0" smtClean="0">
                <a:latin typeface="맑은 고딕"/>
                <a:ea typeface="맑은 고딕"/>
                <a:cs typeface="맑은 고딕"/>
              </a:rPr>
              <a:t>를 이용한 </a:t>
            </a:r>
            <a:r>
              <a:rPr lang="en-US" altLang="ko-KR" sz="3200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3200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sz="3200" dirty="0" smtClean="0">
                <a:latin typeface="맑은 고딕"/>
                <a:ea typeface="맑은 고딕"/>
                <a:cs typeface="맑은 고딕"/>
              </a:rPr>
              <a:t>공유 객체 준비</a:t>
            </a:r>
            <a:endParaRPr lang="en-US" sz="3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맑은 고딕"/>
                <a:ea typeface="맑은 고딕"/>
                <a:cs typeface="맑은 고딕"/>
              </a:rPr>
              <a:t>ServletContextListener</a:t>
            </a:r>
            <a:r>
              <a:rPr lang="ko-KR" altLang="en-US" sz="3200" dirty="0" smtClean="0">
                <a:latin typeface="맑은 고딕"/>
                <a:ea typeface="맑은 고딕"/>
                <a:cs typeface="맑은 고딕"/>
              </a:rPr>
              <a:t>를 이용한 </a:t>
            </a:r>
            <a:r>
              <a:rPr lang="en-US" altLang="ko-KR" sz="3200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3200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sz="3200" b="1" u="sng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공유 객체</a:t>
            </a:r>
            <a:r>
              <a:rPr lang="ko-KR" altLang="en-US" sz="3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200" dirty="0" smtClean="0">
                <a:latin typeface="맑은 고딕"/>
                <a:ea typeface="맑은 고딕"/>
                <a:cs typeface="맑은 고딕"/>
              </a:rPr>
              <a:t>준비</a:t>
            </a:r>
            <a:endParaRPr lang="en-US" sz="32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Curved Connector 2"/>
          <p:cNvCxnSpPr/>
          <p:nvPr/>
        </p:nvCxnSpPr>
        <p:spPr>
          <a:xfrm rot="16200000" flipH="1">
            <a:off x="3923897" y="4150857"/>
            <a:ext cx="1140297" cy="610981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790425" y="5140796"/>
            <a:ext cx="1840421" cy="817494"/>
            <a:chOff x="6675191" y="1168185"/>
            <a:chExt cx="2180700" cy="817494"/>
          </a:xfrm>
        </p:grpSpPr>
        <p:grpSp>
          <p:nvGrpSpPr>
            <p:cNvPr id="7" name="Group 6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25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맑은 고딕"/>
                <a:ea typeface="맑은 고딕"/>
                <a:cs typeface="맑은 고딕"/>
              </a:rPr>
              <a:t>ServletContextListener</a:t>
            </a:r>
            <a:r>
              <a:rPr lang="ko-KR" altLang="en-US" sz="3200" dirty="0" smtClean="0">
                <a:latin typeface="맑은 고딕"/>
                <a:ea typeface="맑은 고딕"/>
                <a:cs typeface="맑은 고딕"/>
              </a:rPr>
              <a:t>를 이용한 </a:t>
            </a:r>
            <a:r>
              <a:rPr lang="en-US" altLang="ko-KR" sz="3200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3200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sz="3200" b="1" u="sng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공유 객체</a:t>
            </a:r>
            <a:r>
              <a:rPr lang="ko-KR" altLang="en-US" sz="32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200" dirty="0" smtClean="0">
                <a:latin typeface="맑은 고딕"/>
                <a:ea typeface="맑은 고딕"/>
                <a:cs typeface="맑은 고딕"/>
              </a:rPr>
              <a:t>준비</a:t>
            </a:r>
            <a:endParaRPr lang="en-US" sz="32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Curved Connector 2"/>
          <p:cNvCxnSpPr/>
          <p:nvPr/>
        </p:nvCxnSpPr>
        <p:spPr>
          <a:xfrm rot="16200000" flipH="1">
            <a:off x="3923897" y="4150857"/>
            <a:ext cx="1140297" cy="610981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99536" y="3913203"/>
            <a:ext cx="4094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AppInitServlet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을 대신하여 </a:t>
            </a:r>
            <a:r>
              <a:rPr lang="en-US" altLang="ko-KR" sz="2800" dirty="0" err="1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MemberDao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객체 준비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90425" y="5140796"/>
            <a:ext cx="1840421" cy="817494"/>
            <a:chOff x="6675191" y="1168185"/>
            <a:chExt cx="2180700" cy="817494"/>
          </a:xfrm>
        </p:grpSpPr>
        <p:grpSp>
          <p:nvGrpSpPr>
            <p:cNvPr id="7" name="Group 6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«Model»</a:t>
              </a:r>
              <a:endParaRPr lang="ko-KR" altLang="en-US" sz="1600" dirty="0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89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>
                <a:latin typeface="맑은 고딕"/>
                <a:ea typeface="맑은 고딕"/>
                <a:cs typeface="맑은 고딕"/>
              </a:rPr>
              <a:t>ServletContextListener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7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891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51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594100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410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사건 발생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62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</a:t>
            </a:r>
            <a:r>
              <a:rPr lang="en-US" sz="1600" b="1" dirty="0" err="1" smtClean="0">
                <a:solidFill>
                  <a:srgbClr val="FF6600"/>
                </a:solidFill>
              </a:rPr>
              <a:t>Controller</a:t>
            </a:r>
            <a:r>
              <a:rPr lang="en-US" altLang="ko-KR" sz="1600" b="1" dirty="0" err="1" smtClean="0">
                <a:solidFill>
                  <a:srgbClr val="FF6600"/>
                </a:solidFill>
              </a:rPr>
              <a:t>,Model</a:t>
            </a:r>
            <a:r>
              <a:rPr lang="en-US" sz="1600" b="1" dirty="0" smtClean="0">
                <a:solidFill>
                  <a:srgbClr val="FF6600"/>
                </a:solidFill>
              </a:rPr>
              <a:t>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Model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역할 분리 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30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594100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410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사건 발생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Curved Connector 12"/>
          <p:cNvCxnSpPr>
            <a:endCxn id="15" idx="0"/>
          </p:cNvCxnSpPr>
          <p:nvPr/>
        </p:nvCxnSpPr>
        <p:spPr>
          <a:xfrm rot="10800000" flipV="1">
            <a:off x="4392044" y="2832099"/>
            <a:ext cx="797944" cy="595707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9988" y="2570489"/>
            <a:ext cx="4094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예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)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웹 애플리케이션이 시작</a:t>
            </a:r>
            <a:r>
              <a:rPr lang="ko-KR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/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종료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21118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594100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410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사건 발생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682" y="218435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이벤트</a:t>
            </a:r>
            <a:endParaRPr lang="en-US" altLang="ko-KR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리스너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/>
          <p:nvPr/>
        </p:nvCxnSpPr>
        <p:spPr>
          <a:xfrm>
            <a:off x="4292600" y="2603500"/>
            <a:ext cx="182108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594100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410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사건 발생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682" y="218435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이벤트</a:t>
            </a:r>
            <a:endParaRPr lang="en-US" altLang="ko-KR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리스너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/>
          <p:nvPr/>
        </p:nvCxnSpPr>
        <p:spPr>
          <a:xfrm>
            <a:off x="4292600" y="2603500"/>
            <a:ext cx="182108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7"/>
          <p:cNvCxnSpPr/>
          <p:nvPr/>
        </p:nvCxnSpPr>
        <p:spPr>
          <a:xfrm flipV="1">
            <a:off x="69433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3308" y="3426318"/>
            <a:ext cx="184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관련 메서드 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5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594100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410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사건 발생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682" y="218435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이벤트</a:t>
            </a:r>
            <a:endParaRPr lang="en-US" altLang="ko-KR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리스너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/>
          <p:nvPr/>
        </p:nvCxnSpPr>
        <p:spPr>
          <a:xfrm>
            <a:off x="4292600" y="2603500"/>
            <a:ext cx="182108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7"/>
          <p:cNvCxnSpPr/>
          <p:nvPr/>
        </p:nvCxnSpPr>
        <p:spPr>
          <a:xfrm flipV="1">
            <a:off x="69433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3308" y="3426318"/>
            <a:ext cx="184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관련 메서드 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2216" y="1038556"/>
            <a:ext cx="286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contextInitialized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contextDestroyed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5143500" y="1684887"/>
            <a:ext cx="1850608" cy="1895320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594100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410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사건 발생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682" y="218435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이벤트</a:t>
            </a:r>
            <a:endParaRPr lang="en-US" altLang="ko-KR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리스너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/>
          <p:nvPr/>
        </p:nvCxnSpPr>
        <p:spPr>
          <a:xfrm>
            <a:off x="4292600" y="2603500"/>
            <a:ext cx="182108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7"/>
          <p:cNvCxnSpPr/>
          <p:nvPr/>
        </p:nvCxnSpPr>
        <p:spPr>
          <a:xfrm flipV="1">
            <a:off x="69433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3308" y="3426318"/>
            <a:ext cx="184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관련 메서드 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2216" y="1038556"/>
            <a:ext cx="286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contextInitialized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contextDestroyed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5143500" y="1684887"/>
            <a:ext cx="1850608" cy="1895320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0977" y="1012678"/>
            <a:ext cx="267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</a:t>
            </a:r>
            <a:r>
              <a:rPr lang="ko-KR" altLang="en-US" sz="2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 </a:t>
            </a:r>
            <a:r>
              <a:rPr lang="ko-KR" altLang="en-US" sz="2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웹 애플리케이션 시작</a:t>
            </a:r>
            <a:endParaRPr lang="en-US" altLang="ko-KR" sz="2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21558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594100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410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사건 발생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682" y="218435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이벤트</a:t>
            </a:r>
            <a:endParaRPr lang="en-US" altLang="ko-KR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리스너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/>
          <p:nvPr/>
        </p:nvCxnSpPr>
        <p:spPr>
          <a:xfrm>
            <a:off x="4292600" y="2603500"/>
            <a:ext cx="182108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7"/>
          <p:cNvCxnSpPr/>
          <p:nvPr/>
        </p:nvCxnSpPr>
        <p:spPr>
          <a:xfrm flipV="1">
            <a:off x="69433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3308" y="3426318"/>
            <a:ext cx="184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관련 메서드 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2216" y="1038556"/>
            <a:ext cx="286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contextInitialized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contextDestroyed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5143500" y="1684887"/>
            <a:ext cx="1850608" cy="1895320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0977" y="1012678"/>
            <a:ext cx="267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</a:t>
            </a:r>
            <a:r>
              <a:rPr lang="ko-KR" altLang="en-US" sz="2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 </a:t>
            </a:r>
            <a:r>
              <a:rPr lang="ko-KR" altLang="en-US" sz="2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웹 애플리케이션 시작</a:t>
            </a:r>
            <a:endParaRPr lang="en-US" altLang="ko-KR" sz="2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0977" y="1284776"/>
            <a:ext cx="267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</a:t>
            </a:r>
            <a:r>
              <a:rPr lang="ko-KR" altLang="en-US" sz="2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 </a:t>
            </a:r>
            <a:r>
              <a:rPr lang="ko-KR" altLang="en-US" sz="2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웹 애플리케이션 종료</a:t>
            </a:r>
            <a:endParaRPr lang="en-US" altLang="ko-KR" sz="2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19207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594100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410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사건 발생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682" y="2184354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이벤트</a:t>
            </a:r>
            <a:endParaRPr lang="en-US" altLang="ko-KR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리스너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/>
          <p:nvPr/>
        </p:nvCxnSpPr>
        <p:spPr>
          <a:xfrm>
            <a:off x="4292600" y="2603500"/>
            <a:ext cx="182108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7"/>
          <p:cNvCxnSpPr/>
          <p:nvPr/>
        </p:nvCxnSpPr>
        <p:spPr>
          <a:xfrm flipV="1">
            <a:off x="69433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3308" y="3426318"/>
            <a:ext cx="184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관련 메서드 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37958" y="929921"/>
            <a:ext cx="2712284" cy="770880"/>
            <a:chOff x="1796216" y="715020"/>
            <a:chExt cx="2712284" cy="770880"/>
          </a:xfrm>
        </p:grpSpPr>
        <p:sp>
          <p:nvSpPr>
            <p:cNvPr id="20" name="모서리가 둥근 직사각형 15"/>
            <p:cNvSpPr/>
            <p:nvPr/>
          </p:nvSpPr>
          <p:spPr>
            <a:xfrm>
              <a:off x="1796216" y="736554"/>
              <a:ext cx="2712284" cy="749346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맑은 고딕"/>
                  <a:ea typeface="맑은 고딕"/>
                  <a:cs typeface="맑은 고딕"/>
                </a:rPr>
                <a:t>ServletContextListener</a:t>
              </a:r>
              <a:endParaRPr lang="ko-KR" altLang="en-US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96216" y="715020"/>
              <a:ext cx="2712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«interface»</a:t>
              </a:r>
              <a:endParaRPr lang="ko-KR" altLang="en-US" sz="16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14116" y="1034343"/>
            <a:ext cx="286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contextInitialized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contextDestroyed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</p:txBody>
      </p:sp>
      <p:sp>
        <p:nvSpPr>
          <p:cNvPr id="3" name="Left Brace 2"/>
          <p:cNvSpPr/>
          <p:nvPr/>
        </p:nvSpPr>
        <p:spPr>
          <a:xfrm>
            <a:off x="5054600" y="1034343"/>
            <a:ext cx="406400" cy="666458"/>
          </a:xfrm>
          <a:prstGeom prst="leftBrace">
            <a:avLst>
              <a:gd name="adj1" fmla="val 40998"/>
              <a:gd name="adj2" fmla="val 50000"/>
            </a:avLst>
          </a:prstGeom>
          <a:ln w="12700" cap="sq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116" y="4190954"/>
            <a:ext cx="7271583" cy="817494"/>
            <a:chOff x="3250282" y="2409876"/>
            <a:chExt cx="1542930" cy="817494"/>
          </a:xfrm>
        </p:grpSpPr>
        <p:sp>
          <p:nvSpPr>
            <p:cNvPr id="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tx2">
                <a:lumMod val="60000"/>
                <a:lumOff val="40000"/>
              </a:schemeClr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 컨테이너</a:t>
              </a:r>
              <a:endParaRPr lang="en-US" altLang="ko-KR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예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)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Tomcat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0" name="모서리가 둥근 직사각형 15"/>
          <p:cNvSpPr/>
          <p:nvPr/>
        </p:nvSpPr>
        <p:spPr>
          <a:xfrm>
            <a:off x="1643816" y="2184354"/>
            <a:ext cx="2648784" cy="817494"/>
          </a:xfrm>
          <a:prstGeom prst="roundRect">
            <a:avLst>
              <a:gd name="adj" fmla="val 5978"/>
            </a:avLst>
          </a:prstGeom>
          <a:solidFill>
            <a:schemeClr val="accent6"/>
          </a:solidFill>
          <a:ln w="571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웹 애플리케이션</a:t>
            </a:r>
            <a:endParaRPr lang="en-US" altLang="ko-KR" b="1" dirty="0" smtClean="0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" name="직선 화살표 연결선 7"/>
          <p:cNvCxnSpPr/>
          <p:nvPr/>
        </p:nvCxnSpPr>
        <p:spPr>
          <a:xfrm flipV="1">
            <a:off x="23078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92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상태 감시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594100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94100" y="3427807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사건 발생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39959" y="2176302"/>
            <a:ext cx="2806698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/>
          <p:nvPr/>
        </p:nvCxnSpPr>
        <p:spPr>
          <a:xfrm>
            <a:off x="4292600" y="2603500"/>
            <a:ext cx="116840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7"/>
          <p:cNvCxnSpPr/>
          <p:nvPr/>
        </p:nvCxnSpPr>
        <p:spPr>
          <a:xfrm flipV="1">
            <a:off x="6943308" y="3001848"/>
            <a:ext cx="0" cy="118910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43308" y="3426318"/>
            <a:ext cx="184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관련 메서드 호출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37958" y="929921"/>
            <a:ext cx="2712284" cy="770880"/>
            <a:chOff x="1796216" y="715020"/>
            <a:chExt cx="2712284" cy="770880"/>
          </a:xfrm>
        </p:grpSpPr>
        <p:sp>
          <p:nvSpPr>
            <p:cNvPr id="20" name="모서리가 둥근 직사각형 15"/>
            <p:cNvSpPr/>
            <p:nvPr/>
          </p:nvSpPr>
          <p:spPr>
            <a:xfrm>
              <a:off x="1796216" y="736554"/>
              <a:ext cx="2712284" cy="749346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맑은 고딕"/>
                  <a:ea typeface="맑은 고딕"/>
                  <a:cs typeface="맑은 고딕"/>
                </a:rPr>
                <a:t>ServletContextListener</a:t>
              </a:r>
              <a:endParaRPr lang="ko-KR" altLang="en-US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96216" y="715020"/>
              <a:ext cx="2712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«interface»</a:t>
              </a:r>
              <a:endParaRPr lang="ko-KR" altLang="en-US" sz="1600" dirty="0"/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>
            <a:off x="5278888" y="1268475"/>
            <a:ext cx="166442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16200000">
            <a:off x="4965239" y="1137624"/>
            <a:ext cx="322498" cy="261702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직선 화살표 연결선 7"/>
          <p:cNvCxnSpPr>
            <a:endCxn id="16" idx="0"/>
          </p:cNvCxnSpPr>
          <p:nvPr/>
        </p:nvCxnSpPr>
        <p:spPr>
          <a:xfrm>
            <a:off x="6943308" y="1268475"/>
            <a:ext cx="0" cy="907827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2052" y="3577580"/>
            <a:ext cx="2806698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09259" y="1713501"/>
            <a:ext cx="2712284" cy="770880"/>
            <a:chOff x="1796216" y="715020"/>
            <a:chExt cx="2712284" cy="770880"/>
          </a:xfrm>
        </p:grpSpPr>
        <p:sp>
          <p:nvSpPr>
            <p:cNvPr id="20" name="모서리가 둥근 직사각형 15"/>
            <p:cNvSpPr/>
            <p:nvPr/>
          </p:nvSpPr>
          <p:spPr>
            <a:xfrm>
              <a:off x="1796216" y="736554"/>
              <a:ext cx="2712284" cy="749346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맑은 고딕"/>
                  <a:ea typeface="맑은 고딕"/>
                  <a:cs typeface="맑은 고딕"/>
                </a:rPr>
                <a:t>ServletContextListener</a:t>
              </a:r>
              <a:endParaRPr lang="ko-KR" altLang="en-US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96216" y="715020"/>
              <a:ext cx="2712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«interface»</a:t>
              </a:r>
              <a:endParaRPr lang="ko-KR" altLang="en-US" sz="1600" dirty="0"/>
            </a:p>
          </p:txBody>
        </p:sp>
      </p:grpSp>
      <p:sp>
        <p:nvSpPr>
          <p:cNvPr id="19" name="Isosceles Triangle 18"/>
          <p:cNvSpPr/>
          <p:nvPr/>
        </p:nvSpPr>
        <p:spPr>
          <a:xfrm>
            <a:off x="2404152" y="2522481"/>
            <a:ext cx="322498" cy="261702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직선 화살표 연결선 7"/>
          <p:cNvCxnSpPr/>
          <p:nvPr/>
        </p:nvCxnSpPr>
        <p:spPr>
          <a:xfrm>
            <a:off x="2565401" y="2784183"/>
            <a:ext cx="0" cy="793397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6" idx="1"/>
          </p:cNvCxnSpPr>
          <p:nvPr/>
        </p:nvCxnSpPr>
        <p:spPr>
          <a:xfrm rot="10800000" flipV="1">
            <a:off x="3657600" y="2806829"/>
            <a:ext cx="700776" cy="731852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58376" y="2329775"/>
            <a:ext cx="3439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서블릿들이 공유하는 객체 준비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  <a:sym typeface="Wingdings"/>
            </a:endParaRPr>
          </a:p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예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)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 </a:t>
            </a:r>
            <a:r>
              <a:rPr lang="en-US" altLang="ko-KR" sz="2800" dirty="0" err="1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MemberDao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41895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2052" y="3577580"/>
            <a:ext cx="2806698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09259" y="1713501"/>
            <a:ext cx="2712284" cy="770880"/>
            <a:chOff x="1796216" y="715020"/>
            <a:chExt cx="2712284" cy="770880"/>
          </a:xfrm>
        </p:grpSpPr>
        <p:sp>
          <p:nvSpPr>
            <p:cNvPr id="20" name="모서리가 둥근 직사각형 15"/>
            <p:cNvSpPr/>
            <p:nvPr/>
          </p:nvSpPr>
          <p:spPr>
            <a:xfrm>
              <a:off x="1796216" y="736554"/>
              <a:ext cx="2712284" cy="749346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맑은 고딕"/>
                  <a:ea typeface="맑은 고딕"/>
                  <a:cs typeface="맑은 고딕"/>
                </a:rPr>
                <a:t>ServletContextListener</a:t>
              </a:r>
              <a:endParaRPr lang="ko-KR" altLang="en-US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96216" y="715020"/>
              <a:ext cx="2712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«interface»</a:t>
              </a:r>
              <a:endParaRPr lang="ko-KR" altLang="en-US" sz="1600" dirty="0"/>
            </a:p>
          </p:txBody>
        </p:sp>
      </p:grpSp>
      <p:sp>
        <p:nvSpPr>
          <p:cNvPr id="19" name="Isosceles Triangle 18"/>
          <p:cNvSpPr/>
          <p:nvPr/>
        </p:nvSpPr>
        <p:spPr>
          <a:xfrm>
            <a:off x="2404152" y="2522481"/>
            <a:ext cx="322498" cy="261702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직선 화살표 연결선 7"/>
          <p:cNvCxnSpPr/>
          <p:nvPr/>
        </p:nvCxnSpPr>
        <p:spPr>
          <a:xfrm>
            <a:off x="2565401" y="2784183"/>
            <a:ext cx="0" cy="793397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6" idx="1"/>
          </p:cNvCxnSpPr>
          <p:nvPr/>
        </p:nvCxnSpPr>
        <p:spPr>
          <a:xfrm rot="10800000" flipV="1">
            <a:off x="3657600" y="2806829"/>
            <a:ext cx="700776" cy="731852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58376" y="2329775"/>
            <a:ext cx="3439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서블릿들이 공유하는 객체 준비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  <a:sym typeface="Wingdings"/>
            </a:endParaRPr>
          </a:p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예</a:t>
            </a:r>
            <a:r>
              <a:rPr lang="en-US" altLang="ko-KR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)</a:t>
            </a:r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 </a:t>
            </a:r>
            <a:r>
              <a:rPr lang="en-US" altLang="ko-KR" sz="2800" dirty="0" err="1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MemberDao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2053" y="5160229"/>
            <a:ext cx="705484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&lt;listener&gt;</a:t>
            </a:r>
            <a:endParaRPr lang="en-US" dirty="0"/>
          </a:p>
          <a:p>
            <a:r>
              <a:rPr lang="ko-KR" altLang="en-US" dirty="0" smtClean="0"/>
              <a:t>  </a:t>
            </a:r>
            <a:r>
              <a:rPr lang="en-US" dirty="0" smtClean="0"/>
              <a:t>&lt;</a:t>
            </a:r>
            <a:r>
              <a:rPr lang="en-US" dirty="0" smtClean="0"/>
              <a:t>listener-class&gt;</a:t>
            </a:r>
            <a:r>
              <a:rPr lang="en-US" b="1" dirty="0" err="1" smtClean="0"/>
              <a:t>spms.listeners.ContextLoaderListener</a:t>
            </a:r>
            <a:r>
              <a:rPr lang="en-US" dirty="0" smtClean="0"/>
              <a:t>&lt;/</a:t>
            </a:r>
            <a:r>
              <a:rPr lang="en-US" dirty="0" smtClean="0"/>
              <a:t>listener-class&gt;</a:t>
            </a:r>
            <a:endParaRPr lang="en-US" dirty="0"/>
          </a:p>
          <a:p>
            <a:r>
              <a:rPr lang="en-US" dirty="0" smtClean="0"/>
              <a:t>&lt;/listener&gt;</a:t>
            </a:r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1162052" y="4681292"/>
            <a:ext cx="2190748" cy="478937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97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</a:t>
            </a:r>
            <a:r>
              <a:rPr lang="en-US" sz="1600" b="1" dirty="0" err="1" smtClean="0">
                <a:solidFill>
                  <a:srgbClr val="FF6600"/>
                </a:solidFill>
              </a:rPr>
              <a:t>Controller</a:t>
            </a:r>
            <a:r>
              <a:rPr lang="en-US" altLang="ko-KR" sz="1600" b="1" dirty="0" err="1" smtClean="0">
                <a:solidFill>
                  <a:srgbClr val="FF6600"/>
                </a:solidFill>
              </a:rPr>
              <a:t>,Model</a:t>
            </a:r>
            <a:r>
              <a:rPr lang="en-US" sz="1600" b="1" dirty="0" smtClean="0">
                <a:solidFill>
                  <a:srgbClr val="FF6600"/>
                </a:solidFill>
              </a:rPr>
              <a:t>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685800" y="873523"/>
            <a:ext cx="7772400" cy="5897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맑은 고딕"/>
                <a:ea typeface="맑은 고딕"/>
                <a:cs typeface="맑은 고딕"/>
              </a:rPr>
              <a:t>Model </a:t>
            </a:r>
            <a:r>
              <a:rPr lang="ko-KR" altLang="en-US" sz="2800" dirty="0" smtClean="0">
                <a:latin typeface="맑은 고딕"/>
                <a:ea typeface="맑은 고딕"/>
                <a:cs typeface="맑은 고딕"/>
              </a:rPr>
              <a:t>역할 분리 전</a:t>
            </a:r>
            <a:endParaRPr lang="en-US" sz="28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6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601" y="2089239"/>
            <a:ext cx="85217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doGet</a:t>
            </a:r>
            <a:r>
              <a:rPr lang="en-US" dirty="0"/>
              <a:t>(</a:t>
            </a:r>
          </a:p>
          <a:p>
            <a:r>
              <a:rPr lang="ko-KR" altLang="en-US" dirty="0" smtClean="0"/>
              <a:t>    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/>
              <a:t>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ko-KR" altLang="en-US" dirty="0" smtClean="0"/>
              <a:t>    </a:t>
            </a:r>
            <a:r>
              <a:rPr lang="en-US" dirty="0" smtClean="0"/>
              <a:t>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ko-KR" altLang="en-US" dirty="0" smtClean="0"/>
              <a:t>    </a:t>
            </a:r>
            <a:r>
              <a:rPr lang="en-US" dirty="0" smtClean="0"/>
              <a:t>try </a:t>
            </a:r>
            <a:r>
              <a:rPr lang="en-US" dirty="0"/>
              <a:t>{</a:t>
            </a:r>
          </a:p>
          <a:p>
            <a:r>
              <a:rPr lang="ko-KR" altLang="en-US" dirty="0" smtClean="0"/>
              <a:t>        </a:t>
            </a:r>
            <a:r>
              <a:rPr lang="en-US" dirty="0" smtClean="0"/>
              <a:t>ServletContext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this.getServletContext</a:t>
            </a:r>
            <a:r>
              <a:rPr lang="en-US" dirty="0"/>
              <a:t>();</a:t>
            </a:r>
          </a:p>
          <a:p>
            <a:r>
              <a:rPr lang="ko-KR" altLang="en-US" dirty="0" smtClean="0"/>
              <a:t>        </a:t>
            </a:r>
            <a:r>
              <a:rPr lang="en-US" strike="sngStrike" dirty="0" smtClean="0"/>
              <a:t>Connection </a:t>
            </a:r>
            <a:r>
              <a:rPr lang="en-US" strike="sngStrike" dirty="0"/>
              <a:t>conn = (Connection) </a:t>
            </a:r>
            <a:r>
              <a:rPr lang="en-US" strike="sngStrike" dirty="0" err="1"/>
              <a:t>sc.getAttribute</a:t>
            </a:r>
            <a:r>
              <a:rPr lang="en-US" strike="sngStrike" dirty="0" smtClean="0"/>
              <a:t>(”conn"</a:t>
            </a:r>
            <a:r>
              <a:rPr lang="en-US" strike="sngStrike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			</a:t>
            </a:r>
          </a:p>
          <a:p>
            <a:r>
              <a:rPr lang="ko-KR" altLang="en-US" dirty="0" smtClean="0"/>
              <a:t>        </a:t>
            </a:r>
            <a:r>
              <a:rPr lang="en-US" strike="sngStrike" dirty="0" err="1" smtClean="0"/>
              <a:t>MemberDao</a:t>
            </a:r>
            <a:r>
              <a:rPr lang="en-US" strike="sngStrike" dirty="0" smtClean="0"/>
              <a:t> </a:t>
            </a:r>
            <a:r>
              <a:rPr lang="en-US" strike="sngStrike" dirty="0" err="1"/>
              <a:t>memberDao</a:t>
            </a:r>
            <a:r>
              <a:rPr lang="en-US" strike="sngStrike" dirty="0"/>
              <a:t> = new </a:t>
            </a:r>
            <a:r>
              <a:rPr lang="en-US" strike="sngStrike" dirty="0" err="1"/>
              <a:t>MemberDao</a:t>
            </a:r>
            <a:r>
              <a:rPr lang="en-US" strike="sngStrike" dirty="0"/>
              <a:t>()</a:t>
            </a:r>
            <a:r>
              <a:rPr lang="en-US" strike="sngStrike" dirty="0" smtClean="0"/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err="1" smtClean="0">
                <a:solidFill>
                  <a:srgbClr val="0000FF"/>
                </a:solidFill>
              </a:rPr>
              <a:t>MemberDao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memberDao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= 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</a:rPr>
              <a:t>MemberDao</a:t>
            </a:r>
            <a:r>
              <a:rPr lang="en-US" b="1" dirty="0" smtClean="0">
                <a:solidFill>
                  <a:srgbClr val="0000FF"/>
                </a:solidFill>
              </a:rPr>
              <a:t>) </a:t>
            </a:r>
            <a:r>
              <a:rPr lang="en-US" b="1" dirty="0" err="1">
                <a:solidFill>
                  <a:srgbClr val="0000FF"/>
                </a:solidFill>
              </a:rPr>
              <a:t>sc.getAttribute</a:t>
            </a:r>
            <a:r>
              <a:rPr lang="en-US" b="1" dirty="0">
                <a:solidFill>
                  <a:srgbClr val="0000FF"/>
                </a:solidFill>
              </a:rPr>
              <a:t>("</a:t>
            </a:r>
            <a:r>
              <a:rPr lang="en-US" b="1" dirty="0" err="1">
                <a:solidFill>
                  <a:srgbClr val="0000FF"/>
                </a:solidFill>
              </a:rPr>
              <a:t>memberDao</a:t>
            </a:r>
            <a:r>
              <a:rPr lang="en-US" b="1" dirty="0">
                <a:solidFill>
                  <a:srgbClr val="0000FF"/>
                </a:solidFill>
              </a:rPr>
              <a:t>");</a:t>
            </a:r>
            <a:r>
              <a:rPr lang="en-US" dirty="0"/>
              <a:t>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memberDao.setConnection</a:t>
            </a:r>
            <a:r>
              <a:rPr lang="en-US" dirty="0"/>
              <a:t>(conn);</a:t>
            </a:r>
          </a:p>
          <a:p>
            <a:endParaRPr lang="en-US" dirty="0" smtClean="0"/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1162052" y="1610302"/>
            <a:ext cx="6074243" cy="478937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393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페이지 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–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MemberListServlet.java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소스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책 오류 정정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89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000" dirty="0" smtClean="0">
                <a:latin typeface="+mn-ea"/>
              </a:rPr>
              <a:t>5</a:t>
            </a:r>
            <a:r>
              <a:rPr lang="en-US" altLang="ko-KR" sz="2000" dirty="0" smtClean="0">
                <a:latin typeface="+mn-ea"/>
              </a:rPr>
              <a:t>.11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ServletContextListener</a:t>
            </a:r>
            <a:r>
              <a:rPr lang="ko-KR" altLang="en-US" sz="2000" dirty="0" smtClean="0">
                <a:latin typeface="+mn-ea"/>
              </a:rPr>
              <a:t>와 객체 공유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601" y="2089239"/>
            <a:ext cx="85217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doGet</a:t>
            </a:r>
            <a:r>
              <a:rPr lang="en-US" dirty="0"/>
              <a:t>(</a:t>
            </a:r>
          </a:p>
          <a:p>
            <a:r>
              <a:rPr lang="ko-KR" altLang="en-US" dirty="0" smtClean="0"/>
              <a:t>    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/>
              <a:t>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ko-KR" altLang="en-US" dirty="0" smtClean="0"/>
              <a:t>    </a:t>
            </a:r>
            <a:r>
              <a:rPr lang="en-US" dirty="0" smtClean="0"/>
              <a:t>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ko-KR" altLang="en-US" dirty="0" smtClean="0"/>
              <a:t>    </a:t>
            </a:r>
            <a:r>
              <a:rPr lang="en-US" dirty="0" smtClean="0"/>
              <a:t>try </a:t>
            </a:r>
            <a:r>
              <a:rPr lang="en-US" dirty="0"/>
              <a:t>{</a:t>
            </a:r>
          </a:p>
          <a:p>
            <a:r>
              <a:rPr lang="ko-KR" altLang="en-US" dirty="0" smtClean="0"/>
              <a:t>        </a:t>
            </a:r>
            <a:r>
              <a:rPr lang="en-US" dirty="0" smtClean="0"/>
              <a:t>ServletContext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this.getServletContext</a:t>
            </a:r>
            <a:r>
              <a:rPr lang="en-US" dirty="0"/>
              <a:t>();</a:t>
            </a:r>
          </a:p>
          <a:p>
            <a:r>
              <a:rPr lang="ko-KR" altLang="en-US" dirty="0" smtClean="0"/>
              <a:t>        </a:t>
            </a:r>
            <a:r>
              <a:rPr lang="en-US" strike="sngStrike" dirty="0" smtClean="0"/>
              <a:t>Connection </a:t>
            </a:r>
            <a:r>
              <a:rPr lang="en-US" strike="sngStrike" dirty="0"/>
              <a:t>conn = (Connection) </a:t>
            </a:r>
            <a:r>
              <a:rPr lang="en-US" strike="sngStrike" dirty="0" err="1"/>
              <a:t>sc.getAttribute</a:t>
            </a:r>
            <a:r>
              <a:rPr lang="en-US" strike="sngStrike" dirty="0" smtClean="0"/>
              <a:t>(”conn"</a:t>
            </a:r>
            <a:r>
              <a:rPr lang="en-US" strike="sngStrike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			</a:t>
            </a:r>
          </a:p>
          <a:p>
            <a:r>
              <a:rPr lang="ko-KR" altLang="en-US" dirty="0" smtClean="0"/>
              <a:t>        </a:t>
            </a:r>
            <a:r>
              <a:rPr lang="en-US" strike="sngStrike" dirty="0" err="1" smtClean="0"/>
              <a:t>MemberDao</a:t>
            </a:r>
            <a:r>
              <a:rPr lang="en-US" strike="sngStrike" dirty="0" smtClean="0"/>
              <a:t> </a:t>
            </a:r>
            <a:r>
              <a:rPr lang="en-US" strike="sngStrike" dirty="0" err="1"/>
              <a:t>memberDao</a:t>
            </a:r>
            <a:r>
              <a:rPr lang="en-US" strike="sngStrike" dirty="0"/>
              <a:t> = new </a:t>
            </a:r>
            <a:r>
              <a:rPr lang="en-US" strike="sngStrike" dirty="0" err="1"/>
              <a:t>MemberDao</a:t>
            </a:r>
            <a:r>
              <a:rPr lang="en-US" strike="sngStrike" dirty="0"/>
              <a:t>()</a:t>
            </a:r>
            <a:r>
              <a:rPr lang="en-US" strike="sngStrike" dirty="0" smtClean="0"/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</a:t>
            </a:r>
            <a:r>
              <a:rPr lang="en-US" b="1" dirty="0" err="1" smtClean="0">
                <a:solidFill>
                  <a:srgbClr val="0000FF"/>
                </a:solidFill>
              </a:rPr>
              <a:t>MemberDao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memberDao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= 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</a:rPr>
              <a:t>MemberDao</a:t>
            </a:r>
            <a:r>
              <a:rPr lang="en-US" b="1" dirty="0" smtClean="0">
                <a:solidFill>
                  <a:srgbClr val="0000FF"/>
                </a:solidFill>
              </a:rPr>
              <a:t>) </a:t>
            </a:r>
            <a:r>
              <a:rPr lang="en-US" b="1" dirty="0" err="1">
                <a:solidFill>
                  <a:srgbClr val="0000FF"/>
                </a:solidFill>
              </a:rPr>
              <a:t>sc.getAttribute</a:t>
            </a:r>
            <a:r>
              <a:rPr lang="en-US" b="1" dirty="0">
                <a:solidFill>
                  <a:srgbClr val="0000FF"/>
                </a:solidFill>
              </a:rPr>
              <a:t>("</a:t>
            </a:r>
            <a:r>
              <a:rPr lang="en-US" b="1" dirty="0" err="1">
                <a:solidFill>
                  <a:srgbClr val="0000FF"/>
                </a:solidFill>
              </a:rPr>
              <a:t>memberDao</a:t>
            </a:r>
            <a:r>
              <a:rPr lang="en-US" b="1" dirty="0">
                <a:solidFill>
                  <a:srgbClr val="0000FF"/>
                </a:solidFill>
              </a:rPr>
              <a:t>");</a:t>
            </a:r>
            <a:r>
              <a:rPr lang="en-US" dirty="0"/>
              <a:t> </a:t>
            </a:r>
          </a:p>
          <a:p>
            <a:r>
              <a:rPr lang="en-US" dirty="0" smtClean="0"/>
              <a:t>        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memberDao.setConnection</a:t>
            </a:r>
            <a:r>
              <a:rPr lang="en-US" b="1" strike="sngStrike" dirty="0">
                <a:solidFill>
                  <a:srgbClr val="FF0000"/>
                </a:solidFill>
              </a:rPr>
              <a:t>(conn);</a:t>
            </a:r>
          </a:p>
          <a:p>
            <a:endParaRPr lang="en-US" dirty="0" smtClean="0"/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1162052" y="1610302"/>
            <a:ext cx="6074243" cy="478937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393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페이지 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–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MemberListServlet.java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소스</a:t>
            </a:r>
            <a:endParaRPr 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책 오류 정정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71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5.12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커넥션풀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45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05494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804938" y="3171365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3535374" y="3580112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93118" y="323038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8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05494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804938" y="3171365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3535374" y="3580112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93118" y="323038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05494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3535374" y="2221212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3118" y="247607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18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05494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804938" y="3171365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3535374" y="3580112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93118" y="323038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05494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3535374" y="2221212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3118" y="247607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05494" y="4551185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</p:cNvCxnSpPr>
          <p:nvPr/>
        </p:nvCxnSpPr>
        <p:spPr>
          <a:xfrm flipV="1">
            <a:off x="3535374" y="3810000"/>
            <a:ext cx="2269564" cy="114993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3118" y="4456316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60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63238" y="3172424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6462682" y="3172424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4193118" y="3581171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50862" y="323144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3238" y="1813524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4193118" y="2222271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0862" y="24771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3238" y="4552244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</p:cNvCxnSpPr>
          <p:nvPr/>
        </p:nvCxnSpPr>
        <p:spPr>
          <a:xfrm flipV="1">
            <a:off x="4193118" y="3811059"/>
            <a:ext cx="2269564" cy="114993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0862" y="445737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685800" y="2229362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1725937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88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63238" y="3172424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6462682" y="3172424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4193118" y="3581171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50862" y="323144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3238" y="1813524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4193118" y="2222271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0862" y="24771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3238" y="4552244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</p:cNvCxnSpPr>
          <p:nvPr/>
        </p:nvCxnSpPr>
        <p:spPr>
          <a:xfrm flipV="1">
            <a:off x="4193118" y="3811059"/>
            <a:ext cx="2269564" cy="114993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0862" y="445737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685800" y="2229362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1725937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685800" y="3578993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" y="3075568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delete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63238" y="3172424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6462682" y="3172424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4193118" y="3581171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50862" y="323144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3238" y="1813524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4193118" y="2222271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0862" y="24771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3238" y="4552244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</p:cNvCxnSpPr>
          <p:nvPr/>
        </p:nvCxnSpPr>
        <p:spPr>
          <a:xfrm flipV="1">
            <a:off x="4193118" y="3811059"/>
            <a:ext cx="2269564" cy="114993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0862" y="445737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685800" y="2229362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1725937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685800" y="3578993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" y="3075568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delete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/>
          <p:nvPr/>
        </p:nvCxnSpPr>
        <p:spPr>
          <a:xfrm>
            <a:off x="685800" y="4960991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" y="4457566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update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9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63238" y="3172424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6462682" y="3172424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4193118" y="3581171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50862" y="323144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3238" y="1813524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4193118" y="2222271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0862" y="24771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3238" y="4552244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</p:cNvCxnSpPr>
          <p:nvPr/>
        </p:nvCxnSpPr>
        <p:spPr>
          <a:xfrm flipV="1">
            <a:off x="4193118" y="3811059"/>
            <a:ext cx="2269564" cy="114993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0862" y="445737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685800" y="2229362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1725937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685800" y="3578993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" y="3075568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delete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/>
          <p:nvPr/>
        </p:nvCxnSpPr>
        <p:spPr>
          <a:xfrm>
            <a:off x="685800" y="4960991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" y="4457566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update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/>
          <p:nvPr/>
        </p:nvCxnSpPr>
        <p:spPr>
          <a:xfrm>
            <a:off x="1282700" y="4890798"/>
            <a:ext cx="0" cy="47894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0572" y="5358336"/>
            <a:ext cx="116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예외 발생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34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Model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역할 분리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6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63238" y="3172424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6462682" y="3172424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4193118" y="3581171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50862" y="323144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3238" y="1813524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4193118" y="2222271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0862" y="24771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3238" y="4552244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</p:cNvCxnSpPr>
          <p:nvPr/>
        </p:nvCxnSpPr>
        <p:spPr>
          <a:xfrm flipV="1">
            <a:off x="4193118" y="3811059"/>
            <a:ext cx="2269564" cy="114993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0862" y="445737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685800" y="2229362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1725937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685800" y="3578993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" y="3075568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delete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/>
          <p:nvPr/>
        </p:nvCxnSpPr>
        <p:spPr>
          <a:xfrm>
            <a:off x="685800" y="4960991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" y="4457566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update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/>
          <p:nvPr/>
        </p:nvCxnSpPr>
        <p:spPr>
          <a:xfrm>
            <a:off x="1282700" y="4890798"/>
            <a:ext cx="0" cy="47894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0572" y="5358336"/>
            <a:ext cx="116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예외 발생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4" name="직선 화살표 연결선 7"/>
          <p:cNvCxnSpPr>
            <a:stCxn id="32" idx="2"/>
            <a:endCxn id="35" idx="1"/>
          </p:cNvCxnSpPr>
          <p:nvPr/>
        </p:nvCxnSpPr>
        <p:spPr>
          <a:xfrm rot="16200000" flipH="1">
            <a:off x="1414820" y="5533993"/>
            <a:ext cx="432773" cy="697012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79712" y="5914220"/>
            <a:ext cx="210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롤백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(rollback)</a:t>
            </a:r>
          </a:p>
        </p:txBody>
      </p:sp>
    </p:spTree>
    <p:extLst>
      <p:ext uri="{BB962C8B-B14F-4D97-AF65-F5344CB8AC3E}">
        <p14:creationId xmlns:p14="http://schemas.microsoft.com/office/powerpoint/2010/main" val="37129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63238" y="3172424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6462682" y="3172424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4193118" y="3581171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50862" y="323144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3238" y="1813524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4193118" y="2222271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0862" y="24771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3238" y="4552244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</p:cNvCxnSpPr>
          <p:nvPr/>
        </p:nvCxnSpPr>
        <p:spPr>
          <a:xfrm flipV="1">
            <a:off x="4193118" y="3811059"/>
            <a:ext cx="2269564" cy="114993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0862" y="445737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685800" y="2229362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1725937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685800" y="3578993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" y="3075568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delete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/>
          <p:nvPr/>
        </p:nvCxnSpPr>
        <p:spPr>
          <a:xfrm>
            <a:off x="685800" y="4960991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" y="4457566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update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/>
          <p:nvPr/>
        </p:nvCxnSpPr>
        <p:spPr>
          <a:xfrm>
            <a:off x="1282700" y="4890798"/>
            <a:ext cx="0" cy="47894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0572" y="5358336"/>
            <a:ext cx="116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예외 발생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4" name="직선 화살표 연결선 7"/>
          <p:cNvCxnSpPr>
            <a:stCxn id="32" idx="2"/>
            <a:endCxn id="35" idx="1"/>
          </p:cNvCxnSpPr>
          <p:nvPr/>
        </p:nvCxnSpPr>
        <p:spPr>
          <a:xfrm rot="16200000" flipH="1">
            <a:off x="1414820" y="5533993"/>
            <a:ext cx="432773" cy="697012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79712" y="5914220"/>
            <a:ext cx="171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롤백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(rollback)</a:t>
            </a:r>
          </a:p>
        </p:txBody>
      </p:sp>
      <p:cxnSp>
        <p:nvCxnSpPr>
          <p:cNvPr id="33" name="직선 화살표 연결선 7"/>
          <p:cNvCxnSpPr>
            <a:stCxn id="35" idx="3"/>
          </p:cNvCxnSpPr>
          <p:nvPr/>
        </p:nvCxnSpPr>
        <p:spPr>
          <a:xfrm flipV="1">
            <a:off x="3695700" y="3989918"/>
            <a:ext cx="2766982" cy="210896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41830" y="5369738"/>
            <a:ext cx="124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작업 취소</a:t>
            </a:r>
            <a:endParaRPr lang="en-US" altLang="ko-KR" sz="16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63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63238" y="3172424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6462682" y="3172424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4193118" y="3581171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50862" y="323144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3238" y="1813524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4193118" y="2222271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0862" y="24771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3238" y="4552244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</p:cNvCxnSpPr>
          <p:nvPr/>
        </p:nvCxnSpPr>
        <p:spPr>
          <a:xfrm flipV="1">
            <a:off x="4193118" y="3811059"/>
            <a:ext cx="2269564" cy="114993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0862" y="445737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685800" y="2229362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1725937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685800" y="3578993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" y="3075568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delete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/>
          <p:nvPr/>
        </p:nvCxnSpPr>
        <p:spPr>
          <a:xfrm>
            <a:off x="685800" y="4960991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" y="4457566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update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/>
          <p:nvPr/>
        </p:nvCxnSpPr>
        <p:spPr>
          <a:xfrm>
            <a:off x="1282700" y="4890798"/>
            <a:ext cx="0" cy="47894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0572" y="5358336"/>
            <a:ext cx="116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예외 발생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4" name="직선 화살표 연결선 7"/>
          <p:cNvCxnSpPr>
            <a:stCxn id="32" idx="2"/>
            <a:endCxn id="35" idx="1"/>
          </p:cNvCxnSpPr>
          <p:nvPr/>
        </p:nvCxnSpPr>
        <p:spPr>
          <a:xfrm rot="16200000" flipH="1">
            <a:off x="1414820" y="5533993"/>
            <a:ext cx="432773" cy="697012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79712" y="5914220"/>
            <a:ext cx="171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롤백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(rollback)</a:t>
            </a:r>
          </a:p>
        </p:txBody>
      </p:sp>
      <p:cxnSp>
        <p:nvCxnSpPr>
          <p:cNvPr id="33" name="직선 화살표 연결선 7"/>
          <p:cNvCxnSpPr>
            <a:stCxn id="35" idx="3"/>
          </p:cNvCxnSpPr>
          <p:nvPr/>
        </p:nvCxnSpPr>
        <p:spPr>
          <a:xfrm flipV="1">
            <a:off x="3695700" y="3989918"/>
            <a:ext cx="2766982" cy="210896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41830" y="5369738"/>
            <a:ext cx="124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작업 취소</a:t>
            </a:r>
            <a:endParaRPr lang="en-US" altLang="ko-KR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 rot="19669227">
            <a:off x="281073" y="1778557"/>
            <a:ext cx="200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작업 취소</a:t>
            </a:r>
            <a:endParaRPr lang="en-US" altLang="ko-KR" sz="28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76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63238" y="3172424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6462682" y="3172424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4193118" y="3581171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50862" y="323144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63238" y="1813524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</p:cNvCxnSpPr>
          <p:nvPr/>
        </p:nvCxnSpPr>
        <p:spPr>
          <a:xfrm>
            <a:off x="4193118" y="2222271"/>
            <a:ext cx="2269564" cy="114428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0862" y="247712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3238" y="4552244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</p:cNvCxnSpPr>
          <p:nvPr/>
        </p:nvCxnSpPr>
        <p:spPr>
          <a:xfrm flipV="1">
            <a:off x="4193118" y="3811059"/>
            <a:ext cx="2269564" cy="114993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0862" y="445737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685800" y="2229362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1725937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685800" y="3578993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" y="3075568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delete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/>
          <p:nvPr/>
        </p:nvCxnSpPr>
        <p:spPr>
          <a:xfrm>
            <a:off x="685800" y="4960991"/>
            <a:ext cx="1647394" cy="0"/>
          </a:xfrm>
          <a:prstGeom prst="straightConnector1">
            <a:avLst/>
          </a:prstGeom>
          <a:ln w="762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" y="4457566"/>
            <a:ext cx="16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update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6" name="직선 화살표 연결선 7"/>
          <p:cNvCxnSpPr/>
          <p:nvPr/>
        </p:nvCxnSpPr>
        <p:spPr>
          <a:xfrm>
            <a:off x="1282700" y="4890798"/>
            <a:ext cx="0" cy="47894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0572" y="5358336"/>
            <a:ext cx="116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예외 발생</a:t>
            </a:r>
            <a:endParaRPr lang="en-US" altLang="ko-KR" sz="14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4" name="직선 화살표 연결선 7"/>
          <p:cNvCxnSpPr>
            <a:stCxn id="32" idx="2"/>
            <a:endCxn id="35" idx="1"/>
          </p:cNvCxnSpPr>
          <p:nvPr/>
        </p:nvCxnSpPr>
        <p:spPr>
          <a:xfrm rot="16200000" flipH="1">
            <a:off x="1414820" y="5533993"/>
            <a:ext cx="432773" cy="697012"/>
          </a:xfrm>
          <a:prstGeom prst="bentConnector2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79712" y="5914220"/>
            <a:ext cx="171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롤백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(rollback)</a:t>
            </a:r>
          </a:p>
        </p:txBody>
      </p:sp>
      <p:cxnSp>
        <p:nvCxnSpPr>
          <p:cNvPr id="33" name="직선 화살표 연결선 7"/>
          <p:cNvCxnSpPr>
            <a:stCxn id="35" idx="3"/>
          </p:cNvCxnSpPr>
          <p:nvPr/>
        </p:nvCxnSpPr>
        <p:spPr>
          <a:xfrm flipV="1">
            <a:off x="3695700" y="3989918"/>
            <a:ext cx="2766982" cy="210896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41830" y="5369738"/>
            <a:ext cx="124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작업 취소</a:t>
            </a:r>
            <a:endParaRPr lang="en-US" altLang="ko-KR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 rot="19669227">
            <a:off x="281073" y="1778557"/>
            <a:ext cx="200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작업 취소</a:t>
            </a:r>
            <a:endParaRPr lang="en-US" altLang="ko-KR" sz="28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 rot="19669227">
            <a:off x="433474" y="3104948"/>
            <a:ext cx="200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작업 취소</a:t>
            </a:r>
            <a:endParaRPr lang="en-US" altLang="ko-KR" sz="28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23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85800" y="2904971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74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85800" y="1609571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싱글 커넥션 사용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000500" y="2578100"/>
            <a:ext cx="787400" cy="9677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000" y="3580667"/>
            <a:ext cx="7772400" cy="1628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같은 커넥션을 이용하는 </a:t>
            </a:r>
            <a:endParaRPr lang="en-US" altLang="ko-KR" sz="4000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r>
              <a:rPr lang="en-US" altLang="ko-KR" sz="40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DAO</a:t>
            </a:r>
            <a:r>
              <a:rPr lang="ko-KR" altLang="en-US" sz="4000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들의 작업에 영향을 준다</a:t>
            </a:r>
            <a:endParaRPr lang="en-US" sz="400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77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85800" y="2904971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해결책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05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05494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각 </a:t>
            </a:r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DAO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별로 커넥션 할당</a:t>
            </a:r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804938" y="3171365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3535374" y="3580112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93118" y="327989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05494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  <a:endCxn id="20" idx="1"/>
          </p:cNvCxnSpPr>
          <p:nvPr/>
        </p:nvCxnSpPr>
        <p:spPr>
          <a:xfrm>
            <a:off x="3535374" y="2221212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3118" y="19134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05494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  <a:endCxn id="21" idx="1"/>
          </p:cNvCxnSpPr>
          <p:nvPr/>
        </p:nvCxnSpPr>
        <p:spPr>
          <a:xfrm>
            <a:off x="3535374" y="4940539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3118" y="463276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4938" y="1812465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804938" y="4531792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6367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05494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각 </a:t>
            </a:r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DAO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별로 커넥션 할당</a:t>
            </a:r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804938" y="3171365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cxnSp>
        <p:nvCxnSpPr>
          <p:cNvPr id="53" name="직선 화살표 연결선 7"/>
          <p:cNvCxnSpPr>
            <a:stCxn id="44" idx="3"/>
          </p:cNvCxnSpPr>
          <p:nvPr/>
        </p:nvCxnSpPr>
        <p:spPr>
          <a:xfrm>
            <a:off x="3535374" y="3580112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93118" y="327989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05494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3" name="직선 화살표 연결선 7"/>
          <p:cNvCxnSpPr>
            <a:stCxn id="11" idx="3"/>
            <a:endCxn id="20" idx="1"/>
          </p:cNvCxnSpPr>
          <p:nvPr/>
        </p:nvCxnSpPr>
        <p:spPr>
          <a:xfrm>
            <a:off x="3535374" y="2221212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3118" y="191343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05494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>
            <a:stCxn id="16" idx="3"/>
            <a:endCxn id="21" idx="1"/>
          </p:cNvCxnSpPr>
          <p:nvPr/>
        </p:nvCxnSpPr>
        <p:spPr>
          <a:xfrm>
            <a:off x="3535374" y="4940539"/>
            <a:ext cx="226956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3118" y="463276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4938" y="1812465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804938" y="4531792"/>
            <a:ext cx="1829880" cy="817494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2500" y="2535563"/>
            <a:ext cx="7645400" cy="212365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문제점</a:t>
            </a:r>
            <a:endParaRPr lang="en-US" altLang="ko-KR" sz="4400" b="1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  <a:sym typeface="Wingdings"/>
            </a:endParaRP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일을 하지 않을 때도 커넥션을 물고 있어서</a:t>
            </a:r>
            <a:endParaRPr lang="en-US" altLang="ko-KR" sz="4400" b="1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  <a:sym typeface="Wingdings"/>
            </a:endParaRP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자원 낭비</a:t>
            </a:r>
            <a:r>
              <a:rPr lang="ko-KR" altLang="ko-KR" sz="4400" b="1" dirty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!</a:t>
            </a:r>
            <a:r>
              <a:rPr lang="ko-KR" altLang="en-US" sz="4400" b="1" dirty="0" smtClean="0">
                <a:solidFill>
                  <a:srgbClr val="FF0000"/>
                </a:solidFill>
                <a:latin typeface="나눔손글씨 붓"/>
                <a:ea typeface="나눔손글씨 붓"/>
                <a:cs typeface="나눔손글씨 붓"/>
                <a:sym typeface="Wingdings"/>
              </a:rPr>
              <a:t> </a:t>
            </a:r>
            <a:endParaRPr lang="en-US" altLang="ko-KR" sz="4400" b="1" dirty="0" smtClean="0">
              <a:solidFill>
                <a:srgbClr val="FF0000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6915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85800" y="2654300"/>
            <a:ext cx="7772400" cy="1559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한정된 자원을 효율적으로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사용하는 방법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27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</a:t>
            </a:r>
            <a:r>
              <a:rPr lang="en-US" sz="1600" b="1" dirty="0" err="1" smtClean="0">
                <a:solidFill>
                  <a:srgbClr val="FF6600"/>
                </a:solidFill>
              </a:rPr>
              <a:t>Controller</a:t>
            </a:r>
            <a:r>
              <a:rPr lang="en-US" altLang="ko-KR" sz="1600" b="1" dirty="0" err="1" smtClean="0">
                <a:solidFill>
                  <a:srgbClr val="FF6600"/>
                </a:solidFill>
              </a:rPr>
              <a:t>,Model</a:t>
            </a:r>
            <a:r>
              <a:rPr lang="en-US" sz="1600" b="1" dirty="0" smtClean="0">
                <a:solidFill>
                  <a:srgbClr val="FF6600"/>
                </a:solidFill>
              </a:rPr>
              <a:t>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85800" y="1435100"/>
            <a:ext cx="7772400" cy="1559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한정된 자원을 효율적으로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사용하는 방법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000500" y="3061998"/>
            <a:ext cx="787400" cy="9677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000" y="4032391"/>
            <a:ext cx="7772400" cy="1628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대여</a:t>
            </a:r>
            <a:r>
              <a:rPr lang="en-US" altLang="ko-KR" sz="9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lang="en-US" sz="96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88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85800" y="1435100"/>
            <a:ext cx="7772400" cy="1559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한정된 자원을 효율적으로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사용하는 방법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000500" y="3061998"/>
            <a:ext cx="787400" cy="9677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000" y="4032391"/>
            <a:ext cx="7772400" cy="1628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대여 </a:t>
            </a:r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=</a:t>
            </a:r>
            <a:r>
              <a:rPr lang="ko-KR" altLang="en-US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풀링</a:t>
            </a:r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(pooling)</a:t>
            </a:r>
            <a:r>
              <a:rPr lang="ko-KR" altLang="en-US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기법</a:t>
            </a:r>
            <a:endParaRPr lang="en-US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45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85800" y="1435100"/>
            <a:ext cx="7772400" cy="1559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한정된 자원을 효율적으로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사용하는 방법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000500" y="3061998"/>
            <a:ext cx="787400" cy="9677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000" y="4032391"/>
            <a:ext cx="7772400" cy="1628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9600" b="1" dirty="0" smtClean="0">
                <a:latin typeface="맑은 고딕"/>
                <a:ea typeface="맑은 고딕"/>
                <a:cs typeface="맑은 고딕"/>
              </a:rPr>
              <a:t>커넥션풀</a:t>
            </a:r>
            <a:endParaRPr lang="en-US" sz="96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32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3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680" y="1913436"/>
            <a:ext cx="37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요청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getConnection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088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모서리가 둥근 직사각형 15"/>
          <p:cNvSpPr/>
          <p:nvPr/>
        </p:nvSpPr>
        <p:spPr>
          <a:xfrm>
            <a:off x="6641020" y="2955490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100)</a:t>
            </a:r>
          </a:p>
        </p:txBody>
      </p:sp>
      <p:cxnSp>
        <p:nvCxnSpPr>
          <p:cNvPr id="29" name="직선 화살표 연결선 7"/>
          <p:cNvCxnSpPr/>
          <p:nvPr/>
        </p:nvCxnSpPr>
        <p:spPr>
          <a:xfrm>
            <a:off x="7385992" y="2288118"/>
            <a:ext cx="0" cy="70087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85992" y="2476070"/>
            <a:ext cx="131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680" y="1913436"/>
            <a:ext cx="37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요청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getConnection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224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모서리가 둥근 직사각형 15"/>
          <p:cNvSpPr/>
          <p:nvPr/>
        </p:nvSpPr>
        <p:spPr>
          <a:xfrm>
            <a:off x="3466020" y="2783847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32" name="직선 화살표 연결선 7"/>
          <p:cNvCxnSpPr/>
          <p:nvPr/>
        </p:nvCxnSpPr>
        <p:spPr>
          <a:xfrm flipH="1">
            <a:off x="2515680" y="2472460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7400" y="2497206"/>
            <a:ext cx="180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680" y="1913436"/>
            <a:ext cx="37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요청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getConnection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80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680" y="1892754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4209510" y="1923316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24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3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680" y="1892754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4209510" y="1923316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1" name="직선 화살표 연결선 7"/>
          <p:cNvCxnSpPr/>
          <p:nvPr/>
        </p:nvCxnSpPr>
        <p:spPr>
          <a:xfrm>
            <a:off x="2515680" y="3560719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680" y="3252942"/>
            <a:ext cx="37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요청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getConnection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97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680" y="1892754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4209510" y="1923316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1" name="직선 화살표 연결선 7"/>
          <p:cNvCxnSpPr/>
          <p:nvPr/>
        </p:nvCxnSpPr>
        <p:spPr>
          <a:xfrm>
            <a:off x="2515680" y="3560719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5"/>
          <p:cNvSpPr/>
          <p:nvPr/>
        </p:nvSpPr>
        <p:spPr>
          <a:xfrm>
            <a:off x="6641020" y="2955490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101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7385992" y="2288118"/>
            <a:ext cx="0" cy="70087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85992" y="2476070"/>
            <a:ext cx="131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680" y="3252942"/>
            <a:ext cx="37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요청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getConnection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2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680" y="1892754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4209510" y="1923316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1" name="직선 화살표 연결선 7"/>
          <p:cNvCxnSpPr/>
          <p:nvPr/>
        </p:nvCxnSpPr>
        <p:spPr>
          <a:xfrm>
            <a:off x="2515680" y="3560719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모서리가 둥근 직사각형 15"/>
          <p:cNvSpPr/>
          <p:nvPr/>
        </p:nvSpPr>
        <p:spPr>
          <a:xfrm>
            <a:off x="3466020" y="4104647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101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9" name="직선 화살표 연결선 7"/>
          <p:cNvCxnSpPr/>
          <p:nvPr/>
        </p:nvCxnSpPr>
        <p:spPr>
          <a:xfrm flipH="1">
            <a:off x="2515680" y="3793260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27400" y="3818006"/>
            <a:ext cx="180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680" y="3252942"/>
            <a:ext cx="37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요청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getConnection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3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</a:t>
            </a:r>
            <a:r>
              <a:rPr lang="en-US" sz="1600" b="1" dirty="0" err="1" smtClean="0">
                <a:solidFill>
                  <a:srgbClr val="FF6600"/>
                </a:solidFill>
              </a:rPr>
              <a:t>Controller</a:t>
            </a:r>
            <a:r>
              <a:rPr lang="en-US" altLang="ko-KR" sz="1600" b="1" dirty="0" err="1" smtClean="0">
                <a:solidFill>
                  <a:srgbClr val="FF6600"/>
                </a:solidFill>
              </a:rPr>
              <a:t>,Model</a:t>
            </a:r>
            <a:r>
              <a:rPr lang="en-US" sz="1600" b="1" dirty="0" smtClean="0">
                <a:solidFill>
                  <a:srgbClr val="FF6600"/>
                </a:solidFill>
              </a:rPr>
              <a:t>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5400000" flipH="1" flipV="1">
            <a:off x="5261636" y="1295465"/>
            <a:ext cx="912268" cy="881332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75583" y="1058075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데이터를 다루는 로직 분리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2034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680" y="1892754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모서리가 둥근 직사각형 15"/>
          <p:cNvSpPr/>
          <p:nvPr/>
        </p:nvSpPr>
        <p:spPr>
          <a:xfrm>
            <a:off x="4209510" y="1923316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2515680" y="3573419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680" y="3265642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모서리가 둥근 직사각형 15"/>
          <p:cNvSpPr/>
          <p:nvPr/>
        </p:nvSpPr>
        <p:spPr>
          <a:xfrm>
            <a:off x="4209510" y="3296204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101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33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36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680" y="1911462"/>
            <a:ext cx="373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반납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</p:txBody>
      </p:sp>
      <p:sp>
        <p:nvSpPr>
          <p:cNvPr id="28" name="모서리가 둥근 직사각형 15"/>
          <p:cNvSpPr/>
          <p:nvPr/>
        </p:nvSpPr>
        <p:spPr>
          <a:xfrm>
            <a:off x="3466020" y="2291799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2515680" y="3573419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680" y="3265642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모서리가 둥근 직사각형 15"/>
          <p:cNvSpPr/>
          <p:nvPr/>
        </p:nvSpPr>
        <p:spPr>
          <a:xfrm>
            <a:off x="4209510" y="3296204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101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64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2515680" y="2200531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7"/>
          <p:cNvCxnSpPr/>
          <p:nvPr/>
        </p:nvCxnSpPr>
        <p:spPr>
          <a:xfrm>
            <a:off x="2515680" y="3573419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680" y="3265642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모서리가 둥근 직사각형 15"/>
          <p:cNvSpPr/>
          <p:nvPr/>
        </p:nvSpPr>
        <p:spPr>
          <a:xfrm>
            <a:off x="4209510" y="3296204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101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20" name="모서리가 둥근 직사각형 15"/>
          <p:cNvSpPr/>
          <p:nvPr/>
        </p:nvSpPr>
        <p:spPr>
          <a:xfrm>
            <a:off x="6641020" y="2955490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1" name="직선 화살표 연결선 7"/>
          <p:cNvCxnSpPr/>
          <p:nvPr/>
        </p:nvCxnSpPr>
        <p:spPr>
          <a:xfrm>
            <a:off x="7385992" y="2288118"/>
            <a:ext cx="0" cy="70087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85992" y="2476070"/>
            <a:ext cx="131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보관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680" y="1911462"/>
            <a:ext cx="373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반납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returnConnection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54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4" name="직선 화살표 연결선 7"/>
          <p:cNvCxnSpPr/>
          <p:nvPr/>
        </p:nvCxnSpPr>
        <p:spPr>
          <a:xfrm>
            <a:off x="2515680" y="3573419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680" y="3265642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모서리가 둥근 직사각형 15"/>
          <p:cNvSpPr/>
          <p:nvPr/>
        </p:nvSpPr>
        <p:spPr>
          <a:xfrm>
            <a:off x="4209510" y="3296204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101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26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6641020" y="2955490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50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4" name="직선 화살표 연결선 7"/>
          <p:cNvCxnSpPr/>
          <p:nvPr/>
        </p:nvCxnSpPr>
        <p:spPr>
          <a:xfrm>
            <a:off x="2515680" y="3573419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680" y="3265642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모서리가 둥근 직사각형 15"/>
          <p:cNvSpPr/>
          <p:nvPr/>
        </p:nvSpPr>
        <p:spPr>
          <a:xfrm>
            <a:off x="4209510" y="3296204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101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20" name="모서리가 둥근 직사각형 15"/>
          <p:cNvSpPr/>
          <p:nvPr/>
        </p:nvSpPr>
        <p:spPr>
          <a:xfrm>
            <a:off x="6641020" y="2955490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6" name="직선 화살표 연결선 7"/>
          <p:cNvCxnSpPr/>
          <p:nvPr/>
        </p:nvCxnSpPr>
        <p:spPr>
          <a:xfrm>
            <a:off x="2515680" y="4921146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680" y="4634051"/>
            <a:ext cx="37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요청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</p:txBody>
      </p:sp>
      <p:sp>
        <p:nvSpPr>
          <p:cNvPr id="25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9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4" name="직선 화살표 연결선 7"/>
          <p:cNvCxnSpPr/>
          <p:nvPr/>
        </p:nvCxnSpPr>
        <p:spPr>
          <a:xfrm>
            <a:off x="2515680" y="3573419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680" y="3265642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모서리가 둥근 직사각형 15"/>
          <p:cNvSpPr/>
          <p:nvPr/>
        </p:nvSpPr>
        <p:spPr>
          <a:xfrm>
            <a:off x="4209510" y="3296204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101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6" name="직선 화살표 연결선 7"/>
          <p:cNvCxnSpPr/>
          <p:nvPr/>
        </p:nvCxnSpPr>
        <p:spPr>
          <a:xfrm>
            <a:off x="2515680" y="4921146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모서리가 둥근 직사각형 15"/>
          <p:cNvSpPr/>
          <p:nvPr/>
        </p:nvSpPr>
        <p:spPr>
          <a:xfrm>
            <a:off x="3466020" y="5488947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30" name="직선 화살표 연결선 7"/>
          <p:cNvCxnSpPr/>
          <p:nvPr/>
        </p:nvCxnSpPr>
        <p:spPr>
          <a:xfrm flipH="1">
            <a:off x="2515680" y="5177560"/>
            <a:ext cx="3730016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27400" y="5202306"/>
            <a:ext cx="180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리턴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5680" y="4634051"/>
            <a:ext cx="373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커넥션 요청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getConnection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02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.12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DB</a:t>
            </a:r>
            <a:r>
              <a:rPr lang="ko-KR" altLang="en-US" sz="2400" dirty="0" smtClean="0">
                <a:latin typeface="+mn-ea"/>
              </a:rPr>
              <a:t> 커넥션풀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3171365"/>
            <a:ext cx="182988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685800" y="619215"/>
            <a:ext cx="7772400" cy="99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4000" dirty="0" smtClean="0">
                <a:latin typeface="맑은 고딕"/>
                <a:ea typeface="맑은 고딕"/>
                <a:cs typeface="맑은 고딕"/>
              </a:rPr>
              <a:t>커넥션풀 적용</a:t>
            </a:r>
            <a:endParaRPr lang="en-US" sz="4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812465"/>
            <a:ext cx="182988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ProjectDao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4531792"/>
            <a:ext cx="1829880" cy="817494"/>
            <a:chOff x="3250282" y="2409876"/>
            <a:chExt cx="1542930" cy="81749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TaskDao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24" name="직선 화살표 연결선 7"/>
          <p:cNvCxnSpPr/>
          <p:nvPr/>
        </p:nvCxnSpPr>
        <p:spPr>
          <a:xfrm>
            <a:off x="2515680" y="3573419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5680" y="3265642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모서리가 둥근 직사각형 15"/>
          <p:cNvSpPr/>
          <p:nvPr/>
        </p:nvSpPr>
        <p:spPr>
          <a:xfrm>
            <a:off x="4209510" y="3296204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101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cxnSp>
        <p:nvCxnSpPr>
          <p:cNvPr id="22" name="직선 화살표 연결선 7"/>
          <p:cNvCxnSpPr/>
          <p:nvPr/>
        </p:nvCxnSpPr>
        <p:spPr>
          <a:xfrm>
            <a:off x="2515680" y="4948034"/>
            <a:ext cx="1693830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680" y="4640257"/>
            <a:ext cx="169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모서리가 둥근 직사각형 15"/>
          <p:cNvSpPr/>
          <p:nvPr/>
        </p:nvSpPr>
        <p:spPr>
          <a:xfrm>
            <a:off x="4209510" y="4670819"/>
            <a:ext cx="1486980" cy="55442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Connection</a:t>
            </a:r>
          </a:p>
          <a:p>
            <a:pPr algn="ctr"/>
            <a:r>
              <a:rPr lang="ko-KR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34" name="모서리가 둥근 직사각형 15"/>
          <p:cNvSpPr/>
          <p:nvPr/>
        </p:nvSpPr>
        <p:spPr>
          <a:xfrm>
            <a:off x="6245696" y="1812461"/>
            <a:ext cx="2425700" cy="353682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DBConnectionPool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87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</a:t>
            </a:r>
            <a:r>
              <a:rPr lang="en-US" sz="1600" b="1" dirty="0" err="1" smtClean="0">
                <a:solidFill>
                  <a:srgbClr val="FF6600"/>
                </a:solidFill>
              </a:rPr>
              <a:t>Controller</a:t>
            </a:r>
            <a:r>
              <a:rPr lang="en-US" altLang="ko-KR" sz="1600" b="1" dirty="0" err="1" smtClean="0">
                <a:solidFill>
                  <a:srgbClr val="FF6600"/>
                </a:solidFill>
              </a:rPr>
              <a:t>,Model</a:t>
            </a:r>
            <a:r>
              <a:rPr lang="en-US" sz="1600" b="1" dirty="0" smtClean="0">
                <a:solidFill>
                  <a:srgbClr val="FF6600"/>
                </a:solidFill>
              </a:rPr>
              <a:t>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158436" y="871250"/>
            <a:ext cx="2168210" cy="817494"/>
            <a:chOff x="3250282" y="2409876"/>
            <a:chExt cx="1542930" cy="817494"/>
          </a:xfrm>
        </p:grpSpPr>
        <p:sp>
          <p:nvSpPr>
            <p:cNvPr id="4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MemberDao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47" name="Curved Connector 46"/>
          <p:cNvCxnSpPr>
            <a:endCxn id="44" idx="1"/>
          </p:cNvCxnSpPr>
          <p:nvPr/>
        </p:nvCxnSpPr>
        <p:spPr>
          <a:xfrm rot="5400000" flipH="1" flipV="1">
            <a:off x="5261636" y="1295465"/>
            <a:ext cx="912268" cy="881332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75583" y="1058075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데이터를 다루는 로직 분리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5975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3252783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3151183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2400" dirty="0" smtClean="0">
                <a:latin typeface="+mn-ea"/>
              </a:rPr>
              <a:t>5</a:t>
            </a:r>
            <a:r>
              <a:rPr lang="en-US" altLang="ko-KR" sz="2400" dirty="0" smtClean="0">
                <a:latin typeface="+mn-ea"/>
              </a:rPr>
              <a:t>.10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DAO </a:t>
            </a:r>
            <a:r>
              <a:rPr lang="ko-KR" altLang="en-US" sz="2400" dirty="0" smtClean="0">
                <a:latin typeface="+mn-ea"/>
              </a:rPr>
              <a:t>만들기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①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⑥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③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⑤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049583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cxnSp>
        <p:nvCxnSpPr>
          <p:cNvPr id="34" name="직선 화살표 연결선 7"/>
          <p:cNvCxnSpPr>
            <a:stCxn id="11" idx="3"/>
          </p:cNvCxnSpPr>
          <p:nvPr/>
        </p:nvCxnSpPr>
        <p:spPr>
          <a:xfrm>
            <a:off x="5857935" y="2488436"/>
            <a:ext cx="1251826" cy="7246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>
            <a:stCxn id="14" idx="3"/>
          </p:cNvCxnSpPr>
          <p:nvPr/>
        </p:nvCxnSpPr>
        <p:spPr>
          <a:xfrm flipV="1">
            <a:off x="5857935" y="3733800"/>
            <a:ext cx="1251826" cy="6402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6" y="2496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/>
                <a:cs typeface="맑은 고딕"/>
              </a:rPr>
              <a:t>②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1808" y="408076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맑은 고딕"/>
                <a:cs typeface="맑은 고딕"/>
              </a:rPr>
              <a:t>④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«Controller»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6600"/>
                </a:solidFill>
              </a:rPr>
              <a:t>«View»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45946" y="871250"/>
            <a:ext cx="2180700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6600"/>
                  </a:solidFill>
                </a:rPr>
                <a:t>«Model»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cxnSp>
        <p:nvCxnSpPr>
          <p:cNvPr id="47" name="Curved Connector 46"/>
          <p:cNvCxnSpPr>
            <a:endCxn id="44" idx="1"/>
          </p:cNvCxnSpPr>
          <p:nvPr/>
        </p:nvCxnSpPr>
        <p:spPr>
          <a:xfrm rot="5400000" flipH="1" flipV="1">
            <a:off x="5261636" y="1295465"/>
            <a:ext cx="912268" cy="881332"/>
          </a:xfrm>
          <a:prstGeom prst="curvedConnector2">
            <a:avLst/>
          </a:prstGeom>
          <a:ln w="12700" cap="sq" cmpd="sng">
            <a:solidFill>
              <a:schemeClr val="accent6">
                <a:lumMod val="75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75583" y="1058075"/>
            <a:ext cx="32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데이터를 다루는 로직 분리</a:t>
            </a:r>
            <a:endParaRPr lang="en-US" altLang="ko-KR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875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sq" cmpd="sng">
          <a:solidFill>
            <a:schemeClr val="tx1">
              <a:lumMod val="65000"/>
              <a:lumOff val="35000"/>
            </a:schemeClr>
          </a:solidFill>
          <a:headEnd type="none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29877</TotalTime>
  <Words>2829</Words>
  <Application>Microsoft Macintosh PowerPoint</Application>
  <PresentationFormat>On-screen Show (4:3)</PresentationFormat>
  <Paragraphs>1007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나눔손글씨 붓</vt:lpstr>
      <vt:lpstr>맑은 고딕</vt:lpstr>
      <vt:lpstr>Arial</vt:lpstr>
      <vt:lpstr>Calibri</vt:lpstr>
      <vt:lpstr>Wingdings</vt:lpstr>
      <vt:lpstr>Office Theme</vt:lpstr>
      <vt:lpstr>5.10 DAO 만들기</vt:lpstr>
      <vt:lpstr>Model 역할 분리 전</vt:lpstr>
      <vt:lpstr>Model 역할 분리 전</vt:lpstr>
      <vt:lpstr>Model 역할 분리 전</vt:lpstr>
      <vt:lpstr>Model 역할 분리</vt:lpstr>
      <vt:lpstr>PowerPoint Presentation</vt:lpstr>
      <vt:lpstr>PowerPoint Presentation</vt:lpstr>
      <vt:lpstr>PowerPoint Presentation</vt:lpstr>
      <vt:lpstr>PowerPoint Presentation</vt:lpstr>
      <vt:lpstr>클라이언트 요청을  처리하는 흐름도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5.11 ServletContextListener와 객체 공유</vt:lpstr>
      <vt:lpstr>ServletContextListener를 이용한  공유 객체 준비</vt:lpstr>
      <vt:lpstr>ServletContextListener를 이용한  공유 객체 준비</vt:lpstr>
      <vt:lpstr>ServletContextListener를 이용한  공유 객체 준비</vt:lpstr>
      <vt:lpstr>ServletContextListener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web.xml</vt:lpstr>
      <vt:lpstr>393페이지 – MemberListServlet.java 소스</vt:lpstr>
      <vt:lpstr>393페이지 – MemberListServlet.java 소스</vt:lpstr>
      <vt:lpstr>5.12 DB 커넥션풀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엄진영</cp:lastModifiedBy>
  <cp:revision>386</cp:revision>
  <dcterms:created xsi:type="dcterms:W3CDTF">2014-06-02T11:30:47Z</dcterms:created>
  <dcterms:modified xsi:type="dcterms:W3CDTF">2015-03-11T09:44:34Z</dcterms:modified>
  <cp:category/>
</cp:coreProperties>
</file>