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3" r:id="rId3"/>
    <p:sldId id="873" r:id="rId4"/>
    <p:sldId id="874" r:id="rId5"/>
    <p:sldId id="876" r:id="rId6"/>
    <p:sldId id="875" r:id="rId7"/>
    <p:sldId id="877" r:id="rId8"/>
    <p:sldId id="773" r:id="rId9"/>
    <p:sldId id="872" r:id="rId10"/>
    <p:sldId id="879" r:id="rId11"/>
    <p:sldId id="880" r:id="rId12"/>
    <p:sldId id="881" r:id="rId13"/>
    <p:sldId id="886" r:id="rId14"/>
    <p:sldId id="887" r:id="rId15"/>
    <p:sldId id="888" r:id="rId16"/>
    <p:sldId id="889" r:id="rId17"/>
    <p:sldId id="890" r:id="rId18"/>
    <p:sldId id="892" r:id="rId19"/>
    <p:sldId id="92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871" r:id="rId29"/>
    <p:sldId id="901" r:id="rId30"/>
    <p:sldId id="902" r:id="rId31"/>
    <p:sldId id="903" r:id="rId32"/>
    <p:sldId id="904" r:id="rId33"/>
    <p:sldId id="906" r:id="rId34"/>
    <p:sldId id="907" r:id="rId35"/>
    <p:sldId id="908" r:id="rId36"/>
    <p:sldId id="909" r:id="rId37"/>
    <p:sldId id="911" r:id="rId38"/>
    <p:sldId id="913" r:id="rId39"/>
    <p:sldId id="914" r:id="rId40"/>
    <p:sldId id="915" r:id="rId41"/>
    <p:sldId id="916" r:id="rId42"/>
    <p:sldId id="917" r:id="rId43"/>
    <p:sldId id="918" r:id="rId44"/>
    <p:sldId id="919" r:id="rId45"/>
    <p:sldId id="92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9" autoAdjust="0"/>
    <p:restoredTop sz="89946" autoAdjust="0"/>
  </p:normalViewPr>
  <p:slideViewPr>
    <p:cSldViewPr snapToGrid="0" snapToObjects="1">
      <p:cViewPr>
        <p:scale>
          <a:sx n="95" d="100"/>
          <a:sy n="95" d="100"/>
        </p:scale>
        <p:origin x="2144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4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9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1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9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8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1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1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2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4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06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6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1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6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28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3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4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7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ctrTitle"/>
          </p:nvPr>
        </p:nvSpPr>
        <p:spPr>
          <a:xfrm>
            <a:off x="674739" y="758831"/>
            <a:ext cx="7866529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 전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06951" y="3938542"/>
            <a:ext cx="410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클라이언트 요청을 </a:t>
            </a:r>
          </a:p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직접 받음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51" name="Curved Connector 50"/>
          <p:cNvCxnSpPr>
            <a:stCxn id="48" idx="0"/>
          </p:cNvCxnSpPr>
          <p:nvPr/>
        </p:nvCxnSpPr>
        <p:spPr>
          <a:xfrm rot="5400000" flipH="1" flipV="1">
            <a:off x="2220529" y="2605182"/>
            <a:ext cx="1056930" cy="1609790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각각의 컨트롤러에서 </a:t>
            </a:r>
            <a:b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 생성을 위임하는 코드를 작성함 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27" y="5152208"/>
            <a:ext cx="807955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"/</a:t>
            </a:r>
            <a:r>
              <a:rPr lang="en-US" dirty="0">
                <a:solidFill>
                  <a:srgbClr val="0000FF"/>
                </a:solidFill>
              </a:rPr>
              <a:t>member/</a:t>
            </a:r>
            <a:r>
              <a:rPr lang="en-US" dirty="0" err="1">
                <a:solidFill>
                  <a:srgbClr val="0000FF"/>
                </a:solidFill>
              </a:rPr>
              <a:t>MemberList.jsp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 smtClean="0"/>
              <a:t>rd.include</a:t>
            </a:r>
            <a:r>
              <a:rPr lang="en-US" dirty="0" smtClean="0"/>
              <a:t>(request</a:t>
            </a:r>
            <a:r>
              <a:rPr lang="en-US" dirty="0"/>
              <a:t>, response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각각의 컨트롤러에서 </a:t>
            </a:r>
            <a:b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 생성을 위임하는 코드를 작성함 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ctrTitle"/>
          </p:nvPr>
        </p:nvSpPr>
        <p:spPr>
          <a:xfrm>
            <a:off x="674739" y="758831"/>
            <a:ext cx="7866529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화면을 생성 하지 않는 경우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27" y="5152208"/>
            <a:ext cx="807955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"/</a:t>
            </a:r>
            <a:r>
              <a:rPr lang="en-US" dirty="0">
                <a:solidFill>
                  <a:srgbClr val="0000FF"/>
                </a:solidFill>
              </a:rPr>
              <a:t>member/</a:t>
            </a:r>
            <a:r>
              <a:rPr lang="en-US" dirty="0" err="1">
                <a:solidFill>
                  <a:srgbClr val="0000FF"/>
                </a:solidFill>
              </a:rPr>
              <a:t>MemberList.jsp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 smtClean="0"/>
              <a:t>rd.include</a:t>
            </a:r>
            <a:r>
              <a:rPr lang="en-US" dirty="0" smtClean="0"/>
              <a:t>(request</a:t>
            </a:r>
            <a:r>
              <a:rPr lang="en-US" dirty="0"/>
              <a:t>, response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401819" y="1762876"/>
            <a:ext cx="5634605" cy="329321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496" y="5037817"/>
            <a:ext cx="8574928" cy="84938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829635" y="2232089"/>
            <a:ext cx="2333099" cy="817494"/>
            <a:chOff x="3677235" y="2079689"/>
            <a:chExt cx="2333099" cy="817494"/>
          </a:xfrm>
        </p:grpSpPr>
        <p:grpSp>
          <p:nvGrpSpPr>
            <p:cNvPr id="55" name="Group 54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5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Add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27" y="5152208"/>
            <a:ext cx="807955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"/</a:t>
            </a:r>
            <a:r>
              <a:rPr lang="en-US" dirty="0">
                <a:solidFill>
                  <a:srgbClr val="0000FF"/>
                </a:solidFill>
              </a:rPr>
              <a:t>member/</a:t>
            </a:r>
            <a:r>
              <a:rPr lang="en-US" dirty="0" err="1">
                <a:solidFill>
                  <a:srgbClr val="0000FF"/>
                </a:solidFill>
              </a:rPr>
              <a:t>MemberList.jsp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 smtClean="0"/>
              <a:t>rd.include</a:t>
            </a:r>
            <a:r>
              <a:rPr lang="en-US" dirty="0" smtClean="0"/>
              <a:t>(request</a:t>
            </a:r>
            <a:r>
              <a:rPr lang="en-US" dirty="0"/>
              <a:t>, response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401819" y="1762876"/>
            <a:ext cx="5634605" cy="329321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496" y="5037817"/>
            <a:ext cx="8574928" cy="84938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829635" y="2232089"/>
            <a:ext cx="2333099" cy="817494"/>
            <a:chOff x="3677235" y="2079689"/>
            <a:chExt cx="2333099" cy="817494"/>
          </a:xfrm>
        </p:grpSpPr>
        <p:grpSp>
          <p:nvGrpSpPr>
            <p:cNvPr id="55" name="Group 54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5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Add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82035" y="2384489"/>
            <a:ext cx="2333099" cy="817494"/>
            <a:chOff x="3677235" y="2079689"/>
            <a:chExt cx="2333099" cy="817494"/>
          </a:xfrm>
        </p:grpSpPr>
        <p:grpSp>
          <p:nvGrpSpPr>
            <p:cNvPr id="62" name="Group 61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65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Delete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6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화면을 생성 하지 않는 경우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27" y="5152208"/>
            <a:ext cx="807955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"/</a:t>
            </a:r>
            <a:r>
              <a:rPr lang="en-US" dirty="0">
                <a:solidFill>
                  <a:srgbClr val="0000FF"/>
                </a:solidFill>
              </a:rPr>
              <a:t>member/</a:t>
            </a:r>
            <a:r>
              <a:rPr lang="en-US" dirty="0" err="1">
                <a:solidFill>
                  <a:srgbClr val="0000FF"/>
                </a:solidFill>
              </a:rPr>
              <a:t>MemberList.jsp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 smtClean="0"/>
              <a:t>rd.include</a:t>
            </a:r>
            <a:r>
              <a:rPr lang="en-US" dirty="0" smtClean="0"/>
              <a:t>(request</a:t>
            </a:r>
            <a:r>
              <a:rPr lang="en-US" dirty="0"/>
              <a:t>, response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401819" y="1762876"/>
            <a:ext cx="5634605" cy="329321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496" y="5037817"/>
            <a:ext cx="8574928" cy="84938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829635" y="2232089"/>
            <a:ext cx="2333099" cy="817494"/>
            <a:chOff x="3677235" y="2079689"/>
            <a:chExt cx="2333099" cy="817494"/>
          </a:xfrm>
        </p:grpSpPr>
        <p:grpSp>
          <p:nvGrpSpPr>
            <p:cNvPr id="55" name="Group 54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5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Add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82035" y="2384489"/>
            <a:ext cx="2333099" cy="817494"/>
            <a:chOff x="3677235" y="2079689"/>
            <a:chExt cx="2333099" cy="817494"/>
          </a:xfrm>
        </p:grpSpPr>
        <p:grpSp>
          <p:nvGrpSpPr>
            <p:cNvPr id="62" name="Group 61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65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Delete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34435" y="2536889"/>
            <a:ext cx="2333099" cy="817494"/>
            <a:chOff x="3677235" y="2079689"/>
            <a:chExt cx="2333099" cy="817494"/>
          </a:xfrm>
        </p:grpSpPr>
        <p:grpSp>
          <p:nvGrpSpPr>
            <p:cNvPr id="68" name="Group 67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71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Update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화면을 생성 하지 않는 경우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8227" y="5152208"/>
            <a:ext cx="807955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"/</a:t>
            </a:r>
            <a:r>
              <a:rPr lang="en-US" dirty="0">
                <a:solidFill>
                  <a:srgbClr val="0000FF"/>
                </a:solidFill>
              </a:rPr>
              <a:t>member/</a:t>
            </a:r>
            <a:r>
              <a:rPr lang="en-US" dirty="0" err="1">
                <a:solidFill>
                  <a:srgbClr val="0000FF"/>
                </a:solidFill>
              </a:rPr>
              <a:t>MemberList.jsp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 smtClean="0"/>
              <a:t>rd.include</a:t>
            </a:r>
            <a:r>
              <a:rPr lang="en-US" dirty="0" smtClean="0"/>
              <a:t>(request</a:t>
            </a:r>
            <a:r>
              <a:rPr lang="en-US" dirty="0"/>
              <a:t>, response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401819" y="1762876"/>
            <a:ext cx="5634605" cy="329321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1496" y="5037817"/>
            <a:ext cx="8574928" cy="84938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829635" y="2232089"/>
            <a:ext cx="2333099" cy="817494"/>
            <a:chOff x="3677235" y="2079689"/>
            <a:chExt cx="2333099" cy="817494"/>
          </a:xfrm>
        </p:grpSpPr>
        <p:grpSp>
          <p:nvGrpSpPr>
            <p:cNvPr id="55" name="Group 54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59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Add</a:t>
                </a:r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82035" y="2384489"/>
            <a:ext cx="2333099" cy="817494"/>
            <a:chOff x="3677235" y="2079689"/>
            <a:chExt cx="2333099" cy="817494"/>
          </a:xfrm>
        </p:grpSpPr>
        <p:grpSp>
          <p:nvGrpSpPr>
            <p:cNvPr id="62" name="Group 61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65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Delete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34435" y="2536889"/>
            <a:ext cx="2333099" cy="817494"/>
            <a:chOff x="3677235" y="2079689"/>
            <a:chExt cx="2333099" cy="817494"/>
          </a:xfrm>
        </p:grpSpPr>
        <p:grpSp>
          <p:nvGrpSpPr>
            <p:cNvPr id="68" name="Group 67"/>
            <p:cNvGrpSpPr/>
            <p:nvPr/>
          </p:nvGrpSpPr>
          <p:grpSpPr>
            <a:xfrm>
              <a:off x="3677235" y="2079689"/>
              <a:ext cx="2180700" cy="817494"/>
              <a:chOff x="3250282" y="2409876"/>
              <a:chExt cx="1542930" cy="817494"/>
            </a:xfrm>
          </p:grpSpPr>
          <p:sp>
            <p:nvSpPr>
              <p:cNvPr id="71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solidFill>
                <a:schemeClr val="bg1"/>
              </a:solidFill>
              <a:ln w="57150" cmpd="sng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Update</a:t>
                </a:r>
                <a:r>
                  <a:rPr lang="en-US" altLang="ko-KR" sz="1600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Servlet</a:t>
                </a:r>
                <a:endPara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677235" y="211452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«Controller»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47287" y="2232089"/>
              <a:ext cx="21630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568227" y="5938924"/>
            <a:ext cx="807955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response.sendRedirect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"list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en-US" dirty="0" smtClean="0"/>
              <a:t>);</a:t>
            </a:r>
            <a:endParaRPr lang="ko-KR" altLang="en-US" dirty="0" smtClean="0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화면을 생성 하지 않는 경우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다른 페이지로 보내기 위해 리다이렉트로 처리함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942143" y="2564530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485073" y="2872307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55596" y="2577230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3485074" y="3121924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55544" y="257723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3804" y="312192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절의 학습 목표</a:t>
            </a:r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942143" y="2564530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485073" y="2872307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55596" y="2577230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3485074" y="3121924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55544" y="257723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3804" y="312192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8317" y="4750312"/>
            <a:ext cx="5356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실행을 위임하는 코드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다른 페이지로 리다이렉트 시키는 코드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파라미터를 값 객체로 만드는 코드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Curved Connector 13"/>
          <p:cNvCxnSpPr>
            <a:stCxn id="11" idx="2"/>
            <a:endCxn id="13" idx="0"/>
          </p:cNvCxnSpPr>
          <p:nvPr/>
        </p:nvCxnSpPr>
        <p:spPr>
          <a:xfrm rot="5400000">
            <a:off x="4828557" y="3432923"/>
            <a:ext cx="1355588" cy="1279191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9705" y="3519721"/>
            <a:ext cx="3109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컨트롤러가 콩통으로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하는 작업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컨트롤러가 하는 일 중에서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공통 또는 반복적으로 하는 작업을 추출하여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942143" y="2564530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485073" y="2872307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55596" y="2577230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3485074" y="3121924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55544" y="257723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3804" y="312192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2653" y="4760739"/>
            <a:ext cx="5356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실행을 위임하는 코드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다른 페이지로 리다이렉트 시키는 코드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파라미터를 값 객체로 만드는 코드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4" name="Curved Connector 13"/>
          <p:cNvCxnSpPr>
            <a:stCxn id="15" idx="1"/>
            <a:endCxn id="19" idx="0"/>
          </p:cNvCxnSpPr>
          <p:nvPr/>
        </p:nvCxnSpPr>
        <p:spPr>
          <a:xfrm rot="10800000" flipV="1">
            <a:off x="1351401" y="4219769"/>
            <a:ext cx="836916" cy="790642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8317" y="3865826"/>
            <a:ext cx="310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클래스로 정의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4739" y="758831"/>
            <a:ext cx="7866529" cy="1339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컨트롤러가 하는 일 중에서</a:t>
            </a:r>
          </a:p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공통 또는 반복적으로 하는 작업을 추출하여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클래스로 정의하고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4485" y="5010411"/>
            <a:ext cx="1673832" cy="817494"/>
            <a:chOff x="3250282" y="2409876"/>
            <a:chExt cx="1542930" cy="817494"/>
          </a:xfrm>
        </p:grpSpPr>
        <p:sp>
          <p:nvSpPr>
            <p:cNvPr id="19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공통작업수행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2" name="Up Arrow 21"/>
          <p:cNvSpPr/>
          <p:nvPr/>
        </p:nvSpPr>
        <p:spPr>
          <a:xfrm rot="16200000">
            <a:off x="2725503" y="5065214"/>
            <a:ext cx="389965" cy="707886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공통작업수행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74739" y="758831"/>
            <a:ext cx="7866529" cy="93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컨트롤러가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작업을 수행하기 전에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공통 작업을 먼저 수행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8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875381" y="3863150"/>
            <a:ext cx="5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앞쪽에서 공통 작업을 수행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0" name="Curved Connector 29"/>
          <p:cNvCxnSpPr/>
          <p:nvPr/>
        </p:nvCxnSpPr>
        <p:spPr>
          <a:xfrm flipV="1">
            <a:off x="4474075" y="3400699"/>
            <a:ext cx="225015" cy="81639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74739" y="758831"/>
            <a:ext cx="7866529" cy="93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컨트롤러가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작업을 수행하기 전에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공통 작업을 먼저 수행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875381" y="3863150"/>
            <a:ext cx="5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앞쪽에서 공통 작업을 수행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9" name="Curved Connector 28"/>
          <p:cNvCxnSpPr>
            <a:stCxn id="22" idx="3"/>
            <a:endCxn id="18" idx="2"/>
          </p:cNvCxnSpPr>
          <p:nvPr/>
        </p:nvCxnSpPr>
        <p:spPr>
          <a:xfrm flipV="1">
            <a:off x="4474075" y="3400699"/>
            <a:ext cx="225015" cy="81639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33276" y="4980685"/>
            <a:ext cx="5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특정 페이지만을 위한 작업 수행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31" name="Curved Connector 30"/>
          <p:cNvCxnSpPr>
            <a:stCxn id="30" idx="3"/>
            <a:endCxn id="11" idx="2"/>
          </p:cNvCxnSpPr>
          <p:nvPr/>
        </p:nvCxnSpPr>
        <p:spPr>
          <a:xfrm flipV="1">
            <a:off x="7282732" y="3381977"/>
            <a:ext cx="585892" cy="1952651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674739" y="758831"/>
            <a:ext cx="7866529" cy="93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컨트롤러가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작업을 수행하기 전에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공통 작업을 먼저 수행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674739" y="758831"/>
            <a:ext cx="7866529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4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077" y="4327767"/>
            <a:ext cx="535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 코드가 간결해짐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도입하면</a:t>
            </a:r>
            <a:r>
              <a:rPr lang="en-US" altLang="ko-KR" sz="360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6686476" y="1747615"/>
            <a:ext cx="2364296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2077" y="4327767"/>
            <a:ext cx="535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 코드가 간결해짐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6686476" y="1747615"/>
            <a:ext cx="2364296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076" y="4314320"/>
            <a:ext cx="597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 코드가 간결해짐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서블릿일 필요가 없음</a:t>
            </a:r>
          </a:p>
        </p:txBody>
      </p:sp>
      <p:sp>
        <p:nvSpPr>
          <p:cNvPr id="2" name="Multiply 1"/>
          <p:cNvSpPr/>
          <p:nvPr/>
        </p:nvSpPr>
        <p:spPr>
          <a:xfrm>
            <a:off x="6451725" y="1780610"/>
            <a:ext cx="2833797" cy="750620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도입하면</a:t>
            </a:r>
            <a:r>
              <a:rPr lang="en-US" altLang="ko-KR" sz="360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63508" y="2564483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235869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191742" y="2564483"/>
            <a:ext cx="1353764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</a:t>
              </a: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235870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6340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62174" y="2583205"/>
            <a:ext cx="167383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</a:t>
              </a:r>
            </a:p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직선 화살표 연결선 7"/>
          <p:cNvCxnSpPr/>
          <p:nvPr/>
        </p:nvCxnSpPr>
        <p:spPr>
          <a:xfrm>
            <a:off x="5536006" y="2891729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7"/>
          <p:cNvCxnSpPr/>
          <p:nvPr/>
        </p:nvCxnSpPr>
        <p:spPr>
          <a:xfrm flipH="1">
            <a:off x="5536007" y="3141346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6477" y="25966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위임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737" y="3141345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6686476" y="1747615"/>
            <a:ext cx="2364296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6451725" y="1780610"/>
            <a:ext cx="2833797" cy="750620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도입하면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2076" y="4314320"/>
            <a:ext cx="664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 코드가 간결해짐</a:t>
            </a:r>
          </a:p>
          <a:p>
            <a:pPr marL="457200" indent="-457200">
              <a:buFont typeface="Arial" charset="0"/>
              <a:buChar char="•"/>
            </a:pP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서블릿일 필요가 없음</a:t>
            </a:r>
            <a:r>
              <a:rPr lang="en-US" altLang="ko-KR" sz="2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(6</a:t>
            </a:r>
            <a:r>
              <a:rPr lang="ko-KR" altLang="en-US" sz="2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</a:t>
            </a:r>
            <a:r>
              <a:rPr lang="en-US" altLang="ko-KR" sz="2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2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절</a:t>
            </a:r>
            <a:r>
              <a:rPr lang="en-US" altLang="ko-KR" sz="2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endParaRPr lang="ko-KR" altLang="en-US" sz="2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04" y="2694870"/>
            <a:ext cx="6629400" cy="1470025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프런트 컨트롤러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컨트롤러를 만들어 보자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1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34" y="3888067"/>
            <a:ext cx="759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스프링 </a:t>
            </a:r>
            <a:r>
              <a:rPr lang="en-US" altLang="ko-KR" sz="2400" dirty="0" smtClean="0">
                <a:latin typeface="나눔손글씨 붓"/>
                <a:ea typeface="나눔손글씨 붓"/>
                <a:cs typeface="나눔손글씨 붓"/>
              </a:rPr>
              <a:t>MVC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를 모방한 간단한 </a:t>
            </a:r>
            <a:r>
              <a:rPr lang="en-US" altLang="ko-KR" sz="2400" dirty="0" smtClean="0">
                <a:latin typeface="나눔손글씨 붓"/>
                <a:ea typeface="나눔손글씨 붓"/>
                <a:cs typeface="나눔손글씨 붓"/>
              </a:rPr>
              <a:t>MVC 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프레임워크 만들어 보기</a:t>
            </a:r>
          </a:p>
        </p:txBody>
      </p:sp>
    </p:spTree>
    <p:extLst>
      <p:ext uri="{BB962C8B-B14F-4D97-AF65-F5344CB8AC3E}">
        <p14:creationId xmlns:p14="http://schemas.microsoft.com/office/powerpoint/2010/main" val="1794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컨트롤러의 클래스 이름은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클라이언트 요청을 받아야 하기 때문에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서블릿이어야 함</a:t>
            </a:r>
          </a:p>
        </p:txBody>
      </p:sp>
    </p:spTree>
    <p:extLst>
      <p:ext uri="{BB962C8B-B14F-4D97-AF65-F5344CB8AC3E}">
        <p14:creationId xmlns:p14="http://schemas.microsoft.com/office/powerpoint/2010/main" val="10420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실행하기 전에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공통 작업을 처리해야 하기 때문에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 규칙을 정의할 필요 있음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812" y="1491903"/>
            <a:ext cx="5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요청에 대한 규칙이 필요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2" idx="1"/>
            <a:endCxn id="21" idx="0"/>
          </p:cNvCxnSpPr>
          <p:nvPr/>
        </p:nvCxnSpPr>
        <p:spPr>
          <a:xfrm rot="10800000" flipH="1" flipV="1">
            <a:off x="3191811" y="1845846"/>
            <a:ext cx="481019" cy="952512"/>
          </a:xfrm>
          <a:prstGeom prst="curvedConnector4">
            <a:avLst>
              <a:gd name="adj1" fmla="val -47524"/>
              <a:gd name="adj2" fmla="val 68579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46033" y="2333298"/>
            <a:ext cx="93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.do</a:t>
            </a:r>
            <a:endParaRPr lang="en-US" altLang="ko-KR" sz="28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8335" y="1510000"/>
            <a:ext cx="534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요청 </a:t>
            </a:r>
            <a:r>
              <a:rPr lang="en-US" altLang="ko-KR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URL</a:t>
            </a:r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뒤에 </a:t>
            </a:r>
            <a:r>
              <a:rPr lang="en-US" altLang="ko-KR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.do </a:t>
            </a:r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접미사 붙이기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0" name="Curved Connector 19"/>
          <p:cNvCxnSpPr>
            <a:stCxn id="15" idx="1"/>
            <a:endCxn id="14" idx="0"/>
          </p:cNvCxnSpPr>
          <p:nvPr/>
        </p:nvCxnSpPr>
        <p:spPr>
          <a:xfrm rot="10800000" flipV="1">
            <a:off x="3613277" y="1863942"/>
            <a:ext cx="535058" cy="469355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즉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접미사가 붙은 요청이 들어오면</a:t>
            </a: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에게 보냄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8855" y="4364042"/>
            <a:ext cx="54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기존의 회원 목록 요청 </a:t>
            </a:r>
            <a:r>
              <a: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endParaRPr lang="en-US" altLang="ko-KR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8855" y="4717732"/>
            <a:ext cx="547829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/>
              <a:t>http://localhost:9999/web05/member/list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즉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접미사가 붙은 요청이 들어오면</a:t>
            </a: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에게 보냄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8855" y="4364042"/>
            <a:ext cx="54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회원 목록 요청 </a:t>
            </a:r>
            <a:r>
              <a: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endParaRPr lang="en-US" altLang="ko-KR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8855" y="4717732"/>
            <a:ext cx="587904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smtClean="0"/>
              <a:t>localhost:9999/web05/member/</a:t>
            </a:r>
            <a:r>
              <a:rPr lang="en-US" sz="2400" b="1" dirty="0" err="1" smtClean="0">
                <a:solidFill>
                  <a:srgbClr val="FF0000"/>
                </a:solidFill>
              </a:rPr>
              <a:t>list.do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즉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접미사가 붙은 요청이 들어오면</a:t>
            </a: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DispatcherServlet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에게 보냄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7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852" y="4377984"/>
            <a:ext cx="2822347" cy="3698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62755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35116" y="309343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7"/>
          <p:cNvCxnSpPr/>
          <p:nvPr/>
        </p:nvCxnSpPr>
        <p:spPr>
          <a:xfrm flipH="1">
            <a:off x="2935117" y="3343052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5587" y="279835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13847" y="3343051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1421" y="2784911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끝나는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요청을 처리하게 하려면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 선언에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매핑 정보를 설정해야 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6033" y="2333298"/>
            <a:ext cx="93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.do</a:t>
            </a:r>
            <a:endParaRPr lang="en-US" altLang="ko-KR" sz="2800" b="1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3853" y="4408013"/>
            <a:ext cx="7380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enlo" charset="0"/>
              </a:rPr>
              <a:t>@</a:t>
            </a:r>
            <a:r>
              <a:rPr lang="en-US" b="1" dirty="0" err="1">
                <a:latin typeface="Menlo" charset="0"/>
              </a:rPr>
              <a:t>WebServlet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"*.</a:t>
            </a:r>
            <a:r>
              <a:rPr lang="en-US" b="1" dirty="0" smtClean="0">
                <a:solidFill>
                  <a:srgbClr val="2A00FF"/>
                </a:solidFill>
                <a:latin typeface="Menlo" charset="0"/>
              </a:rPr>
              <a:t>do"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b="1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DispatcherServlet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HttpServlet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…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8003" y="3880650"/>
            <a:ext cx="348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URL </a:t>
            </a:r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매핑 지정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0800000" flipV="1">
            <a:off x="3886199" y="4234592"/>
            <a:ext cx="721804" cy="314115"/>
          </a:xfrm>
          <a:prstGeom prst="curvedConnector3">
            <a:avLst>
              <a:gd name="adj1" fmla="val 50000"/>
            </a:avLst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04" y="2694870"/>
            <a:ext cx="6629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컨트롤러가 요청을 처리하는 과정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웹브라우저로부터 *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요청이 들어오면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8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34" y="3888067"/>
            <a:ext cx="7590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를 모방한 간단한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프레임워크 만들어 보기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스프링 프레임워크의 구동 원리와 내부 구조를 이해하기</a:t>
            </a:r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335861" y="4416793"/>
            <a:ext cx="6608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servletPath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.getServletPath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();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웹브라우저로부터 *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요청이 들어오면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에서 서블릿 경로를 추출함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928" y="3391675"/>
            <a:ext cx="730478" cy="360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15416" y="4199806"/>
            <a:ext cx="3117597" cy="668028"/>
            <a:chOff x="3250282" y="2409876"/>
            <a:chExt cx="1542930" cy="817494"/>
          </a:xfrm>
        </p:grpSpPr>
        <p:sp>
          <p:nvSpPr>
            <p:cNvPr id="1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</a:p>
            <a:p>
              <a:pPr algn="ctr"/>
              <a:r>
                <a:rPr lang="en-US" altLang="ko-KR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0" name="Elbow Connector 9"/>
          <p:cNvCxnSpPr>
            <a:stCxn id="6" idx="2"/>
            <a:endCxn id="15" idx="1"/>
          </p:cNvCxnSpPr>
          <p:nvPr/>
        </p:nvCxnSpPr>
        <p:spPr>
          <a:xfrm rot="16200000" flipH="1">
            <a:off x="4787246" y="3805649"/>
            <a:ext cx="782091" cy="674249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1167" y="3838033"/>
            <a:ext cx="31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list.do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508" y="3926805"/>
            <a:ext cx="170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endParaRPr lang="en-US" altLang="ko-KR" sz="28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 경로에 해당하는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찾아 실행을 위임함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4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928" y="3391675"/>
            <a:ext cx="730478" cy="360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15416" y="4199806"/>
            <a:ext cx="3117597" cy="668028"/>
            <a:chOff x="3250282" y="2409876"/>
            <a:chExt cx="1542930" cy="817494"/>
          </a:xfrm>
        </p:grpSpPr>
        <p:sp>
          <p:nvSpPr>
            <p:cNvPr id="1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</a:p>
            <a:p>
              <a:pPr algn="ctr"/>
              <a:r>
                <a:rPr lang="en-US" altLang="ko-KR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  <a:endPara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0" name="Elbow Connector 9"/>
          <p:cNvCxnSpPr>
            <a:stCxn id="6" idx="2"/>
            <a:endCxn id="15" idx="1"/>
          </p:cNvCxnSpPr>
          <p:nvPr/>
        </p:nvCxnSpPr>
        <p:spPr>
          <a:xfrm rot="16200000" flipH="1">
            <a:off x="4787246" y="3805649"/>
            <a:ext cx="782091" cy="674249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1167" y="3838033"/>
            <a:ext cx="31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list.do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15415" y="5471602"/>
            <a:ext cx="3117597" cy="668028"/>
            <a:chOff x="3250282" y="2409876"/>
            <a:chExt cx="1542930" cy="817494"/>
          </a:xfrm>
        </p:grpSpPr>
        <p:sp>
          <p:nvSpPr>
            <p:cNvPr id="23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</a:p>
            <a:p>
              <a:pPr algn="ctr"/>
              <a:r>
                <a:rPr lang="en-US" altLang="ko-KR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MemberAddServlet</a:t>
              </a:r>
              <a:endPara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25" name="Elbow Connector 24"/>
          <p:cNvCxnSpPr>
            <a:stCxn id="6" idx="2"/>
            <a:endCxn id="23" idx="1"/>
          </p:cNvCxnSpPr>
          <p:nvPr/>
        </p:nvCxnSpPr>
        <p:spPr>
          <a:xfrm rot="16200000" flipH="1">
            <a:off x="4151348" y="4441548"/>
            <a:ext cx="2053887" cy="674248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41167" y="5106467"/>
            <a:ext cx="31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add.do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1508" y="3926805"/>
            <a:ext cx="170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endParaRPr lang="en-US" altLang="ko-KR" sz="28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서블릿 경로에 해당하는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컨트롤러를 찾아 실행을 위임함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6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928" y="3391675"/>
            <a:ext cx="730478" cy="360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15416" y="4199806"/>
            <a:ext cx="3117597" cy="668028"/>
            <a:chOff x="3250282" y="2409876"/>
            <a:chExt cx="1542930" cy="817494"/>
          </a:xfrm>
        </p:grpSpPr>
        <p:sp>
          <p:nvSpPr>
            <p:cNvPr id="15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</a:p>
            <a:p>
              <a:pPr algn="ctr"/>
              <a:r>
                <a:rPr lang="ko-KR" altLang="en-US" b="1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페이지 컨트롤러</a:t>
              </a:r>
              <a:endParaRPr lang="en-US" altLang="ko-KR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0" name="Elbow Connector 9"/>
          <p:cNvCxnSpPr>
            <a:stCxn id="6" idx="2"/>
            <a:endCxn id="15" idx="1"/>
          </p:cNvCxnSpPr>
          <p:nvPr/>
        </p:nvCxnSpPr>
        <p:spPr>
          <a:xfrm rot="16200000" flipH="1">
            <a:off x="4787246" y="3805649"/>
            <a:ext cx="782091" cy="674249"/>
          </a:xfrm>
          <a:prstGeom prst="bentConnector2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1167" y="3838033"/>
            <a:ext cx="318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/member/</a:t>
            </a:r>
            <a:r>
              <a:rPr lang="en-US" altLang="ko-KR" sz="14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list.do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1508" y="3926805"/>
            <a:ext cx="170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컨트롤러는 작업을 마친 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 URL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또는 리다이렉트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을 리턴함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72" y="5379301"/>
            <a:ext cx="84692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.setAttribute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viewUrl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"/member/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MemberList.jsp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71" y="5927873"/>
            <a:ext cx="84692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.setAttribute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viewUrl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redirect:list.do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928" y="3391675"/>
            <a:ext cx="730478" cy="360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컨트롤러는 페이지 컨트롤러가 알려준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JSP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실행을 위임함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5377867" y="4440899"/>
            <a:ext cx="1542930" cy="61755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«</a:t>
            </a:r>
            <a:r>
              <a:rPr lang="en-US" sz="1600" dirty="0">
                <a:solidFill>
                  <a:schemeClr val="tx1"/>
                </a:solidFill>
              </a:rPr>
              <a:t>View»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JSP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/>
          <p:nvPr/>
        </p:nvCxnSpPr>
        <p:spPr>
          <a:xfrm>
            <a:off x="6133700" y="3612561"/>
            <a:ext cx="1976" cy="79196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9116" y="4113680"/>
            <a:ext cx="170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실행 위임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766" y="5470282"/>
            <a:ext cx="84955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viewUrl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(String)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.getAttribute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viewUrl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);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6765" y="5942969"/>
            <a:ext cx="8495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Menlo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.getRequestDispatcher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viewUrl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Menlo" charset="0"/>
              </a:rPr>
              <a:t>rd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.include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5928" y="3391675"/>
            <a:ext cx="730478" cy="360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335861" y="27661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905685" y="3227905"/>
            <a:ext cx="152872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02802" y="2884353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ko-KR" altLang="en-US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*</a:t>
            </a:r>
            <a:r>
              <a:rPr lang="en-US" altLang="ko-KR" sz="1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.do)</a:t>
            </a:r>
            <a:endParaRPr lang="en-US" altLang="ko-KR" sz="14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8615" y="2783383"/>
            <a:ext cx="3374122" cy="817494"/>
            <a:chOff x="3250282" y="2409876"/>
            <a:chExt cx="1542930" cy="817494"/>
          </a:xfrm>
        </p:grpSpPr>
        <p:sp>
          <p:nvSpPr>
            <p:cNvPr id="1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«Servlet»</a:t>
              </a:r>
              <a:endPara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DispatcherServlet</a:t>
              </a:r>
              <a:endParaRPr lang="en-US" altLang="ko-KR" sz="2800" b="1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674739" y="758831"/>
            <a:ext cx="7866529" cy="127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만약 페이지 컨트롤러가 리턴한 것이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리다이렉트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URL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이라면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리다이렉트로 응답을 처리함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0798" y="4425621"/>
            <a:ext cx="665441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Menlo" charset="0"/>
              </a:rPr>
              <a:t>viewUrl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.startsWith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Menlo" charset="0"/>
              </a:rPr>
              <a:t>"redirect:"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)) {</a:t>
            </a:r>
          </a:p>
          <a:p>
            <a:r>
              <a:rPr lang="ko-KR" altLang="en-US" dirty="0" smtClean="0">
                <a:solidFill>
                  <a:srgbClr val="6A3E3E"/>
                </a:solidFill>
                <a:latin typeface="Menlo" charset="0"/>
              </a:rPr>
              <a:t>  </a:t>
            </a:r>
            <a:r>
              <a:rPr lang="en-US" dirty="0" err="1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.sendRedirect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Menlo" charset="0"/>
              </a:rPr>
              <a:t>viewUrl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.substring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(9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ko-KR" altLang="en-US" b="1" dirty="0" smtClean="0">
                <a:solidFill>
                  <a:srgbClr val="7F0055"/>
                </a:solidFill>
                <a:latin typeface="Menlo" charset="0"/>
              </a:rPr>
              <a:t>  </a:t>
            </a:r>
            <a:r>
              <a:rPr lang="is-IS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34" y="3888067"/>
            <a:ext cx="759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를 모방한 간단한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프레임워크 만들어 보기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프레임워크의 구동 원리와 내부 구조를 이해하기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디자인 패턴 적용하는 방법과 오픈 소스 라이브러리를 사용하는 방법을 경험하기</a:t>
            </a:r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34" y="3888067"/>
            <a:ext cx="759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를 모방한 간단한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프레임워크 만들어 보기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프레임워크의 구동 원리와 내부 구조를 이해하기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디자인 패턴 적용하는 방법과 오픈 소스 라이브러리를 사용하는 방법을 경험하기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리플렉션 </a:t>
            </a:r>
            <a:r>
              <a:rPr lang="en-US" altLang="ko-KR" sz="2400" dirty="0" smtClean="0">
                <a:latin typeface="나눔손글씨 붓"/>
                <a:ea typeface="나눔손글씨 붓"/>
                <a:cs typeface="나눔손글씨 붓"/>
              </a:rPr>
              <a:t>API</a:t>
            </a:r>
            <a:r>
              <a:rPr lang="ko-KR" altLang="en-US" sz="2400" dirty="0"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사용법 익히기</a:t>
            </a:r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미니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MVC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프레임워크 만들기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334" y="3888067"/>
            <a:ext cx="7590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를 모방한 간단한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MVC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프레임워크 만들어 보기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스프링 프레임워크의 구동 원리와 내부 구조를 이해하기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디자인 패턴 적용하는 방법과 오픈 소스 라이브러리를 사용하는 방법을 경험하기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리플렉션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API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나눔손글씨 붓"/>
                <a:ea typeface="나눔손글씨 붓"/>
                <a:cs typeface="나눔손글씨 붓"/>
              </a:rPr>
              <a:t>사용법 익히기</a:t>
            </a:r>
          </a:p>
          <a:p>
            <a:pPr marL="457200" indent="-457200">
              <a:buFont typeface="Wingdings" charset="2"/>
              <a:buChar char="ü"/>
            </a:pP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애노테이션을 정의하고 사용하는 방법 익히기</a:t>
            </a:r>
            <a:r>
              <a:rPr lang="ko-KR" altLang="en-US" sz="2400" dirty="0" smtClean="0"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400" dirty="0"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컨트롤러의 도입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7312961" y="4139821"/>
            <a:ext cx="1542930" cy="817494"/>
            <a:chOff x="3250282" y="2409876"/>
            <a:chExt cx="1542930" cy="817494"/>
          </a:xfrm>
        </p:grpSpPr>
        <p:sp>
          <p:nvSpPr>
            <p:cNvPr id="38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1361" y="4038221"/>
            <a:ext cx="1542930" cy="817494"/>
            <a:chOff x="3250282" y="2409876"/>
            <a:chExt cx="1542930" cy="817494"/>
          </a:xfrm>
        </p:grpSpPr>
        <p:sp>
          <p:nvSpPr>
            <p:cNvPr id="26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rgbClr val="FFFFFF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6.1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프런트 컨트롤러의 도입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63782" y="2066989"/>
            <a:ext cx="1542930" cy="817494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웹 브라우저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106712" y="237476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677235" y="2079689"/>
            <a:ext cx="2180700" cy="817494"/>
            <a:chOff x="3250282" y="2409876"/>
            <a:chExt cx="1542930" cy="817494"/>
          </a:xfrm>
        </p:grpSpPr>
        <p:sp>
          <p:nvSpPr>
            <p:cNvPr id="11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MemberListServlet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6" name="직선 화살표 연결선 7"/>
          <p:cNvCxnSpPr/>
          <p:nvPr/>
        </p:nvCxnSpPr>
        <p:spPr>
          <a:xfrm flipH="1">
            <a:off x="2106713" y="2624383"/>
            <a:ext cx="1528722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89725" y="3965296"/>
            <a:ext cx="2168210" cy="817494"/>
            <a:chOff x="3250282" y="2409876"/>
            <a:chExt cx="1542930" cy="817494"/>
          </a:xfrm>
        </p:grpSpPr>
        <p:sp>
          <p:nvSpPr>
            <p:cNvPr id="14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noFill/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MemberList.jsp</a:t>
              </a:r>
              <a:endParaRPr lang="en-US" altLang="ko-KR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18" name="직선 화살표 연결선 7"/>
          <p:cNvCxnSpPr/>
          <p:nvPr/>
        </p:nvCxnSpPr>
        <p:spPr>
          <a:xfrm>
            <a:off x="5059991" y="2897183"/>
            <a:ext cx="0" cy="106811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7"/>
          <p:cNvCxnSpPr/>
          <p:nvPr/>
        </p:nvCxnSpPr>
        <p:spPr>
          <a:xfrm flipV="1">
            <a:off x="4631603" y="2932160"/>
            <a:ext cx="0" cy="1033136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77183" y="207968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1.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5443" y="262438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8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응답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59991" y="3318965"/>
            <a:ext cx="15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5.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화면 생성 위임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1479" y="3318965"/>
            <a:ext cx="134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7.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결과 화면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109761" y="3936621"/>
            <a:ext cx="1542930" cy="817494"/>
            <a:chOff x="3250282" y="2409876"/>
            <a:chExt cx="1542930" cy="817494"/>
          </a:xfrm>
        </p:grpSpPr>
        <p:sp>
          <p:nvSpPr>
            <p:cNvPr id="30" name="모서리가 둥근 직사각형 15"/>
            <p:cNvSpPr/>
            <p:nvPr/>
          </p:nvSpPr>
          <p:spPr>
            <a:xfrm>
              <a:off x="3250282" y="2409876"/>
              <a:ext cx="1542930" cy="817494"/>
            </a:xfrm>
            <a:prstGeom prst="roundRect">
              <a:avLst>
                <a:gd name="adj" fmla="val 5978"/>
              </a:avLst>
            </a:prstGeom>
            <a:solidFill>
              <a:schemeClr val="bg1"/>
            </a:solidFill>
            <a:ln w="571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62772" y="2409876"/>
              <a:ext cx="1530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600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cxnSp>
        <p:nvCxnSpPr>
          <p:cNvPr id="34" name="직선 화살표 연결선 7"/>
          <p:cNvCxnSpPr/>
          <p:nvPr/>
        </p:nvCxnSpPr>
        <p:spPr>
          <a:xfrm>
            <a:off x="5853085" y="2374766"/>
            <a:ext cx="1203427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7"/>
          <p:cNvCxnSpPr/>
          <p:nvPr/>
        </p:nvCxnSpPr>
        <p:spPr>
          <a:xfrm flipH="1">
            <a:off x="8001000" y="2914002"/>
            <a:ext cx="1" cy="100446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7724" y="209327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2.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호출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7724" y="2624384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4.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리턴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77235" y="2114527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«Controller»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77235" y="3983358"/>
            <a:ext cx="2180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«View»</a:t>
            </a:r>
            <a:endParaRPr lang="ko-KR" altLang="en-US" sz="1600" b="1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7053" y="2064118"/>
            <a:ext cx="1840421" cy="817494"/>
            <a:chOff x="6675191" y="1168185"/>
            <a:chExt cx="2180700" cy="817494"/>
          </a:xfrm>
        </p:grpSpPr>
        <p:grpSp>
          <p:nvGrpSpPr>
            <p:cNvPr id="43" name="Group 42"/>
            <p:cNvGrpSpPr/>
            <p:nvPr/>
          </p:nvGrpSpPr>
          <p:grpSpPr>
            <a:xfrm>
              <a:off x="6687681" y="1168185"/>
              <a:ext cx="2168210" cy="817494"/>
              <a:chOff x="3250282" y="2409876"/>
              <a:chExt cx="1542930" cy="817494"/>
            </a:xfrm>
          </p:grpSpPr>
          <p:sp>
            <p:nvSpPr>
              <p:cNvPr id="44" name="모서리가 둥근 직사각형 15"/>
              <p:cNvSpPr/>
              <p:nvPr/>
            </p:nvSpPr>
            <p:spPr>
              <a:xfrm>
                <a:off x="3250282" y="2409876"/>
                <a:ext cx="1542930" cy="817494"/>
              </a:xfrm>
              <a:prstGeom prst="roundRect">
                <a:avLst>
                  <a:gd name="adj" fmla="val 5978"/>
                </a:avLst>
              </a:prstGeom>
              <a:noFill/>
              <a:ln w="571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rgbClr val="000000"/>
                    </a:solidFill>
                    <a:latin typeface="Apple SD Gothic Neo" charset="-127"/>
                    <a:ea typeface="Apple SD Gothic Neo" charset="-127"/>
                    <a:cs typeface="Apple SD Gothic Neo" charset="-127"/>
                  </a:rPr>
                  <a:t>MemberDao</a:t>
                </a:r>
                <a:endParaRPr lang="en-US" altLang="ko-KR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62772" y="2409876"/>
                <a:ext cx="153044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600" dirty="0">
                  <a:latin typeface="Apple SD Gothic Neo" charset="-127"/>
                  <a:ea typeface="Apple SD Gothic Neo" charset="-127"/>
                  <a:cs typeface="Apple SD Gothic Neo" charset="-127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6675191" y="1186247"/>
              <a:ext cx="21807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pple SD Gothic Neo" charset="-127"/>
                  <a:ea typeface="Apple SD Gothic Neo" charset="-127"/>
                  <a:cs typeface="Apple SD Gothic Neo" charset="-127"/>
                </a:rPr>
                <a:t>«Model»</a:t>
              </a:r>
              <a:endParaRPr lang="ko-KR" altLang="en-US" sz="1600" b="1" dirty="0"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001001" y="3312018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3.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50" name="직선 화살표 연결선 7"/>
          <p:cNvCxnSpPr/>
          <p:nvPr/>
        </p:nvCxnSpPr>
        <p:spPr>
          <a:xfrm flipH="1">
            <a:off x="5868475" y="2624383"/>
            <a:ext cx="1188037" cy="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7"/>
          <p:cNvCxnSpPr/>
          <p:nvPr/>
        </p:nvCxnSpPr>
        <p:spPr>
          <a:xfrm>
            <a:off x="5857934" y="4389475"/>
            <a:ext cx="12091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9798" y="4080209"/>
            <a:ext cx="906473" cy="30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6.</a:t>
            </a:r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ctrTitle"/>
          </p:nvPr>
        </p:nvSpPr>
        <p:spPr>
          <a:xfrm>
            <a:off x="674739" y="758831"/>
            <a:ext cx="7866529" cy="892031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프런트 컨트롤러 도입 전</a:t>
            </a:r>
            <a:endParaRPr lang="en-US" sz="36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27934</TotalTime>
  <Words>1549</Words>
  <Application>Microsoft Macintosh PowerPoint</Application>
  <PresentationFormat>On-screen Show (4:3)</PresentationFormat>
  <Paragraphs>586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나눔손글씨 붓</vt:lpstr>
      <vt:lpstr>맑은 고딕</vt:lpstr>
      <vt:lpstr>Apple SD Gothic Neo</vt:lpstr>
      <vt:lpstr>Calibri</vt:lpstr>
      <vt:lpstr>Menlo</vt:lpstr>
      <vt:lpstr>Wingdings</vt:lpstr>
      <vt:lpstr>Arial</vt:lpstr>
      <vt:lpstr>Office Theme</vt:lpstr>
      <vt:lpstr>PowerPoint Presentation</vt:lpstr>
      <vt:lpstr>6장 미니 MVC 프레임워크 만들기</vt:lpstr>
      <vt:lpstr>6장 미니 MVC 프레임워크 만들기</vt:lpstr>
      <vt:lpstr>6장 미니 MVC 프레임워크 만들기</vt:lpstr>
      <vt:lpstr>6장 미니 MVC 프레임워크 만들기</vt:lpstr>
      <vt:lpstr>6장 미니 MVC 프레임워크 만들기</vt:lpstr>
      <vt:lpstr>6장 미니 MVC 프레임워크 만들기</vt:lpstr>
      <vt:lpstr>6.1 프런트 컨트롤러의 도입</vt:lpstr>
      <vt:lpstr>프런트 컨트롤러 도입 전</vt:lpstr>
      <vt:lpstr>프런트 컨트롤러 도입 전</vt:lpstr>
      <vt:lpstr>PowerPoint Presentation</vt:lpstr>
      <vt:lpstr>PowerPoint Presentation</vt:lpstr>
      <vt:lpstr>화면을 생성 하지 않는 경우,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프런트 컨트롤러 도입하면,</vt:lpstr>
      <vt:lpstr>PowerPoint Presentation</vt:lpstr>
      <vt:lpstr>서블릿</vt:lpstr>
      <vt:lpstr>서블릿</vt:lpstr>
      <vt:lpstr>서블릿</vt:lpstr>
      <vt:lpstr>프런트 컨트롤러 만들기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프런트 컨트롤러가 요청을 처리하는 과정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351</cp:revision>
  <dcterms:created xsi:type="dcterms:W3CDTF">2014-06-02T11:30:47Z</dcterms:created>
  <dcterms:modified xsi:type="dcterms:W3CDTF">2015-03-11T13:52:34Z</dcterms:modified>
  <cp:category/>
</cp:coreProperties>
</file>