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773" r:id="rId2"/>
    <p:sldId id="923" r:id="rId3"/>
    <p:sldId id="955" r:id="rId4"/>
    <p:sldId id="956" r:id="rId5"/>
    <p:sldId id="958" r:id="rId6"/>
    <p:sldId id="959" r:id="rId7"/>
    <p:sldId id="960" r:id="rId8"/>
    <p:sldId id="961" r:id="rId9"/>
    <p:sldId id="962" r:id="rId10"/>
    <p:sldId id="963" r:id="rId11"/>
    <p:sldId id="965" r:id="rId12"/>
    <p:sldId id="966" r:id="rId13"/>
    <p:sldId id="968" r:id="rId14"/>
    <p:sldId id="970" r:id="rId15"/>
    <p:sldId id="971" r:id="rId16"/>
    <p:sldId id="972" r:id="rId17"/>
    <p:sldId id="973" r:id="rId18"/>
    <p:sldId id="975" r:id="rId19"/>
    <p:sldId id="974" r:id="rId20"/>
    <p:sldId id="967" r:id="rId21"/>
    <p:sldId id="976" r:id="rId22"/>
    <p:sldId id="977" r:id="rId23"/>
    <p:sldId id="978" r:id="rId24"/>
    <p:sldId id="980" r:id="rId25"/>
    <p:sldId id="981" r:id="rId26"/>
    <p:sldId id="982" r:id="rId27"/>
    <p:sldId id="983" r:id="rId28"/>
    <p:sldId id="984" r:id="rId29"/>
    <p:sldId id="985" r:id="rId30"/>
    <p:sldId id="986" r:id="rId31"/>
    <p:sldId id="987" r:id="rId32"/>
    <p:sldId id="988" r:id="rId33"/>
    <p:sldId id="989" r:id="rId34"/>
    <p:sldId id="990" r:id="rId35"/>
    <p:sldId id="991" r:id="rId36"/>
    <p:sldId id="992" r:id="rId37"/>
    <p:sldId id="993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9" autoAdjust="0"/>
    <p:restoredTop sz="90091" autoAdjust="0"/>
  </p:normalViewPr>
  <p:slideViewPr>
    <p:cSldViewPr snapToGrid="0" snapToObjects="1">
      <p:cViewPr varScale="1">
        <p:scale>
          <a:sx n="120" d="100"/>
          <a:sy n="120" d="100"/>
        </p:scale>
        <p:origin x="22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52"/>
    </p:cViewPr>
  </p:outlin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-237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8B2A3-DB8D-8642-ABD2-BBD730EC2446}" type="datetimeFigureOut">
              <a:rPr lang="en-US" smtClean="0"/>
              <a:t>4/7/15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C1D4D-7FE3-044B-9FFD-D2B978ED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30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7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3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03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27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5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75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6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9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6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99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601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887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99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614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521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05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84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09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771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463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235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94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61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577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96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8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5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65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97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0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5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0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3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4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7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9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1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E3D0-DEBE-BA47-B37F-63D2399CD7C0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9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6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Apple SD Gothic Neo" charset="-127"/>
                <a:ea typeface="Apple SD Gothic Neo" charset="-127"/>
                <a:cs typeface="Apple SD Gothic Neo" charset="-127"/>
              </a:rPr>
              <a:t>사용할 때 마다 의존 객체 생성하기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4214303" y="1650862"/>
            <a:ext cx="787400" cy="96779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74738" y="2806994"/>
            <a:ext cx="7866529" cy="2945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문제점</a:t>
            </a:r>
          </a:p>
        </p:txBody>
      </p:sp>
    </p:spTree>
    <p:extLst>
      <p:ext uri="{BB962C8B-B14F-4D97-AF65-F5344CB8AC3E}">
        <p14:creationId xmlns:p14="http://schemas.microsoft.com/office/powerpoint/2010/main" val="92814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Apple SD Gothic Neo" charset="-127"/>
                <a:ea typeface="Apple SD Gothic Neo" charset="-127"/>
                <a:cs typeface="Apple SD Gothic Neo" charset="-127"/>
              </a:rPr>
              <a:t>사용할 때 마다 의존 객체 생성하기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4214303" y="1650862"/>
            <a:ext cx="787400" cy="96779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74738" y="2806995"/>
            <a:ext cx="7866529" cy="7036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문제점</a:t>
            </a:r>
          </a:p>
          <a:p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07779" y="3699027"/>
            <a:ext cx="51878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ko-KR" altLang="en-US" sz="28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많은 </a:t>
            </a:r>
            <a:r>
              <a:rPr lang="ko-KR" altLang="en-US" sz="28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가비지</a:t>
            </a:r>
            <a:r>
              <a:rPr lang="en-US" altLang="ko-KR" sz="28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(garbage)</a:t>
            </a:r>
            <a:r>
              <a:rPr lang="ko-KR" altLang="en-US" sz="28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2800" dirty="0">
                <a:latin typeface="Apple SD Gothic Neo" charset="-127"/>
                <a:ea typeface="Apple SD Gothic Neo" charset="-127"/>
                <a:cs typeface="Apple SD Gothic Neo" charset="-127"/>
              </a:rPr>
              <a:t>생성</a:t>
            </a:r>
          </a:p>
          <a:p>
            <a:pPr marL="571500" indent="-571500">
              <a:buFont typeface="Arial" charset="0"/>
              <a:buChar char="•"/>
            </a:pPr>
            <a:r>
              <a:rPr lang="ko-KR" altLang="en-US" sz="2800" dirty="0">
                <a:latin typeface="Apple SD Gothic Neo" charset="-127"/>
                <a:ea typeface="Apple SD Gothic Neo" charset="-127"/>
                <a:cs typeface="Apple SD Gothic Neo" charset="-127"/>
              </a:rPr>
              <a:t>실행 시간 지연</a:t>
            </a:r>
          </a:p>
        </p:txBody>
      </p:sp>
    </p:spTree>
    <p:extLst>
      <p:ext uri="{BB962C8B-B14F-4D97-AF65-F5344CB8AC3E}">
        <p14:creationId xmlns:p14="http://schemas.microsoft.com/office/powerpoint/2010/main" val="17014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3304" y="2694871"/>
            <a:ext cx="6629400" cy="94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latin typeface="Apple SD Gothic Neo" charset="-127"/>
                <a:ea typeface="Apple SD Gothic Neo" charset="-127"/>
                <a:cs typeface="Apple SD Gothic Neo" charset="-127"/>
              </a:rPr>
              <a:t>의존 객체 관리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9196" y="3636335"/>
            <a:ext cx="5277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Apple SD Gothic Neo" charset="-127"/>
                <a:ea typeface="Apple SD Gothic Neo" charset="-127"/>
                <a:cs typeface="Apple SD Gothic Neo" charset="-127"/>
              </a:rPr>
              <a:t>2) </a:t>
            </a:r>
            <a:r>
              <a:rPr lang="ko-KR" altLang="en-US" dirty="0">
                <a:latin typeface="Apple SD Gothic Neo" charset="-127"/>
                <a:ea typeface="Apple SD Gothic Neo" charset="-127"/>
                <a:cs typeface="Apple SD Gothic Neo" charset="-127"/>
              </a:rPr>
              <a:t>의존 객체를 미리 생성해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두었다가 필요할 </a:t>
            </a:r>
            <a:r>
              <a:rPr lang="ko-KR" altLang="en-US" dirty="0">
                <a:latin typeface="Apple SD Gothic Neo" charset="-127"/>
                <a:ea typeface="Apple SD Gothic Neo" charset="-127"/>
                <a:cs typeface="Apple SD Gothic Neo" charset="-127"/>
              </a:rPr>
              <a:t>때 꺼내쓰기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7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222487" y="1978162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«5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장 예제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en-US" altLang="ko-KR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MemberListServlet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의존 객체를 미리 생성해 두었다가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필요할 때 꺼내 쓰기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모서리가 둥근 직사각형 15"/>
          <p:cNvSpPr/>
          <p:nvPr/>
        </p:nvSpPr>
        <p:spPr>
          <a:xfrm>
            <a:off x="6103088" y="1978161"/>
            <a:ext cx="2030818" cy="2870285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보관소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ServletContext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6336821" y="2972053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2" name="모서리가 둥근 직사각형 15"/>
          <p:cNvSpPr/>
          <p:nvPr/>
        </p:nvSpPr>
        <p:spPr>
          <a:xfrm>
            <a:off x="6329889" y="3762407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BoardDao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4655" y="4475639"/>
            <a:ext cx="128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…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4738" y="5080061"/>
            <a:ext cx="7866529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public </a:t>
            </a:r>
            <a:r>
              <a:rPr lang="en-US" sz="1600" dirty="0"/>
              <a:t>void </a:t>
            </a:r>
            <a:r>
              <a:rPr lang="en-US" sz="1600" dirty="0" err="1"/>
              <a:t>doGet</a:t>
            </a:r>
            <a:r>
              <a:rPr lang="en-US" sz="1600" dirty="0" smtClean="0"/>
              <a:t>(…) throws </a:t>
            </a:r>
            <a:r>
              <a:rPr lang="en-US" sz="1600" dirty="0" err="1"/>
              <a:t>ServletException</a:t>
            </a:r>
            <a:r>
              <a:rPr lang="en-US" sz="1600" dirty="0"/>
              <a:t>, </a:t>
            </a:r>
            <a:r>
              <a:rPr lang="en-US" sz="1600" dirty="0" err="1"/>
              <a:t>IOException</a:t>
            </a:r>
            <a:r>
              <a:rPr lang="en-US" sz="1600" dirty="0"/>
              <a:t> {</a:t>
            </a:r>
          </a:p>
          <a:p>
            <a:r>
              <a:rPr lang="en-US" sz="1600" dirty="0" smtClean="0"/>
              <a:t>  try </a:t>
            </a:r>
            <a:r>
              <a:rPr lang="en-US" sz="1600" dirty="0"/>
              <a:t>{</a:t>
            </a:r>
          </a:p>
          <a:p>
            <a:r>
              <a:rPr lang="en-US" sz="1600" b="1" dirty="0" smtClean="0"/>
              <a:t>    </a:t>
            </a:r>
            <a:r>
              <a:rPr lang="en-US" sz="1600" b="1" dirty="0" err="1" smtClean="0">
                <a:solidFill>
                  <a:srgbClr val="FF0000"/>
                </a:solidFill>
              </a:rPr>
              <a:t>ServletContext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sc</a:t>
            </a:r>
            <a:r>
              <a:rPr lang="en-US" sz="1600" b="1" dirty="0">
                <a:solidFill>
                  <a:srgbClr val="FF0000"/>
                </a:solidFill>
              </a:rPr>
              <a:t> = </a:t>
            </a:r>
            <a:r>
              <a:rPr lang="en-US" sz="1600" b="1" dirty="0" err="1">
                <a:solidFill>
                  <a:srgbClr val="FF0000"/>
                </a:solidFill>
              </a:rPr>
              <a:t>this.getServletContext</a:t>
            </a:r>
            <a:r>
              <a:rPr lang="en-US" sz="1600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MemberDao</a:t>
            </a:r>
            <a:r>
              <a:rPr lang="en-US" sz="1600" dirty="0" smtClean="0"/>
              <a:t> </a:t>
            </a:r>
            <a:r>
              <a:rPr lang="en-US" sz="1600" dirty="0" err="1"/>
              <a:t>memberDao</a:t>
            </a:r>
            <a:r>
              <a:rPr lang="en-US" sz="1600" dirty="0"/>
              <a:t> = </a:t>
            </a:r>
            <a:r>
              <a:rPr lang="en-US" sz="1600" dirty="0" smtClean="0"/>
              <a:t>(</a:t>
            </a:r>
            <a:r>
              <a:rPr lang="en-US" sz="1600" dirty="0" err="1"/>
              <a:t>MemberDao</a:t>
            </a:r>
            <a:r>
              <a:rPr lang="en-US" sz="1600" dirty="0"/>
              <a:t>)</a:t>
            </a:r>
            <a:r>
              <a:rPr lang="en-US" sz="1600" dirty="0" err="1"/>
              <a:t>sc.getAttribute</a:t>
            </a:r>
            <a:r>
              <a:rPr lang="en-US" sz="1600" dirty="0"/>
              <a:t>("</a:t>
            </a:r>
            <a:r>
              <a:rPr lang="en-US" sz="1600" dirty="0" err="1"/>
              <a:t>memberDao</a:t>
            </a:r>
            <a:r>
              <a:rPr lang="en-US" sz="1600" dirty="0"/>
              <a:t>");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40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222487" y="1978162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«5</a:t>
            </a:r>
            <a:r>
              <a:rPr lang="ko-KR" altLang="en-US" sz="14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장 예제</a:t>
            </a:r>
            <a:r>
              <a:rPr lang="en-US" sz="14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en-US" altLang="ko-KR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MemberListServlet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의존 객체를 미리 생성해 두었다가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필요할 때 꺼내 쓰기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모서리가 둥근 직사각형 15"/>
          <p:cNvSpPr/>
          <p:nvPr/>
        </p:nvSpPr>
        <p:spPr>
          <a:xfrm>
            <a:off x="6103088" y="1978161"/>
            <a:ext cx="2030818" cy="2870285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보관소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ServletContext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6336821" y="2972053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2" name="모서리가 둥근 직사각형 15"/>
          <p:cNvSpPr/>
          <p:nvPr/>
        </p:nvSpPr>
        <p:spPr>
          <a:xfrm>
            <a:off x="6329889" y="3762407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BoardDao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4655" y="4475639"/>
            <a:ext cx="128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…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4738" y="5080061"/>
            <a:ext cx="7866529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public </a:t>
            </a:r>
            <a:r>
              <a:rPr lang="en-US" sz="1600" dirty="0"/>
              <a:t>void </a:t>
            </a:r>
            <a:r>
              <a:rPr lang="en-US" sz="1600" dirty="0" err="1"/>
              <a:t>doGet</a:t>
            </a:r>
            <a:r>
              <a:rPr lang="en-US" sz="1600" dirty="0" smtClean="0"/>
              <a:t>(…) throws </a:t>
            </a:r>
            <a:r>
              <a:rPr lang="en-US" sz="1600" dirty="0" err="1"/>
              <a:t>ServletException</a:t>
            </a:r>
            <a:r>
              <a:rPr lang="en-US" sz="1600" dirty="0"/>
              <a:t>, </a:t>
            </a:r>
            <a:r>
              <a:rPr lang="en-US" sz="1600" dirty="0" err="1"/>
              <a:t>IOException</a:t>
            </a:r>
            <a:r>
              <a:rPr lang="en-US" sz="1600" dirty="0"/>
              <a:t> {</a:t>
            </a:r>
          </a:p>
          <a:p>
            <a:r>
              <a:rPr lang="en-US" sz="1600" dirty="0" smtClean="0"/>
              <a:t>  try </a:t>
            </a:r>
            <a:r>
              <a:rPr lang="en-US" sz="1600" dirty="0"/>
              <a:t>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ServletContext</a:t>
            </a:r>
            <a:r>
              <a:rPr lang="en-US" sz="1600" dirty="0" smtClean="0"/>
              <a:t> </a:t>
            </a:r>
            <a:r>
              <a:rPr lang="en-US" sz="1600" dirty="0" err="1"/>
              <a:t>sc</a:t>
            </a:r>
            <a:r>
              <a:rPr lang="en-US" sz="1600" dirty="0"/>
              <a:t> = </a:t>
            </a:r>
            <a:r>
              <a:rPr lang="en-US" sz="1600" dirty="0" err="1"/>
              <a:t>this.getServletContext</a:t>
            </a:r>
            <a:r>
              <a:rPr lang="en-US" sz="1600" dirty="0"/>
              <a:t>();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MemberDao</a:t>
            </a:r>
            <a:r>
              <a:rPr lang="en-US" sz="1600" dirty="0" smtClean="0"/>
              <a:t> </a:t>
            </a:r>
            <a:r>
              <a:rPr lang="en-US" sz="1600" dirty="0" err="1"/>
              <a:t>memberDao</a:t>
            </a:r>
            <a:r>
              <a:rPr lang="en-US" sz="1600" dirty="0"/>
              <a:t> = </a:t>
            </a:r>
            <a:r>
              <a:rPr lang="en-US" sz="1600" dirty="0" smtClean="0"/>
              <a:t>(</a:t>
            </a:r>
            <a:r>
              <a:rPr lang="en-US" sz="1600" dirty="0" err="1"/>
              <a:t>MemberDao</a:t>
            </a:r>
            <a:r>
              <a:rPr lang="en-US" sz="1600" dirty="0"/>
              <a:t>)</a:t>
            </a:r>
            <a:r>
              <a:rPr lang="en-US" sz="1600" b="1" dirty="0" err="1">
                <a:solidFill>
                  <a:srgbClr val="FF0000"/>
                </a:solidFill>
              </a:rPr>
              <a:t>sc.getAttribute</a:t>
            </a:r>
            <a:r>
              <a:rPr lang="en-US" sz="1600" b="1" dirty="0">
                <a:solidFill>
                  <a:srgbClr val="FF0000"/>
                </a:solidFill>
              </a:rPr>
              <a:t>("</a:t>
            </a:r>
            <a:r>
              <a:rPr lang="en-US" sz="1600" b="1" dirty="0" err="1">
                <a:solidFill>
                  <a:srgbClr val="FF0000"/>
                </a:solidFill>
              </a:rPr>
              <a:t>memberDao</a:t>
            </a:r>
            <a:r>
              <a:rPr lang="en-US" sz="1600" b="1" dirty="0">
                <a:solidFill>
                  <a:srgbClr val="FF0000"/>
                </a:solidFill>
              </a:rPr>
              <a:t>");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>
            <a:off x="3709531" y="2382526"/>
            <a:ext cx="2393557" cy="438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62467" y="2026455"/>
            <a:ext cx="128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3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222487" y="1978162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«5</a:t>
            </a:r>
            <a:r>
              <a:rPr lang="ko-KR" altLang="en-US" sz="14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장 예제</a:t>
            </a:r>
            <a:r>
              <a:rPr lang="en-US" sz="14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en-US" altLang="ko-KR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MemberListServlet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의존 객체를 미리 생성해 두었다가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필요할 때 꺼내 쓰기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모서리가 둥근 직사각형 15"/>
          <p:cNvSpPr/>
          <p:nvPr/>
        </p:nvSpPr>
        <p:spPr>
          <a:xfrm>
            <a:off x="6103088" y="1978161"/>
            <a:ext cx="2030818" cy="2870285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보관소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ServletContext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6336821" y="2972053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2" name="모서리가 둥근 직사각형 15"/>
          <p:cNvSpPr/>
          <p:nvPr/>
        </p:nvSpPr>
        <p:spPr>
          <a:xfrm>
            <a:off x="6329889" y="3762407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BoardDao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4655" y="4475639"/>
            <a:ext cx="128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…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4738" y="5080061"/>
            <a:ext cx="7866529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public </a:t>
            </a:r>
            <a:r>
              <a:rPr lang="en-US" sz="1600" dirty="0"/>
              <a:t>void </a:t>
            </a:r>
            <a:r>
              <a:rPr lang="en-US" sz="1600" dirty="0" err="1"/>
              <a:t>doGet</a:t>
            </a:r>
            <a:r>
              <a:rPr lang="en-US" sz="1600" dirty="0" smtClean="0"/>
              <a:t>(…) throws </a:t>
            </a:r>
            <a:r>
              <a:rPr lang="en-US" sz="1600" dirty="0" err="1"/>
              <a:t>ServletException</a:t>
            </a:r>
            <a:r>
              <a:rPr lang="en-US" sz="1600" dirty="0"/>
              <a:t>, </a:t>
            </a:r>
            <a:r>
              <a:rPr lang="en-US" sz="1600" dirty="0" err="1"/>
              <a:t>IOException</a:t>
            </a:r>
            <a:r>
              <a:rPr lang="en-US" sz="1600" dirty="0"/>
              <a:t> {</a:t>
            </a:r>
          </a:p>
          <a:p>
            <a:r>
              <a:rPr lang="en-US" sz="1600" dirty="0" smtClean="0"/>
              <a:t>  try </a:t>
            </a:r>
            <a:r>
              <a:rPr lang="en-US" sz="1600" dirty="0"/>
              <a:t>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ServletContext</a:t>
            </a:r>
            <a:r>
              <a:rPr lang="en-US" sz="1600" dirty="0" smtClean="0"/>
              <a:t> </a:t>
            </a:r>
            <a:r>
              <a:rPr lang="en-US" sz="1600" dirty="0" err="1"/>
              <a:t>sc</a:t>
            </a:r>
            <a:r>
              <a:rPr lang="en-US" sz="1600" dirty="0"/>
              <a:t> = </a:t>
            </a:r>
            <a:r>
              <a:rPr lang="en-US" sz="1600" dirty="0" err="1"/>
              <a:t>this.getServletContext</a:t>
            </a:r>
            <a:r>
              <a:rPr lang="en-US" sz="1600" dirty="0"/>
              <a:t>();</a:t>
            </a:r>
          </a:p>
          <a:p>
            <a:r>
              <a:rPr lang="en-US" sz="1600" dirty="0" smtClean="0"/>
              <a:t>    </a:t>
            </a:r>
            <a:r>
              <a:rPr lang="en-US" sz="1600" b="1" dirty="0" err="1" smtClean="0">
                <a:solidFill>
                  <a:srgbClr val="FF0000"/>
                </a:solidFill>
              </a:rPr>
              <a:t>MemberDao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memberDao</a:t>
            </a:r>
            <a:r>
              <a:rPr lang="en-US" sz="1600" b="1" dirty="0">
                <a:solidFill>
                  <a:srgbClr val="FF0000"/>
                </a:solidFill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</a:rPr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MemberDao</a:t>
            </a:r>
            <a:r>
              <a:rPr lang="en-US" sz="1600" b="1" dirty="0">
                <a:solidFill>
                  <a:srgbClr val="FF0000"/>
                </a:solidFill>
              </a:rPr>
              <a:t>)</a:t>
            </a:r>
            <a:r>
              <a:rPr lang="en-US" sz="1600" b="1" dirty="0" err="1">
                <a:solidFill>
                  <a:srgbClr val="FF0000"/>
                </a:solidFill>
              </a:rPr>
              <a:t>sc.getAttribute</a:t>
            </a:r>
            <a:r>
              <a:rPr lang="en-US" sz="1600" b="1" dirty="0">
                <a:solidFill>
                  <a:srgbClr val="FF0000"/>
                </a:solidFill>
              </a:rPr>
              <a:t>("</a:t>
            </a:r>
            <a:r>
              <a:rPr lang="en-US" sz="1600" b="1" dirty="0" err="1">
                <a:solidFill>
                  <a:srgbClr val="FF0000"/>
                </a:solidFill>
              </a:rPr>
              <a:t>memberDao</a:t>
            </a:r>
            <a:r>
              <a:rPr lang="en-US" sz="1600" b="1" dirty="0">
                <a:solidFill>
                  <a:srgbClr val="FF0000"/>
                </a:solidFill>
              </a:rPr>
              <a:t>");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>
            <a:off x="3709531" y="2382526"/>
            <a:ext cx="2393557" cy="438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62467" y="2026455"/>
            <a:ext cx="128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7" name="모서리가 둥근 직사각형 15"/>
          <p:cNvSpPr/>
          <p:nvPr/>
        </p:nvSpPr>
        <p:spPr>
          <a:xfrm>
            <a:off x="3348364" y="3701524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8" name="Curved Connector 17"/>
          <p:cNvCxnSpPr>
            <a:stCxn id="10" idx="1"/>
            <a:endCxn id="17" idx="3"/>
          </p:cNvCxnSpPr>
          <p:nvPr/>
        </p:nvCxnSpPr>
        <p:spPr>
          <a:xfrm rot="10800000" flipV="1">
            <a:off x="4925581" y="3278371"/>
            <a:ext cx="1411241" cy="729471"/>
          </a:xfrm>
          <a:prstGeom prst="curvedConnector3">
            <a:avLst>
              <a:gd name="adj1" fmla="val 50000"/>
            </a:avLst>
          </a:prstGeom>
          <a:ln w="38100" cap="sq" cmpd="sng">
            <a:solidFill>
              <a:srgbClr val="E46C0A"/>
            </a:solidFill>
            <a:prstDash val="sysDot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40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222487" y="1978162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«5</a:t>
            </a:r>
            <a:r>
              <a:rPr lang="ko-KR" altLang="en-US" sz="14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장 예제</a:t>
            </a:r>
            <a:r>
              <a:rPr lang="en-US" sz="14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en-US" altLang="ko-KR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MemberListServlet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의존 객체를 미리 생성해 두었다가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필요할 때 꺼내 쓰기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모서리가 둥근 직사각형 15"/>
          <p:cNvSpPr/>
          <p:nvPr/>
        </p:nvSpPr>
        <p:spPr>
          <a:xfrm>
            <a:off x="6103088" y="1978161"/>
            <a:ext cx="2030818" cy="2870285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보관소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ServletContext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6336821" y="2972053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2" name="모서리가 둥근 직사각형 15"/>
          <p:cNvSpPr/>
          <p:nvPr/>
        </p:nvSpPr>
        <p:spPr>
          <a:xfrm>
            <a:off x="6329889" y="3762407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BoardDao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4655" y="4475639"/>
            <a:ext cx="128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…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4738" y="5080061"/>
            <a:ext cx="7866529" cy="1354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public </a:t>
            </a:r>
            <a:r>
              <a:rPr lang="en-US" sz="1600" dirty="0"/>
              <a:t>void </a:t>
            </a:r>
            <a:r>
              <a:rPr lang="en-US" sz="1600" dirty="0" err="1"/>
              <a:t>doGet</a:t>
            </a:r>
            <a:r>
              <a:rPr lang="en-US" sz="1600" dirty="0" smtClean="0"/>
              <a:t>(…) throws </a:t>
            </a:r>
            <a:r>
              <a:rPr lang="en-US" sz="1600" dirty="0" err="1"/>
              <a:t>ServletException</a:t>
            </a:r>
            <a:r>
              <a:rPr lang="en-US" sz="1600" dirty="0"/>
              <a:t>, </a:t>
            </a:r>
            <a:r>
              <a:rPr lang="en-US" sz="1600" dirty="0" err="1"/>
              <a:t>IOException</a:t>
            </a:r>
            <a:r>
              <a:rPr lang="en-US" sz="1600" dirty="0"/>
              <a:t> {</a:t>
            </a:r>
          </a:p>
          <a:p>
            <a:r>
              <a:rPr lang="en-US" sz="1600" dirty="0" smtClean="0"/>
              <a:t>  try </a:t>
            </a:r>
            <a:r>
              <a:rPr lang="en-US" sz="1600" dirty="0"/>
              <a:t>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ServletContext</a:t>
            </a:r>
            <a:r>
              <a:rPr lang="en-US" sz="1600" dirty="0" smtClean="0"/>
              <a:t> </a:t>
            </a:r>
            <a:r>
              <a:rPr lang="en-US" sz="1600" dirty="0" err="1"/>
              <a:t>sc</a:t>
            </a:r>
            <a:r>
              <a:rPr lang="en-US" sz="1600" dirty="0"/>
              <a:t> = </a:t>
            </a:r>
            <a:r>
              <a:rPr lang="en-US" sz="1600" dirty="0" err="1"/>
              <a:t>this.getServletContext</a:t>
            </a:r>
            <a:r>
              <a:rPr lang="en-US" sz="1600" dirty="0"/>
              <a:t>();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MemberDao</a:t>
            </a:r>
            <a:r>
              <a:rPr lang="en-US" sz="1600" dirty="0" smtClean="0"/>
              <a:t> </a:t>
            </a:r>
            <a:r>
              <a:rPr lang="en-US" sz="1600" dirty="0" err="1"/>
              <a:t>memberDao</a:t>
            </a:r>
            <a:r>
              <a:rPr lang="en-US" sz="1600" dirty="0"/>
              <a:t> = </a:t>
            </a:r>
            <a:r>
              <a:rPr lang="en-US" sz="1600" dirty="0" smtClean="0"/>
              <a:t>(</a:t>
            </a:r>
            <a:r>
              <a:rPr lang="en-US" sz="1600" dirty="0" err="1"/>
              <a:t>MemberDao</a:t>
            </a:r>
            <a:r>
              <a:rPr lang="en-US" sz="1600" dirty="0"/>
              <a:t>)</a:t>
            </a:r>
            <a:r>
              <a:rPr lang="en-US" sz="1600" dirty="0" err="1"/>
              <a:t>sc.getAttribute</a:t>
            </a:r>
            <a:r>
              <a:rPr lang="en-US" sz="1600" dirty="0"/>
              <a:t>("</a:t>
            </a:r>
            <a:r>
              <a:rPr lang="en-US" sz="1600" dirty="0" err="1"/>
              <a:t>memberDao</a:t>
            </a:r>
            <a:r>
              <a:rPr lang="en-US" sz="1600" dirty="0" smtClean="0"/>
              <a:t>");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request.setAttribute</a:t>
            </a:r>
            <a:r>
              <a:rPr lang="en-US" sz="1600" dirty="0"/>
              <a:t>("members", </a:t>
            </a:r>
            <a:r>
              <a:rPr lang="en-US" sz="1600" b="1" dirty="0" err="1">
                <a:solidFill>
                  <a:srgbClr val="FF0000"/>
                </a:solidFill>
              </a:rPr>
              <a:t>memberDao.selectList</a:t>
            </a:r>
            <a:r>
              <a:rPr lang="en-US" sz="1600" b="1" dirty="0">
                <a:solidFill>
                  <a:srgbClr val="FF0000"/>
                </a:solidFill>
              </a:rPr>
              <a:t>()</a:t>
            </a:r>
            <a:r>
              <a:rPr lang="en-US" sz="1600" dirty="0"/>
              <a:t>);</a:t>
            </a:r>
            <a:endParaRPr lang="en-US" sz="1600" dirty="0"/>
          </a:p>
        </p:txBody>
      </p:sp>
      <p:sp>
        <p:nvSpPr>
          <p:cNvPr id="17" name="모서리가 둥근 직사각형 15"/>
          <p:cNvSpPr/>
          <p:nvPr/>
        </p:nvSpPr>
        <p:spPr>
          <a:xfrm>
            <a:off x="3348364" y="3701524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9" name="직선 화살표 연결선 7"/>
          <p:cNvCxnSpPr>
            <a:stCxn id="8" idx="2"/>
            <a:endCxn id="17" idx="1"/>
          </p:cNvCxnSpPr>
          <p:nvPr/>
        </p:nvCxnSpPr>
        <p:spPr>
          <a:xfrm rot="16200000" flipH="1">
            <a:off x="2301093" y="2960571"/>
            <a:ext cx="1212187" cy="882355"/>
          </a:xfrm>
          <a:prstGeom prst="bentConnector2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16840" y="3212242"/>
            <a:ext cx="104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2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222487" y="1978162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6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장 </a:t>
            </a:r>
            <a:r>
              <a:rPr lang="ko-KR" altLang="en-US" sz="14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예제</a:t>
            </a:r>
            <a:r>
              <a:rPr lang="en-US" sz="14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en-US" altLang="ko-KR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MemberList</a:t>
            </a:r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의존 객체를 미리 생성해 두었다가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필요할 때 꺼내 쓰기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모서리가 둥근 직사각형 15"/>
          <p:cNvSpPr/>
          <p:nvPr/>
        </p:nvSpPr>
        <p:spPr>
          <a:xfrm>
            <a:off x="6103088" y="1978161"/>
            <a:ext cx="2030818" cy="2870285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보관소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Map</a:t>
            </a:r>
            <a:r>
              <a:rPr lang="en-US" altLang="ko-KR" sz="1400" b="1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&lt;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String,Object</a:t>
            </a:r>
            <a:r>
              <a:rPr lang="en-US" altLang="ko-KR" sz="1400" b="1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&gt;</a:t>
            </a:r>
            <a:endParaRPr lang="ko-KR" altLang="en-US" b="1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6336821" y="2972053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2" name="모서리가 둥근 직사각형 15"/>
          <p:cNvSpPr/>
          <p:nvPr/>
        </p:nvSpPr>
        <p:spPr>
          <a:xfrm>
            <a:off x="6329889" y="3762407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BoardDao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4655" y="4475639"/>
            <a:ext cx="128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…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4738" y="5080061"/>
            <a:ext cx="7866529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public </a:t>
            </a:r>
            <a:r>
              <a:rPr lang="en-US" sz="1600" dirty="0"/>
              <a:t>String execute(Map&lt;String, Object&gt; model) throws Exception {</a:t>
            </a: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  </a:t>
            </a:r>
            <a:r>
              <a:rPr lang="en-US" sz="1600" dirty="0" err="1" smtClean="0"/>
              <a:t>MemberDao</a:t>
            </a:r>
            <a:r>
              <a:rPr lang="en-US" sz="1600" dirty="0" smtClean="0"/>
              <a:t> </a:t>
            </a:r>
            <a:r>
              <a:rPr lang="en-US" sz="1600" dirty="0" err="1"/>
              <a:t>memberDao</a:t>
            </a:r>
            <a:r>
              <a:rPr lang="en-US" sz="1600" dirty="0"/>
              <a:t> = (</a:t>
            </a:r>
            <a:r>
              <a:rPr lang="en-US" sz="1600" dirty="0" err="1"/>
              <a:t>MemberDao</a:t>
            </a:r>
            <a:r>
              <a:rPr lang="en-US" sz="1600" dirty="0"/>
              <a:t>)</a:t>
            </a:r>
            <a:r>
              <a:rPr lang="en-US" sz="1600" dirty="0" err="1"/>
              <a:t>model.get</a:t>
            </a:r>
            <a:r>
              <a:rPr lang="en-US" sz="1600" dirty="0"/>
              <a:t>("</a:t>
            </a:r>
            <a:r>
              <a:rPr lang="en-US" sz="1600" dirty="0" err="1"/>
              <a:t>memberDao</a:t>
            </a:r>
            <a:r>
              <a:rPr lang="en-US" sz="1600" dirty="0"/>
              <a:t>");    </a:t>
            </a:r>
          </a:p>
          <a:p>
            <a:r>
              <a:rPr lang="ko-KR" altLang="en-US" sz="1600" dirty="0"/>
              <a:t>  </a:t>
            </a:r>
            <a:r>
              <a:rPr lang="en-US" sz="1600" dirty="0" err="1" smtClean="0"/>
              <a:t>model.put</a:t>
            </a:r>
            <a:r>
              <a:rPr lang="en-US" sz="1600" dirty="0"/>
              <a:t>("members", </a:t>
            </a:r>
            <a:r>
              <a:rPr lang="en-US" sz="1600" dirty="0" err="1"/>
              <a:t>memberDao.selectList</a:t>
            </a:r>
            <a:r>
              <a:rPr lang="en-US" sz="1600" dirty="0"/>
              <a:t>());</a:t>
            </a:r>
          </a:p>
          <a:p>
            <a:r>
              <a:rPr lang="ko-KR" altLang="en-US" sz="1600" dirty="0"/>
              <a:t>  </a:t>
            </a:r>
            <a:r>
              <a:rPr lang="en-US" sz="1600" dirty="0" smtClean="0"/>
              <a:t>return </a:t>
            </a:r>
            <a:r>
              <a:rPr lang="en-US" sz="1600" dirty="0"/>
              <a:t>"/member/</a:t>
            </a:r>
            <a:r>
              <a:rPr lang="en-US" sz="1600" dirty="0" err="1"/>
              <a:t>MemberList.jsp</a:t>
            </a:r>
            <a:r>
              <a:rPr lang="en-US" sz="1600" dirty="0"/>
              <a:t>";</a:t>
            </a:r>
          </a:p>
          <a:p>
            <a:r>
              <a:rPr lang="en-US" sz="1600" dirty="0" smtClean="0"/>
              <a:t>}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>
            <a:off x="3709531" y="2382526"/>
            <a:ext cx="2393557" cy="438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62467" y="2026455"/>
            <a:ext cx="128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7" name="모서리가 둥근 직사각형 15"/>
          <p:cNvSpPr/>
          <p:nvPr/>
        </p:nvSpPr>
        <p:spPr>
          <a:xfrm>
            <a:off x="3348364" y="3701524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8" name="Curved Connector 17"/>
          <p:cNvCxnSpPr>
            <a:stCxn id="10" idx="1"/>
            <a:endCxn id="17" idx="3"/>
          </p:cNvCxnSpPr>
          <p:nvPr/>
        </p:nvCxnSpPr>
        <p:spPr>
          <a:xfrm rot="10800000" flipV="1">
            <a:off x="4925581" y="3278371"/>
            <a:ext cx="1411241" cy="729471"/>
          </a:xfrm>
          <a:prstGeom prst="curvedConnector3">
            <a:avLst>
              <a:gd name="adj1" fmla="val 50000"/>
            </a:avLst>
          </a:prstGeom>
          <a:ln w="38100" cap="sq" cmpd="sng">
            <a:solidFill>
              <a:srgbClr val="E46C0A"/>
            </a:solidFill>
            <a:prstDash val="sysDot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55297" y="2782184"/>
            <a:ext cx="2500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</a:t>
            </a:r>
            <a:r>
              <a:rPr lang="ko-KR" altLang="en-US" sz="48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장 </a:t>
            </a:r>
            <a:r>
              <a:rPr lang="en-US" altLang="ko-KR" sz="48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2</a:t>
            </a:r>
            <a:r>
              <a:rPr lang="ko-KR" altLang="en-US" sz="48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절</a:t>
            </a:r>
            <a:endParaRPr lang="en-US" altLang="ko-KR" sz="4800" b="1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20" name="직선 화살표 연결선 7"/>
          <p:cNvCxnSpPr/>
          <p:nvPr/>
        </p:nvCxnSpPr>
        <p:spPr>
          <a:xfrm rot="16200000" flipH="1">
            <a:off x="2301093" y="2960571"/>
            <a:ext cx="1212187" cy="882355"/>
          </a:xfrm>
          <a:prstGeom prst="bentConnector2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15349" y="2370975"/>
            <a:ext cx="1981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get(“</a:t>
            </a:r>
            <a:r>
              <a:rPr lang="en-US" altLang="ko-KR" sz="1400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”)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16840" y="3212242"/>
            <a:ext cx="104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049" y="4060654"/>
            <a:ext cx="1098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selectList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()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53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222487" y="1978162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6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장 </a:t>
            </a:r>
            <a:r>
              <a:rPr lang="ko-KR" altLang="en-US" sz="14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예제</a:t>
            </a:r>
            <a:r>
              <a:rPr lang="en-US" sz="14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en-US" altLang="ko-KR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MemberList</a:t>
            </a:r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의존 객체를 미리 생성해 두었다가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필요할 때 꺼내 쓰기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모서리가 둥근 직사각형 15"/>
          <p:cNvSpPr/>
          <p:nvPr/>
        </p:nvSpPr>
        <p:spPr>
          <a:xfrm>
            <a:off x="6103088" y="1978161"/>
            <a:ext cx="2030818" cy="2870285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보관소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Map</a:t>
            </a:r>
            <a:r>
              <a:rPr lang="en-US" altLang="ko-KR" sz="1400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&lt;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String,Object</a:t>
            </a:r>
            <a:r>
              <a:rPr lang="en-US" altLang="ko-KR" sz="1400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&gt;</a:t>
            </a:r>
            <a:endParaRPr lang="ko-KR" altLang="en-US" b="1" dirty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6336821" y="2972053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2" name="모서리가 둥근 직사각형 15"/>
          <p:cNvSpPr/>
          <p:nvPr/>
        </p:nvSpPr>
        <p:spPr>
          <a:xfrm>
            <a:off x="6329889" y="3762407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BoardDao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4655" y="4475639"/>
            <a:ext cx="128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…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4738" y="5080061"/>
            <a:ext cx="7866529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public </a:t>
            </a:r>
            <a:r>
              <a:rPr lang="en-US" sz="1600" dirty="0"/>
              <a:t>String execute(</a:t>
            </a:r>
            <a:r>
              <a:rPr lang="en-US" sz="1600" b="1" dirty="0">
                <a:solidFill>
                  <a:srgbClr val="FF0000"/>
                </a:solidFill>
              </a:rPr>
              <a:t>Map&lt;String, Object&gt; model</a:t>
            </a:r>
            <a:r>
              <a:rPr lang="en-US" sz="1600" dirty="0"/>
              <a:t>) throws Exception {</a:t>
            </a: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  </a:t>
            </a:r>
            <a:r>
              <a:rPr lang="en-US" sz="1600" dirty="0" err="1" smtClean="0"/>
              <a:t>MemberDao</a:t>
            </a:r>
            <a:r>
              <a:rPr lang="en-US" sz="1600" dirty="0" smtClean="0"/>
              <a:t> </a:t>
            </a:r>
            <a:r>
              <a:rPr lang="en-US" sz="1600" dirty="0" err="1"/>
              <a:t>memberDao</a:t>
            </a:r>
            <a:r>
              <a:rPr lang="en-US" sz="1600" dirty="0"/>
              <a:t> = (</a:t>
            </a:r>
            <a:r>
              <a:rPr lang="en-US" sz="1600" dirty="0" err="1"/>
              <a:t>MemberDao</a:t>
            </a:r>
            <a:r>
              <a:rPr lang="en-US" sz="1600" dirty="0"/>
              <a:t>)</a:t>
            </a:r>
            <a:r>
              <a:rPr lang="en-US" sz="1600" dirty="0" err="1"/>
              <a:t>model.get</a:t>
            </a:r>
            <a:r>
              <a:rPr lang="en-US" sz="1600" dirty="0"/>
              <a:t>("</a:t>
            </a:r>
            <a:r>
              <a:rPr lang="en-US" sz="1600" dirty="0" err="1"/>
              <a:t>memberDao</a:t>
            </a:r>
            <a:r>
              <a:rPr lang="en-US" sz="1600" dirty="0"/>
              <a:t>");    </a:t>
            </a:r>
          </a:p>
          <a:p>
            <a:r>
              <a:rPr lang="ko-KR" altLang="en-US" sz="1600" dirty="0"/>
              <a:t>  </a:t>
            </a:r>
            <a:r>
              <a:rPr lang="en-US" sz="1600" dirty="0" err="1" smtClean="0"/>
              <a:t>model.put</a:t>
            </a:r>
            <a:r>
              <a:rPr lang="en-US" sz="1600" dirty="0"/>
              <a:t>("members", </a:t>
            </a:r>
            <a:r>
              <a:rPr lang="en-US" sz="1600" dirty="0" err="1"/>
              <a:t>memberDao.selectList</a:t>
            </a:r>
            <a:r>
              <a:rPr lang="en-US" sz="1600" dirty="0"/>
              <a:t>());</a:t>
            </a:r>
          </a:p>
          <a:p>
            <a:r>
              <a:rPr lang="ko-KR" altLang="en-US" sz="1600" dirty="0"/>
              <a:t>  </a:t>
            </a:r>
            <a:r>
              <a:rPr lang="en-US" sz="1600" dirty="0" smtClean="0"/>
              <a:t>return </a:t>
            </a:r>
            <a:r>
              <a:rPr lang="en-US" sz="1600" dirty="0"/>
              <a:t>"/member/</a:t>
            </a:r>
            <a:r>
              <a:rPr lang="en-US" sz="1600" dirty="0" err="1"/>
              <a:t>MemberList.jsp</a:t>
            </a:r>
            <a:r>
              <a:rPr lang="en-US" sz="1600" dirty="0"/>
              <a:t>";</a:t>
            </a:r>
          </a:p>
          <a:p>
            <a:r>
              <a:rPr lang="en-US" sz="1600" dirty="0" smtClean="0"/>
              <a:t>}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>
            <a:off x="3709531" y="2382526"/>
            <a:ext cx="2393557" cy="438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62467" y="2026455"/>
            <a:ext cx="128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7" name="모서리가 둥근 직사각형 15"/>
          <p:cNvSpPr/>
          <p:nvPr/>
        </p:nvSpPr>
        <p:spPr>
          <a:xfrm>
            <a:off x="3348364" y="3701524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8" name="Curved Connector 17"/>
          <p:cNvCxnSpPr>
            <a:stCxn id="10" idx="1"/>
            <a:endCxn id="17" idx="3"/>
          </p:cNvCxnSpPr>
          <p:nvPr/>
        </p:nvCxnSpPr>
        <p:spPr>
          <a:xfrm rot="10800000" flipV="1">
            <a:off x="4925581" y="3278371"/>
            <a:ext cx="1411241" cy="729471"/>
          </a:xfrm>
          <a:prstGeom prst="curvedConnector3">
            <a:avLst>
              <a:gd name="adj1" fmla="val 50000"/>
            </a:avLst>
          </a:prstGeom>
          <a:ln w="38100" cap="sq" cmpd="sng">
            <a:solidFill>
              <a:srgbClr val="E46C0A"/>
            </a:solidFill>
            <a:prstDash val="sysDot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55297" y="2782184"/>
            <a:ext cx="2500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</a:t>
            </a:r>
            <a:r>
              <a:rPr lang="ko-KR" altLang="en-US" sz="48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장 </a:t>
            </a:r>
            <a:r>
              <a:rPr lang="en-US" altLang="ko-KR" sz="48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2</a:t>
            </a:r>
            <a:r>
              <a:rPr lang="ko-KR" altLang="en-US" sz="48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절</a:t>
            </a:r>
            <a:endParaRPr lang="en-US" altLang="ko-KR" sz="4800" b="1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20" name="직선 화살표 연결선 7"/>
          <p:cNvCxnSpPr/>
          <p:nvPr/>
        </p:nvCxnSpPr>
        <p:spPr>
          <a:xfrm rot="16200000" flipH="1">
            <a:off x="2301093" y="2960571"/>
            <a:ext cx="1212187" cy="882355"/>
          </a:xfrm>
          <a:prstGeom prst="bentConnector2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15349" y="2370975"/>
            <a:ext cx="1981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get(“</a:t>
            </a:r>
            <a:r>
              <a:rPr lang="en-US" altLang="ko-KR" sz="1400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”)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16840" y="3212242"/>
            <a:ext cx="104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049" y="4060654"/>
            <a:ext cx="1098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selectList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()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86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222487" y="1978162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6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장 </a:t>
            </a:r>
            <a:r>
              <a:rPr lang="ko-KR" altLang="en-US" sz="14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예제</a:t>
            </a:r>
            <a:r>
              <a:rPr lang="en-US" sz="14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en-US" altLang="ko-KR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MemberList</a:t>
            </a:r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의존 객체를 미리 생성해 두었다가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필요할 때 꺼내 쓰기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모서리가 둥근 직사각형 15"/>
          <p:cNvSpPr/>
          <p:nvPr/>
        </p:nvSpPr>
        <p:spPr>
          <a:xfrm>
            <a:off x="6103088" y="1978161"/>
            <a:ext cx="2030818" cy="2870285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보관소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Map</a:t>
            </a:r>
            <a:r>
              <a:rPr lang="en-US" altLang="ko-KR" sz="1400" b="1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&lt;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String,Object</a:t>
            </a:r>
            <a:r>
              <a:rPr lang="en-US" altLang="ko-KR" sz="1400" b="1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&gt;</a:t>
            </a:r>
            <a:endParaRPr lang="ko-KR" altLang="en-US" b="1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6336821" y="2972053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2" name="모서리가 둥근 직사각형 15"/>
          <p:cNvSpPr/>
          <p:nvPr/>
        </p:nvSpPr>
        <p:spPr>
          <a:xfrm>
            <a:off x="6329889" y="3762407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BoardDao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4655" y="4475639"/>
            <a:ext cx="128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…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4738" y="5080061"/>
            <a:ext cx="7866529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public </a:t>
            </a:r>
            <a:r>
              <a:rPr lang="en-US" sz="1600" dirty="0"/>
              <a:t>String execute(Map&lt;String, Object&gt; model) throws Exception {</a:t>
            </a: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  </a:t>
            </a:r>
            <a:r>
              <a:rPr lang="en-US" sz="1600" b="1" dirty="0" err="1" smtClean="0">
                <a:solidFill>
                  <a:srgbClr val="FF0000"/>
                </a:solidFill>
              </a:rPr>
              <a:t>MemberDao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memberDao</a:t>
            </a:r>
            <a:r>
              <a:rPr lang="en-US" sz="1600" b="1" dirty="0">
                <a:solidFill>
                  <a:srgbClr val="FF0000"/>
                </a:solidFill>
              </a:rPr>
              <a:t> = (</a:t>
            </a:r>
            <a:r>
              <a:rPr lang="en-US" sz="1600" b="1" dirty="0" err="1">
                <a:solidFill>
                  <a:srgbClr val="FF0000"/>
                </a:solidFill>
              </a:rPr>
              <a:t>MemberDao</a:t>
            </a:r>
            <a:r>
              <a:rPr lang="en-US" sz="1600" b="1" dirty="0">
                <a:solidFill>
                  <a:srgbClr val="FF0000"/>
                </a:solidFill>
              </a:rPr>
              <a:t>)</a:t>
            </a:r>
            <a:r>
              <a:rPr lang="en-US" sz="1600" b="1" dirty="0" err="1">
                <a:solidFill>
                  <a:srgbClr val="FF0000"/>
                </a:solidFill>
              </a:rPr>
              <a:t>model.get</a:t>
            </a:r>
            <a:r>
              <a:rPr lang="en-US" sz="1600" b="1" dirty="0">
                <a:solidFill>
                  <a:srgbClr val="FF0000"/>
                </a:solidFill>
              </a:rPr>
              <a:t>("</a:t>
            </a:r>
            <a:r>
              <a:rPr lang="en-US" sz="1600" b="1" dirty="0" err="1">
                <a:solidFill>
                  <a:srgbClr val="FF0000"/>
                </a:solidFill>
              </a:rPr>
              <a:t>memberDao</a:t>
            </a:r>
            <a:r>
              <a:rPr lang="en-US" sz="1600" b="1" dirty="0">
                <a:solidFill>
                  <a:srgbClr val="FF0000"/>
                </a:solidFill>
              </a:rPr>
              <a:t>");</a:t>
            </a:r>
            <a:r>
              <a:rPr lang="en-US" sz="1600" b="1" dirty="0"/>
              <a:t>  </a:t>
            </a:r>
            <a:r>
              <a:rPr lang="en-US" sz="1600" dirty="0"/>
              <a:t>  </a:t>
            </a:r>
          </a:p>
          <a:p>
            <a:r>
              <a:rPr lang="ko-KR" altLang="en-US" sz="1600" dirty="0"/>
              <a:t>  </a:t>
            </a:r>
            <a:r>
              <a:rPr lang="en-US" sz="1600" dirty="0" err="1" smtClean="0"/>
              <a:t>model.put</a:t>
            </a:r>
            <a:r>
              <a:rPr lang="en-US" sz="1600" dirty="0"/>
              <a:t>("members", </a:t>
            </a:r>
            <a:r>
              <a:rPr lang="en-US" sz="1600" b="1" dirty="0" err="1">
                <a:solidFill>
                  <a:srgbClr val="FF0000"/>
                </a:solidFill>
              </a:rPr>
              <a:t>memberDao.selectList</a:t>
            </a:r>
            <a:r>
              <a:rPr lang="en-US" sz="1600" b="1" dirty="0">
                <a:solidFill>
                  <a:srgbClr val="FF0000"/>
                </a:solidFill>
              </a:rPr>
              <a:t>()</a:t>
            </a:r>
            <a:r>
              <a:rPr lang="en-US" sz="1600" dirty="0"/>
              <a:t>);</a:t>
            </a:r>
          </a:p>
          <a:p>
            <a:r>
              <a:rPr lang="ko-KR" altLang="en-US" sz="1600" dirty="0"/>
              <a:t>  </a:t>
            </a:r>
            <a:r>
              <a:rPr lang="en-US" sz="1600" dirty="0" smtClean="0"/>
              <a:t>return </a:t>
            </a:r>
            <a:r>
              <a:rPr lang="en-US" sz="1600" dirty="0"/>
              <a:t>"/member/</a:t>
            </a:r>
            <a:r>
              <a:rPr lang="en-US" sz="1600" dirty="0" err="1"/>
              <a:t>MemberList.jsp</a:t>
            </a:r>
            <a:r>
              <a:rPr lang="en-US" sz="1600" dirty="0"/>
              <a:t>";</a:t>
            </a:r>
          </a:p>
          <a:p>
            <a:r>
              <a:rPr lang="en-US" sz="1600" dirty="0" smtClean="0"/>
              <a:t>}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>
            <a:off x="3709531" y="2382526"/>
            <a:ext cx="2393557" cy="438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62467" y="2026455"/>
            <a:ext cx="128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요청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7" name="모서리가 둥근 직사각형 15"/>
          <p:cNvSpPr/>
          <p:nvPr/>
        </p:nvSpPr>
        <p:spPr>
          <a:xfrm>
            <a:off x="3348364" y="3701524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8" name="Curved Connector 17"/>
          <p:cNvCxnSpPr>
            <a:stCxn id="10" idx="1"/>
            <a:endCxn id="17" idx="3"/>
          </p:cNvCxnSpPr>
          <p:nvPr/>
        </p:nvCxnSpPr>
        <p:spPr>
          <a:xfrm rot="10800000" flipV="1">
            <a:off x="4925581" y="3278371"/>
            <a:ext cx="1411241" cy="729471"/>
          </a:xfrm>
          <a:prstGeom prst="curvedConnector3">
            <a:avLst>
              <a:gd name="adj1" fmla="val 50000"/>
            </a:avLst>
          </a:prstGeom>
          <a:ln w="38100" cap="sq" cmpd="sng">
            <a:solidFill>
              <a:srgbClr val="E46C0A"/>
            </a:solidFill>
            <a:prstDash val="sysDot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55297" y="2782184"/>
            <a:ext cx="2500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</a:t>
            </a:r>
            <a:r>
              <a:rPr lang="ko-KR" altLang="en-US" sz="48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장 </a:t>
            </a:r>
            <a:r>
              <a:rPr lang="en-US" altLang="ko-KR" sz="48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2</a:t>
            </a:r>
            <a:r>
              <a:rPr lang="ko-KR" altLang="en-US" sz="4800" b="1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절</a:t>
            </a:r>
            <a:endParaRPr lang="en-US" altLang="ko-KR" sz="4800" b="1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20" name="직선 화살표 연결선 7"/>
          <p:cNvCxnSpPr/>
          <p:nvPr/>
        </p:nvCxnSpPr>
        <p:spPr>
          <a:xfrm rot="16200000" flipH="1">
            <a:off x="2301093" y="2960571"/>
            <a:ext cx="1212187" cy="882355"/>
          </a:xfrm>
          <a:prstGeom prst="bentConnector2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15349" y="2370975"/>
            <a:ext cx="1981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get(“</a:t>
            </a:r>
            <a:r>
              <a:rPr lang="en-US" altLang="ko-KR" sz="1400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”)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16840" y="3212242"/>
            <a:ext cx="104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049" y="4060654"/>
            <a:ext cx="1098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selectList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()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8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211855" y="2369581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MemberListController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698899" y="2773945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98801" y="2401750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”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특정 작업을 수행할 때 사용하는 객체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모서리가 둥근 직사각형 15"/>
          <p:cNvSpPr/>
          <p:nvPr/>
        </p:nvSpPr>
        <p:spPr>
          <a:xfrm>
            <a:off x="5286484" y="2369581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95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3304" y="2694871"/>
            <a:ext cx="6629400" cy="94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latin typeface="Apple SD Gothic Neo" charset="-127"/>
                <a:ea typeface="Apple SD Gothic Neo" charset="-127"/>
                <a:cs typeface="Apple SD Gothic Neo" charset="-127"/>
              </a:rPr>
              <a:t>의존 객체 관리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9196" y="3636335"/>
            <a:ext cx="5277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3)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필요한 의존 객체를 사용 전에 미리 주입해 두기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3304" y="2694871"/>
            <a:ext cx="6629400" cy="94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latin typeface="Apple SD Gothic Neo" charset="-127"/>
                <a:ea typeface="Apple SD Gothic Neo" charset="-127"/>
                <a:cs typeface="Apple SD Gothic Neo" charset="-127"/>
              </a:rPr>
              <a:t>의존 객체 관리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9196" y="3636335"/>
            <a:ext cx="5277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3)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필요한 의존 객체를 사용 전에 미리 주입해 두기</a:t>
            </a:r>
            <a:endParaRPr lang="en-US" dirty="0"/>
          </a:p>
        </p:txBody>
      </p:sp>
      <p:cxnSp>
        <p:nvCxnSpPr>
          <p:cNvPr id="6" name="Curved Connector 5"/>
          <p:cNvCxnSpPr>
            <a:endCxn id="5" idx="2"/>
          </p:cNvCxnSpPr>
          <p:nvPr/>
        </p:nvCxnSpPr>
        <p:spPr>
          <a:xfrm flipV="1">
            <a:off x="3583172" y="4005667"/>
            <a:ext cx="1024832" cy="941464"/>
          </a:xfrm>
          <a:prstGeom prst="curvedConnector2">
            <a:avLst/>
          </a:prstGeom>
          <a:ln w="38100" cap="sq" cmpd="sng">
            <a:solidFill>
              <a:srgbClr val="E46C0A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321" y="4670132"/>
            <a:ext cx="321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6</a:t>
            </a:r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장 </a:t>
            </a:r>
            <a:r>
              <a:rPr lang="en-US" altLang="ko-KR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3</a:t>
            </a:r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절의 핵심 내용</a:t>
            </a:r>
          </a:p>
        </p:txBody>
      </p:sp>
    </p:spTree>
    <p:extLst>
      <p:ext uri="{BB962C8B-B14F-4D97-AF65-F5344CB8AC3E}">
        <p14:creationId xmlns:p14="http://schemas.microsoft.com/office/powerpoint/2010/main" val="213738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3304" y="2694871"/>
            <a:ext cx="6629400" cy="94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latin typeface="Apple SD Gothic Neo" charset="-127"/>
                <a:ea typeface="Apple SD Gothic Neo" charset="-127"/>
                <a:cs typeface="Apple SD Gothic Neo" charset="-127"/>
              </a:rPr>
              <a:t>의존 객체 관리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9196" y="3636335"/>
            <a:ext cx="5277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3)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필요한 의존 객체를 사용 전에 미리 주입해 두기</a:t>
            </a:r>
            <a:endParaRPr lang="en-US" dirty="0"/>
          </a:p>
        </p:txBody>
      </p:sp>
      <p:cxnSp>
        <p:nvCxnSpPr>
          <p:cNvPr id="6" name="Curved Connector 5"/>
          <p:cNvCxnSpPr>
            <a:endCxn id="5" idx="2"/>
          </p:cNvCxnSpPr>
          <p:nvPr/>
        </p:nvCxnSpPr>
        <p:spPr>
          <a:xfrm flipV="1">
            <a:off x="3583172" y="4005667"/>
            <a:ext cx="1024832" cy="941464"/>
          </a:xfrm>
          <a:prstGeom prst="curvedConnector2">
            <a:avLst/>
          </a:prstGeom>
          <a:ln w="38100" cap="sq" cmpd="sng">
            <a:solidFill>
              <a:srgbClr val="E46C0A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321" y="4670132"/>
            <a:ext cx="6836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6</a:t>
            </a:r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장 </a:t>
            </a:r>
            <a:r>
              <a:rPr lang="en-US" altLang="ko-KR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3</a:t>
            </a:r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절의 핵심 내용</a:t>
            </a:r>
          </a:p>
          <a:p>
            <a:r>
              <a:rPr lang="en-US" altLang="ko-KR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“</a:t>
            </a:r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의존성 주입</a:t>
            </a:r>
            <a:r>
              <a:rPr lang="en-US" altLang="ko-KR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(Dependency Injection; DI)”</a:t>
            </a:r>
            <a:endParaRPr lang="ko-KR" altLang="en-US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</p:spTree>
    <p:extLst>
      <p:ext uri="{BB962C8B-B14F-4D97-AF65-F5344CB8AC3E}">
        <p14:creationId xmlns:p14="http://schemas.microsoft.com/office/powerpoint/2010/main" val="21005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550683" y="1975571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6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장 예제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MemberListController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필요한 의존 객체를 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사용 전에 미리 주입해 두기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모서리가 둥근 직사각형 15"/>
          <p:cNvSpPr/>
          <p:nvPr/>
        </p:nvSpPr>
        <p:spPr>
          <a:xfrm>
            <a:off x="1163836" y="2048146"/>
            <a:ext cx="2806996" cy="744919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빈 관리자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en-US" altLang="ko-KR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ContextLoaderListener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1778726" y="3395205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bg1">
                  <a:lumMod val="75000"/>
                </a:schemeClr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bg1">
                    <a:lumMod val="7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4739" y="4442107"/>
            <a:ext cx="7866529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public class </a:t>
            </a:r>
            <a:r>
              <a:rPr lang="en-US" sz="1600" b="1" dirty="0" err="1">
                <a:solidFill>
                  <a:srgbClr val="FF0000"/>
                </a:solidFill>
              </a:rPr>
              <a:t>ContextLoaderListener</a:t>
            </a:r>
            <a:r>
              <a:rPr lang="en-US" sz="1600" b="1" dirty="0">
                <a:solidFill>
                  <a:srgbClr val="FF0000"/>
                </a:solidFill>
              </a:rPr>
              <a:t> implements </a:t>
            </a:r>
            <a:r>
              <a:rPr lang="en-US" sz="1600" b="1" dirty="0" err="1">
                <a:solidFill>
                  <a:srgbClr val="FF0000"/>
                </a:solidFill>
              </a:rPr>
              <a:t>ServletContextListener</a:t>
            </a:r>
            <a:r>
              <a:rPr lang="en-US" sz="1600" b="1" dirty="0">
                <a:solidFill>
                  <a:srgbClr val="FF0000"/>
                </a:solidFill>
              </a:rPr>
              <a:t> {</a:t>
            </a:r>
          </a:p>
          <a:p>
            <a:r>
              <a:rPr lang="ko-KR" altLang="en-US" sz="1600" dirty="0" smtClean="0"/>
              <a:t>  </a:t>
            </a:r>
            <a:r>
              <a:rPr lang="en-US" sz="1600" dirty="0" smtClean="0"/>
              <a:t>public </a:t>
            </a:r>
            <a:r>
              <a:rPr lang="en-US" sz="1600" dirty="0"/>
              <a:t>void </a:t>
            </a:r>
            <a:r>
              <a:rPr lang="en-US" sz="1600" dirty="0" err="1"/>
              <a:t>contextInitialized</a:t>
            </a:r>
            <a:r>
              <a:rPr lang="en-US" sz="1600" dirty="0"/>
              <a:t>(</a:t>
            </a:r>
            <a:r>
              <a:rPr lang="en-US" sz="1600" dirty="0" err="1"/>
              <a:t>ServletContextEvent</a:t>
            </a:r>
            <a:r>
              <a:rPr lang="en-US" sz="1600" dirty="0"/>
              <a:t> event) {</a:t>
            </a:r>
          </a:p>
          <a:p>
            <a:r>
              <a:rPr lang="ko-KR" altLang="en-US" sz="1600" dirty="0" smtClean="0"/>
              <a:t>    </a:t>
            </a:r>
            <a:r>
              <a:rPr lang="en-US" altLang="ko-KR" sz="1600" dirty="0" smtClean="0"/>
              <a:t>…</a:t>
            </a:r>
            <a:r>
              <a:rPr lang="en-US" sz="1600" dirty="0" smtClean="0"/>
              <a:t>   </a:t>
            </a:r>
            <a:endParaRPr lang="en-US" sz="1600" dirty="0"/>
          </a:p>
          <a:p>
            <a:r>
              <a:rPr lang="ko-KR" altLang="en-US" sz="1600" dirty="0" smtClean="0"/>
              <a:t>    </a:t>
            </a:r>
            <a:r>
              <a:rPr lang="en-US" sz="1600" dirty="0" err="1" smtClean="0"/>
              <a:t>MemberDao</a:t>
            </a:r>
            <a:r>
              <a:rPr lang="en-US" sz="1600" dirty="0" smtClean="0"/>
              <a:t> </a:t>
            </a:r>
            <a:r>
              <a:rPr lang="en-US" sz="1600" dirty="0" err="1"/>
              <a:t>memberDao</a:t>
            </a:r>
            <a:r>
              <a:rPr lang="en-US" sz="1600" dirty="0"/>
              <a:t> = new </a:t>
            </a:r>
            <a:r>
              <a:rPr lang="en-US" sz="1600" dirty="0" err="1"/>
              <a:t>MemberDao</a:t>
            </a:r>
            <a:r>
              <a:rPr lang="en-US" sz="1600" dirty="0"/>
              <a:t>();</a:t>
            </a:r>
          </a:p>
          <a:p>
            <a:r>
              <a:rPr lang="en-US" sz="1600" dirty="0"/>
              <a:t>    </a:t>
            </a:r>
            <a:r>
              <a:rPr lang="en-US" altLang="ko-KR" sz="1600" dirty="0" smtClean="0"/>
              <a:t>…</a:t>
            </a:r>
            <a:r>
              <a:rPr lang="en-US" sz="1600" dirty="0" smtClean="0"/>
              <a:t>      </a:t>
            </a:r>
            <a:endParaRPr lang="en-US" sz="1600" dirty="0"/>
          </a:p>
          <a:p>
            <a:r>
              <a:rPr lang="ko-KR" altLang="en-US" sz="1600" dirty="0" smtClean="0"/>
              <a:t>    </a:t>
            </a:r>
            <a:r>
              <a:rPr lang="en-US" sz="1600" dirty="0" err="1" smtClean="0"/>
              <a:t>sc.setAttribute</a:t>
            </a:r>
            <a:r>
              <a:rPr lang="en-US" sz="1600" dirty="0"/>
              <a:t>("/member/</a:t>
            </a:r>
            <a:r>
              <a:rPr lang="en-US" sz="1600" dirty="0" err="1"/>
              <a:t>list.do</a:t>
            </a:r>
            <a:r>
              <a:rPr lang="en-US" sz="1600" dirty="0"/>
              <a:t>", </a:t>
            </a:r>
          </a:p>
          <a:p>
            <a:r>
              <a:rPr lang="en-US" sz="1600" dirty="0"/>
              <a:t>          new </a:t>
            </a:r>
            <a:r>
              <a:rPr lang="en-US" sz="1600" dirty="0" err="1"/>
              <a:t>MemberListController</a:t>
            </a:r>
            <a:r>
              <a:rPr lang="en-US" sz="1600" dirty="0"/>
              <a:t>().</a:t>
            </a:r>
            <a:r>
              <a:rPr lang="en-US" sz="1600" dirty="0" err="1"/>
              <a:t>setMemberDao</a:t>
            </a:r>
            <a:r>
              <a:rPr lang="en-US" sz="1600" dirty="0"/>
              <a:t>(</a:t>
            </a:r>
            <a:r>
              <a:rPr lang="en-US" sz="1600" dirty="0" err="1"/>
              <a:t>memberDao</a:t>
            </a:r>
            <a:r>
              <a:rPr lang="en-US" sz="1600" dirty="0"/>
              <a:t>));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3236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550683" y="1975571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6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장 예제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MemberListController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필요한 의존 객체를 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사용 전에 미리 주입해 두기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모서리가 둥근 직사각형 15"/>
          <p:cNvSpPr/>
          <p:nvPr/>
        </p:nvSpPr>
        <p:spPr>
          <a:xfrm>
            <a:off x="1163836" y="2048146"/>
            <a:ext cx="2806996" cy="744919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빈 관리자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en-US" altLang="ko-KR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ContextLoaderListener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1778726" y="3395205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4739" y="4442107"/>
            <a:ext cx="7866529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ContextLoaderListener</a:t>
            </a:r>
            <a:r>
              <a:rPr lang="en-US" sz="1600" dirty="0"/>
              <a:t> implements </a:t>
            </a:r>
            <a:r>
              <a:rPr lang="en-US" sz="1600" dirty="0" err="1"/>
              <a:t>ServletContextListener</a:t>
            </a:r>
            <a:r>
              <a:rPr lang="en-US" sz="1600" dirty="0"/>
              <a:t> {</a:t>
            </a:r>
          </a:p>
          <a:p>
            <a:r>
              <a:rPr lang="ko-KR" altLang="en-US" sz="1600" dirty="0" smtClean="0"/>
              <a:t>  </a:t>
            </a:r>
            <a:r>
              <a:rPr lang="en-US" sz="1600" dirty="0" smtClean="0"/>
              <a:t>public </a:t>
            </a:r>
            <a:r>
              <a:rPr lang="en-US" sz="1600" dirty="0"/>
              <a:t>void </a:t>
            </a:r>
            <a:r>
              <a:rPr lang="en-US" sz="1600" dirty="0" err="1"/>
              <a:t>contextInitialized</a:t>
            </a:r>
            <a:r>
              <a:rPr lang="en-US" sz="1600" dirty="0"/>
              <a:t>(</a:t>
            </a:r>
            <a:r>
              <a:rPr lang="en-US" sz="1600" dirty="0" err="1"/>
              <a:t>ServletContextEvent</a:t>
            </a:r>
            <a:r>
              <a:rPr lang="en-US" sz="1600" dirty="0"/>
              <a:t> event) {</a:t>
            </a:r>
          </a:p>
          <a:p>
            <a:r>
              <a:rPr lang="ko-KR" altLang="en-US" sz="1600" dirty="0" smtClean="0"/>
              <a:t>    </a:t>
            </a:r>
            <a:r>
              <a:rPr lang="en-US" altLang="ko-KR" sz="1600" dirty="0" smtClean="0"/>
              <a:t>…</a:t>
            </a:r>
            <a:r>
              <a:rPr lang="en-US" sz="1600" dirty="0" smtClean="0"/>
              <a:t>   </a:t>
            </a:r>
            <a:endParaRPr lang="en-US" sz="1600" dirty="0"/>
          </a:p>
          <a:p>
            <a:r>
              <a:rPr lang="ko-KR" altLang="en-US" sz="1600" dirty="0" smtClean="0"/>
              <a:t>    </a:t>
            </a:r>
            <a:r>
              <a:rPr lang="en-US" sz="1600" b="1" dirty="0" err="1" smtClean="0">
                <a:solidFill>
                  <a:srgbClr val="FF0000"/>
                </a:solidFill>
              </a:rPr>
              <a:t>MemberDao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memberDao</a:t>
            </a:r>
            <a:r>
              <a:rPr lang="en-US" sz="1600" b="1" dirty="0">
                <a:solidFill>
                  <a:srgbClr val="FF0000"/>
                </a:solidFill>
              </a:rPr>
              <a:t> = new </a:t>
            </a:r>
            <a:r>
              <a:rPr lang="en-US" sz="1600" b="1" dirty="0" err="1">
                <a:solidFill>
                  <a:srgbClr val="FF0000"/>
                </a:solidFill>
              </a:rPr>
              <a:t>MemberDao</a:t>
            </a:r>
            <a:r>
              <a:rPr lang="en-US" sz="1600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sz="1600" dirty="0"/>
              <a:t>    </a:t>
            </a:r>
            <a:r>
              <a:rPr lang="en-US" altLang="ko-KR" sz="1600" dirty="0" smtClean="0"/>
              <a:t>…</a:t>
            </a:r>
            <a:r>
              <a:rPr lang="en-US" sz="1600" dirty="0" smtClean="0"/>
              <a:t>      </a:t>
            </a:r>
            <a:endParaRPr lang="en-US" sz="1600" dirty="0"/>
          </a:p>
          <a:p>
            <a:r>
              <a:rPr lang="ko-KR" altLang="en-US" sz="1600" dirty="0" smtClean="0"/>
              <a:t>    </a:t>
            </a:r>
            <a:r>
              <a:rPr lang="en-US" sz="1600" dirty="0" err="1" smtClean="0"/>
              <a:t>sc.setAttribute</a:t>
            </a:r>
            <a:r>
              <a:rPr lang="en-US" sz="1600" dirty="0"/>
              <a:t>("/member/</a:t>
            </a:r>
            <a:r>
              <a:rPr lang="en-US" sz="1600" dirty="0" err="1"/>
              <a:t>list.do</a:t>
            </a:r>
            <a:r>
              <a:rPr lang="en-US" sz="1600" dirty="0"/>
              <a:t>", </a:t>
            </a:r>
          </a:p>
          <a:p>
            <a:r>
              <a:rPr lang="en-US" sz="1600" dirty="0"/>
              <a:t>          new </a:t>
            </a:r>
            <a:r>
              <a:rPr lang="en-US" sz="1600" dirty="0" err="1"/>
              <a:t>MemberListController</a:t>
            </a:r>
            <a:r>
              <a:rPr lang="en-US" sz="1600" dirty="0"/>
              <a:t>().</a:t>
            </a:r>
            <a:r>
              <a:rPr lang="en-US" sz="1600" dirty="0" err="1"/>
              <a:t>setMemberDao</a:t>
            </a:r>
            <a:r>
              <a:rPr lang="en-US" sz="1600" dirty="0"/>
              <a:t>(</a:t>
            </a:r>
            <a:r>
              <a:rPr lang="en-US" sz="1600" dirty="0" err="1"/>
              <a:t>memberDao</a:t>
            </a:r>
            <a:r>
              <a:rPr lang="en-US" sz="1600" dirty="0"/>
              <a:t>));</a:t>
            </a:r>
            <a:endParaRPr lang="en-US" sz="1600" dirty="0"/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567334" y="2793065"/>
            <a:ext cx="0" cy="60214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21454" y="291955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2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550683" y="1975571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6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장 예제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en-US" altLang="ko-KR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MemberListController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필요한 의존 객체를 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사용 전에 미리 주입해 두기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모서리가 둥근 직사각형 15"/>
          <p:cNvSpPr/>
          <p:nvPr/>
        </p:nvSpPr>
        <p:spPr>
          <a:xfrm>
            <a:off x="1163836" y="2048146"/>
            <a:ext cx="2806996" cy="744919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빈 관리자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en-US" altLang="ko-KR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ContextLoaderListener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1778726" y="3395205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4739" y="4442107"/>
            <a:ext cx="7866529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ContextLoaderListener</a:t>
            </a:r>
            <a:r>
              <a:rPr lang="en-US" sz="1600" dirty="0"/>
              <a:t> implements </a:t>
            </a:r>
            <a:r>
              <a:rPr lang="en-US" sz="1600" dirty="0" err="1"/>
              <a:t>ServletContextListener</a:t>
            </a:r>
            <a:r>
              <a:rPr lang="en-US" sz="1600" dirty="0"/>
              <a:t> {</a:t>
            </a:r>
          </a:p>
          <a:p>
            <a:r>
              <a:rPr lang="ko-KR" altLang="en-US" sz="1600" dirty="0" smtClean="0"/>
              <a:t>  </a:t>
            </a:r>
            <a:r>
              <a:rPr lang="en-US" sz="1600" dirty="0" smtClean="0"/>
              <a:t>public </a:t>
            </a:r>
            <a:r>
              <a:rPr lang="en-US" sz="1600" dirty="0"/>
              <a:t>void </a:t>
            </a:r>
            <a:r>
              <a:rPr lang="en-US" sz="1600" dirty="0" err="1"/>
              <a:t>contextInitialized</a:t>
            </a:r>
            <a:r>
              <a:rPr lang="en-US" sz="1600" dirty="0"/>
              <a:t>(</a:t>
            </a:r>
            <a:r>
              <a:rPr lang="en-US" sz="1600" dirty="0" err="1"/>
              <a:t>ServletContextEvent</a:t>
            </a:r>
            <a:r>
              <a:rPr lang="en-US" sz="1600" dirty="0"/>
              <a:t> event) {</a:t>
            </a:r>
          </a:p>
          <a:p>
            <a:r>
              <a:rPr lang="ko-KR" altLang="en-US" sz="1600" dirty="0" smtClean="0"/>
              <a:t>    </a:t>
            </a:r>
            <a:r>
              <a:rPr lang="en-US" altLang="ko-KR" sz="1600" dirty="0" smtClean="0"/>
              <a:t>…</a:t>
            </a:r>
            <a:r>
              <a:rPr lang="en-US" sz="1600" dirty="0" smtClean="0"/>
              <a:t>   </a:t>
            </a:r>
            <a:endParaRPr lang="en-US" sz="1600" dirty="0"/>
          </a:p>
          <a:p>
            <a:r>
              <a:rPr lang="ko-KR" altLang="en-US" sz="1600" dirty="0" smtClean="0"/>
              <a:t>    </a:t>
            </a:r>
            <a:r>
              <a:rPr lang="en-US" sz="1600" dirty="0" err="1" smtClean="0"/>
              <a:t>MemberDao</a:t>
            </a:r>
            <a:r>
              <a:rPr lang="en-US" sz="1600" dirty="0" smtClean="0"/>
              <a:t> </a:t>
            </a:r>
            <a:r>
              <a:rPr lang="en-US" sz="1600" dirty="0" err="1"/>
              <a:t>memberDao</a:t>
            </a:r>
            <a:r>
              <a:rPr lang="en-US" sz="1600" dirty="0"/>
              <a:t> = new </a:t>
            </a:r>
            <a:r>
              <a:rPr lang="en-US" sz="1600" dirty="0" err="1"/>
              <a:t>MemberDao</a:t>
            </a:r>
            <a:r>
              <a:rPr lang="en-US" sz="1600" dirty="0"/>
              <a:t>();</a:t>
            </a:r>
          </a:p>
          <a:p>
            <a:r>
              <a:rPr lang="en-US" sz="1600" dirty="0"/>
              <a:t>    </a:t>
            </a:r>
            <a:r>
              <a:rPr lang="en-US" altLang="ko-KR" sz="1600" dirty="0" smtClean="0"/>
              <a:t>…</a:t>
            </a:r>
            <a:r>
              <a:rPr lang="en-US" sz="1600" dirty="0" smtClean="0"/>
              <a:t>      </a:t>
            </a:r>
            <a:endParaRPr lang="en-US" sz="1600" dirty="0"/>
          </a:p>
          <a:p>
            <a:r>
              <a:rPr lang="ko-KR" altLang="en-US" sz="1600" dirty="0" smtClean="0"/>
              <a:t>    </a:t>
            </a:r>
            <a:r>
              <a:rPr lang="en-US" sz="1600" dirty="0" err="1" smtClean="0"/>
              <a:t>sc.setAttribute</a:t>
            </a:r>
            <a:r>
              <a:rPr lang="en-US" sz="1600" dirty="0"/>
              <a:t>("/member/</a:t>
            </a:r>
            <a:r>
              <a:rPr lang="en-US" sz="1600" dirty="0" err="1"/>
              <a:t>list.do</a:t>
            </a:r>
            <a:r>
              <a:rPr lang="en-US" sz="1600" dirty="0"/>
              <a:t>", </a:t>
            </a:r>
          </a:p>
          <a:p>
            <a:r>
              <a:rPr lang="en-US" sz="1600" dirty="0"/>
              <a:t>          </a:t>
            </a:r>
            <a:r>
              <a:rPr lang="en-US" sz="1600" b="1" dirty="0">
                <a:solidFill>
                  <a:srgbClr val="FF0000"/>
                </a:solidFill>
              </a:rPr>
              <a:t>new </a:t>
            </a:r>
            <a:r>
              <a:rPr lang="en-US" sz="1600" b="1" dirty="0" err="1">
                <a:solidFill>
                  <a:srgbClr val="FF0000"/>
                </a:solidFill>
              </a:rPr>
              <a:t>MemberListController</a:t>
            </a:r>
            <a:r>
              <a:rPr lang="en-US" sz="1600" b="1" dirty="0">
                <a:solidFill>
                  <a:srgbClr val="FF0000"/>
                </a:solidFill>
              </a:rPr>
              <a:t>()</a:t>
            </a:r>
            <a:r>
              <a:rPr lang="en-US" sz="1600" dirty="0"/>
              <a:t>.</a:t>
            </a:r>
            <a:r>
              <a:rPr lang="en-US" sz="1600" dirty="0" err="1"/>
              <a:t>setMemberDao</a:t>
            </a:r>
            <a:r>
              <a:rPr lang="en-US" sz="1600" dirty="0"/>
              <a:t>(</a:t>
            </a:r>
            <a:r>
              <a:rPr lang="en-US" sz="1600" dirty="0" err="1"/>
              <a:t>memberDao</a:t>
            </a:r>
            <a:r>
              <a:rPr lang="en-US" sz="1600" dirty="0"/>
              <a:t>));</a:t>
            </a:r>
            <a:endParaRPr lang="en-US" sz="1600" dirty="0"/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2567334" y="2793065"/>
            <a:ext cx="0" cy="60214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21454" y="2919552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3" name="직선 화살표 연결선 7"/>
          <p:cNvCxnSpPr/>
          <p:nvPr/>
        </p:nvCxnSpPr>
        <p:spPr>
          <a:xfrm>
            <a:off x="3970832" y="2420605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7949" y="2111079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81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5540050" y="3369889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6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장 예제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en-US" altLang="ko-KR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MemberListController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필요한 의존 객체를 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사용 전에 미리 주입해 두기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모서리가 둥근 직사각형 15"/>
          <p:cNvSpPr/>
          <p:nvPr/>
        </p:nvSpPr>
        <p:spPr>
          <a:xfrm>
            <a:off x="1163836" y="2048146"/>
            <a:ext cx="2806996" cy="744919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빈 관리자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en-US" altLang="ko-KR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ContextLoaderListener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6032237" y="2155111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4739" y="4442107"/>
            <a:ext cx="7866529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ContextLoaderListener</a:t>
            </a:r>
            <a:r>
              <a:rPr lang="en-US" sz="1600" dirty="0"/>
              <a:t> implements </a:t>
            </a:r>
            <a:r>
              <a:rPr lang="en-US" sz="1600" dirty="0" err="1"/>
              <a:t>ServletContextListener</a:t>
            </a:r>
            <a:r>
              <a:rPr lang="en-US" sz="1600" dirty="0"/>
              <a:t> {</a:t>
            </a:r>
          </a:p>
          <a:p>
            <a:r>
              <a:rPr lang="ko-KR" altLang="en-US" sz="1600" dirty="0" smtClean="0"/>
              <a:t>  </a:t>
            </a:r>
            <a:r>
              <a:rPr lang="en-US" sz="1600" dirty="0" smtClean="0"/>
              <a:t>public </a:t>
            </a:r>
            <a:r>
              <a:rPr lang="en-US" sz="1600" dirty="0"/>
              <a:t>void </a:t>
            </a:r>
            <a:r>
              <a:rPr lang="en-US" sz="1600" dirty="0" err="1"/>
              <a:t>contextInitialized</a:t>
            </a:r>
            <a:r>
              <a:rPr lang="en-US" sz="1600" dirty="0"/>
              <a:t>(</a:t>
            </a:r>
            <a:r>
              <a:rPr lang="en-US" sz="1600" dirty="0" err="1"/>
              <a:t>ServletContextEvent</a:t>
            </a:r>
            <a:r>
              <a:rPr lang="en-US" sz="1600" dirty="0"/>
              <a:t> event) {</a:t>
            </a:r>
          </a:p>
          <a:p>
            <a:r>
              <a:rPr lang="ko-KR" altLang="en-US" sz="1600" dirty="0" smtClean="0"/>
              <a:t>    </a:t>
            </a:r>
            <a:r>
              <a:rPr lang="en-US" altLang="ko-KR" sz="1600" dirty="0" smtClean="0"/>
              <a:t>…</a:t>
            </a:r>
            <a:r>
              <a:rPr lang="en-US" sz="1600" dirty="0" smtClean="0"/>
              <a:t>   </a:t>
            </a:r>
            <a:endParaRPr lang="en-US" sz="1600" dirty="0"/>
          </a:p>
          <a:p>
            <a:r>
              <a:rPr lang="ko-KR" altLang="en-US" sz="1600" dirty="0" smtClean="0"/>
              <a:t>    </a:t>
            </a:r>
            <a:r>
              <a:rPr lang="en-US" sz="1600" dirty="0" err="1" smtClean="0"/>
              <a:t>MemberDao</a:t>
            </a:r>
            <a:r>
              <a:rPr lang="en-US" sz="1600" dirty="0" smtClean="0"/>
              <a:t> </a:t>
            </a:r>
            <a:r>
              <a:rPr lang="en-US" sz="1600" dirty="0" err="1"/>
              <a:t>memberDao</a:t>
            </a:r>
            <a:r>
              <a:rPr lang="en-US" sz="1600" dirty="0"/>
              <a:t> = new </a:t>
            </a:r>
            <a:r>
              <a:rPr lang="en-US" sz="1600" dirty="0" err="1"/>
              <a:t>MemberDao</a:t>
            </a:r>
            <a:r>
              <a:rPr lang="en-US" sz="1600" dirty="0"/>
              <a:t>();</a:t>
            </a:r>
          </a:p>
          <a:p>
            <a:r>
              <a:rPr lang="en-US" sz="1600" dirty="0"/>
              <a:t>    </a:t>
            </a:r>
            <a:r>
              <a:rPr lang="en-US" altLang="ko-KR" sz="1600" dirty="0" smtClean="0"/>
              <a:t>…</a:t>
            </a:r>
            <a:r>
              <a:rPr lang="en-US" sz="1600" dirty="0" smtClean="0"/>
              <a:t>      </a:t>
            </a:r>
            <a:endParaRPr lang="en-US" sz="1600" dirty="0"/>
          </a:p>
          <a:p>
            <a:r>
              <a:rPr lang="ko-KR" altLang="en-US" sz="1600" dirty="0" smtClean="0"/>
              <a:t>    </a:t>
            </a:r>
            <a:r>
              <a:rPr lang="en-US" sz="1600" dirty="0" err="1" smtClean="0"/>
              <a:t>sc.setAttribute</a:t>
            </a:r>
            <a:r>
              <a:rPr lang="en-US" sz="1600" dirty="0"/>
              <a:t>("/member/</a:t>
            </a:r>
            <a:r>
              <a:rPr lang="en-US" sz="1600" dirty="0" err="1"/>
              <a:t>list.do</a:t>
            </a:r>
            <a:r>
              <a:rPr lang="en-US" sz="1600" dirty="0"/>
              <a:t>", </a:t>
            </a:r>
          </a:p>
          <a:p>
            <a:r>
              <a:rPr lang="en-US" sz="1600" dirty="0"/>
              <a:t>          new </a:t>
            </a:r>
            <a:r>
              <a:rPr lang="en-US" sz="1600" dirty="0" err="1"/>
              <a:t>MemberListController</a:t>
            </a:r>
            <a:r>
              <a:rPr lang="en-US" sz="1600" dirty="0"/>
              <a:t>().</a:t>
            </a:r>
            <a:r>
              <a:rPr lang="en-US" sz="1600" b="1" dirty="0" err="1">
                <a:solidFill>
                  <a:srgbClr val="FF0000"/>
                </a:solidFill>
              </a:rPr>
              <a:t>setMemberDao</a:t>
            </a:r>
            <a:r>
              <a:rPr lang="en-US" sz="1600" b="1" dirty="0">
                <a:solidFill>
                  <a:srgbClr val="FF0000"/>
                </a:solidFill>
              </a:rPr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memberDao</a:t>
            </a:r>
            <a:r>
              <a:rPr lang="en-US" sz="1600" b="1" dirty="0">
                <a:solidFill>
                  <a:srgbClr val="FF0000"/>
                </a:solidFill>
              </a:rPr>
              <a:t>)</a:t>
            </a:r>
            <a:r>
              <a:rPr lang="en-US" sz="1600" dirty="0"/>
              <a:t>);</a:t>
            </a:r>
            <a:endParaRPr lang="en-US" sz="1600" dirty="0"/>
          </a:p>
        </p:txBody>
      </p:sp>
      <p:cxnSp>
        <p:nvCxnSpPr>
          <p:cNvPr id="13" name="직선 화살표 연결선 7"/>
          <p:cNvCxnSpPr>
            <a:stCxn id="22" idx="2"/>
            <a:endCxn id="8" idx="1"/>
          </p:cNvCxnSpPr>
          <p:nvPr/>
        </p:nvCxnSpPr>
        <p:spPr>
          <a:xfrm rot="16200000" flipH="1">
            <a:off x="3560907" y="1799492"/>
            <a:ext cx="985571" cy="2972716"/>
          </a:xfrm>
          <a:prstGeom prst="bentConnector2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86448" y="3486507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주입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4144" y="3790223"/>
            <a:ext cx="269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setMemberDao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(</a:t>
            </a:r>
            <a:r>
              <a:rPr lang="en-US" altLang="ko-KR" sz="1400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)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23" name="직선 화살표 연결선 7"/>
          <p:cNvCxnSpPr/>
          <p:nvPr/>
        </p:nvCxnSpPr>
        <p:spPr>
          <a:xfrm>
            <a:off x="6820845" y="2767749"/>
            <a:ext cx="0" cy="60214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21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의존 객체 주입을 위한 코드 준비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모서리가 둥근 직사각형 15"/>
          <p:cNvSpPr/>
          <p:nvPr/>
        </p:nvSpPr>
        <p:spPr>
          <a:xfrm>
            <a:off x="1163836" y="1867385"/>
            <a:ext cx="2806996" cy="744919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MemberListController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4738" y="3105026"/>
            <a:ext cx="7866529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MemberListController</a:t>
            </a:r>
            <a:r>
              <a:rPr lang="en-US" sz="1600" dirty="0"/>
              <a:t> implements Controller {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MemberDao</a:t>
            </a:r>
            <a:r>
              <a:rPr lang="en-US" sz="1600" dirty="0"/>
              <a:t> </a:t>
            </a:r>
            <a:r>
              <a:rPr lang="en-US" sz="1600" dirty="0" err="1"/>
              <a:t>memberDao</a:t>
            </a:r>
            <a:r>
              <a:rPr lang="en-US" sz="1600" dirty="0"/>
              <a:t>;</a:t>
            </a:r>
          </a:p>
          <a:p>
            <a:r>
              <a:rPr lang="en-US" sz="1600" dirty="0"/>
              <a:t>  </a:t>
            </a:r>
          </a:p>
          <a:p>
            <a:r>
              <a:rPr lang="en-US" sz="1600" dirty="0"/>
              <a:t>  public </a:t>
            </a:r>
            <a:r>
              <a:rPr lang="en-US" sz="1600" dirty="0" err="1"/>
              <a:t>MemberListController</a:t>
            </a:r>
            <a:r>
              <a:rPr lang="en-US" sz="1600" dirty="0"/>
              <a:t> </a:t>
            </a:r>
            <a:r>
              <a:rPr lang="en-US" sz="1600" dirty="0" err="1"/>
              <a:t>setMemberDao</a:t>
            </a:r>
            <a:r>
              <a:rPr lang="en-US" sz="1600" dirty="0"/>
              <a:t>(</a:t>
            </a:r>
            <a:r>
              <a:rPr lang="en-US" sz="1600" dirty="0" err="1"/>
              <a:t>MemberDao</a:t>
            </a:r>
            <a:r>
              <a:rPr lang="en-US" sz="1600" dirty="0"/>
              <a:t> </a:t>
            </a:r>
            <a:r>
              <a:rPr lang="en-US" sz="1600" dirty="0" err="1"/>
              <a:t>memberDao</a:t>
            </a:r>
            <a:r>
              <a:rPr lang="en-US" sz="1600" dirty="0"/>
              <a:t>)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this.memberDao</a:t>
            </a:r>
            <a:r>
              <a:rPr lang="en-US" sz="1600" dirty="0"/>
              <a:t> = </a:t>
            </a:r>
            <a:r>
              <a:rPr lang="en-US" sz="1600" dirty="0" err="1"/>
              <a:t>memberDao</a:t>
            </a:r>
            <a:r>
              <a:rPr lang="en-US" sz="1600" dirty="0"/>
              <a:t>;</a:t>
            </a:r>
          </a:p>
          <a:p>
            <a:r>
              <a:rPr lang="en-US" sz="1600" dirty="0"/>
              <a:t>    return this;</a:t>
            </a:r>
          </a:p>
          <a:p>
            <a:r>
              <a:rPr lang="en-US" sz="1600" dirty="0"/>
              <a:t>  }</a:t>
            </a:r>
          </a:p>
          <a:p>
            <a:r>
              <a:rPr lang="ko-KR" altLang="en-US" sz="1600" dirty="0" smtClean="0"/>
              <a:t>  </a:t>
            </a:r>
            <a:r>
              <a:rPr lang="en-US" sz="1600" dirty="0" smtClean="0"/>
              <a:t>public </a:t>
            </a:r>
            <a:r>
              <a:rPr lang="en-US" sz="1600" dirty="0"/>
              <a:t>String execute(Map&lt;String, Object&gt; model) throws Exception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model.put</a:t>
            </a:r>
            <a:r>
              <a:rPr lang="en-US" sz="1600" dirty="0"/>
              <a:t>("members", </a:t>
            </a:r>
            <a:r>
              <a:rPr lang="en-US" sz="1600" dirty="0" err="1"/>
              <a:t>memberDao.selectList</a:t>
            </a:r>
            <a:r>
              <a:rPr lang="en-US" sz="1600" dirty="0"/>
              <a:t>());</a:t>
            </a:r>
          </a:p>
          <a:p>
            <a:r>
              <a:rPr lang="en-US" sz="1600" dirty="0"/>
              <a:t>    return "/member/</a:t>
            </a:r>
            <a:r>
              <a:rPr lang="en-US" sz="1600" dirty="0" err="1"/>
              <a:t>MemberList.jsp</a:t>
            </a:r>
            <a:r>
              <a:rPr lang="en-US" sz="1600" dirty="0"/>
              <a:t>";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  <a:endParaRPr lang="en-US" sz="1600" dirty="0"/>
          </a:p>
        </p:txBody>
      </p:sp>
      <p:sp>
        <p:nvSpPr>
          <p:cNvPr id="9" name="모서리가 둥근 직사각형 15"/>
          <p:cNvSpPr/>
          <p:nvPr/>
        </p:nvSpPr>
        <p:spPr>
          <a:xfrm>
            <a:off x="5499554" y="1927883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3970832" y="2239844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7949" y="193031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34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의존 객체 주입을 위한 코드 준비</a:t>
            </a:r>
          </a:p>
          <a:p>
            <a:r>
              <a:rPr lang="en-US" altLang="ko-KR" sz="3600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r>
              <a:rPr lang="ko-KR" altLang="en-US" sz="3600" dirty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인스턴스 변수와 셋터 메서드 추가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모서리가 둥근 직사각형 15"/>
          <p:cNvSpPr/>
          <p:nvPr/>
        </p:nvSpPr>
        <p:spPr>
          <a:xfrm>
            <a:off x="1163836" y="1867385"/>
            <a:ext cx="2806996" cy="744919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MemberListController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4738" y="3105026"/>
            <a:ext cx="7866529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MemberListController</a:t>
            </a:r>
            <a:r>
              <a:rPr lang="en-US" sz="1600" dirty="0"/>
              <a:t> implements Controller {</a:t>
            </a:r>
          </a:p>
          <a:p>
            <a:r>
              <a:rPr lang="en-US" sz="1600" dirty="0"/>
              <a:t>  </a:t>
            </a:r>
            <a:r>
              <a:rPr lang="en-US" sz="1600" b="1" dirty="0" err="1">
                <a:solidFill>
                  <a:srgbClr val="FF0000"/>
                </a:solidFill>
              </a:rPr>
              <a:t>MemberDao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memberDao</a:t>
            </a:r>
            <a:r>
              <a:rPr lang="en-US" sz="16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sz="1600" dirty="0"/>
              <a:t>  </a:t>
            </a:r>
          </a:p>
          <a:p>
            <a:r>
              <a:rPr lang="en-US" sz="1600" dirty="0"/>
              <a:t>  </a:t>
            </a:r>
            <a:r>
              <a:rPr lang="en-US" sz="1600" b="1" dirty="0">
                <a:solidFill>
                  <a:srgbClr val="FF0000"/>
                </a:solidFill>
              </a:rPr>
              <a:t>public </a:t>
            </a:r>
            <a:r>
              <a:rPr lang="en-US" sz="1600" b="1" dirty="0" err="1">
                <a:solidFill>
                  <a:srgbClr val="FF0000"/>
                </a:solidFill>
              </a:rPr>
              <a:t>MemberListController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setMemberDao</a:t>
            </a:r>
            <a:r>
              <a:rPr lang="en-US" sz="1600" b="1" dirty="0">
                <a:solidFill>
                  <a:srgbClr val="FF0000"/>
                </a:solidFill>
              </a:rPr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MemberDao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memberDao</a:t>
            </a:r>
            <a:r>
              <a:rPr lang="en-US" sz="1600" b="1" dirty="0">
                <a:solidFill>
                  <a:srgbClr val="FF0000"/>
                </a:solidFill>
              </a:rPr>
              <a:t>) {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</a:rPr>
              <a:t>this.memberDao</a:t>
            </a:r>
            <a:r>
              <a:rPr lang="en-US" sz="1600" b="1" dirty="0">
                <a:solidFill>
                  <a:srgbClr val="FF0000"/>
                </a:solidFill>
              </a:rPr>
              <a:t> = </a:t>
            </a:r>
            <a:r>
              <a:rPr lang="en-US" sz="1600" b="1" dirty="0" err="1">
                <a:solidFill>
                  <a:srgbClr val="FF0000"/>
                </a:solidFill>
              </a:rPr>
              <a:t>memberDao</a:t>
            </a:r>
            <a:r>
              <a:rPr lang="en-US" sz="16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return this;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}</a:t>
            </a:r>
          </a:p>
          <a:p>
            <a:r>
              <a:rPr lang="ko-KR" altLang="en-US" sz="1600" dirty="0" smtClean="0"/>
              <a:t>  </a:t>
            </a:r>
            <a:r>
              <a:rPr lang="en-US" sz="1600" dirty="0" smtClean="0"/>
              <a:t>public </a:t>
            </a:r>
            <a:r>
              <a:rPr lang="en-US" sz="1600" dirty="0"/>
              <a:t>String execute(Map&lt;String, Object&gt; model) throws Exception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model.put</a:t>
            </a:r>
            <a:r>
              <a:rPr lang="en-US" sz="1600" dirty="0"/>
              <a:t>("members", </a:t>
            </a:r>
            <a:r>
              <a:rPr lang="en-US" sz="1600" dirty="0" err="1"/>
              <a:t>memberDao.selectList</a:t>
            </a:r>
            <a:r>
              <a:rPr lang="en-US" sz="1600" dirty="0"/>
              <a:t>());</a:t>
            </a:r>
          </a:p>
          <a:p>
            <a:r>
              <a:rPr lang="en-US" sz="1600" dirty="0"/>
              <a:t>    return "/member/</a:t>
            </a:r>
            <a:r>
              <a:rPr lang="en-US" sz="1600" dirty="0" err="1"/>
              <a:t>MemberList.jsp</a:t>
            </a:r>
            <a:r>
              <a:rPr lang="en-US" sz="1600" dirty="0"/>
              <a:t>";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  <a:endParaRPr lang="en-US" sz="1600" dirty="0"/>
          </a:p>
        </p:txBody>
      </p:sp>
      <p:sp>
        <p:nvSpPr>
          <p:cNvPr id="9" name="모서리가 둥근 직사각형 15"/>
          <p:cNvSpPr/>
          <p:nvPr/>
        </p:nvSpPr>
        <p:spPr>
          <a:xfrm>
            <a:off x="5499554" y="1927883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3970832" y="2239844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7949" y="193031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6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3304" y="2694871"/>
            <a:ext cx="6629400" cy="94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의존 객체와 느슨한 연대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9196" y="3636335"/>
            <a:ext cx="5277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인터페이스를 이용하여 대체가 쉽게 하자</a:t>
            </a:r>
            <a:r>
              <a:rPr lang="en-US" altLang="ko-KR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211855" y="2369581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MemberListController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698899" y="2773945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98801" y="2401750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”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특정 작업을 수행할 때 사용하는 객체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모서리가 둥근 직사각형 15"/>
          <p:cNvSpPr/>
          <p:nvPr/>
        </p:nvSpPr>
        <p:spPr>
          <a:xfrm>
            <a:off x="5286484" y="2369581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8801" y="3360439"/>
            <a:ext cx="212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의존 객체</a:t>
            </a:r>
            <a:endParaRPr lang="en-US" altLang="ko-KR" sz="40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2" name="Curved Connector 11"/>
          <p:cNvCxnSpPr>
            <a:endCxn id="22" idx="2"/>
          </p:cNvCxnSpPr>
          <p:nvPr/>
        </p:nvCxnSpPr>
        <p:spPr>
          <a:xfrm flipV="1">
            <a:off x="5927075" y="3187075"/>
            <a:ext cx="602931" cy="527307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9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기존 방식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: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3600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가 클래스이다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모서리가 둥근 직사각형 15"/>
          <p:cNvSpPr/>
          <p:nvPr/>
        </p:nvSpPr>
        <p:spPr>
          <a:xfrm>
            <a:off x="1163836" y="1867385"/>
            <a:ext cx="2806996" cy="744919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MemberListController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4738" y="3105026"/>
            <a:ext cx="7866529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public class </a:t>
            </a:r>
            <a:r>
              <a:rPr lang="en-US" sz="1600" b="1" dirty="0" err="1">
                <a:solidFill>
                  <a:srgbClr val="FF0000"/>
                </a:solidFill>
              </a:rPr>
              <a:t>MemberDao</a:t>
            </a:r>
            <a:r>
              <a:rPr lang="en-US" sz="1600" b="1" dirty="0">
                <a:solidFill>
                  <a:srgbClr val="FF0000"/>
                </a:solidFill>
              </a:rPr>
              <a:t> {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DataSource</a:t>
            </a:r>
            <a:r>
              <a:rPr lang="en-US" sz="1600" dirty="0"/>
              <a:t> ds;</a:t>
            </a:r>
          </a:p>
          <a:p>
            <a:endParaRPr lang="en-US" sz="1600" dirty="0"/>
          </a:p>
          <a:p>
            <a:r>
              <a:rPr lang="en-US" sz="1600" dirty="0"/>
              <a:t>  public void </a:t>
            </a:r>
            <a:r>
              <a:rPr lang="en-US" sz="1600" dirty="0" err="1"/>
              <a:t>setDataSource</a:t>
            </a:r>
            <a:r>
              <a:rPr lang="en-US" sz="1600" dirty="0"/>
              <a:t>(</a:t>
            </a:r>
            <a:r>
              <a:rPr lang="en-US" sz="1600" dirty="0" err="1"/>
              <a:t>DataSource</a:t>
            </a:r>
            <a:r>
              <a:rPr lang="en-US" sz="1600" dirty="0"/>
              <a:t> ds)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this.ds</a:t>
            </a:r>
            <a:r>
              <a:rPr lang="en-US" sz="1600" dirty="0"/>
              <a:t> = ds;</a:t>
            </a:r>
          </a:p>
          <a:p>
            <a:r>
              <a:rPr lang="en-US" sz="1600" dirty="0"/>
              <a:t>  }</a:t>
            </a:r>
          </a:p>
          <a:p>
            <a:endParaRPr lang="en-US" sz="1600" dirty="0"/>
          </a:p>
          <a:p>
            <a:r>
              <a:rPr lang="en-US" sz="1600" dirty="0"/>
              <a:t>  public List&lt;Member&gt; </a:t>
            </a:r>
            <a:r>
              <a:rPr lang="en-US" sz="1600" dirty="0" err="1"/>
              <a:t>selectList</a:t>
            </a:r>
            <a:r>
              <a:rPr lang="en-US" sz="1600" dirty="0"/>
              <a:t>() throws Exception </a:t>
            </a:r>
            <a:r>
              <a:rPr lang="en-US" sz="1600" dirty="0" smtClean="0"/>
              <a:t>{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…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}</a:t>
            </a:r>
            <a:endParaRPr lang="ko-KR" altLang="en-US" sz="1600" dirty="0" smtClean="0"/>
          </a:p>
          <a:p>
            <a:r>
              <a:rPr lang="ko-KR" altLang="en-US" sz="1600" dirty="0"/>
              <a:t>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…</a:t>
            </a:r>
            <a:endParaRPr lang="ko-KR" altLang="en-US" sz="1600" dirty="0" smtClean="0"/>
          </a:p>
          <a:p>
            <a:r>
              <a:rPr lang="en-US" altLang="ko-KR" sz="1600" dirty="0"/>
              <a:t>}</a:t>
            </a:r>
            <a:endParaRPr lang="en-US" sz="1600" dirty="0"/>
          </a:p>
        </p:txBody>
      </p:sp>
      <p:sp>
        <p:nvSpPr>
          <p:cNvPr id="9" name="모서리가 둥근 직사각형 15"/>
          <p:cNvSpPr/>
          <p:nvPr/>
        </p:nvSpPr>
        <p:spPr>
          <a:xfrm>
            <a:off x="5499554" y="1927883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3970832" y="2239844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7949" y="193031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6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SQL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문이 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MySQL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DBMS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에 맞춰져 있다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모서리가 둥근 직사각형 15"/>
          <p:cNvSpPr/>
          <p:nvPr/>
        </p:nvSpPr>
        <p:spPr>
          <a:xfrm>
            <a:off x="1163836" y="1867385"/>
            <a:ext cx="2806996" cy="744919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MemberListController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9" name="모서리가 둥근 직사각형 15"/>
          <p:cNvSpPr/>
          <p:nvPr/>
        </p:nvSpPr>
        <p:spPr>
          <a:xfrm>
            <a:off x="5499554" y="1927883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3970832" y="2239844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7949" y="193031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" name="Can 1"/>
          <p:cNvSpPr/>
          <p:nvPr/>
        </p:nvSpPr>
        <p:spPr>
          <a:xfrm>
            <a:off x="5499554" y="3129503"/>
            <a:ext cx="1577217" cy="78680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DBMS</a:t>
            </a:r>
            <a:endParaRPr lang="en-US" dirty="0"/>
          </a:p>
        </p:txBody>
      </p:sp>
      <p:cxnSp>
        <p:nvCxnSpPr>
          <p:cNvPr id="10" name="직선 화살표 연결선 7"/>
          <p:cNvCxnSpPr>
            <a:stCxn id="9" idx="2"/>
            <a:endCxn id="2" idx="1"/>
          </p:cNvCxnSpPr>
          <p:nvPr/>
        </p:nvCxnSpPr>
        <p:spPr>
          <a:xfrm>
            <a:off x="6288162" y="2540521"/>
            <a:ext cx="1" cy="58898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75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DBMS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마다 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따로 만든다면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모서리가 둥근 직사각형 15"/>
          <p:cNvSpPr/>
          <p:nvPr/>
        </p:nvSpPr>
        <p:spPr>
          <a:xfrm>
            <a:off x="1163836" y="1867385"/>
            <a:ext cx="2806996" cy="744919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MemberListController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9" name="모서리가 둥근 직사각형 15"/>
          <p:cNvSpPr/>
          <p:nvPr/>
        </p:nvSpPr>
        <p:spPr>
          <a:xfrm>
            <a:off x="5499553" y="1927883"/>
            <a:ext cx="1879441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3970832" y="2239844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7949" y="193031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" name="Can 1"/>
          <p:cNvSpPr/>
          <p:nvPr/>
        </p:nvSpPr>
        <p:spPr>
          <a:xfrm>
            <a:off x="5499554" y="3129503"/>
            <a:ext cx="1879440" cy="78680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DBMS</a:t>
            </a:r>
            <a:endParaRPr lang="en-US" dirty="0"/>
          </a:p>
        </p:txBody>
      </p:sp>
      <p:cxnSp>
        <p:nvCxnSpPr>
          <p:cNvPr id="10" name="직선 화살표 연결선 7"/>
          <p:cNvCxnSpPr>
            <a:stCxn id="9" idx="2"/>
            <a:endCxn id="2" idx="1"/>
          </p:cNvCxnSpPr>
          <p:nvPr/>
        </p:nvCxnSpPr>
        <p:spPr>
          <a:xfrm>
            <a:off x="6439274" y="2540521"/>
            <a:ext cx="0" cy="58898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1191103" y="3834655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MemberOracleDao</a:t>
            </a:r>
            <a:endParaRPr lang="ko-KR" altLang="en-US" sz="12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7" name="Can 16"/>
          <p:cNvSpPr/>
          <p:nvPr/>
        </p:nvSpPr>
        <p:spPr>
          <a:xfrm>
            <a:off x="1191103" y="5036275"/>
            <a:ext cx="1577217" cy="78680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</a:t>
            </a:r>
            <a:endParaRPr lang="en-US" dirty="0"/>
          </a:p>
        </p:txBody>
      </p:sp>
      <p:cxnSp>
        <p:nvCxnSpPr>
          <p:cNvPr id="18" name="직선 화살표 연결선 7"/>
          <p:cNvCxnSpPr>
            <a:endCxn id="16" idx="1"/>
          </p:cNvCxnSpPr>
          <p:nvPr/>
        </p:nvCxnSpPr>
        <p:spPr>
          <a:xfrm>
            <a:off x="1979711" y="4447293"/>
            <a:ext cx="1" cy="58898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모서리가 둥근 직사각형 15"/>
          <p:cNvSpPr/>
          <p:nvPr/>
        </p:nvSpPr>
        <p:spPr>
          <a:xfrm>
            <a:off x="3270261" y="3834655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MemberMSSQLDao</a:t>
            </a:r>
            <a:endParaRPr lang="ko-KR" altLang="en-US" sz="12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0" name="Can 19"/>
          <p:cNvSpPr/>
          <p:nvPr/>
        </p:nvSpPr>
        <p:spPr>
          <a:xfrm>
            <a:off x="3270261" y="5036275"/>
            <a:ext cx="1577217" cy="78680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MS-SQL</a:t>
            </a:r>
            <a:endParaRPr lang="en-US" dirty="0"/>
          </a:p>
        </p:txBody>
      </p:sp>
      <p:cxnSp>
        <p:nvCxnSpPr>
          <p:cNvPr id="21" name="직선 화살표 연결선 7"/>
          <p:cNvCxnSpPr>
            <a:endCxn id="19" idx="1"/>
          </p:cNvCxnSpPr>
          <p:nvPr/>
        </p:nvCxnSpPr>
        <p:spPr>
          <a:xfrm>
            <a:off x="4058869" y="4447293"/>
            <a:ext cx="1" cy="58898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4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자리를 다른 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DAO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클래스로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대체할 수 있는가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?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모서리가 둥근 직사각형 15"/>
          <p:cNvSpPr/>
          <p:nvPr/>
        </p:nvSpPr>
        <p:spPr>
          <a:xfrm>
            <a:off x="1163836" y="1867385"/>
            <a:ext cx="2806996" cy="744919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MemberListController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9" name="모서리가 둥근 직사각형 15"/>
          <p:cNvSpPr/>
          <p:nvPr/>
        </p:nvSpPr>
        <p:spPr>
          <a:xfrm>
            <a:off x="5499553" y="1927883"/>
            <a:ext cx="1879441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3970832" y="2239844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07191" y="3129503"/>
            <a:ext cx="93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대체</a:t>
            </a:r>
            <a:endParaRPr lang="en-US" altLang="ko-KR" sz="3200" b="1" dirty="0" smtClean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" name="Can 1"/>
          <p:cNvSpPr/>
          <p:nvPr/>
        </p:nvSpPr>
        <p:spPr>
          <a:xfrm>
            <a:off x="5499554" y="3129503"/>
            <a:ext cx="1879440" cy="78680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DBMS</a:t>
            </a:r>
            <a:endParaRPr lang="en-US" dirty="0"/>
          </a:p>
        </p:txBody>
      </p:sp>
      <p:cxnSp>
        <p:nvCxnSpPr>
          <p:cNvPr id="10" name="직선 화살표 연결선 7"/>
          <p:cNvCxnSpPr>
            <a:stCxn id="9" idx="2"/>
            <a:endCxn id="2" idx="1"/>
          </p:cNvCxnSpPr>
          <p:nvPr/>
        </p:nvCxnSpPr>
        <p:spPr>
          <a:xfrm>
            <a:off x="6439274" y="2540521"/>
            <a:ext cx="0" cy="58898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1191103" y="3834655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MemberOracleDao</a:t>
            </a:r>
            <a:endParaRPr lang="ko-KR" altLang="en-US" sz="12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7" name="Can 16"/>
          <p:cNvSpPr/>
          <p:nvPr/>
        </p:nvSpPr>
        <p:spPr>
          <a:xfrm>
            <a:off x="1191103" y="5036275"/>
            <a:ext cx="1577217" cy="78680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</a:t>
            </a:r>
            <a:endParaRPr lang="en-US" dirty="0"/>
          </a:p>
        </p:txBody>
      </p:sp>
      <p:cxnSp>
        <p:nvCxnSpPr>
          <p:cNvPr id="18" name="직선 화살표 연결선 7"/>
          <p:cNvCxnSpPr>
            <a:endCxn id="16" idx="1"/>
          </p:cNvCxnSpPr>
          <p:nvPr/>
        </p:nvCxnSpPr>
        <p:spPr>
          <a:xfrm>
            <a:off x="1979711" y="4447293"/>
            <a:ext cx="1" cy="58898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모서리가 둥근 직사각형 15"/>
          <p:cNvSpPr/>
          <p:nvPr/>
        </p:nvSpPr>
        <p:spPr>
          <a:xfrm>
            <a:off x="3270261" y="3834655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MemberMSSQLDao</a:t>
            </a:r>
            <a:endParaRPr lang="ko-KR" altLang="en-US" sz="12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0" name="Can 19"/>
          <p:cNvSpPr/>
          <p:nvPr/>
        </p:nvSpPr>
        <p:spPr>
          <a:xfrm>
            <a:off x="3270261" y="5036275"/>
            <a:ext cx="1577217" cy="78680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MS-SQL</a:t>
            </a:r>
            <a:endParaRPr lang="en-US" dirty="0"/>
          </a:p>
        </p:txBody>
      </p:sp>
      <p:cxnSp>
        <p:nvCxnSpPr>
          <p:cNvPr id="21" name="직선 화살표 연결선 7"/>
          <p:cNvCxnSpPr>
            <a:endCxn id="19" idx="1"/>
          </p:cNvCxnSpPr>
          <p:nvPr/>
        </p:nvCxnSpPr>
        <p:spPr>
          <a:xfrm>
            <a:off x="4058869" y="4447293"/>
            <a:ext cx="1" cy="58898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7"/>
          <p:cNvCxnSpPr>
            <a:stCxn id="16" idx="0"/>
          </p:cNvCxnSpPr>
          <p:nvPr/>
        </p:nvCxnSpPr>
        <p:spPr>
          <a:xfrm flipV="1">
            <a:off x="1979711" y="2540522"/>
            <a:ext cx="3519842" cy="1294133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7"/>
          <p:cNvCxnSpPr>
            <a:stCxn id="19" idx="0"/>
          </p:cNvCxnSpPr>
          <p:nvPr/>
        </p:nvCxnSpPr>
        <p:spPr>
          <a:xfrm flipV="1">
            <a:off x="4058869" y="2612304"/>
            <a:ext cx="1523224" cy="1222351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67949" y="193031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27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자리를 다른 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DAO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클래스로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대체할 수 있는가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?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모서리가 둥근 직사각형 15"/>
          <p:cNvSpPr/>
          <p:nvPr/>
        </p:nvSpPr>
        <p:spPr>
          <a:xfrm>
            <a:off x="1163836" y="1867385"/>
            <a:ext cx="2806996" cy="744919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MemberListController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9" name="모서리가 둥근 직사각형 15"/>
          <p:cNvSpPr/>
          <p:nvPr/>
        </p:nvSpPr>
        <p:spPr>
          <a:xfrm>
            <a:off x="5499553" y="1927883"/>
            <a:ext cx="1879441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3970832" y="2239844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07191" y="3129503"/>
            <a:ext cx="93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FF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대체</a:t>
            </a:r>
            <a:endParaRPr lang="en-US" altLang="ko-KR" sz="3200" b="1" dirty="0" smtClean="0">
              <a:solidFill>
                <a:srgbClr val="FF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" name="Can 1"/>
          <p:cNvSpPr/>
          <p:nvPr/>
        </p:nvSpPr>
        <p:spPr>
          <a:xfrm>
            <a:off x="5499554" y="3129503"/>
            <a:ext cx="1879440" cy="78680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DBMS</a:t>
            </a:r>
            <a:endParaRPr lang="en-US" dirty="0"/>
          </a:p>
        </p:txBody>
      </p:sp>
      <p:cxnSp>
        <p:nvCxnSpPr>
          <p:cNvPr id="10" name="직선 화살표 연결선 7"/>
          <p:cNvCxnSpPr>
            <a:stCxn id="9" idx="2"/>
            <a:endCxn id="2" idx="1"/>
          </p:cNvCxnSpPr>
          <p:nvPr/>
        </p:nvCxnSpPr>
        <p:spPr>
          <a:xfrm>
            <a:off x="6439274" y="2540521"/>
            <a:ext cx="0" cy="58898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1191103" y="3834655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MemberOracleDao</a:t>
            </a:r>
            <a:endParaRPr lang="ko-KR" altLang="en-US" sz="12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7" name="Can 16"/>
          <p:cNvSpPr/>
          <p:nvPr/>
        </p:nvSpPr>
        <p:spPr>
          <a:xfrm>
            <a:off x="1191103" y="5036275"/>
            <a:ext cx="1577217" cy="78680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</a:t>
            </a:r>
            <a:endParaRPr lang="en-US" dirty="0"/>
          </a:p>
        </p:txBody>
      </p:sp>
      <p:cxnSp>
        <p:nvCxnSpPr>
          <p:cNvPr id="18" name="직선 화살표 연결선 7"/>
          <p:cNvCxnSpPr>
            <a:endCxn id="16" idx="1"/>
          </p:cNvCxnSpPr>
          <p:nvPr/>
        </p:nvCxnSpPr>
        <p:spPr>
          <a:xfrm>
            <a:off x="1979711" y="4447293"/>
            <a:ext cx="1" cy="58898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모서리가 둥근 직사각형 15"/>
          <p:cNvSpPr/>
          <p:nvPr/>
        </p:nvSpPr>
        <p:spPr>
          <a:xfrm>
            <a:off x="3270261" y="3834655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MemberMSSQLDao</a:t>
            </a:r>
            <a:endParaRPr lang="ko-KR" altLang="en-US" sz="12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0" name="Can 19"/>
          <p:cNvSpPr/>
          <p:nvPr/>
        </p:nvSpPr>
        <p:spPr>
          <a:xfrm>
            <a:off x="3270261" y="5036275"/>
            <a:ext cx="1577217" cy="78680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MS-SQL</a:t>
            </a:r>
            <a:endParaRPr lang="en-US" dirty="0"/>
          </a:p>
        </p:txBody>
      </p:sp>
      <p:cxnSp>
        <p:nvCxnSpPr>
          <p:cNvPr id="21" name="직선 화살표 연결선 7"/>
          <p:cNvCxnSpPr>
            <a:endCxn id="19" idx="1"/>
          </p:cNvCxnSpPr>
          <p:nvPr/>
        </p:nvCxnSpPr>
        <p:spPr>
          <a:xfrm>
            <a:off x="4058869" y="4447293"/>
            <a:ext cx="1" cy="58898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7"/>
          <p:cNvCxnSpPr>
            <a:stCxn id="16" idx="0"/>
          </p:cNvCxnSpPr>
          <p:nvPr/>
        </p:nvCxnSpPr>
        <p:spPr>
          <a:xfrm flipV="1">
            <a:off x="1979711" y="2540522"/>
            <a:ext cx="3519842" cy="1294133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7"/>
          <p:cNvCxnSpPr>
            <a:stCxn id="19" idx="0"/>
          </p:cNvCxnSpPr>
          <p:nvPr/>
        </p:nvCxnSpPr>
        <p:spPr>
          <a:xfrm flipV="1">
            <a:off x="4058869" y="2612304"/>
            <a:ext cx="1523224" cy="1222351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ot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67949" y="193031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7" name="Multiply 26"/>
          <p:cNvSpPr/>
          <p:nvPr/>
        </p:nvSpPr>
        <p:spPr>
          <a:xfrm>
            <a:off x="3053737" y="2610554"/>
            <a:ext cx="2041396" cy="1462658"/>
          </a:xfrm>
          <a:prstGeom prst="mathMultiply">
            <a:avLst>
              <a:gd name="adj1" fmla="val 8635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327885" y="4436110"/>
            <a:ext cx="3197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서브 클래스가 아니면</a:t>
            </a:r>
            <a:r>
              <a:rPr lang="en-US" altLang="ko-KR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,</a:t>
            </a:r>
            <a:endParaRPr lang="ko-KR" altLang="en-US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대체할 수 없다</a:t>
            </a:r>
            <a:r>
              <a:rPr lang="en-US" altLang="ko-KR" sz="36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!</a:t>
            </a:r>
            <a:endParaRPr lang="ko-KR" altLang="en-US" sz="36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</p:spTree>
    <p:extLst>
      <p:ext uri="{BB962C8B-B14F-4D97-AF65-F5344CB8AC3E}">
        <p14:creationId xmlns:p14="http://schemas.microsoft.com/office/powerpoint/2010/main" val="9402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해결책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?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3600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인터페이스로 선언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모서리가 둥근 직사각형 15"/>
          <p:cNvSpPr/>
          <p:nvPr/>
        </p:nvSpPr>
        <p:spPr>
          <a:xfrm>
            <a:off x="1163836" y="1867385"/>
            <a:ext cx="2806996" cy="744919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MemberListController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9" name="모서리가 둥근 직사각형 15"/>
          <p:cNvSpPr/>
          <p:nvPr/>
        </p:nvSpPr>
        <p:spPr>
          <a:xfrm>
            <a:off x="5499553" y="1927883"/>
            <a:ext cx="1879441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381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인터페이스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3970832" y="2239844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5499554" y="3129503"/>
            <a:ext cx="1879440" cy="78680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DBMS</a:t>
            </a:r>
            <a:endParaRPr 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91103" y="3834655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MemberOracleDao</a:t>
            </a:r>
            <a:endParaRPr lang="ko-KR" altLang="en-US" sz="12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7" name="Can 16"/>
          <p:cNvSpPr/>
          <p:nvPr/>
        </p:nvSpPr>
        <p:spPr>
          <a:xfrm>
            <a:off x="1191103" y="5036275"/>
            <a:ext cx="1577217" cy="78680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</a:t>
            </a:r>
            <a:endParaRPr lang="en-US" dirty="0"/>
          </a:p>
        </p:txBody>
      </p:sp>
      <p:cxnSp>
        <p:nvCxnSpPr>
          <p:cNvPr id="18" name="직선 화살표 연결선 7"/>
          <p:cNvCxnSpPr>
            <a:endCxn id="16" idx="1"/>
          </p:cNvCxnSpPr>
          <p:nvPr/>
        </p:nvCxnSpPr>
        <p:spPr>
          <a:xfrm>
            <a:off x="1979711" y="4447293"/>
            <a:ext cx="1" cy="58898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모서리가 둥근 직사각형 15"/>
          <p:cNvSpPr/>
          <p:nvPr/>
        </p:nvSpPr>
        <p:spPr>
          <a:xfrm>
            <a:off x="3270261" y="3834655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MemberMSSQLDao</a:t>
            </a:r>
            <a:endParaRPr lang="ko-KR" altLang="en-US" sz="12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0" name="Can 19"/>
          <p:cNvSpPr/>
          <p:nvPr/>
        </p:nvSpPr>
        <p:spPr>
          <a:xfrm>
            <a:off x="3270261" y="5036275"/>
            <a:ext cx="1577217" cy="78680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MS-SQL</a:t>
            </a:r>
            <a:endParaRPr lang="en-US" dirty="0"/>
          </a:p>
        </p:txBody>
      </p:sp>
      <p:cxnSp>
        <p:nvCxnSpPr>
          <p:cNvPr id="21" name="직선 화살표 연결선 7"/>
          <p:cNvCxnSpPr>
            <a:endCxn id="19" idx="1"/>
          </p:cNvCxnSpPr>
          <p:nvPr/>
        </p:nvCxnSpPr>
        <p:spPr>
          <a:xfrm>
            <a:off x="4058869" y="4447293"/>
            <a:ext cx="1" cy="58898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67949" y="193031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472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기존의 </a:t>
            </a:r>
            <a:r>
              <a:rPr lang="en-US" altLang="ko-KR" sz="3600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는 </a:t>
            </a:r>
          </a:p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MySQL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전용 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로 만든다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모서리가 둥근 직사각형 15"/>
          <p:cNvSpPr/>
          <p:nvPr/>
        </p:nvSpPr>
        <p:spPr>
          <a:xfrm>
            <a:off x="1163836" y="1867385"/>
            <a:ext cx="2806996" cy="744919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MemberListController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9" name="모서리가 둥근 직사각형 15"/>
          <p:cNvSpPr/>
          <p:nvPr/>
        </p:nvSpPr>
        <p:spPr>
          <a:xfrm>
            <a:off x="5499553" y="1927883"/>
            <a:ext cx="1879441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381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인터페이스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3970832" y="2239844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1191103" y="3834655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MemberOracleDao</a:t>
            </a:r>
            <a:endParaRPr lang="ko-KR" altLang="en-US" sz="12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7" name="Can 16"/>
          <p:cNvSpPr/>
          <p:nvPr/>
        </p:nvSpPr>
        <p:spPr>
          <a:xfrm>
            <a:off x="1191103" y="5036275"/>
            <a:ext cx="1577217" cy="78680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</a:t>
            </a:r>
            <a:endParaRPr lang="en-US" dirty="0"/>
          </a:p>
        </p:txBody>
      </p:sp>
      <p:cxnSp>
        <p:nvCxnSpPr>
          <p:cNvPr id="18" name="직선 화살표 연결선 7"/>
          <p:cNvCxnSpPr>
            <a:endCxn id="16" idx="1"/>
          </p:cNvCxnSpPr>
          <p:nvPr/>
        </p:nvCxnSpPr>
        <p:spPr>
          <a:xfrm>
            <a:off x="1979711" y="4447293"/>
            <a:ext cx="1" cy="58898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모서리가 둥근 직사각형 15"/>
          <p:cNvSpPr/>
          <p:nvPr/>
        </p:nvSpPr>
        <p:spPr>
          <a:xfrm>
            <a:off x="3270261" y="3834655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MemberMSSQLDao</a:t>
            </a:r>
            <a:endParaRPr lang="ko-KR" altLang="en-US" sz="12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0" name="Can 19"/>
          <p:cNvSpPr/>
          <p:nvPr/>
        </p:nvSpPr>
        <p:spPr>
          <a:xfrm>
            <a:off x="3270261" y="5036275"/>
            <a:ext cx="1577217" cy="78680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MS-SQL</a:t>
            </a:r>
            <a:endParaRPr lang="en-US" dirty="0"/>
          </a:p>
        </p:txBody>
      </p:sp>
      <p:cxnSp>
        <p:nvCxnSpPr>
          <p:cNvPr id="21" name="직선 화살표 연결선 7"/>
          <p:cNvCxnSpPr>
            <a:endCxn id="19" idx="1"/>
          </p:cNvCxnSpPr>
          <p:nvPr/>
        </p:nvCxnSpPr>
        <p:spPr>
          <a:xfrm>
            <a:off x="4058869" y="4447293"/>
            <a:ext cx="1" cy="58898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67949" y="193031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5" name="모서리가 둥근 직사각형 15"/>
          <p:cNvSpPr/>
          <p:nvPr/>
        </p:nvSpPr>
        <p:spPr>
          <a:xfrm>
            <a:off x="5349417" y="3834655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MemberMySQLDao</a:t>
            </a:r>
            <a:endParaRPr lang="ko-KR" altLang="en-US" sz="12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3" name="Can 22"/>
          <p:cNvSpPr/>
          <p:nvPr/>
        </p:nvSpPr>
        <p:spPr>
          <a:xfrm>
            <a:off x="5349417" y="5036275"/>
            <a:ext cx="1577217" cy="78680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DBMS</a:t>
            </a:r>
            <a:endParaRPr lang="en-US" dirty="0"/>
          </a:p>
        </p:txBody>
      </p:sp>
      <p:cxnSp>
        <p:nvCxnSpPr>
          <p:cNvPr id="24" name="직선 화살표 연결선 7"/>
          <p:cNvCxnSpPr/>
          <p:nvPr/>
        </p:nvCxnSpPr>
        <p:spPr>
          <a:xfrm>
            <a:off x="6138025" y="4447293"/>
            <a:ext cx="1" cy="58898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71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모든 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클래스는 </a:t>
            </a:r>
          </a:p>
          <a:p>
            <a:r>
              <a:rPr lang="en-US" altLang="ko-KR" sz="3600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인터페이스를구현한다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모서리가 둥근 직사각형 15"/>
          <p:cNvSpPr/>
          <p:nvPr/>
        </p:nvSpPr>
        <p:spPr>
          <a:xfrm>
            <a:off x="1163836" y="1867385"/>
            <a:ext cx="2806996" cy="744919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MemberListController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9" name="모서리가 둥근 직사각형 15"/>
          <p:cNvSpPr/>
          <p:nvPr/>
        </p:nvSpPr>
        <p:spPr>
          <a:xfrm>
            <a:off x="5499553" y="1927883"/>
            <a:ext cx="1879441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3810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인터페이스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sz="14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12" name="직선 화살표 연결선 7"/>
          <p:cNvCxnSpPr/>
          <p:nvPr/>
        </p:nvCxnSpPr>
        <p:spPr>
          <a:xfrm>
            <a:off x="3970832" y="2239844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1191103" y="3834655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MemberOracleDao</a:t>
            </a:r>
            <a:endParaRPr lang="ko-KR" altLang="en-US" sz="12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7" name="Can 16"/>
          <p:cNvSpPr/>
          <p:nvPr/>
        </p:nvSpPr>
        <p:spPr>
          <a:xfrm>
            <a:off x="1191103" y="5036275"/>
            <a:ext cx="1577217" cy="78680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</a:t>
            </a:r>
            <a:endParaRPr lang="en-US" dirty="0"/>
          </a:p>
        </p:txBody>
      </p:sp>
      <p:cxnSp>
        <p:nvCxnSpPr>
          <p:cNvPr id="18" name="직선 화살표 연결선 7"/>
          <p:cNvCxnSpPr>
            <a:endCxn id="16" idx="1"/>
          </p:cNvCxnSpPr>
          <p:nvPr/>
        </p:nvCxnSpPr>
        <p:spPr>
          <a:xfrm>
            <a:off x="1979711" y="4447293"/>
            <a:ext cx="1" cy="58898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모서리가 둥근 직사각형 15"/>
          <p:cNvSpPr/>
          <p:nvPr/>
        </p:nvSpPr>
        <p:spPr>
          <a:xfrm>
            <a:off x="3270261" y="3834655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MemberMSSQLDao</a:t>
            </a:r>
            <a:endParaRPr lang="ko-KR" altLang="en-US" sz="12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0" name="Can 19"/>
          <p:cNvSpPr/>
          <p:nvPr/>
        </p:nvSpPr>
        <p:spPr>
          <a:xfrm>
            <a:off x="3270261" y="5036275"/>
            <a:ext cx="1577217" cy="78680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MS-SQL</a:t>
            </a:r>
            <a:endParaRPr lang="en-US" dirty="0"/>
          </a:p>
        </p:txBody>
      </p:sp>
      <p:cxnSp>
        <p:nvCxnSpPr>
          <p:cNvPr id="21" name="직선 화살표 연결선 7"/>
          <p:cNvCxnSpPr>
            <a:endCxn id="19" idx="1"/>
          </p:cNvCxnSpPr>
          <p:nvPr/>
        </p:nvCxnSpPr>
        <p:spPr>
          <a:xfrm>
            <a:off x="4058869" y="4447293"/>
            <a:ext cx="1" cy="58898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67949" y="1930318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5" name="모서리가 둥근 직사각형 15"/>
          <p:cNvSpPr/>
          <p:nvPr/>
        </p:nvSpPr>
        <p:spPr>
          <a:xfrm>
            <a:off x="5349417" y="3834655"/>
            <a:ext cx="1577216" cy="612638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100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sz="11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1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MemberMySQLDao</a:t>
            </a:r>
            <a:endParaRPr lang="ko-KR" altLang="en-US" sz="12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3" name="Can 22"/>
          <p:cNvSpPr/>
          <p:nvPr/>
        </p:nvSpPr>
        <p:spPr>
          <a:xfrm>
            <a:off x="5349417" y="5036275"/>
            <a:ext cx="1577217" cy="78680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DBMS</a:t>
            </a:r>
            <a:endParaRPr lang="en-US" dirty="0"/>
          </a:p>
        </p:txBody>
      </p:sp>
      <p:cxnSp>
        <p:nvCxnSpPr>
          <p:cNvPr id="24" name="직선 화살표 연결선 7"/>
          <p:cNvCxnSpPr/>
          <p:nvPr/>
        </p:nvCxnSpPr>
        <p:spPr>
          <a:xfrm>
            <a:off x="6138025" y="4447293"/>
            <a:ext cx="1" cy="58898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/>
          <p:nvPr/>
        </p:nvCxnSpPr>
        <p:spPr>
          <a:xfrm flipH="1">
            <a:off x="6439271" y="2790260"/>
            <a:ext cx="1" cy="537978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riangle 26"/>
          <p:cNvSpPr/>
          <p:nvPr/>
        </p:nvSpPr>
        <p:spPr>
          <a:xfrm>
            <a:off x="6343134" y="2566695"/>
            <a:ext cx="192277" cy="21134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439271" y="2896265"/>
            <a:ext cx="1064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구현</a:t>
            </a:r>
            <a:endParaRPr lang="ko-KR" altLang="en-US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29" name="직선 화살표 연결선 7"/>
          <p:cNvCxnSpPr/>
          <p:nvPr/>
        </p:nvCxnSpPr>
        <p:spPr>
          <a:xfrm>
            <a:off x="1979711" y="3328238"/>
            <a:ext cx="4459560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7"/>
          <p:cNvCxnSpPr/>
          <p:nvPr/>
        </p:nvCxnSpPr>
        <p:spPr>
          <a:xfrm flipH="1">
            <a:off x="1990343" y="3304568"/>
            <a:ext cx="1" cy="537978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7"/>
          <p:cNvCxnSpPr>
            <a:endCxn id="19" idx="0"/>
          </p:cNvCxnSpPr>
          <p:nvPr/>
        </p:nvCxnSpPr>
        <p:spPr>
          <a:xfrm flipH="1">
            <a:off x="4058869" y="3318510"/>
            <a:ext cx="2" cy="516145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7"/>
          <p:cNvCxnSpPr/>
          <p:nvPr/>
        </p:nvCxnSpPr>
        <p:spPr>
          <a:xfrm flipH="1">
            <a:off x="6138023" y="3333776"/>
            <a:ext cx="2" cy="516145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39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211855" y="2369581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MemberListController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698899" y="2773945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98801" y="2401750"/>
            <a:ext cx="93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사용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”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특정 작업을 수행할 때 사용하는 객체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모서리가 둥근 직사각형 15"/>
          <p:cNvSpPr/>
          <p:nvPr/>
        </p:nvSpPr>
        <p:spPr>
          <a:xfrm>
            <a:off x="5286484" y="2369581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4738" y="3867874"/>
            <a:ext cx="7866529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public </a:t>
            </a:r>
            <a:r>
              <a:rPr lang="en-US" sz="1600" dirty="0"/>
              <a:t>class </a:t>
            </a:r>
            <a:r>
              <a:rPr lang="en-US" sz="1600" b="1" dirty="0" err="1"/>
              <a:t>MemberListController</a:t>
            </a:r>
            <a:r>
              <a:rPr lang="en-US" sz="1600" dirty="0"/>
              <a:t> implements Controller {</a:t>
            </a:r>
          </a:p>
          <a:p>
            <a:r>
              <a:rPr lang="ko-KR" altLang="en-US" sz="1600" dirty="0" smtClean="0"/>
              <a:t>  </a:t>
            </a:r>
            <a:r>
              <a:rPr lang="en-US" sz="1600" dirty="0" smtClean="0"/>
              <a:t>public </a:t>
            </a:r>
            <a:r>
              <a:rPr lang="en-US" sz="1600" dirty="0"/>
              <a:t>String execute(Map&lt;String, Object&gt; model) throws Exception {</a:t>
            </a:r>
          </a:p>
          <a:p>
            <a:r>
              <a:rPr lang="ko-KR" altLang="en-US" sz="1600" dirty="0" smtClean="0"/>
              <a:t>    </a:t>
            </a:r>
            <a:r>
              <a:rPr lang="en-US" sz="1600" b="1" dirty="0" err="1" smtClean="0">
                <a:solidFill>
                  <a:srgbClr val="FF0000"/>
                </a:solidFill>
              </a:rPr>
              <a:t>MemberDao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memberDao</a:t>
            </a:r>
            <a:r>
              <a:rPr lang="en-US" sz="1600" b="1" dirty="0">
                <a:solidFill>
                  <a:srgbClr val="FF0000"/>
                </a:solidFill>
              </a:rPr>
              <a:t> = (</a:t>
            </a:r>
            <a:r>
              <a:rPr lang="en-US" sz="1600" b="1" dirty="0" err="1">
                <a:solidFill>
                  <a:srgbClr val="FF0000"/>
                </a:solidFill>
              </a:rPr>
              <a:t>MemberDao</a:t>
            </a:r>
            <a:r>
              <a:rPr lang="en-US" sz="1600" b="1" dirty="0">
                <a:solidFill>
                  <a:srgbClr val="FF0000"/>
                </a:solidFill>
              </a:rPr>
              <a:t>)</a:t>
            </a:r>
            <a:r>
              <a:rPr lang="en-US" sz="1600" b="1" dirty="0" err="1">
                <a:solidFill>
                  <a:srgbClr val="FF0000"/>
                </a:solidFill>
              </a:rPr>
              <a:t>model.get</a:t>
            </a:r>
            <a:r>
              <a:rPr lang="en-US" sz="1600" b="1" dirty="0">
                <a:solidFill>
                  <a:srgbClr val="FF0000"/>
                </a:solidFill>
              </a:rPr>
              <a:t>("</a:t>
            </a:r>
            <a:r>
              <a:rPr lang="en-US" sz="1600" b="1" dirty="0" err="1">
                <a:solidFill>
                  <a:srgbClr val="FF0000"/>
                </a:solidFill>
              </a:rPr>
              <a:t>memberDao</a:t>
            </a:r>
            <a:r>
              <a:rPr lang="en-US" sz="1600" b="1" dirty="0" smtClean="0">
                <a:solidFill>
                  <a:srgbClr val="FF0000"/>
                </a:solidFill>
              </a:rPr>
              <a:t>");</a:t>
            </a:r>
            <a:r>
              <a:rPr lang="en-US" sz="1600" b="1" dirty="0" smtClean="0"/>
              <a:t>  </a:t>
            </a:r>
            <a:r>
              <a:rPr lang="en-US" sz="1600" dirty="0" smtClean="0"/>
              <a:t>  </a:t>
            </a:r>
            <a:endParaRPr lang="en-US" sz="1600" dirty="0"/>
          </a:p>
          <a:p>
            <a:r>
              <a:rPr lang="ko-KR" altLang="en-US" sz="1600" dirty="0" smtClean="0"/>
              <a:t>    </a:t>
            </a:r>
            <a:r>
              <a:rPr lang="en-US" sz="1600" dirty="0" err="1" smtClean="0"/>
              <a:t>model.put</a:t>
            </a:r>
            <a:r>
              <a:rPr lang="en-US" sz="1600" dirty="0"/>
              <a:t>("members", </a:t>
            </a:r>
            <a:r>
              <a:rPr lang="en-US" sz="1600" b="1" dirty="0" err="1">
                <a:solidFill>
                  <a:srgbClr val="FF0000"/>
                </a:solidFill>
              </a:rPr>
              <a:t>memberDao.selectList</a:t>
            </a:r>
            <a:r>
              <a:rPr lang="en-US" sz="1600" b="1" dirty="0">
                <a:solidFill>
                  <a:srgbClr val="FF0000"/>
                </a:solidFill>
              </a:rPr>
              <a:t>()</a:t>
            </a:r>
            <a:r>
              <a:rPr lang="en-US" sz="1600" dirty="0"/>
              <a:t>);</a:t>
            </a:r>
          </a:p>
          <a:p>
            <a:r>
              <a:rPr lang="ko-KR" altLang="en-US" sz="1600" dirty="0" smtClean="0"/>
              <a:t>    </a:t>
            </a:r>
            <a:r>
              <a:rPr lang="en-US" sz="1600" dirty="0" smtClean="0"/>
              <a:t>return </a:t>
            </a:r>
            <a:r>
              <a:rPr lang="en-US" sz="1600" dirty="0"/>
              <a:t>"/member/</a:t>
            </a:r>
            <a:r>
              <a:rPr lang="en-US" sz="1600" dirty="0" err="1"/>
              <a:t>MemberList.jsp</a:t>
            </a:r>
            <a:r>
              <a:rPr lang="en-US" sz="1600" dirty="0"/>
              <a:t>";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304" y="2694871"/>
            <a:ext cx="6629400" cy="94146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의존 객체 관리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52555" y="3636335"/>
            <a:ext cx="3510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pple SD Gothic Neo" charset="-127"/>
                <a:ea typeface="Apple SD Gothic Neo" charset="-127"/>
                <a:cs typeface="Apple SD Gothic Neo" charset="-127"/>
              </a:rPr>
              <a:t>1) </a:t>
            </a:r>
            <a:r>
              <a:rPr lang="ko-KR" altLang="en-US" dirty="0">
                <a:latin typeface="Apple SD Gothic Neo" charset="-127"/>
                <a:ea typeface="Apple SD Gothic Neo" charset="-127"/>
                <a:cs typeface="Apple SD Gothic Neo" charset="-127"/>
              </a:rPr>
              <a:t>사용할 때 마다 의존 객체 생성하기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222487" y="1978162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MemberListServlet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709531" y="238252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30050" y="2021407"/>
            <a:ext cx="128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 후 사용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사용할 때 마다 의존 객체 생성하기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모서리가 둥근 직사각형 15"/>
          <p:cNvSpPr/>
          <p:nvPr/>
        </p:nvSpPr>
        <p:spPr>
          <a:xfrm>
            <a:off x="5297116" y="1978162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7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222487" y="1978162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MemberListServlet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709531" y="238252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30050" y="2021407"/>
            <a:ext cx="128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 후 사용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Apple SD Gothic Neo" charset="-127"/>
                <a:ea typeface="Apple SD Gothic Neo" charset="-127"/>
                <a:cs typeface="Apple SD Gothic Neo" charset="-127"/>
              </a:rPr>
              <a:t>사용할 때 마다 의존 객체 생성하기</a:t>
            </a:r>
          </a:p>
        </p:txBody>
      </p:sp>
      <p:sp>
        <p:nvSpPr>
          <p:cNvPr id="22" name="모서리가 둥근 직사각형 15"/>
          <p:cNvSpPr/>
          <p:nvPr/>
        </p:nvSpPr>
        <p:spPr>
          <a:xfrm>
            <a:off x="5297116" y="1978162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4739" y="3166201"/>
            <a:ext cx="7866529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b="1" dirty="0" err="1"/>
              <a:t>MemberListServlet</a:t>
            </a:r>
            <a:r>
              <a:rPr lang="en-US" sz="1600" dirty="0"/>
              <a:t> extends </a:t>
            </a:r>
            <a:r>
              <a:rPr lang="en-US" sz="1600" dirty="0" err="1"/>
              <a:t>HttpServlet</a:t>
            </a:r>
            <a:r>
              <a:rPr lang="en-US" sz="1600" dirty="0"/>
              <a:t> {</a:t>
            </a:r>
          </a:p>
          <a:p>
            <a:r>
              <a:rPr lang="ko-KR" altLang="en-US" sz="1600" dirty="0"/>
              <a:t> </a:t>
            </a:r>
            <a:r>
              <a:rPr lang="ko-KR" altLang="en-US" sz="1600" dirty="0" smtClean="0"/>
              <a:t> </a:t>
            </a:r>
            <a:r>
              <a:rPr lang="en-US" sz="1600" dirty="0" smtClean="0"/>
              <a:t>public </a:t>
            </a:r>
            <a:r>
              <a:rPr lang="en-US" sz="1600" dirty="0"/>
              <a:t>void </a:t>
            </a:r>
            <a:r>
              <a:rPr lang="en-US" sz="1600" dirty="0" err="1"/>
              <a:t>doGet</a:t>
            </a:r>
            <a:r>
              <a:rPr lang="en-US" sz="1600" dirty="0"/>
              <a:t>(</a:t>
            </a:r>
            <a:r>
              <a:rPr lang="en-US" altLang="ko-KR" sz="1600" dirty="0"/>
              <a:t>…</a:t>
            </a:r>
            <a:r>
              <a:rPr lang="en-US" sz="1600" dirty="0"/>
              <a:t>)</a:t>
            </a:r>
            <a:r>
              <a:rPr lang="ko-KR" altLang="en-US" sz="1600" dirty="0"/>
              <a:t> </a:t>
            </a:r>
            <a:r>
              <a:rPr lang="en-US" sz="1600" dirty="0"/>
              <a:t>throws </a:t>
            </a:r>
            <a:r>
              <a:rPr lang="en-US" sz="1600" dirty="0" err="1"/>
              <a:t>ServletException</a:t>
            </a:r>
            <a:r>
              <a:rPr lang="en-US" sz="1600" dirty="0"/>
              <a:t>, </a:t>
            </a:r>
            <a:r>
              <a:rPr lang="en-US" sz="1600" dirty="0" err="1"/>
              <a:t>IOException</a:t>
            </a:r>
            <a:r>
              <a:rPr lang="en-US" sz="1600" dirty="0"/>
              <a:t> {</a:t>
            </a:r>
          </a:p>
          <a:p>
            <a:r>
              <a:rPr lang="ko-KR" altLang="en-US" sz="1600" dirty="0"/>
              <a:t> </a:t>
            </a:r>
            <a:r>
              <a:rPr lang="ko-KR" altLang="en-US" sz="1600" dirty="0" smtClean="0"/>
              <a:t>   </a:t>
            </a:r>
            <a:r>
              <a:rPr lang="en-US" altLang="ko-KR" sz="1600" dirty="0" smtClean="0"/>
              <a:t>…</a:t>
            </a:r>
            <a:endParaRPr lang="en-US" sz="1600" dirty="0"/>
          </a:p>
          <a:p>
            <a:r>
              <a:rPr lang="ko-KR" altLang="en-US" sz="1600" dirty="0"/>
              <a:t> </a:t>
            </a:r>
            <a:r>
              <a:rPr lang="ko-KR" altLang="en-US" sz="1600" dirty="0" smtClean="0"/>
              <a:t>   </a:t>
            </a:r>
            <a:r>
              <a:rPr lang="en-US" sz="1600" dirty="0" err="1" smtClean="0"/>
              <a:t>MemberDao</a:t>
            </a:r>
            <a:r>
              <a:rPr lang="en-US" sz="1600" dirty="0" smtClean="0"/>
              <a:t> </a:t>
            </a:r>
            <a:r>
              <a:rPr lang="en-US" sz="1600" dirty="0" err="1"/>
              <a:t>memberDao</a:t>
            </a:r>
            <a:r>
              <a:rPr lang="en-US" sz="1600" dirty="0"/>
              <a:t> = new </a:t>
            </a:r>
            <a:r>
              <a:rPr lang="en-US" sz="1600" dirty="0" err="1"/>
              <a:t>MemberDao</a:t>
            </a:r>
            <a:r>
              <a:rPr lang="en-US" sz="1600" dirty="0"/>
              <a:t>();</a:t>
            </a:r>
          </a:p>
          <a:p>
            <a:r>
              <a:rPr lang="ko-KR" altLang="en-US" sz="1600" dirty="0" smtClean="0"/>
              <a:t>    </a:t>
            </a:r>
            <a:r>
              <a:rPr lang="en-US" sz="1600" dirty="0" err="1" smtClean="0"/>
              <a:t>memberDao.setConnection</a:t>
            </a:r>
            <a:r>
              <a:rPr lang="en-US" sz="1600" dirty="0" smtClean="0"/>
              <a:t>(conn);</a:t>
            </a:r>
            <a:r>
              <a:rPr lang="en-US" sz="1600" dirty="0"/>
              <a:t>		</a:t>
            </a:r>
          </a:p>
          <a:p>
            <a:r>
              <a:rPr lang="ko-KR" altLang="en-US" sz="1600" dirty="0" smtClean="0"/>
              <a:t>    </a:t>
            </a:r>
            <a:r>
              <a:rPr lang="en-US" sz="1600" dirty="0" err="1" smtClean="0"/>
              <a:t>request.setAttribute</a:t>
            </a:r>
            <a:r>
              <a:rPr lang="en-US" sz="1600" dirty="0"/>
              <a:t>("members", </a:t>
            </a:r>
            <a:r>
              <a:rPr lang="en-US" sz="1600" dirty="0" err="1"/>
              <a:t>memberDao.selectList</a:t>
            </a:r>
            <a:r>
              <a:rPr lang="en-US" sz="1600" dirty="0"/>
              <a:t>());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176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222487" y="1978162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MemberListServlet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709531" y="238252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30050" y="2021407"/>
            <a:ext cx="128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 후 사용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Apple SD Gothic Neo" charset="-127"/>
                <a:ea typeface="Apple SD Gothic Neo" charset="-127"/>
                <a:cs typeface="Apple SD Gothic Neo" charset="-127"/>
              </a:rPr>
              <a:t>사용할 때 마다 의존 객체 생성하기</a:t>
            </a:r>
          </a:p>
        </p:txBody>
      </p:sp>
      <p:sp>
        <p:nvSpPr>
          <p:cNvPr id="22" name="모서리가 둥근 직사각형 15"/>
          <p:cNvSpPr/>
          <p:nvPr/>
        </p:nvSpPr>
        <p:spPr>
          <a:xfrm>
            <a:off x="5297116" y="1978162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4739" y="3166201"/>
            <a:ext cx="7866529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b="1" dirty="0" err="1"/>
              <a:t>MemberListServlet</a:t>
            </a:r>
            <a:r>
              <a:rPr lang="en-US" sz="1600" dirty="0"/>
              <a:t> extends </a:t>
            </a:r>
            <a:r>
              <a:rPr lang="en-US" sz="1600" dirty="0" err="1"/>
              <a:t>HttpServlet</a:t>
            </a:r>
            <a:r>
              <a:rPr lang="en-US" sz="1600" dirty="0"/>
              <a:t> {</a:t>
            </a:r>
          </a:p>
          <a:p>
            <a:r>
              <a:rPr lang="ko-KR" altLang="en-US" sz="1600" dirty="0"/>
              <a:t> </a:t>
            </a:r>
            <a:r>
              <a:rPr lang="ko-KR" altLang="en-US" sz="1600" dirty="0" smtClean="0"/>
              <a:t> </a:t>
            </a:r>
            <a:r>
              <a:rPr lang="en-US" sz="1600" dirty="0" smtClean="0"/>
              <a:t>public </a:t>
            </a:r>
            <a:r>
              <a:rPr lang="en-US" sz="1600" dirty="0"/>
              <a:t>void </a:t>
            </a:r>
            <a:r>
              <a:rPr lang="en-US" sz="1600" dirty="0" err="1"/>
              <a:t>doGet</a:t>
            </a:r>
            <a:r>
              <a:rPr lang="en-US" sz="1600" dirty="0"/>
              <a:t>(</a:t>
            </a:r>
            <a:r>
              <a:rPr lang="en-US" altLang="ko-KR" sz="1600" dirty="0"/>
              <a:t>…</a:t>
            </a:r>
            <a:r>
              <a:rPr lang="en-US" sz="1600" dirty="0"/>
              <a:t>)</a:t>
            </a:r>
            <a:r>
              <a:rPr lang="ko-KR" altLang="en-US" sz="1600" dirty="0"/>
              <a:t> </a:t>
            </a:r>
            <a:r>
              <a:rPr lang="en-US" sz="1600" dirty="0"/>
              <a:t>throws </a:t>
            </a:r>
            <a:r>
              <a:rPr lang="en-US" sz="1600" dirty="0" err="1"/>
              <a:t>ServletException</a:t>
            </a:r>
            <a:r>
              <a:rPr lang="en-US" sz="1600" dirty="0"/>
              <a:t>, </a:t>
            </a:r>
            <a:r>
              <a:rPr lang="en-US" sz="1600" dirty="0" err="1"/>
              <a:t>IOException</a:t>
            </a:r>
            <a:r>
              <a:rPr lang="en-US" sz="1600" dirty="0"/>
              <a:t> {</a:t>
            </a:r>
          </a:p>
          <a:p>
            <a:r>
              <a:rPr lang="ko-KR" altLang="en-US" sz="1600" dirty="0"/>
              <a:t> </a:t>
            </a:r>
            <a:r>
              <a:rPr lang="ko-KR" altLang="en-US" sz="1600" dirty="0" smtClean="0"/>
              <a:t>   </a:t>
            </a:r>
            <a:r>
              <a:rPr lang="en-US" altLang="ko-KR" sz="1600" dirty="0" smtClean="0"/>
              <a:t>…</a:t>
            </a:r>
            <a:endParaRPr lang="en-US" sz="1600" dirty="0"/>
          </a:p>
          <a:p>
            <a:r>
              <a:rPr lang="ko-KR" altLang="en-US" sz="1600" dirty="0"/>
              <a:t> </a:t>
            </a:r>
            <a:r>
              <a:rPr lang="ko-KR" altLang="en-US" sz="1600" dirty="0" smtClean="0"/>
              <a:t>   </a:t>
            </a:r>
            <a:r>
              <a:rPr lang="en-US" sz="1600" b="1" dirty="0" err="1" smtClean="0">
                <a:solidFill>
                  <a:srgbClr val="FF0000"/>
                </a:solidFill>
              </a:rPr>
              <a:t>MemberDao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memberDao</a:t>
            </a:r>
            <a:r>
              <a:rPr lang="en-US" sz="1600" b="1" dirty="0">
                <a:solidFill>
                  <a:srgbClr val="FF0000"/>
                </a:solidFill>
              </a:rPr>
              <a:t> = new </a:t>
            </a:r>
            <a:r>
              <a:rPr lang="en-US" sz="1600" b="1" dirty="0" err="1">
                <a:solidFill>
                  <a:srgbClr val="FF0000"/>
                </a:solidFill>
              </a:rPr>
              <a:t>MemberDao</a:t>
            </a:r>
            <a:r>
              <a:rPr lang="en-US" sz="1600" b="1" dirty="0">
                <a:solidFill>
                  <a:srgbClr val="FF0000"/>
                </a:solidFill>
              </a:rPr>
              <a:t>();</a:t>
            </a:r>
          </a:p>
          <a:p>
            <a:r>
              <a:rPr lang="ko-KR" altLang="en-US" sz="1600" dirty="0" smtClean="0"/>
              <a:t>    </a:t>
            </a:r>
            <a:r>
              <a:rPr lang="en-US" sz="1600" dirty="0" err="1" smtClean="0"/>
              <a:t>memberDao.setConnection</a:t>
            </a:r>
            <a:r>
              <a:rPr lang="en-US" sz="1600" dirty="0" smtClean="0"/>
              <a:t>(conn);</a:t>
            </a:r>
            <a:r>
              <a:rPr lang="en-US" sz="1600" dirty="0"/>
              <a:t>		</a:t>
            </a:r>
          </a:p>
          <a:p>
            <a:r>
              <a:rPr lang="ko-KR" altLang="en-US" sz="1600" dirty="0" smtClean="0"/>
              <a:t>    </a:t>
            </a:r>
            <a:r>
              <a:rPr lang="en-US" sz="1600" dirty="0" err="1" smtClean="0"/>
              <a:t>request.setAttribute</a:t>
            </a:r>
            <a:r>
              <a:rPr lang="en-US" sz="1600" dirty="0"/>
              <a:t>("members", </a:t>
            </a:r>
            <a:r>
              <a:rPr lang="en-US" sz="1600" dirty="0" err="1"/>
              <a:t>memberDao.selectList</a:t>
            </a:r>
            <a:r>
              <a:rPr lang="en-US" sz="1600" dirty="0"/>
              <a:t>());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414668" y="3787775"/>
            <a:ext cx="212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의존 객체 생성</a:t>
            </a:r>
            <a:endParaRPr lang="en-US" altLang="ko-KR" sz="28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2" name="Curved Connector 11"/>
          <p:cNvCxnSpPr/>
          <p:nvPr/>
        </p:nvCxnSpPr>
        <p:spPr>
          <a:xfrm rot="10800000" flipV="1">
            <a:off x="5029200" y="4091915"/>
            <a:ext cx="1385468" cy="1620"/>
          </a:xfrm>
          <a:prstGeom prst="curvedConnector3">
            <a:avLst>
              <a:gd name="adj1" fmla="val 50000"/>
            </a:avLst>
          </a:prstGeom>
          <a:ln w="381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53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6.3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DI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를 이용한 빈 의존성 관리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1222487" y="1978162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MemberListServlet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9" name="직선 화살표 연결선 7"/>
          <p:cNvCxnSpPr/>
          <p:nvPr/>
        </p:nvCxnSpPr>
        <p:spPr>
          <a:xfrm>
            <a:off x="3709531" y="2382526"/>
            <a:ext cx="152872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30050" y="2021407"/>
            <a:ext cx="128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 후 사용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Apple SD Gothic Neo" charset="-127"/>
                <a:ea typeface="Apple SD Gothic Neo" charset="-127"/>
                <a:cs typeface="Apple SD Gothic Neo" charset="-127"/>
              </a:rPr>
              <a:t>사용할 때 마다 의존 객체 생성하기</a:t>
            </a:r>
          </a:p>
        </p:txBody>
      </p:sp>
      <p:sp>
        <p:nvSpPr>
          <p:cNvPr id="22" name="모서리가 둥근 직사각형 15"/>
          <p:cNvSpPr/>
          <p:nvPr/>
        </p:nvSpPr>
        <p:spPr>
          <a:xfrm>
            <a:off x="5297116" y="1978162"/>
            <a:ext cx="2487044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dirty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의존 객체</a:t>
            </a:r>
            <a:r>
              <a:rPr lang="en-US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MemberDao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4739" y="3166201"/>
            <a:ext cx="7866529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b="1" dirty="0" err="1"/>
              <a:t>MemberListServlet</a:t>
            </a:r>
            <a:r>
              <a:rPr lang="en-US" sz="1600" dirty="0"/>
              <a:t> extends </a:t>
            </a:r>
            <a:r>
              <a:rPr lang="en-US" sz="1600" dirty="0" err="1"/>
              <a:t>HttpServlet</a:t>
            </a:r>
            <a:r>
              <a:rPr lang="en-US" sz="1600" dirty="0"/>
              <a:t> {</a:t>
            </a:r>
          </a:p>
          <a:p>
            <a:r>
              <a:rPr lang="ko-KR" altLang="en-US" sz="1600" dirty="0"/>
              <a:t> </a:t>
            </a:r>
            <a:r>
              <a:rPr lang="ko-KR" altLang="en-US" sz="1600" dirty="0" smtClean="0"/>
              <a:t> </a:t>
            </a:r>
            <a:r>
              <a:rPr lang="en-US" sz="1600" dirty="0" smtClean="0"/>
              <a:t>public </a:t>
            </a:r>
            <a:r>
              <a:rPr lang="en-US" sz="1600" dirty="0"/>
              <a:t>void </a:t>
            </a:r>
            <a:r>
              <a:rPr lang="en-US" sz="1600" dirty="0" err="1"/>
              <a:t>doGet</a:t>
            </a:r>
            <a:r>
              <a:rPr lang="en-US" sz="1600" dirty="0"/>
              <a:t>(</a:t>
            </a:r>
            <a:r>
              <a:rPr lang="en-US" altLang="ko-KR" sz="1600" dirty="0"/>
              <a:t>…</a:t>
            </a:r>
            <a:r>
              <a:rPr lang="en-US" sz="1600" dirty="0"/>
              <a:t>)</a:t>
            </a:r>
            <a:r>
              <a:rPr lang="ko-KR" altLang="en-US" sz="1600" dirty="0"/>
              <a:t> </a:t>
            </a:r>
            <a:r>
              <a:rPr lang="en-US" sz="1600" dirty="0"/>
              <a:t>throws </a:t>
            </a:r>
            <a:r>
              <a:rPr lang="en-US" sz="1600" dirty="0" err="1"/>
              <a:t>ServletException</a:t>
            </a:r>
            <a:r>
              <a:rPr lang="en-US" sz="1600" dirty="0"/>
              <a:t>, </a:t>
            </a:r>
            <a:r>
              <a:rPr lang="en-US" sz="1600" dirty="0" err="1"/>
              <a:t>IOException</a:t>
            </a:r>
            <a:r>
              <a:rPr lang="en-US" sz="1600" dirty="0"/>
              <a:t> {</a:t>
            </a:r>
          </a:p>
          <a:p>
            <a:r>
              <a:rPr lang="ko-KR" altLang="en-US" sz="1600" dirty="0"/>
              <a:t> </a:t>
            </a:r>
            <a:r>
              <a:rPr lang="ko-KR" altLang="en-US" sz="1600" dirty="0" smtClean="0"/>
              <a:t>   </a:t>
            </a:r>
            <a:r>
              <a:rPr lang="en-US" altLang="ko-KR" sz="1600" dirty="0" smtClean="0"/>
              <a:t>…</a:t>
            </a:r>
            <a:endParaRPr lang="en-US" sz="1600" dirty="0"/>
          </a:p>
          <a:p>
            <a:r>
              <a:rPr lang="ko-KR" altLang="en-US" sz="1600" dirty="0"/>
              <a:t> </a:t>
            </a:r>
            <a:r>
              <a:rPr lang="ko-KR" altLang="en-US" sz="1600" dirty="0" smtClean="0"/>
              <a:t>   </a:t>
            </a:r>
            <a:r>
              <a:rPr lang="en-US" sz="1600" b="1" dirty="0" err="1" smtClean="0">
                <a:solidFill>
                  <a:srgbClr val="FF0000"/>
                </a:solidFill>
              </a:rPr>
              <a:t>MemberDao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memberDao</a:t>
            </a:r>
            <a:r>
              <a:rPr lang="en-US" sz="1600" b="1" dirty="0">
                <a:solidFill>
                  <a:srgbClr val="FF0000"/>
                </a:solidFill>
              </a:rPr>
              <a:t> = new </a:t>
            </a:r>
            <a:r>
              <a:rPr lang="en-US" sz="1600" b="1" dirty="0" err="1">
                <a:solidFill>
                  <a:srgbClr val="FF0000"/>
                </a:solidFill>
              </a:rPr>
              <a:t>MemberDao</a:t>
            </a:r>
            <a:r>
              <a:rPr lang="en-US" sz="1600" b="1" dirty="0">
                <a:solidFill>
                  <a:srgbClr val="FF0000"/>
                </a:solidFill>
              </a:rPr>
              <a:t>();</a:t>
            </a:r>
          </a:p>
          <a:p>
            <a:r>
              <a:rPr lang="ko-KR" altLang="en-US" sz="1600" dirty="0" smtClean="0"/>
              <a:t>    </a:t>
            </a:r>
            <a:r>
              <a:rPr lang="en-US" sz="1600" dirty="0" err="1" smtClean="0"/>
              <a:t>memberDao.setConnection</a:t>
            </a:r>
            <a:r>
              <a:rPr lang="en-US" sz="1600" dirty="0" smtClean="0"/>
              <a:t>(conn);</a:t>
            </a:r>
            <a:r>
              <a:rPr lang="en-US" sz="1600" dirty="0"/>
              <a:t>		</a:t>
            </a:r>
          </a:p>
          <a:p>
            <a:r>
              <a:rPr lang="ko-KR" altLang="en-US" sz="1600" dirty="0" smtClean="0"/>
              <a:t>    </a:t>
            </a:r>
            <a:r>
              <a:rPr lang="en-US" sz="1600" dirty="0" err="1" smtClean="0"/>
              <a:t>request.setAttribute</a:t>
            </a:r>
            <a:r>
              <a:rPr lang="en-US" sz="1600" dirty="0"/>
              <a:t>("members", </a:t>
            </a:r>
            <a:r>
              <a:rPr lang="en-US" sz="1600" b="1" dirty="0" err="1">
                <a:solidFill>
                  <a:srgbClr val="FF0000"/>
                </a:solidFill>
              </a:rPr>
              <a:t>memberDao.selectList</a:t>
            </a:r>
            <a:r>
              <a:rPr lang="en-US" sz="1600" b="1" dirty="0">
                <a:solidFill>
                  <a:srgbClr val="FF0000"/>
                </a:solidFill>
              </a:rPr>
              <a:t>()</a:t>
            </a:r>
            <a:r>
              <a:rPr lang="en-US" sz="1600" dirty="0"/>
              <a:t>);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414668" y="3787775"/>
            <a:ext cx="212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의존 객체 생성</a:t>
            </a:r>
            <a:endParaRPr lang="en-US" altLang="ko-KR" sz="28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2" name="Curved Connector 11"/>
          <p:cNvCxnSpPr/>
          <p:nvPr/>
        </p:nvCxnSpPr>
        <p:spPr>
          <a:xfrm rot="10800000" flipV="1">
            <a:off x="5029200" y="4091915"/>
            <a:ext cx="1385468" cy="1620"/>
          </a:xfrm>
          <a:prstGeom prst="curvedConnector3">
            <a:avLst>
              <a:gd name="adj1" fmla="val 50000"/>
            </a:avLst>
          </a:prstGeom>
          <a:ln w="381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77338" y="5171628"/>
            <a:ext cx="212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객체 사용</a:t>
            </a:r>
            <a:endParaRPr lang="en-US" altLang="ko-KR" sz="28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5" name="Curved Connector 14"/>
          <p:cNvCxnSpPr>
            <a:endCxn id="13" idx="2"/>
          </p:cNvCxnSpPr>
          <p:nvPr/>
        </p:nvCxnSpPr>
        <p:spPr>
          <a:xfrm rot="10800000">
            <a:off x="4608004" y="4735861"/>
            <a:ext cx="793336" cy="697376"/>
          </a:xfrm>
          <a:prstGeom prst="curvedConnector2">
            <a:avLst/>
          </a:prstGeom>
          <a:ln w="381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ap="sq" cmpd="sng">
          <a:solidFill>
            <a:schemeClr val="tx1">
              <a:lumMod val="65000"/>
              <a:lumOff val="35000"/>
            </a:schemeClr>
          </a:solidFill>
          <a:headEnd type="none"/>
          <a:tailEnd type="triangl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29808</TotalTime>
  <Words>1791</Words>
  <Application>Microsoft Macintosh PowerPoint</Application>
  <PresentationFormat>On-screen Show (4:3)</PresentationFormat>
  <Paragraphs>503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나눔손글씨 붓</vt:lpstr>
      <vt:lpstr>맑은 고딕</vt:lpstr>
      <vt:lpstr>Apple SD Gothic Neo</vt:lpstr>
      <vt:lpstr>Calibri</vt:lpstr>
      <vt:lpstr>Arial</vt:lpstr>
      <vt:lpstr>Office Theme</vt:lpstr>
      <vt:lpstr>6.3 DI를 이용한 빈 의존성 관리</vt:lpstr>
      <vt:lpstr>PowerPoint Presentation</vt:lpstr>
      <vt:lpstr>PowerPoint Presentation</vt:lpstr>
      <vt:lpstr>PowerPoint Presentation</vt:lpstr>
      <vt:lpstr>의존 객체 관리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웹 개발 워크북-1강</dc:title>
  <dc:subject/>
  <dc:creator>진영 엄</dc:creator>
  <cp:keywords/>
  <dc:description/>
  <cp:lastModifiedBy>엄진영</cp:lastModifiedBy>
  <cp:revision>395</cp:revision>
  <dcterms:created xsi:type="dcterms:W3CDTF">2014-06-02T11:30:47Z</dcterms:created>
  <dcterms:modified xsi:type="dcterms:W3CDTF">2015-04-08T13:18:22Z</dcterms:modified>
  <cp:category/>
</cp:coreProperties>
</file>