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773" r:id="rId2"/>
    <p:sldId id="923" r:id="rId3"/>
    <p:sldId id="1062" r:id="rId4"/>
    <p:sldId id="1066" r:id="rId5"/>
    <p:sldId id="1063" r:id="rId6"/>
    <p:sldId id="1064" r:id="rId7"/>
    <p:sldId id="1065" r:id="rId8"/>
    <p:sldId id="1067" r:id="rId9"/>
    <p:sldId id="1068" r:id="rId10"/>
    <p:sldId id="1069" r:id="rId11"/>
    <p:sldId id="1070" r:id="rId12"/>
    <p:sldId id="1071" r:id="rId13"/>
    <p:sldId id="1072" r:id="rId14"/>
    <p:sldId id="1073" r:id="rId15"/>
    <p:sldId id="1074" r:id="rId16"/>
    <p:sldId id="1075" r:id="rId17"/>
    <p:sldId id="1076" r:id="rId18"/>
    <p:sldId id="1077" r:id="rId19"/>
    <p:sldId id="1079" r:id="rId20"/>
    <p:sldId id="1080" r:id="rId21"/>
    <p:sldId id="1081" r:id="rId22"/>
    <p:sldId id="1082" r:id="rId23"/>
    <p:sldId id="1083" r:id="rId24"/>
    <p:sldId id="1085" r:id="rId25"/>
    <p:sldId id="10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8" autoAdjust="0"/>
    <p:restoredTop sz="90146" autoAdjust="0"/>
  </p:normalViewPr>
  <p:slideViewPr>
    <p:cSldViewPr snapToGrid="0" snapToObjects="1">
      <p:cViewPr>
        <p:scale>
          <a:sx n="100" d="100"/>
          <a:sy n="100" d="100"/>
        </p:scale>
        <p:origin x="1600" y="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61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39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0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7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34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5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1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1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2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애노테이션을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이용한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/>
            </a:r>
            <a:b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</a:b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 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관리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6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9138" y="3923691"/>
            <a:ext cx="4244606" cy="2412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 이름을 클래스 파일에 보관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4739" y="2548499"/>
            <a:ext cx="2927535" cy="801982"/>
            <a:chOff x="3385130" y="1831049"/>
            <a:chExt cx="2927535" cy="801982"/>
          </a:xfrm>
        </p:grpSpPr>
        <p:sp>
          <p:nvSpPr>
            <p:cNvPr id="13" name="Folded Corner 1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" name="Pentagon 3"/>
          <p:cNvSpPr/>
          <p:nvPr/>
        </p:nvSpPr>
        <p:spPr>
          <a:xfrm>
            <a:off x="4152900" y="2506142"/>
            <a:ext cx="1950188" cy="3274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smtClean="0">
                <a:solidFill>
                  <a:schemeClr val="bg1"/>
                </a:solidFill>
              </a:rPr>
              <a:t>memberDao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6103088" y="234342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1" name="모서리가 둥근 직사각형 15"/>
          <p:cNvSpPr/>
          <p:nvPr/>
        </p:nvSpPr>
        <p:spPr>
          <a:xfrm>
            <a:off x="6103088" y="304929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322175" y="3885200"/>
            <a:ext cx="80897" cy="446966"/>
            <a:chOff x="6914813" y="4065360"/>
            <a:chExt cx="80897" cy="446966"/>
          </a:xfrm>
        </p:grpSpPr>
        <p:sp>
          <p:nvSpPr>
            <p:cNvPr id="33" name="Connector 32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nector 33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nnector 34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모서리가 둥근 직사각형 15"/>
          <p:cNvSpPr/>
          <p:nvPr/>
        </p:nvSpPr>
        <p:spPr>
          <a:xfrm>
            <a:off x="6103088" y="454563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7" name="모서리가 둥근 직사각형 15"/>
          <p:cNvSpPr/>
          <p:nvPr/>
        </p:nvSpPr>
        <p:spPr>
          <a:xfrm>
            <a:off x="6103085" y="524078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4305300" y="2833577"/>
            <a:ext cx="740835" cy="1051623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9138" y="3609565"/>
            <a:ext cx="5428350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jndi.dataSource</a:t>
            </a:r>
            <a:r>
              <a:rPr lang="en-US" sz="1600" dirty="0" smtClean="0"/>
              <a:t>=</a:t>
            </a:r>
            <a:r>
              <a:rPr lang="en-US" sz="1600" dirty="0" err="1" smtClean="0"/>
              <a:t>java:comp</a:t>
            </a:r>
            <a:r>
              <a:rPr lang="en-US" sz="1600" dirty="0" smtClean="0"/>
              <a:t>/</a:t>
            </a:r>
            <a:r>
              <a:rPr lang="en-US" sz="1600" dirty="0" err="1" smtClean="0"/>
              <a:t>env</a:t>
            </a:r>
            <a:r>
              <a:rPr lang="en-US" sz="1600" dirty="0" smtClean="0"/>
              <a:t>/</a:t>
            </a:r>
            <a:r>
              <a:rPr lang="en-US" sz="1600" dirty="0" err="1" smtClean="0"/>
              <a:t>jdbc</a:t>
            </a:r>
            <a:r>
              <a:rPr lang="en-US" sz="1600" dirty="0" smtClean="0"/>
              <a:t>/</a:t>
            </a:r>
            <a:r>
              <a:rPr lang="en-US" sz="1600" dirty="0" err="1" smtClean="0"/>
              <a:t>studydb</a:t>
            </a:r>
            <a:r>
              <a:rPr lang="en-US" sz="1600" dirty="0" smtClean="0"/>
              <a:t>	</a:t>
            </a:r>
          </a:p>
          <a:p>
            <a:r>
              <a:rPr lang="en-US" sz="1600" dirty="0" err="1"/>
              <a:t>memberDao</a:t>
            </a:r>
            <a:r>
              <a:rPr lang="en-US" sz="1600" dirty="0"/>
              <a:t>=</a:t>
            </a:r>
            <a:r>
              <a:rPr lang="en-US" sz="1600" dirty="0" err="1"/>
              <a:t>spms.dao.MySqlMemberDao</a:t>
            </a:r>
            <a:endParaRPr lang="en-US" sz="1600" dirty="0"/>
          </a:p>
          <a:p>
            <a:r>
              <a:rPr lang="en-US" sz="1600" dirty="0" smtClean="0"/>
              <a:t>/</a:t>
            </a:r>
            <a:r>
              <a:rPr lang="en-US" sz="1600" dirty="0"/>
              <a:t>member/</a:t>
            </a:r>
            <a:r>
              <a:rPr lang="en-US" sz="1600" dirty="0" err="1"/>
              <a:t>add.do</a:t>
            </a:r>
            <a:r>
              <a:rPr lang="en-US" sz="1600" dirty="0"/>
              <a:t>=</a:t>
            </a:r>
            <a:r>
              <a:rPr lang="en-US" sz="1600" dirty="0" err="1"/>
              <a:t>spms.controls.MemberAddController</a:t>
            </a:r>
            <a:endParaRPr lang="en-US" sz="1600" dirty="0"/>
          </a:p>
          <a:p>
            <a:r>
              <a:rPr lang="en-US" altLang="ko-KR" sz="1600" dirty="0" smtClean="0"/>
              <a:t>…</a:t>
            </a:r>
            <a:endParaRPr lang="ko-KR" altLang="en-US" sz="1600" dirty="0" smtClean="0"/>
          </a:p>
          <a:p>
            <a:r>
              <a:rPr lang="en-US" altLang="ko-KR" sz="1600" dirty="0" err="1" smtClean="0"/>
              <a:t>boardDao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spms.dao.MySqlBoardDao</a:t>
            </a:r>
            <a:endParaRPr lang="en-US" altLang="ko-KR" sz="1600" dirty="0" smtClean="0"/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board/</a:t>
            </a:r>
            <a:r>
              <a:rPr lang="en-US" altLang="ko-KR" sz="1600" dirty="0" err="1" smtClean="0"/>
              <a:t>add.do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spms.controls.BoardAddController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9138" y="4164409"/>
            <a:ext cx="4811662" cy="2114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페이지 컨트롤러의 서블릿 경로 정보를 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 파일에 보관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4739" y="2548499"/>
            <a:ext cx="2927535" cy="801982"/>
            <a:chOff x="3385130" y="1831049"/>
            <a:chExt cx="2927535" cy="801982"/>
          </a:xfrm>
        </p:grpSpPr>
        <p:sp>
          <p:nvSpPr>
            <p:cNvPr id="13" name="Folded Corner 1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" name="Pentagon 3"/>
          <p:cNvSpPr/>
          <p:nvPr/>
        </p:nvSpPr>
        <p:spPr>
          <a:xfrm>
            <a:off x="4152900" y="2506142"/>
            <a:ext cx="1950188" cy="3274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smtClean="0">
                <a:solidFill>
                  <a:schemeClr val="bg1"/>
                </a:solidFill>
              </a:rPr>
              <a:t>memberDao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4152900" y="3247044"/>
            <a:ext cx="1950188" cy="3274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/member/</a:t>
            </a:r>
            <a:r>
              <a:rPr lang="en-US" sz="1400" dirty="0" err="1" smtClean="0">
                <a:solidFill>
                  <a:schemeClr val="bg1"/>
                </a:solidFill>
              </a:rPr>
              <a:t>add.do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6103088" y="234342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1" name="모서리가 둥근 직사각형 15"/>
          <p:cNvSpPr/>
          <p:nvPr/>
        </p:nvSpPr>
        <p:spPr>
          <a:xfrm>
            <a:off x="6103088" y="304929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322175" y="3885200"/>
            <a:ext cx="80897" cy="446966"/>
            <a:chOff x="6914813" y="4065360"/>
            <a:chExt cx="80897" cy="446966"/>
          </a:xfrm>
        </p:grpSpPr>
        <p:sp>
          <p:nvSpPr>
            <p:cNvPr id="33" name="Connector 32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nector 33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nnector 34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모서리가 둥근 직사각형 15"/>
          <p:cNvSpPr/>
          <p:nvPr/>
        </p:nvSpPr>
        <p:spPr>
          <a:xfrm>
            <a:off x="6103088" y="454563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7" name="모서리가 둥근 직사각형 15"/>
          <p:cNvSpPr/>
          <p:nvPr/>
        </p:nvSpPr>
        <p:spPr>
          <a:xfrm>
            <a:off x="6103085" y="524078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72000" y="3574479"/>
            <a:ext cx="0" cy="589930"/>
          </a:xfrm>
          <a:prstGeom prst="straightConnector1">
            <a:avLst/>
          </a:prstGeom>
          <a:ln w="38100" cap="sq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9138" y="3609565"/>
            <a:ext cx="5428350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jndi.dataSource</a:t>
            </a:r>
            <a:r>
              <a:rPr lang="en-US" sz="1600" dirty="0" smtClean="0"/>
              <a:t>=</a:t>
            </a:r>
            <a:r>
              <a:rPr lang="en-US" sz="1600" dirty="0" err="1" smtClean="0"/>
              <a:t>java:comp</a:t>
            </a:r>
            <a:r>
              <a:rPr lang="en-US" sz="1600" dirty="0" smtClean="0"/>
              <a:t>/</a:t>
            </a:r>
            <a:r>
              <a:rPr lang="en-US" sz="1600" dirty="0" err="1" smtClean="0"/>
              <a:t>env</a:t>
            </a:r>
            <a:r>
              <a:rPr lang="en-US" sz="1600" dirty="0" smtClean="0"/>
              <a:t>/</a:t>
            </a:r>
            <a:r>
              <a:rPr lang="en-US" sz="1600" dirty="0" err="1" smtClean="0"/>
              <a:t>jdbc</a:t>
            </a:r>
            <a:r>
              <a:rPr lang="en-US" sz="1600" dirty="0" smtClean="0"/>
              <a:t>/</a:t>
            </a:r>
            <a:r>
              <a:rPr lang="en-US" sz="1600" dirty="0" err="1" smtClean="0"/>
              <a:t>studydb</a:t>
            </a:r>
            <a:endParaRPr lang="en-US" sz="1600" dirty="0" smtClean="0"/>
          </a:p>
          <a:p>
            <a:r>
              <a:rPr lang="ko-KR" altLang="en-US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/</a:t>
            </a:r>
            <a:r>
              <a:rPr lang="en-US" sz="1600" dirty="0"/>
              <a:t>member/</a:t>
            </a:r>
            <a:r>
              <a:rPr lang="en-US" sz="1600" dirty="0" err="1"/>
              <a:t>add.do</a:t>
            </a:r>
            <a:r>
              <a:rPr lang="en-US" sz="1600" dirty="0"/>
              <a:t>=</a:t>
            </a:r>
            <a:r>
              <a:rPr lang="en-US" sz="1600" dirty="0" err="1"/>
              <a:t>spms.controls.MemberAddController</a:t>
            </a:r>
            <a:endParaRPr lang="en-US" sz="1600" dirty="0"/>
          </a:p>
          <a:p>
            <a:r>
              <a:rPr lang="en-US" altLang="ko-KR" sz="1600" dirty="0" smtClean="0"/>
              <a:t>…</a:t>
            </a:r>
            <a:endParaRPr lang="ko-KR" altLang="en-US" sz="1600" dirty="0" smtClean="0"/>
          </a:p>
          <a:p>
            <a:r>
              <a:rPr lang="en-US" altLang="ko-KR" sz="1600" dirty="0" err="1" smtClean="0"/>
              <a:t>boardDao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spms.dao.MySqlBoardDao</a:t>
            </a:r>
            <a:endParaRPr lang="en-US" altLang="ko-KR" sz="1600" dirty="0" smtClean="0"/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board/</a:t>
            </a:r>
            <a:r>
              <a:rPr lang="en-US" altLang="ko-KR" sz="1600" dirty="0" err="1" smtClean="0"/>
              <a:t>add.do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spms.controls.BoardAddController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9138" y="4149769"/>
            <a:ext cx="4811662" cy="5169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객체나 페이지 컨트롤러를 추가할 때도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단지 애노테이션만 클래스에 선언해 주면 된다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4739" y="2548499"/>
            <a:ext cx="2927535" cy="801982"/>
            <a:chOff x="3385130" y="1831049"/>
            <a:chExt cx="2927535" cy="801982"/>
          </a:xfrm>
        </p:grpSpPr>
        <p:sp>
          <p:nvSpPr>
            <p:cNvPr id="13" name="Folded Corner 1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" name="Pentagon 3"/>
          <p:cNvSpPr/>
          <p:nvPr/>
        </p:nvSpPr>
        <p:spPr>
          <a:xfrm>
            <a:off x="4152900" y="2506142"/>
            <a:ext cx="1950188" cy="3274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smtClean="0">
                <a:solidFill>
                  <a:schemeClr val="bg1"/>
                </a:solidFill>
              </a:rPr>
              <a:t>memberDao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4152900" y="3247044"/>
            <a:ext cx="1950188" cy="3274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/member/</a:t>
            </a:r>
            <a:r>
              <a:rPr lang="en-US" sz="1400" dirty="0" err="1" smtClean="0">
                <a:solidFill>
                  <a:schemeClr val="bg1"/>
                </a:solidFill>
              </a:rPr>
              <a:t>add.do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15"/>
          <p:cNvSpPr/>
          <p:nvPr/>
        </p:nvSpPr>
        <p:spPr>
          <a:xfrm>
            <a:off x="6103088" y="234342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1" name="모서리가 둥근 직사각형 15"/>
          <p:cNvSpPr/>
          <p:nvPr/>
        </p:nvSpPr>
        <p:spPr>
          <a:xfrm>
            <a:off x="6103088" y="304929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322175" y="3885200"/>
            <a:ext cx="80897" cy="446966"/>
            <a:chOff x="6914813" y="4065360"/>
            <a:chExt cx="80897" cy="446966"/>
          </a:xfrm>
        </p:grpSpPr>
        <p:sp>
          <p:nvSpPr>
            <p:cNvPr id="33" name="Connector 32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nector 33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nnector 34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모서리가 둥근 직사각형 15"/>
          <p:cNvSpPr/>
          <p:nvPr/>
        </p:nvSpPr>
        <p:spPr>
          <a:xfrm>
            <a:off x="6103088" y="454563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7" name="모서리가 둥근 직사각형 15"/>
          <p:cNvSpPr/>
          <p:nvPr/>
        </p:nvSpPr>
        <p:spPr>
          <a:xfrm>
            <a:off x="6103085" y="524078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8" name="Straight Arrow Connector 7"/>
          <p:cNvCxnSpPr>
            <a:stCxn id="17" idx="2"/>
            <a:endCxn id="20" idx="1"/>
          </p:cNvCxnSpPr>
          <p:nvPr/>
        </p:nvCxnSpPr>
        <p:spPr>
          <a:xfrm rot="16200000" flipH="1">
            <a:off x="3317119" y="4074523"/>
            <a:ext cx="243630" cy="1427931"/>
          </a:xfrm>
          <a:prstGeom prst="bentConnector2">
            <a:avLst/>
          </a:prstGeom>
          <a:ln w="38100" cap="sq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9138" y="3609565"/>
            <a:ext cx="5428350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jndi.dataSource</a:t>
            </a:r>
            <a:r>
              <a:rPr lang="en-US" sz="1600" dirty="0" smtClean="0"/>
              <a:t>=</a:t>
            </a:r>
            <a:r>
              <a:rPr lang="en-US" sz="1600" dirty="0" err="1" smtClean="0"/>
              <a:t>java:comp</a:t>
            </a:r>
            <a:r>
              <a:rPr lang="en-US" sz="1600" dirty="0" smtClean="0"/>
              <a:t>/</a:t>
            </a:r>
            <a:r>
              <a:rPr lang="en-US" sz="1600" dirty="0" err="1" smtClean="0"/>
              <a:t>env</a:t>
            </a:r>
            <a:r>
              <a:rPr lang="en-US" sz="1600" dirty="0" smtClean="0"/>
              <a:t>/</a:t>
            </a:r>
            <a:r>
              <a:rPr lang="en-US" sz="1600" dirty="0" err="1" smtClean="0"/>
              <a:t>jdbc</a:t>
            </a:r>
            <a:r>
              <a:rPr lang="en-US" sz="1600" dirty="0" smtClean="0"/>
              <a:t>/</a:t>
            </a:r>
            <a:r>
              <a:rPr lang="en-US" sz="1600" dirty="0" err="1" smtClean="0"/>
              <a:t>studydb</a:t>
            </a:r>
            <a:endParaRPr lang="en-US" sz="1600" dirty="0" smtClean="0"/>
          </a:p>
          <a:p>
            <a:r>
              <a:rPr lang="ko-KR" altLang="en-US" sz="1600" dirty="0" smtClean="0"/>
              <a:t> </a:t>
            </a:r>
            <a:endParaRPr lang="ko-KR" altLang="en-US" sz="1600" dirty="0" smtClean="0"/>
          </a:p>
          <a:p>
            <a:r>
              <a:rPr lang="en-US" altLang="ko-KR" sz="1600" dirty="0" err="1" smtClean="0"/>
              <a:t>boardDao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spms.dao.MySqlBoardDao</a:t>
            </a:r>
            <a:endParaRPr lang="en-US" altLang="ko-KR" sz="1600" dirty="0" smtClean="0"/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board/</a:t>
            </a:r>
            <a:r>
              <a:rPr lang="en-US" altLang="ko-KR" sz="1600" dirty="0" err="1" smtClean="0"/>
              <a:t>add.do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spms.controls.BoardAddController</a:t>
            </a:r>
            <a:endParaRPr lang="ko-KR" altLang="en-US" sz="1600" dirty="0"/>
          </a:p>
        </p:txBody>
      </p:sp>
      <p:sp>
        <p:nvSpPr>
          <p:cNvPr id="20" name="Pentagon 19"/>
          <p:cNvSpPr/>
          <p:nvPr/>
        </p:nvSpPr>
        <p:spPr>
          <a:xfrm>
            <a:off x="4152900" y="4746586"/>
            <a:ext cx="1950188" cy="3274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</a:rPr>
              <a:t>board</a:t>
            </a:r>
            <a:r>
              <a:rPr lang="en-US" sz="1400" dirty="0" err="1" smtClean="0">
                <a:solidFill>
                  <a:schemeClr val="bg1"/>
                </a:solidFill>
              </a:rPr>
              <a:t>Dao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Pentagon 21"/>
          <p:cNvSpPr/>
          <p:nvPr/>
        </p:nvSpPr>
        <p:spPr>
          <a:xfrm>
            <a:off x="4152900" y="5432294"/>
            <a:ext cx="1950188" cy="3274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/board/</a:t>
            </a:r>
            <a:r>
              <a:rPr lang="en-US" sz="1400" dirty="0" err="1" smtClean="0">
                <a:solidFill>
                  <a:schemeClr val="bg1"/>
                </a:solidFill>
              </a:rPr>
              <a:t>add.do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7"/>
          <p:cNvCxnSpPr>
            <a:stCxn id="17" idx="2"/>
            <a:endCxn id="22" idx="1"/>
          </p:cNvCxnSpPr>
          <p:nvPr/>
        </p:nvCxnSpPr>
        <p:spPr>
          <a:xfrm rot="16200000" flipH="1">
            <a:off x="2974265" y="4417377"/>
            <a:ext cx="929338" cy="1427931"/>
          </a:xfrm>
          <a:prstGeom prst="bentConnector2">
            <a:avLst/>
          </a:prstGeom>
          <a:ln w="38100" cap="sq" cmpd="sng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실습 시나리오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103356" y="2336576"/>
            <a:ext cx="443791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@Retention(</a:t>
            </a:r>
            <a:r>
              <a:rPr lang="en-US" sz="2000" dirty="0" err="1"/>
              <a:t>RetentionPolicy.RUNTIME</a:t>
            </a:r>
            <a:r>
              <a:rPr lang="en-US" sz="2000" dirty="0"/>
              <a:t>)</a:t>
            </a:r>
          </a:p>
          <a:p>
            <a:r>
              <a:rPr lang="en-US" sz="2000" b="1" dirty="0"/>
              <a:t>public @interface Component </a:t>
            </a:r>
            <a:r>
              <a:rPr lang="en-US" sz="2000" dirty="0"/>
              <a:t>{</a:t>
            </a:r>
          </a:p>
          <a:p>
            <a:r>
              <a:rPr lang="en-US" sz="2000" dirty="0"/>
              <a:t>  String value() default "";</a:t>
            </a:r>
          </a:p>
          <a:p>
            <a:r>
              <a:rPr lang="en-US" sz="2000" dirty="0" smtClean="0"/>
              <a:t>}</a:t>
            </a:r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1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단계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 이름을 보관할 애노테이션 정의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921488" y="2343426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애노테이션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Component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9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103356" y="2336576"/>
            <a:ext cx="443791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@Component("</a:t>
            </a:r>
            <a:r>
              <a:rPr lang="en-US" sz="2000" b="1" dirty="0" err="1"/>
              <a:t>memberDao</a:t>
            </a:r>
            <a:r>
              <a:rPr lang="en-US" sz="2000" b="1" dirty="0"/>
              <a:t>")</a:t>
            </a:r>
          </a:p>
          <a:p>
            <a:r>
              <a:rPr lang="en-US" sz="2000" dirty="0"/>
              <a:t>public class </a:t>
            </a:r>
            <a:r>
              <a:rPr lang="en-US" sz="2000" dirty="0" err="1" smtClean="0"/>
              <a:t>MySqlMemberDao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implements </a:t>
            </a:r>
            <a:r>
              <a:rPr lang="en-US" sz="2000" dirty="0" err="1"/>
              <a:t>MemberDao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r>
              <a:rPr lang="en-US" altLang="ko-KR" sz="2000" dirty="0" smtClean="0"/>
              <a:t>…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  <a:p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921488" y="3254315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921488" y="234342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애노테이션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Component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2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단계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및 페이지 컨트롤러에 애노테이션 적용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103356" y="2336576"/>
            <a:ext cx="443791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@Component</a:t>
            </a:r>
            <a:r>
              <a:rPr lang="en-US" sz="2000" b="1" dirty="0" smtClean="0"/>
              <a:t>(</a:t>
            </a:r>
            <a:r>
              <a:rPr lang="en-US" sz="2000" b="1" dirty="0"/>
              <a:t>"</a:t>
            </a:r>
            <a:r>
              <a:rPr lang="en-US" sz="2000" b="1" dirty="0" smtClean="0"/>
              <a:t>/member/</a:t>
            </a:r>
            <a:r>
              <a:rPr lang="en-US" sz="2000" b="1" dirty="0" err="1" smtClean="0"/>
              <a:t>add.do</a:t>
            </a:r>
            <a:r>
              <a:rPr lang="en-US" sz="2000" b="1" dirty="0" smtClean="0"/>
              <a:t>")</a:t>
            </a:r>
            <a:endParaRPr lang="en-US" sz="2000" b="1" dirty="0"/>
          </a:p>
          <a:p>
            <a:r>
              <a:rPr lang="en-US" sz="2000" dirty="0"/>
              <a:t>public class </a:t>
            </a:r>
            <a:r>
              <a:rPr lang="en-US" sz="2000" dirty="0" err="1" smtClean="0"/>
              <a:t>MemberAddController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implements Controller, </a:t>
            </a:r>
            <a:r>
              <a:rPr lang="en-US" sz="2000" dirty="0" err="1" smtClean="0"/>
              <a:t>DataBinding</a:t>
            </a:r>
            <a:r>
              <a:rPr lang="en-US" sz="2000" dirty="0" smtClean="0"/>
              <a:t> {</a:t>
            </a:r>
          </a:p>
          <a:p>
            <a:r>
              <a:rPr lang="en-US" altLang="ko-KR" sz="2000" dirty="0" smtClean="0"/>
              <a:t>…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  <a:p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2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단계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및 페이지 컨트롤러에 애노테이션 적용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모서리가 둥근 직사각형 15"/>
          <p:cNvSpPr/>
          <p:nvPr/>
        </p:nvSpPr>
        <p:spPr>
          <a:xfrm>
            <a:off x="921488" y="3254315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921488" y="234342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애노테이션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Component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921488" y="4165204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7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103356" y="2336576"/>
            <a:ext cx="4437912" cy="2000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jndi.dataSource</a:t>
            </a:r>
            <a:r>
              <a:rPr lang="en-US" sz="1600" dirty="0"/>
              <a:t>=</a:t>
            </a:r>
            <a:r>
              <a:rPr lang="en-US" sz="1600" dirty="0" err="1"/>
              <a:t>java:comp</a:t>
            </a:r>
            <a:r>
              <a:rPr lang="en-US" sz="1600" dirty="0"/>
              <a:t>/</a:t>
            </a:r>
            <a:r>
              <a:rPr lang="en-US" sz="1600" dirty="0" err="1"/>
              <a:t>env</a:t>
            </a:r>
            <a:r>
              <a:rPr lang="en-US" sz="1600" dirty="0"/>
              <a:t>/</a:t>
            </a:r>
            <a:r>
              <a:rPr lang="en-US" sz="1600" dirty="0" err="1"/>
              <a:t>jdbc</a:t>
            </a:r>
            <a:r>
              <a:rPr lang="en-US" sz="1600" dirty="0"/>
              <a:t>/</a:t>
            </a:r>
            <a:r>
              <a:rPr lang="en-US" sz="1600" dirty="0" err="1"/>
              <a:t>studydb</a:t>
            </a:r>
            <a:endParaRPr lang="en-US" sz="1600" dirty="0"/>
          </a:p>
          <a:p>
            <a:r>
              <a:rPr lang="en-US" sz="1600" strike="sngStrike" dirty="0" err="1"/>
              <a:t>memberDao</a:t>
            </a:r>
            <a:r>
              <a:rPr lang="en-US" sz="1600" strike="sngStrike" dirty="0"/>
              <a:t>=</a:t>
            </a:r>
            <a:r>
              <a:rPr lang="en-US" sz="1600" strike="sngStrike" dirty="0" err="1"/>
              <a:t>spms.dao.MySqlMemberDao</a:t>
            </a:r>
            <a:endParaRPr lang="en-US" sz="1600" strike="sngStrike" dirty="0"/>
          </a:p>
          <a:p>
            <a:r>
              <a:rPr lang="en-US" sz="1600" strike="sngStrike" dirty="0"/>
              <a:t>/</a:t>
            </a:r>
            <a:r>
              <a:rPr lang="en-US" sz="1600" strike="sngStrike" dirty="0" err="1"/>
              <a:t>auth</a:t>
            </a:r>
            <a:r>
              <a:rPr lang="en-US" sz="1600" strike="sngStrike" dirty="0"/>
              <a:t>/</a:t>
            </a:r>
            <a:r>
              <a:rPr lang="en-US" sz="1600" strike="sngStrike" dirty="0" err="1"/>
              <a:t>login.do</a:t>
            </a:r>
            <a:r>
              <a:rPr lang="en-US" sz="1600" strike="sngStrike" dirty="0"/>
              <a:t>=</a:t>
            </a:r>
            <a:r>
              <a:rPr lang="en-US" sz="1600" strike="sngStrike" dirty="0" err="1"/>
              <a:t>spms.controls.LogInController</a:t>
            </a:r>
            <a:endParaRPr lang="en-US" sz="1600" strike="sngStrike" dirty="0"/>
          </a:p>
          <a:p>
            <a:r>
              <a:rPr lang="en-US" sz="1600" strike="sngStrike" dirty="0"/>
              <a:t>/</a:t>
            </a:r>
            <a:r>
              <a:rPr lang="en-US" sz="1600" strike="sngStrike" dirty="0" err="1"/>
              <a:t>auth</a:t>
            </a:r>
            <a:r>
              <a:rPr lang="en-US" sz="1600" strike="sngStrike" dirty="0"/>
              <a:t>/</a:t>
            </a:r>
            <a:r>
              <a:rPr lang="en-US" sz="1600" strike="sngStrike" dirty="0" err="1"/>
              <a:t>logout.do</a:t>
            </a:r>
            <a:r>
              <a:rPr lang="en-US" sz="1600" strike="sngStrike" dirty="0"/>
              <a:t>=</a:t>
            </a:r>
            <a:r>
              <a:rPr lang="en-US" sz="1600" strike="sngStrike" dirty="0" err="1"/>
              <a:t>spms.controls.LogOutController</a:t>
            </a:r>
            <a:endParaRPr lang="en-US" sz="1600" strike="sngStrike" dirty="0"/>
          </a:p>
          <a:p>
            <a:r>
              <a:rPr lang="en-US" altLang="ko-KR" sz="2000" dirty="0" smtClean="0"/>
              <a:t>…</a:t>
            </a:r>
            <a:endParaRPr lang="ko-KR" altLang="en-US" sz="2000" dirty="0" smtClean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Apple SD Gothic Neo" charset="-127"/>
                <a:ea typeface="Apple SD Gothic Neo" charset="-127"/>
                <a:cs typeface="Apple SD Gothic Neo" charset="-127"/>
              </a:rPr>
              <a:t>3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단계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프로퍼티 파일변경</a:t>
            </a:r>
          </a:p>
        </p:txBody>
      </p:sp>
      <p:sp>
        <p:nvSpPr>
          <p:cNvPr id="17" name="모서리가 둥근 직사각형 15"/>
          <p:cNvSpPr/>
          <p:nvPr/>
        </p:nvSpPr>
        <p:spPr>
          <a:xfrm>
            <a:off x="921488" y="3254315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921488" y="234342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애노테이션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Component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7" name="모서리가 둥근 직사각형 15"/>
          <p:cNvSpPr/>
          <p:nvPr/>
        </p:nvSpPr>
        <p:spPr>
          <a:xfrm>
            <a:off x="1166165" y="3501417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1488" y="4403389"/>
            <a:ext cx="2927535" cy="801982"/>
            <a:chOff x="3385130" y="1831049"/>
            <a:chExt cx="2927535" cy="801982"/>
          </a:xfrm>
        </p:grpSpPr>
        <p:sp>
          <p:nvSpPr>
            <p:cNvPr id="10" name="Folded Corner 9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85586" y="4511992"/>
            <a:ext cx="3155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DAO</a:t>
            </a:r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와 페이지 컨트롤러의 객체 정보를 제거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3" name="Curved Connector 12"/>
          <p:cNvCxnSpPr>
            <a:stCxn id="12" idx="1"/>
          </p:cNvCxnSpPr>
          <p:nvPr/>
        </p:nvCxnSpPr>
        <p:spPr>
          <a:xfrm rot="10800000">
            <a:off x="4551742" y="3501431"/>
            <a:ext cx="833844" cy="1549170"/>
          </a:xfrm>
          <a:prstGeom prst="curvedConnector2">
            <a:avLst/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4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단계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 변경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2821" y="2303259"/>
            <a:ext cx="2927535" cy="654870"/>
            <a:chOff x="3385130" y="1831049"/>
            <a:chExt cx="2927535" cy="801982"/>
          </a:xfrm>
        </p:grpSpPr>
        <p:sp>
          <p:nvSpPr>
            <p:cNvPr id="10" name="Folded Corner 9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5" name="Down Arrow 14"/>
          <p:cNvSpPr/>
          <p:nvPr/>
        </p:nvSpPr>
        <p:spPr>
          <a:xfrm rot="16200000">
            <a:off x="4549967" y="1936622"/>
            <a:ext cx="436009" cy="145889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06695" y="2249689"/>
            <a:ext cx="112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읽기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5596143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886" y="3100753"/>
            <a:ext cx="443791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jndi.dataSource</a:t>
            </a:r>
            <a:r>
              <a:rPr lang="en-US" sz="1600" dirty="0" smtClean="0"/>
              <a:t>=</a:t>
            </a:r>
            <a:r>
              <a:rPr lang="en-US" sz="1600" dirty="0" err="1" smtClean="0"/>
              <a:t>java:comp</a:t>
            </a:r>
            <a:r>
              <a:rPr lang="en-US" sz="1600" dirty="0" smtClean="0"/>
              <a:t>/</a:t>
            </a:r>
            <a:r>
              <a:rPr lang="en-US" sz="1600" dirty="0" err="1" smtClean="0"/>
              <a:t>env</a:t>
            </a:r>
            <a:r>
              <a:rPr lang="en-US" sz="1600" dirty="0" smtClean="0"/>
              <a:t>/</a:t>
            </a:r>
            <a:r>
              <a:rPr lang="en-US" sz="1600" dirty="0" err="1" smtClean="0"/>
              <a:t>jdbc</a:t>
            </a:r>
            <a:r>
              <a:rPr lang="en-US" sz="1600" dirty="0" smtClean="0"/>
              <a:t>/</a:t>
            </a:r>
            <a:r>
              <a:rPr lang="en-US" sz="1600" dirty="0" err="1" smtClean="0"/>
              <a:t>studydb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1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4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단계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 변경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2821" y="2303259"/>
            <a:ext cx="2927535" cy="654870"/>
            <a:chOff x="3385130" y="1831049"/>
            <a:chExt cx="2927535" cy="801982"/>
          </a:xfrm>
        </p:grpSpPr>
        <p:sp>
          <p:nvSpPr>
            <p:cNvPr id="10" name="Folded Corner 9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5" name="Down Arrow 14"/>
          <p:cNvSpPr/>
          <p:nvPr/>
        </p:nvSpPr>
        <p:spPr>
          <a:xfrm rot="16200000">
            <a:off x="4549967" y="1936622"/>
            <a:ext cx="436009" cy="145889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06695" y="2249689"/>
            <a:ext cx="112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읽기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6646973" y="3170528"/>
            <a:ext cx="436009" cy="88553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61516" y="3387869"/>
            <a:ext cx="112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lookup()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645888" y="4158365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JNDI 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DataSource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2644" y="4737345"/>
            <a:ext cx="3155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기존에 수행하던 작업 중 </a:t>
            </a:r>
          </a:p>
          <a:p>
            <a:pPr algn="ctr"/>
            <a:r>
              <a:rPr lang="en-US" altLang="ko-KR" sz="3200" dirty="0" err="1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DataSource</a:t>
            </a:r>
            <a:r>
              <a:rPr lang="en-US" altLang="ko-KR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객체를 준비하는 것은 계속 수행</a:t>
            </a:r>
            <a:r>
              <a:rPr lang="en-US" altLang="ko-KR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!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6" name="Curved Connector 15"/>
          <p:cNvCxnSpPr>
            <a:stCxn id="13" idx="3"/>
            <a:endCxn id="21" idx="1"/>
          </p:cNvCxnSpPr>
          <p:nvPr/>
        </p:nvCxnSpPr>
        <p:spPr>
          <a:xfrm flipV="1">
            <a:off x="4398326" y="4485800"/>
            <a:ext cx="1247562" cy="1036375"/>
          </a:xfrm>
          <a:prstGeom prst="curvedConnector3">
            <a:avLst>
              <a:gd name="adj1" fmla="val 50000"/>
            </a:avLst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15"/>
          <p:cNvSpPr/>
          <p:nvPr/>
        </p:nvSpPr>
        <p:spPr>
          <a:xfrm>
            <a:off x="5596143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8886" y="3100753"/>
            <a:ext cx="443791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jndi.dataSource</a:t>
            </a:r>
            <a:r>
              <a:rPr lang="en-US" sz="1600" dirty="0" smtClean="0"/>
              <a:t>=</a:t>
            </a:r>
            <a:r>
              <a:rPr lang="en-US" sz="1600" dirty="0" err="1" smtClean="0"/>
              <a:t>java:comp</a:t>
            </a:r>
            <a:r>
              <a:rPr lang="en-US" sz="1600" dirty="0" smtClean="0"/>
              <a:t>/</a:t>
            </a:r>
            <a:r>
              <a:rPr lang="en-US" sz="1600" dirty="0" err="1" smtClean="0"/>
              <a:t>env</a:t>
            </a:r>
            <a:r>
              <a:rPr lang="en-US" sz="1600" dirty="0" smtClean="0"/>
              <a:t>/</a:t>
            </a:r>
            <a:r>
              <a:rPr lang="en-US" sz="1600" dirty="0" err="1" smtClean="0"/>
              <a:t>jdbc</a:t>
            </a:r>
            <a:r>
              <a:rPr lang="en-US" sz="1600" dirty="0" smtClean="0"/>
              <a:t>/</a:t>
            </a:r>
            <a:r>
              <a:rPr lang="en-US" sz="1600" dirty="0" err="1" smtClean="0"/>
              <a:t>studydb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23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애노테이션을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24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애노테이션을 이용하여</a:t>
            </a: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/>
            </a:r>
            <a:b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</a:br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객체 준비를 자동화하기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“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학습할 내용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”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4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단계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 변경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2821" y="2303259"/>
            <a:ext cx="2927535" cy="654870"/>
            <a:chOff x="3385130" y="1831049"/>
            <a:chExt cx="2927535" cy="801982"/>
          </a:xfrm>
        </p:grpSpPr>
        <p:sp>
          <p:nvSpPr>
            <p:cNvPr id="10" name="Folded Corner 9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5" name="Down Arrow 14"/>
          <p:cNvSpPr/>
          <p:nvPr/>
        </p:nvSpPr>
        <p:spPr>
          <a:xfrm rot="14117296">
            <a:off x="4620168" y="2666744"/>
            <a:ext cx="436009" cy="188796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68806" y="3018537"/>
            <a:ext cx="112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애노테이션 정보 추출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5596143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42821" y="3214323"/>
            <a:ext cx="2927535" cy="654871"/>
            <a:chOff x="3385130" y="1831049"/>
            <a:chExt cx="2927535" cy="801982"/>
          </a:xfrm>
        </p:grpSpPr>
        <p:sp>
          <p:nvSpPr>
            <p:cNvPr id="23" name="Folded Corner 2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6098" y="1875963"/>
              <a:ext cx="2845598" cy="67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@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Componet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(“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”)</a:t>
              </a:r>
              <a:endParaRPr lang="ko-KR" altLang="en-US" sz="1400" dirty="0" smtClean="0">
                <a:solidFill>
                  <a:srgbClr val="0000FF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MemberDao.class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25690" y="5555175"/>
            <a:ext cx="80897" cy="446966"/>
            <a:chOff x="6914813" y="4065360"/>
            <a:chExt cx="80897" cy="446966"/>
          </a:xfrm>
        </p:grpSpPr>
        <p:sp>
          <p:nvSpPr>
            <p:cNvPr id="32" name="Connector 31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nector 32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nector 33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42821" y="3974249"/>
            <a:ext cx="2927535" cy="654871"/>
            <a:chOff x="3385130" y="1831049"/>
            <a:chExt cx="2927535" cy="801982"/>
          </a:xfrm>
        </p:grpSpPr>
        <p:sp>
          <p:nvSpPr>
            <p:cNvPr id="37" name="Folded Corner 36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6098" y="1875963"/>
              <a:ext cx="2845598" cy="67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@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Componet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(“/member/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add.do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”)</a:t>
              </a:r>
              <a:endParaRPr lang="ko-KR" altLang="en-US" sz="1400" dirty="0" smtClean="0">
                <a:solidFill>
                  <a:srgbClr val="0000FF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MemberAddController.class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42817" y="4731051"/>
            <a:ext cx="2927535" cy="654871"/>
            <a:chOff x="3385130" y="1831049"/>
            <a:chExt cx="2927535" cy="801982"/>
          </a:xfrm>
        </p:grpSpPr>
        <p:sp>
          <p:nvSpPr>
            <p:cNvPr id="40" name="Folded Corner 39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6098" y="1875963"/>
              <a:ext cx="2845598" cy="67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@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Componet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(“/member/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update.do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”)</a:t>
              </a:r>
              <a:endParaRPr lang="ko-KR" altLang="en-US" sz="1400" dirty="0" smtClean="0">
                <a:solidFill>
                  <a:srgbClr val="0000FF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MemberUpdateController.class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22112" y="4394027"/>
            <a:ext cx="3793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페이지 컨트롤러는</a:t>
            </a:r>
          </a:p>
          <a:p>
            <a:pPr algn="ctr"/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클래스 파일에서 애노테이션 정보를 추출한다</a:t>
            </a:r>
            <a:r>
              <a:rPr lang="en-US" altLang="ko-KR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.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46" name="Curved Connector 45"/>
          <p:cNvCxnSpPr>
            <a:stCxn id="45" idx="1"/>
          </p:cNvCxnSpPr>
          <p:nvPr/>
        </p:nvCxnSpPr>
        <p:spPr>
          <a:xfrm rot="10800000">
            <a:off x="4495800" y="4185683"/>
            <a:ext cx="626312" cy="993175"/>
          </a:xfrm>
          <a:prstGeom prst="curvedConnector2">
            <a:avLst/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4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단계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r>
              <a:rPr lang="en-US" altLang="ko-KR" sz="3600" dirty="0" err="1" smtClean="0"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 변경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2821" y="2303259"/>
            <a:ext cx="2927535" cy="654870"/>
            <a:chOff x="3385130" y="1831049"/>
            <a:chExt cx="2927535" cy="801982"/>
          </a:xfrm>
        </p:grpSpPr>
        <p:sp>
          <p:nvSpPr>
            <p:cNvPr id="10" name="Folded Corner 9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5" name="Down Arrow 14"/>
          <p:cNvSpPr/>
          <p:nvPr/>
        </p:nvSpPr>
        <p:spPr>
          <a:xfrm rot="14117296">
            <a:off x="4620168" y="2666744"/>
            <a:ext cx="436009" cy="188796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68806" y="3018537"/>
            <a:ext cx="112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애노테이션 정보 추출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6646973" y="3170528"/>
            <a:ext cx="436009" cy="88553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61516" y="3387869"/>
            <a:ext cx="112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2" name="모서리가 둥근 직사각형 15"/>
          <p:cNvSpPr/>
          <p:nvPr/>
        </p:nvSpPr>
        <p:spPr>
          <a:xfrm>
            <a:off x="5596143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42821" y="3214323"/>
            <a:ext cx="2927535" cy="654871"/>
            <a:chOff x="3385130" y="1831049"/>
            <a:chExt cx="2927535" cy="801982"/>
          </a:xfrm>
        </p:grpSpPr>
        <p:sp>
          <p:nvSpPr>
            <p:cNvPr id="23" name="Folded Corner 2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6098" y="1875963"/>
              <a:ext cx="2845598" cy="67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@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Componet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(“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”)</a:t>
              </a:r>
              <a:endParaRPr lang="ko-KR" altLang="en-US" sz="1400" dirty="0" smtClean="0">
                <a:solidFill>
                  <a:srgbClr val="0000FF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MemberDao.class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42821" y="3974249"/>
            <a:ext cx="2927535" cy="654871"/>
            <a:chOff x="3385130" y="1831049"/>
            <a:chExt cx="2927535" cy="801982"/>
          </a:xfrm>
        </p:grpSpPr>
        <p:sp>
          <p:nvSpPr>
            <p:cNvPr id="37" name="Folded Corner 36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6098" y="1875963"/>
              <a:ext cx="2845598" cy="67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@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Componet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(“/member/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add.do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”)</a:t>
              </a:r>
              <a:endParaRPr lang="ko-KR" altLang="en-US" sz="1400" dirty="0" smtClean="0">
                <a:solidFill>
                  <a:srgbClr val="0000FF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MemberAddController.class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42817" y="4731051"/>
            <a:ext cx="2927535" cy="654871"/>
            <a:chOff x="3385130" y="1831049"/>
            <a:chExt cx="2927535" cy="801982"/>
          </a:xfrm>
        </p:grpSpPr>
        <p:sp>
          <p:nvSpPr>
            <p:cNvPr id="40" name="Folded Corner 39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6098" y="1875963"/>
              <a:ext cx="2845598" cy="67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@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Componet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(“/member/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update.do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”)</a:t>
              </a:r>
              <a:endParaRPr lang="ko-KR" altLang="en-US" sz="1400" dirty="0" smtClean="0">
                <a:solidFill>
                  <a:srgbClr val="0000FF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MemberUpdateController.class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42" name="모서리가 둥근 직사각형 15"/>
          <p:cNvSpPr/>
          <p:nvPr/>
        </p:nvSpPr>
        <p:spPr>
          <a:xfrm>
            <a:off x="5596144" y="4100741"/>
            <a:ext cx="2666092" cy="654870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3" name="모서리가 둥근 직사각형 15"/>
          <p:cNvSpPr/>
          <p:nvPr/>
        </p:nvSpPr>
        <p:spPr>
          <a:xfrm>
            <a:off x="5596142" y="4806606"/>
            <a:ext cx="2666093" cy="654870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4" name="모서리가 둥근 직사각형 15"/>
          <p:cNvSpPr/>
          <p:nvPr/>
        </p:nvSpPr>
        <p:spPr>
          <a:xfrm>
            <a:off x="5596142" y="5512471"/>
            <a:ext cx="2666093" cy="654870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Update</a:t>
            </a:r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5900" y="5692486"/>
            <a:ext cx="515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애노테이션 정보를 바탕으로 </a:t>
            </a:r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객체 생성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9" name="Curved Connector 28"/>
          <p:cNvCxnSpPr>
            <a:stCxn id="28" idx="0"/>
          </p:cNvCxnSpPr>
          <p:nvPr/>
        </p:nvCxnSpPr>
        <p:spPr>
          <a:xfrm rot="5400000" flipH="1" flipV="1">
            <a:off x="3819856" y="4139457"/>
            <a:ext cx="527566" cy="2578493"/>
          </a:xfrm>
          <a:prstGeom prst="curvedConnector2">
            <a:avLst/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8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참고</a:t>
            </a:r>
            <a:r>
              <a:rPr lang="en-US" altLang="ko-KR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!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4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 파일에서 애노테이션 정보를 추출할 때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Reflections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오픈 소스 라이브러리 사용</a:t>
            </a:r>
          </a:p>
        </p:txBody>
      </p:sp>
      <p:sp>
        <p:nvSpPr>
          <p:cNvPr id="22" name="모서리가 둥근 직사각형 15"/>
          <p:cNvSpPr/>
          <p:nvPr/>
        </p:nvSpPr>
        <p:spPr>
          <a:xfrm>
            <a:off x="692624" y="2213081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6" name="모서리가 둥근 직사각형 15"/>
          <p:cNvSpPr/>
          <p:nvPr/>
        </p:nvSpPr>
        <p:spPr>
          <a:xfrm>
            <a:off x="5875176" y="2298468"/>
            <a:ext cx="2666092" cy="654870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오픈 소스 라이브러리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Reflections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6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 파일에서 애노테이션 정보를 추출할 때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Reflections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오픈 소스 라이브러리 사용</a:t>
            </a:r>
          </a:p>
        </p:txBody>
      </p:sp>
      <p:sp>
        <p:nvSpPr>
          <p:cNvPr id="22" name="모서리가 둥근 직사각형 15"/>
          <p:cNvSpPr/>
          <p:nvPr/>
        </p:nvSpPr>
        <p:spPr>
          <a:xfrm>
            <a:off x="692624" y="2213081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6" name="모서리가 둥근 직사각형 15"/>
          <p:cNvSpPr/>
          <p:nvPr/>
        </p:nvSpPr>
        <p:spPr>
          <a:xfrm>
            <a:off x="5875176" y="2298468"/>
            <a:ext cx="2666092" cy="654870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오픈 소스 라이브러리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Reflections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7" name="직선 화살표 연결선 7"/>
          <p:cNvCxnSpPr>
            <a:stCxn id="22" idx="3"/>
            <a:endCxn id="26" idx="1"/>
          </p:cNvCxnSpPr>
          <p:nvPr/>
        </p:nvCxnSpPr>
        <p:spPr>
          <a:xfrm>
            <a:off x="3358717" y="2621828"/>
            <a:ext cx="2516459" cy="407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8717" y="2053482"/>
            <a:ext cx="251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getTypesAnnotationedWith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</a:p>
          <a:p>
            <a:pPr algn="ctr"/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Component.class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3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 파일에서 애노테이션 정보를 추출할 때 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Reflections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오픈 소스 라이브러리 사용</a:t>
            </a:r>
          </a:p>
        </p:txBody>
      </p:sp>
      <p:sp>
        <p:nvSpPr>
          <p:cNvPr id="22" name="모서리가 둥근 직사각형 15"/>
          <p:cNvSpPr/>
          <p:nvPr/>
        </p:nvSpPr>
        <p:spPr>
          <a:xfrm>
            <a:off x="692624" y="2213081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756121" y="3993278"/>
            <a:ext cx="2927535" cy="654871"/>
            <a:chOff x="3385130" y="1831049"/>
            <a:chExt cx="2927535" cy="801982"/>
          </a:xfrm>
        </p:grpSpPr>
        <p:sp>
          <p:nvSpPr>
            <p:cNvPr id="23" name="Folded Corner 2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6098" y="1875963"/>
              <a:ext cx="2845598" cy="67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@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Componet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(“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”)</a:t>
              </a:r>
              <a:endParaRPr lang="ko-KR" altLang="en-US" sz="1400" dirty="0" smtClean="0">
                <a:solidFill>
                  <a:srgbClr val="0000FF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MemberDao.class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56121" y="4753204"/>
            <a:ext cx="2927535" cy="654871"/>
            <a:chOff x="3385130" y="1831049"/>
            <a:chExt cx="2927535" cy="801982"/>
          </a:xfrm>
        </p:grpSpPr>
        <p:sp>
          <p:nvSpPr>
            <p:cNvPr id="37" name="Folded Corner 36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6098" y="1875963"/>
              <a:ext cx="2845598" cy="67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@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Componet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(“/member/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add.do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”)</a:t>
              </a:r>
              <a:endParaRPr lang="ko-KR" altLang="en-US" sz="1400" dirty="0" smtClean="0">
                <a:solidFill>
                  <a:srgbClr val="0000FF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MemberAddController.class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56117" y="5510006"/>
            <a:ext cx="2927535" cy="654871"/>
            <a:chOff x="3385130" y="1831049"/>
            <a:chExt cx="2927535" cy="801982"/>
          </a:xfrm>
        </p:grpSpPr>
        <p:sp>
          <p:nvSpPr>
            <p:cNvPr id="40" name="Folded Corner 39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6098" y="1875963"/>
              <a:ext cx="2845598" cy="67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@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Componet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(“/member/</a:t>
              </a:r>
              <a:r>
                <a:rPr lang="en-US" altLang="ko-KR" sz="1400" dirty="0" err="1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update.do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”)</a:t>
              </a:r>
              <a:endParaRPr lang="ko-KR" altLang="en-US" sz="1400" dirty="0" smtClean="0">
                <a:solidFill>
                  <a:srgbClr val="0000FF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  <a:p>
              <a:pPr algn="ctr"/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MemberUpdateController.class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26" name="모서리가 둥근 직사각형 15"/>
          <p:cNvSpPr/>
          <p:nvPr/>
        </p:nvSpPr>
        <p:spPr>
          <a:xfrm>
            <a:off x="5875176" y="2298468"/>
            <a:ext cx="2666092" cy="654870"/>
          </a:xfrm>
          <a:prstGeom prst="roundRect">
            <a:avLst>
              <a:gd name="adj" fmla="val 5978"/>
            </a:avLst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오픈 소스 라이브러리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Reflections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cxnSp>
        <p:nvCxnSpPr>
          <p:cNvPr id="27" name="직선 화살표 연결선 7"/>
          <p:cNvCxnSpPr>
            <a:stCxn id="22" idx="3"/>
            <a:endCxn id="26" idx="1"/>
          </p:cNvCxnSpPr>
          <p:nvPr/>
        </p:nvCxnSpPr>
        <p:spPr>
          <a:xfrm>
            <a:off x="3358717" y="2621828"/>
            <a:ext cx="2516459" cy="4075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8717" y="2053482"/>
            <a:ext cx="251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getTypesAnnotationedWith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(</a:t>
            </a:r>
          </a:p>
          <a:p>
            <a:pPr algn="ctr"/>
            <a:r>
              <a:rPr lang="en-US" altLang="ko-KR" sz="1400" dirty="0" err="1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Component.class</a:t>
            </a:r>
            <a:r>
              <a:rPr lang="en-US" altLang="ko-KR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)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219884" y="6266808"/>
            <a:ext cx="80897" cy="446966"/>
            <a:chOff x="6914813" y="4065360"/>
            <a:chExt cx="80897" cy="446966"/>
          </a:xfrm>
        </p:grpSpPr>
        <p:sp>
          <p:nvSpPr>
            <p:cNvPr id="35" name="Connector 34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nector 44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nector 45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>
            <a:off x="7104173" y="3056781"/>
            <a:ext cx="436009" cy="88553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18716" y="3274122"/>
            <a:ext cx="112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클래스 찾기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5900" y="4563815"/>
            <a:ext cx="5156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Component </a:t>
            </a:r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애노테이션이 붙은</a:t>
            </a:r>
          </a:p>
          <a:p>
            <a:pPr algn="ctr"/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클래스를 찾아 그 목록을 리턴한다</a:t>
            </a:r>
            <a:r>
              <a:rPr lang="en-US" altLang="ko-KR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.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50" name="Curved Connector 49"/>
          <p:cNvCxnSpPr>
            <a:stCxn id="49" idx="0"/>
          </p:cNvCxnSpPr>
          <p:nvPr/>
        </p:nvCxnSpPr>
        <p:spPr>
          <a:xfrm rot="5400000" flipH="1" flipV="1">
            <a:off x="4347507" y="1807149"/>
            <a:ext cx="1203553" cy="4309780"/>
          </a:xfrm>
          <a:prstGeom prst="curvedConnector2">
            <a:avLst/>
          </a:prstGeom>
          <a:ln w="381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4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674739" y="3036474"/>
            <a:ext cx="5687961" cy="609300"/>
          </a:xfrm>
          <a:custGeom>
            <a:avLst/>
            <a:gdLst>
              <a:gd name="connsiteX0" fmla="*/ 177800 w 5676900"/>
              <a:gd name="connsiteY0" fmla="*/ 0 h 609600"/>
              <a:gd name="connsiteX1" fmla="*/ 0 w 5676900"/>
              <a:gd name="connsiteY1" fmla="*/ 609600 h 609600"/>
              <a:gd name="connsiteX2" fmla="*/ 5676900 w 5676900"/>
              <a:gd name="connsiteY2" fmla="*/ 609600 h 609600"/>
              <a:gd name="connsiteX3" fmla="*/ 3124200 w 5676900"/>
              <a:gd name="connsiteY3" fmla="*/ 25400 h 609600"/>
              <a:gd name="connsiteX4" fmla="*/ 177800 w 5676900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6900" h="609600">
                <a:moveTo>
                  <a:pt x="177800" y="0"/>
                </a:moveTo>
                <a:lnTo>
                  <a:pt x="0" y="609600"/>
                </a:lnTo>
                <a:lnTo>
                  <a:pt x="5676900" y="609600"/>
                </a:lnTo>
                <a:lnTo>
                  <a:pt x="3124200" y="25400"/>
                </a:lnTo>
                <a:lnTo>
                  <a:pt x="17780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4739" y="3650500"/>
            <a:ext cx="5687961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jndi.dataSource</a:t>
            </a:r>
            <a:r>
              <a:rPr lang="en-US" sz="1600" dirty="0"/>
              <a:t>=</a:t>
            </a:r>
            <a:r>
              <a:rPr lang="en-US" sz="1600" dirty="0" err="1"/>
              <a:t>java:comp</a:t>
            </a:r>
            <a:r>
              <a:rPr lang="en-US" sz="1600" dirty="0"/>
              <a:t>/</a:t>
            </a:r>
            <a:r>
              <a:rPr lang="en-US" sz="1600" dirty="0" err="1"/>
              <a:t>env</a:t>
            </a:r>
            <a:r>
              <a:rPr lang="en-US" sz="1600" dirty="0"/>
              <a:t>/</a:t>
            </a:r>
            <a:r>
              <a:rPr lang="en-US" sz="1600" dirty="0" err="1"/>
              <a:t>jdbc</a:t>
            </a:r>
            <a:r>
              <a:rPr lang="en-US" sz="1600" dirty="0"/>
              <a:t>/</a:t>
            </a:r>
            <a:r>
              <a:rPr lang="en-US" sz="1600" dirty="0" err="1"/>
              <a:t>studydb</a:t>
            </a:r>
            <a:endParaRPr lang="en-US" sz="1600" dirty="0"/>
          </a:p>
          <a:p>
            <a:r>
              <a:rPr lang="en-US" sz="1600" dirty="0" err="1"/>
              <a:t>memberDao</a:t>
            </a:r>
            <a:r>
              <a:rPr lang="en-US" sz="1600" dirty="0"/>
              <a:t>=</a:t>
            </a:r>
            <a:r>
              <a:rPr lang="en-US" sz="1600" dirty="0" err="1"/>
              <a:t>spms.dao.MySqlMemberDao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login.do</a:t>
            </a:r>
            <a:r>
              <a:rPr lang="en-US" sz="1600" dirty="0"/>
              <a:t>=</a:t>
            </a:r>
            <a:r>
              <a:rPr lang="en-US" sz="1600" dirty="0" err="1"/>
              <a:t>spms.controls.LogInController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err="1"/>
              <a:t>auth</a:t>
            </a:r>
            <a:r>
              <a:rPr lang="en-US" sz="1600" dirty="0"/>
              <a:t>/</a:t>
            </a:r>
            <a:r>
              <a:rPr lang="en-US" sz="1600" dirty="0" err="1"/>
              <a:t>logout.do</a:t>
            </a:r>
            <a:r>
              <a:rPr lang="en-US" sz="1600" dirty="0"/>
              <a:t>=</a:t>
            </a:r>
            <a:r>
              <a:rPr lang="en-US" sz="1600" dirty="0" err="1"/>
              <a:t>spms.controls.LogOutController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list.do</a:t>
            </a:r>
            <a:r>
              <a:rPr lang="en-US" sz="1600" dirty="0"/>
              <a:t>=</a:t>
            </a:r>
            <a:r>
              <a:rPr lang="en-US" sz="1600" dirty="0" err="1"/>
              <a:t>spms.controls.MemberListController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add.do</a:t>
            </a:r>
            <a:r>
              <a:rPr lang="en-US" sz="1600" dirty="0"/>
              <a:t>=</a:t>
            </a:r>
            <a:r>
              <a:rPr lang="en-US" sz="1600" dirty="0" err="1"/>
              <a:t>spms.controls.MemberAddController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update.do</a:t>
            </a:r>
            <a:r>
              <a:rPr lang="en-US" sz="1600" dirty="0"/>
              <a:t>=</a:t>
            </a:r>
            <a:r>
              <a:rPr lang="en-US" sz="1600" dirty="0" err="1"/>
              <a:t>spms.controls.MemberUpdateController</a:t>
            </a:r>
            <a:endParaRPr lang="en-US" sz="1600" dirty="0"/>
          </a:p>
          <a:p>
            <a:r>
              <a:rPr lang="en-US" sz="1600" dirty="0"/>
              <a:t>/</a:t>
            </a:r>
            <a:r>
              <a:rPr lang="en-US" sz="1600" dirty="0" smtClean="0"/>
              <a:t>member/</a:t>
            </a:r>
            <a:r>
              <a:rPr lang="en-US" sz="1600" dirty="0" err="1" smtClean="0"/>
              <a:t>delete.do</a:t>
            </a:r>
            <a:r>
              <a:rPr lang="en-US" sz="1600" dirty="0" smtClean="0"/>
              <a:t>=</a:t>
            </a:r>
            <a:r>
              <a:rPr lang="en-US" sz="1600" dirty="0" err="1" smtClean="0"/>
              <a:t>spms.controls.MemberDeleteController</a:t>
            </a:r>
            <a:endParaRPr lang="ko-KR" altLang="en-US" sz="16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892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기존 방식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  <a:sym typeface="Wingdings"/>
              </a:rPr>
              <a:t> 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프로퍼티를 이용한 방식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74759" y="2249690"/>
            <a:ext cx="2927535" cy="801982"/>
            <a:chOff x="3385130" y="1831049"/>
            <a:chExt cx="2927535" cy="801982"/>
          </a:xfrm>
        </p:grpSpPr>
        <p:sp>
          <p:nvSpPr>
            <p:cNvPr id="13" name="Folded Corner 1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15" name="모서리가 둥근 직사각형 15"/>
          <p:cNvSpPr/>
          <p:nvPr/>
        </p:nvSpPr>
        <p:spPr>
          <a:xfrm>
            <a:off x="5596143" y="2234178"/>
            <a:ext cx="2666093" cy="817494"/>
          </a:xfrm>
          <a:prstGeom prst="roundRect">
            <a:avLst>
              <a:gd name="adj" fmla="val 5978"/>
            </a:avLst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관리자</a:t>
            </a:r>
            <a:r>
              <a:rPr lang="en-US" sz="16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600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ApplicationContext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549967" y="1936622"/>
            <a:ext cx="436009" cy="145889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817605" y="3192222"/>
            <a:ext cx="436009" cy="88553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5"/>
          <p:cNvSpPr/>
          <p:nvPr/>
        </p:nvSpPr>
        <p:spPr>
          <a:xfrm>
            <a:off x="5596143" y="4218304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LogInController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748543" y="4370704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LogOutController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5900943" y="4523104"/>
            <a:ext cx="2438180" cy="654870"/>
          </a:xfrm>
          <a:prstGeom prst="roundRect">
            <a:avLst>
              <a:gd name="adj" fmla="val 5978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MemberListController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6695" y="2249689"/>
            <a:ext cx="112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읽기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20033" y="3404900"/>
            <a:ext cx="1122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생성</a:t>
            </a:r>
            <a:endParaRPr lang="en-US" altLang="ko-KR" sz="1400" dirty="0" smtClean="0">
              <a:solidFill>
                <a:srgbClr val="000000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기존 방식의 문제점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4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19138" y="3949700"/>
            <a:ext cx="5428350" cy="13542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jndi.dataSource</a:t>
            </a:r>
            <a:r>
              <a:rPr lang="en-US" sz="1600" dirty="0" smtClean="0"/>
              <a:t>=</a:t>
            </a:r>
            <a:r>
              <a:rPr lang="en-US" sz="1600" dirty="0" err="1" smtClean="0"/>
              <a:t>java:comp</a:t>
            </a:r>
            <a:r>
              <a:rPr lang="en-US" sz="1600" dirty="0" smtClean="0"/>
              <a:t>/</a:t>
            </a:r>
            <a:r>
              <a:rPr lang="en-US" sz="1600" dirty="0" err="1" smtClean="0"/>
              <a:t>env</a:t>
            </a:r>
            <a:r>
              <a:rPr lang="en-US" sz="1600" dirty="0" smtClean="0"/>
              <a:t>/</a:t>
            </a:r>
            <a:r>
              <a:rPr lang="en-US" sz="1600" dirty="0" err="1" smtClean="0"/>
              <a:t>jdbc</a:t>
            </a:r>
            <a:r>
              <a:rPr lang="en-US" sz="1600" dirty="0" smtClean="0"/>
              <a:t>/</a:t>
            </a:r>
            <a:r>
              <a:rPr lang="en-US" sz="1600" dirty="0" err="1" smtClean="0"/>
              <a:t>studydb</a:t>
            </a:r>
            <a:endParaRPr lang="en-US" sz="1600" dirty="0" smtClean="0"/>
          </a:p>
          <a:p>
            <a:r>
              <a:rPr lang="en-US" sz="1600" dirty="0" smtClean="0"/>
              <a:t>/</a:t>
            </a:r>
            <a:r>
              <a:rPr lang="en-US" sz="1600" dirty="0"/>
              <a:t>member/</a:t>
            </a:r>
            <a:r>
              <a:rPr lang="en-US" sz="1600" dirty="0" err="1"/>
              <a:t>add.do</a:t>
            </a:r>
            <a:r>
              <a:rPr lang="en-US" sz="1600" dirty="0"/>
              <a:t>=</a:t>
            </a:r>
            <a:r>
              <a:rPr lang="en-US" sz="1600" dirty="0" err="1"/>
              <a:t>spms.controls.MemberAddController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update.do</a:t>
            </a:r>
            <a:r>
              <a:rPr lang="en-US" sz="1600" dirty="0"/>
              <a:t>=</a:t>
            </a:r>
            <a:r>
              <a:rPr lang="en-US" sz="1600" dirty="0" err="1"/>
              <a:t>spms.controls.MemberUpdateController</a:t>
            </a:r>
            <a:endParaRPr lang="en-US" sz="1600" dirty="0"/>
          </a:p>
          <a:p>
            <a:r>
              <a:rPr lang="en-US" altLang="ko-KR" sz="1600" dirty="0" smtClean="0"/>
              <a:t>…</a:t>
            </a:r>
            <a:endParaRPr lang="ko-KR" altLang="en-US" sz="1600" dirty="0" smtClean="0"/>
          </a:p>
          <a:p>
            <a:r>
              <a:rPr lang="en-US" altLang="ko-KR" b="1" dirty="0" smtClean="0"/>
              <a:t>/</a:t>
            </a:r>
            <a:r>
              <a:rPr lang="en-US" altLang="ko-KR" b="1" dirty="0" smtClean="0"/>
              <a:t>board/</a:t>
            </a:r>
            <a:r>
              <a:rPr lang="en-US" altLang="ko-KR" b="1" dirty="0" err="1" smtClean="0"/>
              <a:t>add.do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spms.controls.BoardAddController</a:t>
            </a:r>
            <a:endParaRPr lang="ko-KR" altLang="en-US" b="1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또는 페이지 컨트롤러를 추가할 때 마다 프로퍼티 파일을 변경해야 함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4739" y="2548499"/>
            <a:ext cx="2927535" cy="801982"/>
            <a:chOff x="3385130" y="1831049"/>
            <a:chExt cx="2927535" cy="801982"/>
          </a:xfrm>
        </p:grpSpPr>
        <p:sp>
          <p:nvSpPr>
            <p:cNvPr id="13" name="Folded Corner 1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22" name="모서리가 둥근 직사각형 15"/>
          <p:cNvSpPr/>
          <p:nvPr/>
        </p:nvSpPr>
        <p:spPr>
          <a:xfrm>
            <a:off x="6103088" y="234342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6103088" y="304929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MemberUpdateController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22175" y="3885200"/>
            <a:ext cx="80897" cy="446966"/>
            <a:chOff x="6914813" y="4065360"/>
            <a:chExt cx="80897" cy="446966"/>
          </a:xfrm>
        </p:grpSpPr>
        <p:sp>
          <p:nvSpPr>
            <p:cNvPr id="26" name="Connector 25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nnector 26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nector 27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모서리가 둥근 직사각형 15"/>
          <p:cNvSpPr/>
          <p:nvPr/>
        </p:nvSpPr>
        <p:spPr>
          <a:xfrm>
            <a:off x="6103088" y="4545636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1928212" y="3475375"/>
            <a:ext cx="420588" cy="47432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19138" y="3949700"/>
            <a:ext cx="5428350" cy="13542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jndi.dataSource</a:t>
            </a:r>
            <a:r>
              <a:rPr lang="en-US" sz="1600" dirty="0" smtClean="0"/>
              <a:t>=</a:t>
            </a:r>
            <a:r>
              <a:rPr lang="en-US" sz="1600" dirty="0" err="1" smtClean="0"/>
              <a:t>java:comp</a:t>
            </a:r>
            <a:r>
              <a:rPr lang="en-US" sz="1600" dirty="0" smtClean="0"/>
              <a:t>/</a:t>
            </a:r>
            <a:r>
              <a:rPr lang="en-US" sz="1600" dirty="0" err="1" smtClean="0"/>
              <a:t>env</a:t>
            </a:r>
            <a:r>
              <a:rPr lang="en-US" sz="1600" dirty="0" smtClean="0"/>
              <a:t>/</a:t>
            </a:r>
            <a:r>
              <a:rPr lang="en-US" sz="1600" dirty="0" err="1" smtClean="0"/>
              <a:t>jdbc</a:t>
            </a:r>
            <a:r>
              <a:rPr lang="en-US" sz="1600" dirty="0" smtClean="0"/>
              <a:t>/</a:t>
            </a:r>
            <a:r>
              <a:rPr lang="en-US" sz="1600" dirty="0" err="1" smtClean="0"/>
              <a:t>studydb</a:t>
            </a:r>
            <a:endParaRPr lang="en-US" sz="1600" dirty="0" smtClean="0"/>
          </a:p>
          <a:p>
            <a:r>
              <a:rPr lang="en-US" sz="1600" dirty="0" smtClean="0"/>
              <a:t>/</a:t>
            </a:r>
            <a:r>
              <a:rPr lang="en-US" sz="1600" dirty="0"/>
              <a:t>member/</a:t>
            </a:r>
            <a:r>
              <a:rPr lang="en-US" sz="1600" dirty="0" err="1"/>
              <a:t>add.do</a:t>
            </a:r>
            <a:r>
              <a:rPr lang="en-US" sz="1600" dirty="0"/>
              <a:t>=</a:t>
            </a:r>
            <a:r>
              <a:rPr lang="en-US" sz="1600" dirty="0" err="1"/>
              <a:t>spms.controls.MemberAddController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update.do</a:t>
            </a:r>
            <a:r>
              <a:rPr lang="en-US" sz="1600" dirty="0"/>
              <a:t>=</a:t>
            </a:r>
            <a:r>
              <a:rPr lang="en-US" sz="1600" dirty="0" err="1"/>
              <a:t>spms.controls.MemberUpdateController</a:t>
            </a:r>
            <a:endParaRPr lang="en-US" sz="1600" dirty="0"/>
          </a:p>
          <a:p>
            <a:r>
              <a:rPr lang="en-US" altLang="ko-KR" sz="1600" dirty="0" smtClean="0"/>
              <a:t>…</a:t>
            </a:r>
            <a:endParaRPr lang="ko-KR" altLang="en-US" sz="1600" dirty="0" smtClean="0"/>
          </a:p>
          <a:p>
            <a:r>
              <a:rPr lang="en-US" altLang="ko-KR" b="1" dirty="0" smtClean="0"/>
              <a:t>/</a:t>
            </a:r>
            <a:r>
              <a:rPr lang="en-US" altLang="ko-KR" b="1" dirty="0" smtClean="0"/>
              <a:t>board/</a:t>
            </a:r>
            <a:r>
              <a:rPr lang="en-US" altLang="ko-KR" b="1" dirty="0" err="1" smtClean="0"/>
              <a:t>add.do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spms.controls.BoardAddController</a:t>
            </a:r>
            <a:endParaRPr lang="ko-KR" altLang="en-US" b="1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4739" y="2548499"/>
            <a:ext cx="2927535" cy="801982"/>
            <a:chOff x="3385130" y="1831049"/>
            <a:chExt cx="2927535" cy="801982"/>
          </a:xfrm>
        </p:grpSpPr>
        <p:sp>
          <p:nvSpPr>
            <p:cNvPr id="13" name="Folded Corner 1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22" name="모서리가 둥근 직사각형 15"/>
          <p:cNvSpPr/>
          <p:nvPr/>
        </p:nvSpPr>
        <p:spPr>
          <a:xfrm>
            <a:off x="6103088" y="234342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6103088" y="304929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MemberUpdateController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22175" y="3885200"/>
            <a:ext cx="80897" cy="446966"/>
            <a:chOff x="6914813" y="4065360"/>
            <a:chExt cx="80897" cy="446966"/>
          </a:xfrm>
        </p:grpSpPr>
        <p:sp>
          <p:nvSpPr>
            <p:cNvPr id="26" name="Connector 25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nnector 26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nector 27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모서리가 둥근 직사각형 15"/>
          <p:cNvSpPr/>
          <p:nvPr/>
        </p:nvSpPr>
        <p:spPr>
          <a:xfrm>
            <a:off x="6103088" y="4545636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1928212" y="3475375"/>
            <a:ext cx="420588" cy="47432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45765" y="5760623"/>
            <a:ext cx="147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객체 </a:t>
            </a:r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추가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8" name="Curved Connector 17"/>
          <p:cNvCxnSpPr>
            <a:stCxn id="17" idx="3"/>
          </p:cNvCxnSpPr>
          <p:nvPr/>
        </p:nvCxnSpPr>
        <p:spPr>
          <a:xfrm flipV="1">
            <a:off x="6819901" y="5303917"/>
            <a:ext cx="583169" cy="749094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또는 페이지 컨트롤러를 추가할 때 마다 프로퍼티 파일을 변경해야 함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6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19138" y="3949700"/>
            <a:ext cx="5428350" cy="13542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jndi.dataSource</a:t>
            </a:r>
            <a:r>
              <a:rPr lang="en-US" sz="1600" dirty="0" smtClean="0"/>
              <a:t>=</a:t>
            </a:r>
            <a:r>
              <a:rPr lang="en-US" sz="1600" dirty="0" err="1" smtClean="0"/>
              <a:t>java:comp</a:t>
            </a:r>
            <a:r>
              <a:rPr lang="en-US" sz="1600" dirty="0" smtClean="0"/>
              <a:t>/</a:t>
            </a:r>
            <a:r>
              <a:rPr lang="en-US" sz="1600" dirty="0" err="1" smtClean="0"/>
              <a:t>env</a:t>
            </a:r>
            <a:r>
              <a:rPr lang="en-US" sz="1600" dirty="0" smtClean="0"/>
              <a:t>/</a:t>
            </a:r>
            <a:r>
              <a:rPr lang="en-US" sz="1600" dirty="0" err="1" smtClean="0"/>
              <a:t>jdbc</a:t>
            </a:r>
            <a:r>
              <a:rPr lang="en-US" sz="1600" dirty="0" smtClean="0"/>
              <a:t>/</a:t>
            </a:r>
            <a:r>
              <a:rPr lang="en-US" sz="1600" dirty="0" err="1" smtClean="0"/>
              <a:t>studydb</a:t>
            </a:r>
            <a:endParaRPr lang="en-US" sz="1600" dirty="0" smtClean="0"/>
          </a:p>
          <a:p>
            <a:r>
              <a:rPr lang="en-US" sz="1600" dirty="0" smtClean="0"/>
              <a:t>/</a:t>
            </a:r>
            <a:r>
              <a:rPr lang="en-US" sz="1600" dirty="0"/>
              <a:t>member/</a:t>
            </a:r>
            <a:r>
              <a:rPr lang="en-US" sz="1600" dirty="0" err="1"/>
              <a:t>add.do</a:t>
            </a:r>
            <a:r>
              <a:rPr lang="en-US" sz="1600" dirty="0"/>
              <a:t>=</a:t>
            </a:r>
            <a:r>
              <a:rPr lang="en-US" sz="1600" dirty="0" err="1"/>
              <a:t>spms.controls.MemberAddController</a:t>
            </a:r>
            <a:endParaRPr lang="en-US" sz="1600" dirty="0"/>
          </a:p>
          <a:p>
            <a:r>
              <a:rPr lang="en-US" sz="1600" dirty="0"/>
              <a:t>/member/</a:t>
            </a:r>
            <a:r>
              <a:rPr lang="en-US" sz="1600" dirty="0" err="1"/>
              <a:t>update.do</a:t>
            </a:r>
            <a:r>
              <a:rPr lang="en-US" sz="1600" dirty="0"/>
              <a:t>=</a:t>
            </a:r>
            <a:r>
              <a:rPr lang="en-US" sz="1600" dirty="0" err="1"/>
              <a:t>spms.controls.MemberUpdateController</a:t>
            </a:r>
            <a:endParaRPr lang="en-US" sz="1600" dirty="0"/>
          </a:p>
          <a:p>
            <a:r>
              <a:rPr lang="en-US" altLang="ko-KR" sz="1600" dirty="0" smtClean="0"/>
              <a:t>…</a:t>
            </a:r>
            <a:endParaRPr lang="ko-KR" altLang="en-US" sz="1600" dirty="0" smtClean="0"/>
          </a:p>
          <a:p>
            <a:r>
              <a:rPr lang="en-US" altLang="ko-KR" b="1" dirty="0" smtClean="0"/>
              <a:t>/</a:t>
            </a:r>
            <a:r>
              <a:rPr lang="en-US" altLang="ko-KR" b="1" dirty="0" smtClean="0"/>
              <a:t>board/</a:t>
            </a:r>
            <a:r>
              <a:rPr lang="en-US" altLang="ko-KR" b="1" dirty="0" err="1" smtClean="0"/>
              <a:t>add.do</a:t>
            </a:r>
            <a:r>
              <a:rPr lang="en-US" altLang="ko-KR" b="1" dirty="0" smtClean="0"/>
              <a:t>=</a:t>
            </a:r>
            <a:r>
              <a:rPr lang="en-US" altLang="ko-KR" b="1" dirty="0" err="1" smtClean="0"/>
              <a:t>spms.controls.BoardAddController</a:t>
            </a:r>
            <a:endParaRPr lang="ko-KR" altLang="en-US" b="1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4739" y="2548499"/>
            <a:ext cx="2927535" cy="801982"/>
            <a:chOff x="3385130" y="1831049"/>
            <a:chExt cx="2927535" cy="801982"/>
          </a:xfrm>
        </p:grpSpPr>
        <p:sp>
          <p:nvSpPr>
            <p:cNvPr id="13" name="Folded Corner 1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22" name="모서리가 둥근 직사각형 15"/>
          <p:cNvSpPr/>
          <p:nvPr/>
        </p:nvSpPr>
        <p:spPr>
          <a:xfrm>
            <a:off x="6103088" y="234342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6103088" y="304929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MemberUpdateController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22175" y="3885200"/>
            <a:ext cx="80897" cy="446966"/>
            <a:chOff x="6914813" y="4065360"/>
            <a:chExt cx="80897" cy="446966"/>
          </a:xfrm>
        </p:grpSpPr>
        <p:sp>
          <p:nvSpPr>
            <p:cNvPr id="26" name="Connector 25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nnector 26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nector 27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모서리가 둥근 직사각형 15"/>
          <p:cNvSpPr/>
          <p:nvPr/>
        </p:nvSpPr>
        <p:spPr>
          <a:xfrm>
            <a:off x="6103088" y="4545636"/>
            <a:ext cx="2438180" cy="654870"/>
          </a:xfrm>
          <a:prstGeom prst="roundRect">
            <a:avLst>
              <a:gd name="adj" fmla="val 5978"/>
            </a:avLst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1928212" y="3475375"/>
            <a:ext cx="420588" cy="47432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45765" y="5760623"/>
            <a:ext cx="147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객체 </a:t>
            </a:r>
            <a:r>
              <a:rPr lang="ko-KR" altLang="en-US" sz="3200" dirty="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추가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18" name="Curved Connector 17"/>
          <p:cNvCxnSpPr>
            <a:stCxn id="17" idx="3"/>
          </p:cNvCxnSpPr>
          <p:nvPr/>
        </p:nvCxnSpPr>
        <p:spPr>
          <a:xfrm flipV="1">
            <a:off x="6819901" y="5303917"/>
            <a:ext cx="583169" cy="749094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02564" y="5760623"/>
            <a:ext cx="2540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E46C0A"/>
                </a:solidFill>
                <a:latin typeface="나눔손글씨 붓"/>
                <a:ea typeface="나눔손글씨 붓"/>
                <a:cs typeface="나눔손글씨 붓"/>
              </a:rPr>
              <a:t>프로퍼티 파일 변경</a:t>
            </a:r>
            <a:endParaRPr lang="en-US" altLang="ko-KR" sz="3200" dirty="0" smtClean="0">
              <a:solidFill>
                <a:srgbClr val="E46C0A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cxnSp>
        <p:nvCxnSpPr>
          <p:cNvPr id="24" name="Curved Connector 23"/>
          <p:cNvCxnSpPr>
            <a:stCxn id="21" idx="1"/>
          </p:cNvCxnSpPr>
          <p:nvPr/>
        </p:nvCxnSpPr>
        <p:spPr>
          <a:xfrm rot="10800000">
            <a:off x="1979720" y="5303925"/>
            <a:ext cx="622844" cy="749086"/>
          </a:xfrm>
          <a:prstGeom prst="curvedConnector2">
            <a:avLst/>
          </a:prstGeom>
          <a:ln w="12700" cap="sq" cmpd="sng">
            <a:solidFill>
              <a:srgbClr val="E46C0A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 또는 페이지 컨트롤러를 추가할 때 마다 프로퍼티 파일을 변경해야 함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90670" y="2738939"/>
            <a:ext cx="6929610" cy="94146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해결 방안</a:t>
            </a:r>
            <a:endParaRPr 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4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19138" y="3609565"/>
            <a:ext cx="5428350" cy="1631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jndi.dataSource</a:t>
            </a:r>
            <a:r>
              <a:rPr lang="en-US" sz="1600" dirty="0" smtClean="0"/>
              <a:t>=</a:t>
            </a:r>
            <a:r>
              <a:rPr lang="en-US" sz="1600" dirty="0" err="1" smtClean="0"/>
              <a:t>java:comp</a:t>
            </a:r>
            <a:r>
              <a:rPr lang="en-US" sz="1600" dirty="0" smtClean="0"/>
              <a:t>/</a:t>
            </a:r>
            <a:r>
              <a:rPr lang="en-US" sz="1600" dirty="0" err="1" smtClean="0"/>
              <a:t>env</a:t>
            </a:r>
            <a:r>
              <a:rPr lang="en-US" sz="1600" dirty="0" smtClean="0"/>
              <a:t>/</a:t>
            </a:r>
            <a:r>
              <a:rPr lang="en-US" sz="1600" dirty="0" err="1" smtClean="0"/>
              <a:t>jdbc</a:t>
            </a:r>
            <a:r>
              <a:rPr lang="en-US" sz="1600" dirty="0" smtClean="0"/>
              <a:t>/</a:t>
            </a:r>
            <a:r>
              <a:rPr lang="en-US" sz="1600" dirty="0" err="1" smtClean="0"/>
              <a:t>studydb</a:t>
            </a:r>
            <a:endParaRPr lang="en-US" sz="1600" dirty="0" smtClean="0"/>
          </a:p>
          <a:p>
            <a:r>
              <a:rPr lang="en-US" sz="1600" dirty="0" err="1"/>
              <a:t>memberDao</a:t>
            </a:r>
            <a:r>
              <a:rPr lang="en-US" sz="1600" dirty="0"/>
              <a:t>=</a:t>
            </a:r>
            <a:r>
              <a:rPr lang="en-US" sz="1600" dirty="0" err="1"/>
              <a:t>spms.dao.MySqlMemberDao</a:t>
            </a:r>
            <a:endParaRPr lang="en-US" sz="1600" dirty="0"/>
          </a:p>
          <a:p>
            <a:r>
              <a:rPr lang="en-US" sz="1600" dirty="0" smtClean="0"/>
              <a:t>/</a:t>
            </a:r>
            <a:r>
              <a:rPr lang="en-US" sz="1600" dirty="0"/>
              <a:t>member/</a:t>
            </a:r>
            <a:r>
              <a:rPr lang="en-US" sz="1600" dirty="0" err="1"/>
              <a:t>add.do</a:t>
            </a:r>
            <a:r>
              <a:rPr lang="en-US" sz="1600" dirty="0"/>
              <a:t>=</a:t>
            </a:r>
            <a:r>
              <a:rPr lang="en-US" sz="1600" dirty="0" err="1"/>
              <a:t>spms.controls.MemberAddController</a:t>
            </a:r>
            <a:endParaRPr lang="en-US" sz="1600" dirty="0"/>
          </a:p>
          <a:p>
            <a:r>
              <a:rPr lang="en-US" altLang="ko-KR" sz="1600" dirty="0" smtClean="0"/>
              <a:t>…</a:t>
            </a:r>
            <a:endParaRPr lang="ko-KR" altLang="en-US" sz="1600" dirty="0" smtClean="0"/>
          </a:p>
          <a:p>
            <a:r>
              <a:rPr lang="en-US" altLang="ko-KR" sz="1600" dirty="0" err="1" smtClean="0"/>
              <a:t>boardDao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spms.dao.MySqlBoardDao</a:t>
            </a:r>
            <a:endParaRPr lang="en-US" altLang="ko-KR" sz="1600" dirty="0" smtClean="0"/>
          </a:p>
          <a:p>
            <a:r>
              <a:rPr lang="en-US" altLang="ko-KR" sz="1600" dirty="0"/>
              <a:t>/</a:t>
            </a:r>
            <a:r>
              <a:rPr lang="en-US" altLang="ko-KR" sz="1600" dirty="0" smtClean="0"/>
              <a:t>board/</a:t>
            </a:r>
            <a:r>
              <a:rPr lang="en-US" altLang="ko-KR" sz="1600" dirty="0" err="1" smtClean="0"/>
              <a:t>add.do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spms.controls.BoardAddController</a:t>
            </a:r>
            <a:endParaRPr lang="ko-KR" altLang="en-US" sz="16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6811748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Apple SD Gothic Neo" charset="-127"/>
                <a:ea typeface="Apple SD Gothic Neo" charset="-127"/>
                <a:cs typeface="Apple SD Gothic Neo" charset="-127"/>
              </a:rPr>
              <a:t>6.6</a:t>
            </a:r>
            <a:r>
              <a:rPr lang="ko-KR" altLang="en-US" sz="2400" dirty="0">
                <a:latin typeface="Apple SD Gothic Neo" charset="-127"/>
                <a:ea typeface="Apple SD Gothic Neo" charset="-127"/>
                <a:cs typeface="Apple SD Gothic Neo" charset="-127"/>
              </a:rPr>
              <a:t> 애노테이션을 이용한 객체 관리 </a:t>
            </a:r>
            <a:endParaRPr lang="ko-KR" altLang="en-US" sz="2400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4739" y="758831"/>
            <a:ext cx="7866529" cy="1001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애노테이션을 이용하여</a:t>
            </a:r>
          </a:p>
          <a:p>
            <a:r>
              <a:rPr lang="ko-KR" altLang="en-US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클래스 파일에 객체 정보를 담는다</a:t>
            </a:r>
            <a:r>
              <a:rPr lang="en-US" altLang="ko-KR" sz="3600" dirty="0" smtClean="0">
                <a:latin typeface="Apple SD Gothic Neo" charset="-127"/>
                <a:ea typeface="Apple SD Gothic Neo" charset="-127"/>
                <a:cs typeface="Apple SD Gothic Neo" charset="-127"/>
              </a:rPr>
              <a:t>.</a:t>
            </a:r>
            <a:endParaRPr lang="ko-KR" altLang="en-US" sz="3600" dirty="0" smtClean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4739" y="2548499"/>
            <a:ext cx="2927535" cy="801982"/>
            <a:chOff x="3385130" y="1831049"/>
            <a:chExt cx="2927535" cy="801982"/>
          </a:xfrm>
        </p:grpSpPr>
        <p:sp>
          <p:nvSpPr>
            <p:cNvPr id="13" name="Folded Corner 12"/>
            <p:cNvSpPr/>
            <p:nvPr/>
          </p:nvSpPr>
          <p:spPr>
            <a:xfrm rot="10800000" flipH="1">
              <a:off x="3385130" y="1831049"/>
              <a:ext cx="2927535" cy="801982"/>
            </a:xfrm>
            <a:prstGeom prst="foldedCorner">
              <a:avLst>
                <a:gd name="adj" fmla="val 241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26098" y="2078151"/>
              <a:ext cx="284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application-</a:t>
              </a:r>
              <a:r>
                <a:rPr lang="en-US" altLang="ko-KR" sz="1600" dirty="0" err="1" smtClean="0">
                  <a:solidFill>
                    <a:srgbClr val="000000"/>
                  </a:solidFill>
                  <a:latin typeface="Apple SD Gothic Neo" charset="-127"/>
                  <a:ea typeface="Apple SD Gothic Neo" charset="-127"/>
                  <a:cs typeface="Apple SD Gothic Neo" charset="-127"/>
                </a:rPr>
                <a:t>context.properties</a:t>
              </a:r>
              <a:endParaRPr lang="en-US" altLang="ko-KR" sz="1600" dirty="0" smtClean="0">
                <a:solidFill>
                  <a:srgbClr val="000000"/>
                </a:solidFill>
                <a:latin typeface="Apple SD Gothic Neo" charset="-127"/>
                <a:ea typeface="Apple SD Gothic Neo" charset="-127"/>
                <a:cs typeface="Apple SD Gothic Neo" charset="-127"/>
              </a:endParaRPr>
            </a:p>
          </p:txBody>
        </p:sp>
      </p:grpSp>
      <p:sp>
        <p:nvSpPr>
          <p:cNvPr id="22" name="모서리가 둥근 직사각형 15"/>
          <p:cNvSpPr/>
          <p:nvPr/>
        </p:nvSpPr>
        <p:spPr>
          <a:xfrm>
            <a:off x="6103088" y="234342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</a:t>
            </a:r>
            <a:r>
              <a:rPr lang="en-US" altLang="ko-KR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23" name="모서리가 둥근 직사각형 15"/>
          <p:cNvSpPr/>
          <p:nvPr/>
        </p:nvSpPr>
        <p:spPr>
          <a:xfrm>
            <a:off x="6103088" y="304929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MemberAddController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22175" y="3885200"/>
            <a:ext cx="80897" cy="446966"/>
            <a:chOff x="6914813" y="4065360"/>
            <a:chExt cx="80897" cy="446966"/>
          </a:xfrm>
        </p:grpSpPr>
        <p:sp>
          <p:nvSpPr>
            <p:cNvPr id="26" name="Connector 25"/>
            <p:cNvSpPr/>
            <p:nvPr/>
          </p:nvSpPr>
          <p:spPr>
            <a:xfrm>
              <a:off x="6914815" y="4065360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nnector 26"/>
            <p:cNvSpPr/>
            <p:nvPr/>
          </p:nvSpPr>
          <p:spPr>
            <a:xfrm>
              <a:off x="6914813" y="4253308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nector 27"/>
            <p:cNvSpPr/>
            <p:nvPr/>
          </p:nvSpPr>
          <p:spPr>
            <a:xfrm>
              <a:off x="6914813" y="4435344"/>
              <a:ext cx="80895" cy="7698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모서리가 둥근 직사각형 15"/>
          <p:cNvSpPr/>
          <p:nvPr/>
        </p:nvSpPr>
        <p:spPr>
          <a:xfrm>
            <a:off x="6103088" y="4545636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en-US" altLang="ko-KR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DAO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BoardDao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6103085" y="5240781"/>
            <a:ext cx="2438180" cy="654870"/>
          </a:xfrm>
          <a:prstGeom prst="roundRect">
            <a:avLst>
              <a:gd name="adj" fmla="val 5978"/>
            </a:avLst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«</a:t>
            </a:r>
            <a:r>
              <a:rPr lang="ko-KR" alt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페이지 컨트롤러</a:t>
            </a:r>
            <a:r>
              <a:rPr lang="en-US" sz="1400" dirty="0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»</a:t>
            </a:r>
            <a:endParaRPr lang="ko-KR" altLang="en-US" sz="1400" dirty="0" smtClean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BoardAddController</a:t>
            </a:r>
            <a:endParaRPr lang="ko-KR" altLang="en-US" dirty="0">
              <a:solidFill>
                <a:schemeClr val="tx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sq" cmpd="sng">
          <a:solidFill>
            <a:schemeClr val="tx1">
              <a:lumMod val="65000"/>
              <a:lumOff val="35000"/>
            </a:schemeClr>
          </a:solidFill>
          <a:headEnd type="none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31303</TotalTime>
  <Words>838</Words>
  <Application>Microsoft Macintosh PowerPoint</Application>
  <PresentationFormat>On-screen Show (4:3)</PresentationFormat>
  <Paragraphs>337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나눔손글씨 붓</vt:lpstr>
      <vt:lpstr>맑은 고딕</vt:lpstr>
      <vt:lpstr>Apple SD Gothic Neo</vt:lpstr>
      <vt:lpstr>Calibri</vt:lpstr>
      <vt:lpstr>Wingdings</vt:lpstr>
      <vt:lpstr>Arial</vt:lpstr>
      <vt:lpstr>Office Theme</vt:lpstr>
      <vt:lpstr>6.6 애노테이션을 이용한  객체 관리</vt:lpstr>
      <vt:lpstr>애노테이션을 이용하여 객체 준비를 자동화하기</vt:lpstr>
      <vt:lpstr>PowerPoint Presentation</vt:lpstr>
      <vt:lpstr>기존 방식의 문제점</vt:lpstr>
      <vt:lpstr>PowerPoint Presentation</vt:lpstr>
      <vt:lpstr>PowerPoint Presentation</vt:lpstr>
      <vt:lpstr>PowerPoint Presentation</vt:lpstr>
      <vt:lpstr>해결 방안</vt:lpstr>
      <vt:lpstr>PowerPoint Presentation</vt:lpstr>
      <vt:lpstr>PowerPoint Presentation</vt:lpstr>
      <vt:lpstr>PowerPoint Presentation</vt:lpstr>
      <vt:lpstr>PowerPoint Presentation</vt:lpstr>
      <vt:lpstr>실습 시나리오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참고!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엄진영</cp:lastModifiedBy>
  <cp:revision>460</cp:revision>
  <dcterms:created xsi:type="dcterms:W3CDTF">2014-06-02T11:30:47Z</dcterms:created>
  <dcterms:modified xsi:type="dcterms:W3CDTF">2015-04-20T12:56:58Z</dcterms:modified>
  <cp:category/>
</cp:coreProperties>
</file>