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3" r:id="rId5"/>
    <p:sldId id="262" r:id="rId6"/>
    <p:sldId id="264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00" autoAdjust="0"/>
    <p:restoredTop sz="94660"/>
  </p:normalViewPr>
  <p:slideViewPr>
    <p:cSldViewPr snapToObjects="1">
      <p:cViewPr>
        <p:scale>
          <a:sx n="67" d="100"/>
          <a:sy n="67" d="100"/>
        </p:scale>
        <p:origin x="-1192" y="-12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57305-7F9E-4B42-BA50-030B31D54C84}" type="datetimeFigureOut">
              <a:rPr lang="ko-KR" altLang="en-US" smtClean="0"/>
              <a:t>2013. 10. 25.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657DF-CECB-444D-9C6E-07941994A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3890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57305-7F9E-4B42-BA50-030B31D54C84}" type="datetimeFigureOut">
              <a:rPr lang="ko-KR" altLang="en-US" smtClean="0"/>
              <a:t>2013. 10. 25.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657DF-CECB-444D-9C6E-07941994A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4978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57305-7F9E-4B42-BA50-030B31D54C84}" type="datetimeFigureOut">
              <a:rPr lang="ko-KR" altLang="en-US" smtClean="0"/>
              <a:t>2013. 10. 25.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657DF-CECB-444D-9C6E-07941994A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2747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57305-7F9E-4B42-BA50-030B31D54C84}" type="datetimeFigureOut">
              <a:rPr lang="ko-KR" altLang="en-US" smtClean="0"/>
              <a:t>2013. 10. 25.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657DF-CECB-444D-9C6E-07941994A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605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57305-7F9E-4B42-BA50-030B31D54C84}" type="datetimeFigureOut">
              <a:rPr lang="ko-KR" altLang="en-US" smtClean="0"/>
              <a:t>2013. 10. 25.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657DF-CECB-444D-9C6E-07941994A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0822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57305-7F9E-4B42-BA50-030B31D54C84}" type="datetimeFigureOut">
              <a:rPr lang="ko-KR" altLang="en-US" smtClean="0"/>
              <a:t>2013. 10. 25.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657DF-CECB-444D-9C6E-07941994A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1596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57305-7F9E-4B42-BA50-030B31D54C84}" type="datetimeFigureOut">
              <a:rPr lang="ko-KR" altLang="en-US" smtClean="0"/>
              <a:t>2013. 10. 25.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657DF-CECB-444D-9C6E-07941994A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8231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57305-7F9E-4B42-BA50-030B31D54C84}" type="datetimeFigureOut">
              <a:rPr lang="ko-KR" altLang="en-US" smtClean="0"/>
              <a:t>2013. 10. 25.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657DF-CECB-444D-9C6E-07941994A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0263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57305-7F9E-4B42-BA50-030B31D54C84}" type="datetimeFigureOut">
              <a:rPr lang="ko-KR" altLang="en-US" smtClean="0"/>
              <a:t>2013. 10. 25.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657DF-CECB-444D-9C6E-07941994A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6700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57305-7F9E-4B42-BA50-030B31D54C84}" type="datetimeFigureOut">
              <a:rPr lang="ko-KR" altLang="en-US" smtClean="0"/>
              <a:t>2013. 10. 25.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657DF-CECB-444D-9C6E-07941994A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714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57305-7F9E-4B42-BA50-030B31D54C84}" type="datetimeFigureOut">
              <a:rPr lang="ko-KR" altLang="en-US" smtClean="0"/>
              <a:t>2013. 10. 25.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657DF-CECB-444D-9C6E-07941994A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9527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457305-7F9E-4B42-BA50-030B31D54C84}" type="datetimeFigureOut">
              <a:rPr lang="ko-KR" altLang="en-US" smtClean="0"/>
              <a:t>2013. 10. 25.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657DF-CECB-444D-9C6E-07941994A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0986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Lesson 01</a:t>
            </a:r>
            <a:br>
              <a:rPr lang="en-US" altLang="ko-KR" dirty="0" smtClean="0"/>
            </a:br>
            <a:r>
              <a:rPr lang="ko-KR" altLang="en-US" dirty="0" smtClean="0"/>
              <a:t>웹</a:t>
            </a:r>
            <a:r>
              <a:rPr lang="en-US" altLang="ko-KR" dirty="0" smtClean="0"/>
              <a:t> </a:t>
            </a:r>
            <a:r>
              <a:rPr lang="ko-KR" altLang="en-US" dirty="0" smtClean="0"/>
              <a:t>애플리케이션의 이해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63628" y="196114"/>
            <a:ext cx="8797491" cy="416293"/>
          </a:xfrm>
        </p:spPr>
        <p:txBody>
          <a:bodyPr>
            <a:normAutofit/>
          </a:bodyPr>
          <a:lstStyle/>
          <a:p>
            <a:r>
              <a:rPr lang="ko-KR" alt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자바 고급반</a:t>
            </a:r>
            <a:r>
              <a:rPr lang="en-US" altLang="ko-KR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ko-KR" alt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실무 웹 개발자 양성 </a:t>
            </a:r>
            <a:r>
              <a:rPr lang="ko-KR" alt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과정</a:t>
            </a:r>
            <a:endParaRPr lang="en-US" altLang="ko-KR" sz="18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26835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데스크톱 애플리케이션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5000625"/>
          </a:xfrm>
        </p:spPr>
        <p:txBody>
          <a:bodyPr vert="horz">
            <a:normAutofit/>
          </a:bodyPr>
          <a:lstStyle/>
          <a:p>
            <a:r>
              <a:rPr lang="ko-KR" altLang="en-US" sz="2400" b="1" dirty="0" smtClean="0"/>
              <a:t>계산기 윈도우 애플리케이션 만들기</a:t>
            </a:r>
            <a:endParaRPr lang="en-US" altLang="ko-KR" sz="2400" b="1" dirty="0" smtClean="0"/>
          </a:p>
          <a:p>
            <a:endParaRPr lang="en-US" altLang="ko-KR" sz="2800" dirty="0" smtClean="0"/>
          </a:p>
          <a:p>
            <a:endParaRPr lang="en-US" altLang="ko-KR" sz="2800" dirty="0"/>
          </a:p>
          <a:p>
            <a:endParaRPr lang="en-US" altLang="ko-KR" sz="2800" dirty="0" smtClean="0"/>
          </a:p>
          <a:p>
            <a:r>
              <a:rPr lang="ko-KR" altLang="en-US" sz="2400" b="1" dirty="0" smtClean="0"/>
              <a:t>특징</a:t>
            </a:r>
            <a:endParaRPr lang="en-US" altLang="ko-KR" sz="2400" b="1" dirty="0" smtClean="0"/>
          </a:p>
          <a:p>
            <a:pPr lvl="1"/>
            <a:r>
              <a:rPr lang="en-US" altLang="ko-KR" sz="2000" dirty="0" smtClean="0"/>
              <a:t>PC</a:t>
            </a:r>
            <a:r>
              <a:rPr lang="ko-KR" altLang="en-US" sz="2000" dirty="0" smtClean="0"/>
              <a:t>에 설치한 후 실행</a:t>
            </a:r>
            <a:endParaRPr lang="en-US" altLang="ko-KR" sz="2000" dirty="0" smtClean="0"/>
          </a:p>
          <a:p>
            <a:pPr lvl="1"/>
            <a:r>
              <a:rPr lang="ko-KR" altLang="en-US" sz="2000" dirty="0" smtClean="0"/>
              <a:t>사용자 화면 출력</a:t>
            </a:r>
            <a:r>
              <a:rPr lang="en-US" altLang="ko-KR" sz="2000" dirty="0" smtClean="0"/>
              <a:t>(presentation logic), </a:t>
            </a:r>
            <a:r>
              <a:rPr lang="ko-KR" altLang="en-US" sz="2000" dirty="0" smtClean="0"/>
              <a:t>데이터 보관</a:t>
            </a:r>
            <a:r>
              <a:rPr lang="en-US" altLang="ko-KR" sz="2000" dirty="0" smtClean="0"/>
              <a:t>(data logic), </a:t>
            </a:r>
            <a:r>
              <a:rPr lang="ko-KR" altLang="en-US" sz="2000" dirty="0" smtClean="0"/>
              <a:t>업무 절차에 따른 일련의 데이터 처리 작업</a:t>
            </a:r>
            <a:r>
              <a:rPr lang="en-US" altLang="ko-KR" sz="2000" dirty="0" smtClean="0"/>
              <a:t>(business logic)</a:t>
            </a:r>
            <a:r>
              <a:rPr lang="ko-KR" altLang="en-US" sz="2000" dirty="0" smtClean="0"/>
              <a:t>을 모두 </a:t>
            </a:r>
            <a:r>
              <a:rPr lang="en-US" altLang="ko-KR" sz="2000" dirty="0" smtClean="0"/>
              <a:t>PC</a:t>
            </a:r>
            <a:r>
              <a:rPr lang="ko-KR" altLang="en-US" sz="2000" dirty="0" smtClean="0"/>
              <a:t>에서 수행 한다  </a:t>
            </a:r>
            <a:endParaRPr lang="en-US" altLang="ko-KR" sz="2000" dirty="0" smtClean="0"/>
          </a:p>
          <a:p>
            <a:r>
              <a:rPr lang="ko-KR" altLang="en-US" sz="2400" b="1" dirty="0" smtClean="0"/>
              <a:t>문제점</a:t>
            </a:r>
            <a:endParaRPr lang="en-US" altLang="ko-KR" sz="2000" b="1" dirty="0" smtClean="0"/>
          </a:p>
          <a:p>
            <a:pPr lvl="1"/>
            <a:r>
              <a:rPr lang="ko-KR" altLang="en-US" sz="2000" dirty="0" smtClean="0"/>
              <a:t>배포가 번거롭다</a:t>
            </a:r>
            <a:endParaRPr lang="en-US" altLang="ko-KR" sz="2000" dirty="0"/>
          </a:p>
          <a:p>
            <a:pPr lvl="1"/>
            <a:r>
              <a:rPr lang="ko-KR" altLang="en-US" sz="2000" dirty="0" smtClean="0"/>
              <a:t>보안에 취약하다</a:t>
            </a:r>
            <a:endParaRPr lang="en-US" altLang="ko-KR" sz="2000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220" y="2324100"/>
            <a:ext cx="4813935" cy="12001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752155" y="2508676"/>
            <a:ext cx="2564607" cy="830997"/>
          </a:xfrm>
          <a:prstGeom prst="rect">
            <a:avLst/>
          </a:prstGeom>
          <a:noFill/>
        </p:spPr>
        <p:txBody>
          <a:bodyPr wrap="square" lIns="72000" rIns="72000" rtlCol="0">
            <a:spAutoFit/>
          </a:bodyPr>
          <a:lstStyle/>
          <a:p>
            <a:pPr marL="321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latin typeface="+mn-ea"/>
              </a:rPr>
              <a:t>프레젠테이션 로직</a:t>
            </a:r>
            <a:endParaRPr lang="en-US" altLang="ko-KR" sz="1600" dirty="0" smtClean="0">
              <a:latin typeface="+mn-ea"/>
            </a:endParaRPr>
          </a:p>
          <a:p>
            <a:pPr marL="321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latin typeface="+mn-ea"/>
              </a:rPr>
              <a:t>비즈니스 로직</a:t>
            </a:r>
            <a:endParaRPr lang="en-US" altLang="ko-KR" sz="1600" dirty="0" smtClean="0">
              <a:latin typeface="+mn-ea"/>
            </a:endParaRPr>
          </a:p>
          <a:p>
            <a:pPr marL="321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latin typeface="+mn-ea"/>
              </a:rPr>
              <a:t>데이터 로직</a:t>
            </a:r>
          </a:p>
        </p:txBody>
      </p:sp>
    </p:spTree>
    <p:extLst>
      <p:ext uri="{BB962C8B-B14F-4D97-AF65-F5344CB8AC3E}">
        <p14:creationId xmlns:p14="http://schemas.microsoft.com/office/powerpoint/2010/main" val="1719072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모서리가 둥근 직사각형 16"/>
          <p:cNvSpPr/>
          <p:nvPr/>
        </p:nvSpPr>
        <p:spPr>
          <a:xfrm>
            <a:off x="457200" y="5134950"/>
            <a:ext cx="8039100" cy="12744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457200" y="3327718"/>
            <a:ext cx="8039100" cy="1274663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+mn-ea"/>
                <a:ea typeface="+mn-ea"/>
              </a:rPr>
              <a:t>클라이언트</a:t>
            </a:r>
            <a:r>
              <a:rPr lang="en-US" altLang="ko-KR" dirty="0" smtClean="0">
                <a:latin typeface="+mn-ea"/>
                <a:ea typeface="+mn-ea"/>
              </a:rPr>
              <a:t>·</a:t>
            </a:r>
            <a:r>
              <a:rPr lang="ko-KR" altLang="en-US" dirty="0" smtClean="0">
                <a:latin typeface="+mn-ea"/>
                <a:ea typeface="+mn-ea"/>
              </a:rPr>
              <a:t>서버 </a:t>
            </a:r>
            <a:r>
              <a:rPr lang="ko-KR" altLang="en-US" dirty="0">
                <a:latin typeface="+mn-ea"/>
                <a:ea typeface="+mn-ea"/>
              </a:rPr>
              <a:t>애플리케이션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5000625"/>
          </a:xfrm>
        </p:spPr>
        <p:txBody>
          <a:bodyPr vert="horz">
            <a:normAutofit/>
          </a:bodyPr>
          <a:lstStyle/>
          <a:p>
            <a:r>
              <a:rPr lang="ko-KR" altLang="en-US" sz="2400" b="1" dirty="0" smtClean="0">
                <a:latin typeface="+mn-ea"/>
              </a:rPr>
              <a:t>특징</a:t>
            </a:r>
            <a:endParaRPr lang="en-US" altLang="ko-KR" sz="2400" b="1" dirty="0" smtClean="0">
              <a:latin typeface="+mn-ea"/>
            </a:endParaRPr>
          </a:p>
          <a:p>
            <a:pPr lvl="1"/>
            <a:r>
              <a:rPr lang="ko-KR" altLang="en-US" sz="2000" dirty="0" smtClean="0">
                <a:latin typeface="+mn-ea"/>
              </a:rPr>
              <a:t>애플리케이션의 기능을 클라이언트와 서버로 분리한다</a:t>
            </a:r>
            <a:endParaRPr lang="en-US" altLang="ko-KR" sz="2000" dirty="0" smtClean="0">
              <a:latin typeface="+mn-ea"/>
            </a:endParaRPr>
          </a:p>
          <a:p>
            <a:pPr lvl="2">
              <a:buFont typeface="Wingdings" panose="05000000000000000000" pitchFamily="2" charset="2"/>
              <a:buChar char="à"/>
            </a:pPr>
            <a:r>
              <a:rPr lang="ko-KR" altLang="en-US" sz="2000" dirty="0" smtClean="0">
                <a:latin typeface="+mn-ea"/>
              </a:rPr>
              <a:t> 업무 </a:t>
            </a:r>
            <a:r>
              <a:rPr lang="ko-KR" altLang="en-US" sz="2000" dirty="0">
                <a:latin typeface="+mn-ea"/>
              </a:rPr>
              <a:t>변화에 대응하기 </a:t>
            </a:r>
            <a:r>
              <a:rPr lang="ko-KR" altLang="en-US" sz="2000" dirty="0" smtClean="0">
                <a:latin typeface="+mn-ea"/>
              </a:rPr>
              <a:t>쉽다</a:t>
            </a:r>
            <a:endParaRPr lang="en-US" altLang="ko-KR" sz="2000" dirty="0" smtClean="0">
              <a:latin typeface="+mn-ea"/>
            </a:endParaRPr>
          </a:p>
          <a:p>
            <a:pPr lvl="2">
              <a:buFont typeface="Wingdings" panose="05000000000000000000" pitchFamily="2" charset="2"/>
              <a:buChar char="à"/>
            </a:pPr>
            <a:r>
              <a:rPr lang="en-US" altLang="ko-KR" sz="2000" dirty="0">
                <a:latin typeface="+mn-ea"/>
                <a:sym typeface="Wingdings" panose="05000000000000000000" pitchFamily="2" charset="2"/>
              </a:rPr>
              <a:t> </a:t>
            </a:r>
            <a:r>
              <a:rPr lang="ko-KR" altLang="en-US" sz="2000" dirty="0" smtClean="0">
                <a:latin typeface="+mn-ea"/>
                <a:sym typeface="Wingdings" panose="05000000000000000000" pitchFamily="2" charset="2"/>
              </a:rPr>
              <a:t>서버 쪽에서 </a:t>
            </a:r>
            <a:r>
              <a:rPr lang="ko-KR" altLang="en-US" sz="2000" dirty="0">
                <a:latin typeface="+mn-ea"/>
                <a:sym typeface="Wingdings" panose="05000000000000000000" pitchFamily="2" charset="2"/>
              </a:rPr>
              <a:t>데이터베이스에 </a:t>
            </a:r>
            <a:r>
              <a:rPr lang="ko-KR" altLang="en-US" sz="2000" dirty="0" smtClean="0">
                <a:latin typeface="+mn-ea"/>
                <a:sym typeface="Wingdings" panose="05000000000000000000" pitchFamily="2" charset="2"/>
              </a:rPr>
              <a:t>접속 </a:t>
            </a:r>
            <a:r>
              <a:rPr lang="en-US" altLang="ko-KR" sz="2000" dirty="0" smtClean="0">
                <a:latin typeface="+mn-ea"/>
                <a:sym typeface="Wingdings" panose="05000000000000000000" pitchFamily="2" charset="2"/>
              </a:rPr>
              <a:t></a:t>
            </a:r>
            <a:r>
              <a:rPr lang="ko-KR" altLang="en-US" sz="2000" dirty="0" smtClean="0">
                <a:latin typeface="+mn-ea"/>
                <a:sym typeface="Wingdings" panose="05000000000000000000" pitchFamily="2" charset="2"/>
              </a:rPr>
              <a:t> </a:t>
            </a:r>
            <a:r>
              <a:rPr lang="ko-KR" altLang="en-US" sz="2000" dirty="0">
                <a:latin typeface="+mn-ea"/>
                <a:sym typeface="Wingdings" panose="05000000000000000000" pitchFamily="2" charset="2"/>
              </a:rPr>
              <a:t>보안이 </a:t>
            </a:r>
            <a:r>
              <a:rPr lang="ko-KR" altLang="en-US" sz="2000" dirty="0" smtClean="0">
                <a:latin typeface="+mn-ea"/>
                <a:sym typeface="Wingdings" panose="05000000000000000000" pitchFamily="2" charset="2"/>
              </a:rPr>
              <a:t>강화됨</a:t>
            </a:r>
            <a:endParaRPr lang="en-US" altLang="ko-KR" sz="2000" dirty="0" smtClean="0">
              <a:latin typeface="+mn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6215062" y="3648075"/>
            <a:ext cx="1971675" cy="685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CalculatorServer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343274" y="5429250"/>
            <a:ext cx="1971675" cy="685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CalculatorFrame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215062" y="5429250"/>
            <a:ext cx="1971675" cy="685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CalculatorAgent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9" name="직선 화살표 연결선 8"/>
          <p:cNvCxnSpPr>
            <a:stCxn id="6" idx="3"/>
            <a:endCxn id="7" idx="1"/>
          </p:cNvCxnSpPr>
          <p:nvPr/>
        </p:nvCxnSpPr>
        <p:spPr>
          <a:xfrm>
            <a:off x="5314949" y="5772150"/>
            <a:ext cx="900113" cy="0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417342" y="5402818"/>
            <a:ext cx="695325" cy="338554"/>
          </a:xfrm>
          <a:prstGeom prst="rect">
            <a:avLst/>
          </a:prstGeom>
          <a:noFill/>
        </p:spPr>
        <p:txBody>
          <a:bodyPr wrap="square" lIns="72000" rIns="72000" rtlCol="0">
            <a:spAutoFit/>
          </a:bodyPr>
          <a:lstStyle/>
          <a:p>
            <a:pPr marL="36000" algn="ctr"/>
            <a:r>
              <a:rPr lang="ko-KR" altLang="en-US" sz="1600" dirty="0" smtClean="0">
                <a:latin typeface="+mn-ea"/>
              </a:rPr>
              <a:t>사용</a:t>
            </a:r>
          </a:p>
        </p:txBody>
      </p:sp>
      <p:cxnSp>
        <p:nvCxnSpPr>
          <p:cNvPr id="11" name="직선 화살표 연결선 10"/>
          <p:cNvCxnSpPr>
            <a:stCxn id="7" idx="0"/>
            <a:endCxn id="4" idx="2"/>
          </p:cNvCxnSpPr>
          <p:nvPr/>
        </p:nvCxnSpPr>
        <p:spPr>
          <a:xfrm flipV="1">
            <a:off x="7200900" y="4333875"/>
            <a:ext cx="0" cy="1095375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200899" y="4712285"/>
            <a:ext cx="1850232" cy="338554"/>
          </a:xfrm>
          <a:prstGeom prst="rect">
            <a:avLst/>
          </a:prstGeom>
          <a:noFill/>
        </p:spPr>
        <p:txBody>
          <a:bodyPr wrap="square" lIns="72000" rIns="72000" rtlCol="0">
            <a:spAutoFit/>
          </a:bodyPr>
          <a:lstStyle/>
          <a:p>
            <a:pPr marL="36000"/>
            <a:r>
              <a:rPr lang="ko-KR" altLang="en-US" sz="1600" dirty="0" smtClean="0">
                <a:latin typeface="+mn-ea"/>
              </a:rPr>
              <a:t>네트워크 통신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03659" y="3327718"/>
            <a:ext cx="1714500" cy="584775"/>
          </a:xfrm>
          <a:prstGeom prst="rect">
            <a:avLst/>
          </a:prstGeom>
          <a:noFill/>
        </p:spPr>
        <p:txBody>
          <a:bodyPr wrap="square" lIns="72000" rIns="72000" rtlCol="0">
            <a:spAutoFit/>
          </a:bodyPr>
          <a:lstStyle/>
          <a:p>
            <a:pPr marL="36000"/>
            <a:r>
              <a:rPr lang="en-US" altLang="ko-KR" sz="3200" b="1" dirty="0" smtClean="0">
                <a:solidFill>
                  <a:schemeClr val="bg1"/>
                </a:solidFill>
                <a:latin typeface="+mn-ea"/>
                <a:cs typeface="Arial" panose="020B0604020202020204" pitchFamily="34" charset="0"/>
              </a:rPr>
              <a:t>Server</a:t>
            </a:r>
            <a:endParaRPr lang="ko-KR" altLang="en-US" sz="3200" b="1" dirty="0" smtClean="0">
              <a:solidFill>
                <a:schemeClr val="bg1"/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03659" y="5134950"/>
            <a:ext cx="1714500" cy="584775"/>
          </a:xfrm>
          <a:prstGeom prst="rect">
            <a:avLst/>
          </a:prstGeom>
          <a:noFill/>
        </p:spPr>
        <p:txBody>
          <a:bodyPr wrap="square" lIns="72000" rIns="72000" rtlCol="0">
            <a:spAutoFit/>
          </a:bodyPr>
          <a:lstStyle/>
          <a:p>
            <a:pPr marL="36000"/>
            <a:r>
              <a:rPr lang="en-US" altLang="ko-KR" sz="3200" b="1" dirty="0" smtClean="0">
                <a:solidFill>
                  <a:schemeClr val="bg1"/>
                </a:solidFill>
                <a:latin typeface="+mn-ea"/>
                <a:cs typeface="Arial" panose="020B0604020202020204" pitchFamily="34" charset="0"/>
              </a:rPr>
              <a:t>Client</a:t>
            </a:r>
            <a:endParaRPr lang="ko-KR" altLang="en-US" sz="3200" b="1" dirty="0" smtClean="0">
              <a:solidFill>
                <a:schemeClr val="bg1"/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03659" y="3855495"/>
            <a:ext cx="2564607" cy="646331"/>
          </a:xfrm>
          <a:prstGeom prst="rect">
            <a:avLst/>
          </a:prstGeom>
          <a:noFill/>
        </p:spPr>
        <p:txBody>
          <a:bodyPr wrap="square" lIns="72000" rIns="72000" rtlCol="0">
            <a:spAutoFit/>
          </a:bodyPr>
          <a:lstStyle/>
          <a:p>
            <a:pPr marL="321750" indent="-285750"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chemeClr val="bg1"/>
                </a:solidFill>
                <a:latin typeface="+mn-ea"/>
              </a:rPr>
              <a:t>비즈니스 로직</a:t>
            </a:r>
            <a:endParaRPr lang="en-US" altLang="ko-KR" b="1" dirty="0" smtClean="0">
              <a:solidFill>
                <a:schemeClr val="bg1"/>
              </a:solidFill>
              <a:latin typeface="+mn-ea"/>
            </a:endParaRPr>
          </a:p>
          <a:p>
            <a:pPr marL="321750" indent="-285750"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chemeClr val="bg1"/>
                </a:solidFill>
                <a:latin typeface="+mn-ea"/>
              </a:rPr>
              <a:t>데이터 로직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03659" y="5681606"/>
            <a:ext cx="2564607" cy="369332"/>
          </a:xfrm>
          <a:prstGeom prst="rect">
            <a:avLst/>
          </a:prstGeom>
          <a:noFill/>
        </p:spPr>
        <p:txBody>
          <a:bodyPr wrap="square" lIns="72000" rIns="72000" rtlCol="0">
            <a:spAutoFit/>
          </a:bodyPr>
          <a:lstStyle/>
          <a:p>
            <a:pPr marL="321750" indent="-285750"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chemeClr val="bg1"/>
                </a:solidFill>
                <a:latin typeface="+mn-ea"/>
              </a:rPr>
              <a:t>프레젠테이션 로직</a:t>
            </a:r>
          </a:p>
        </p:txBody>
      </p:sp>
    </p:spTree>
    <p:extLst>
      <p:ext uri="{BB962C8B-B14F-4D97-AF65-F5344CB8AC3E}">
        <p14:creationId xmlns:p14="http://schemas.microsoft.com/office/powerpoint/2010/main" val="24120200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latin typeface="+mn-ea"/>
                <a:ea typeface="+mn-ea"/>
              </a:rPr>
              <a:t>다중 클라이언트의 요청처리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1"/>
            <a:ext cx="8229600" cy="1727518"/>
          </a:xfrm>
        </p:spPr>
        <p:txBody>
          <a:bodyPr vert="horz">
            <a:normAutofit/>
          </a:bodyPr>
          <a:lstStyle/>
          <a:p>
            <a:r>
              <a:rPr lang="ko-KR" altLang="en-US" sz="2400" b="1" dirty="0" smtClean="0">
                <a:latin typeface="+mn-ea"/>
              </a:rPr>
              <a:t>특징</a:t>
            </a:r>
            <a:endParaRPr lang="en-US" altLang="ko-KR" sz="2400" b="1" dirty="0" smtClean="0">
              <a:latin typeface="+mn-ea"/>
            </a:endParaRPr>
          </a:p>
          <a:p>
            <a:pPr lvl="1"/>
            <a:r>
              <a:rPr lang="ko-KR" altLang="en-US" sz="2000" dirty="0" smtClean="0">
                <a:latin typeface="+mn-ea"/>
              </a:rPr>
              <a:t>클라이언트의 요청 처리 부분을 별도의 작업으로 분리한다</a:t>
            </a:r>
            <a:endParaRPr lang="en-US" altLang="ko-KR" sz="2000" dirty="0" smtClean="0">
              <a:latin typeface="+mn-ea"/>
            </a:endParaRPr>
          </a:p>
          <a:p>
            <a:pPr lvl="1"/>
            <a:r>
              <a:rPr lang="ko-KR" altLang="en-US" sz="2000" dirty="0" smtClean="0">
                <a:latin typeface="+mn-ea"/>
              </a:rPr>
              <a:t>분리된 작업은 스레드에 정의한다</a:t>
            </a:r>
            <a:endParaRPr lang="en-US" altLang="ko-KR" sz="2000" dirty="0" smtClean="0">
              <a:latin typeface="+mn-ea"/>
            </a:endParaRPr>
          </a:p>
          <a:p>
            <a:pPr lvl="1"/>
            <a:r>
              <a:rPr lang="ko-KR" altLang="en-US" sz="2000" dirty="0" smtClean="0">
                <a:latin typeface="+mn-ea"/>
              </a:rPr>
              <a:t>다중 클라이언트의 요청이 동시에 병행 처리된다</a:t>
            </a:r>
            <a:endParaRPr lang="en-US" altLang="ko-KR" sz="2000" dirty="0" smtClean="0">
              <a:latin typeface="+mn-ea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57200" y="3327718"/>
            <a:ext cx="8593931" cy="3081632"/>
            <a:chOff x="457200" y="3327718"/>
            <a:chExt cx="8593931" cy="3081632"/>
          </a:xfrm>
        </p:grpSpPr>
        <p:sp>
          <p:nvSpPr>
            <p:cNvPr id="29" name="모서리가 둥근 직사각형 15"/>
            <p:cNvSpPr/>
            <p:nvPr/>
          </p:nvSpPr>
          <p:spPr>
            <a:xfrm>
              <a:off x="762000" y="3632518"/>
              <a:ext cx="4960142" cy="1274663"/>
            </a:xfrm>
            <a:prstGeom prst="roundRect">
              <a:avLst>
                <a:gd name="adj" fmla="val 5978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28" name="모서리가 둥근 직사각형 15"/>
            <p:cNvSpPr/>
            <p:nvPr/>
          </p:nvSpPr>
          <p:spPr>
            <a:xfrm>
              <a:off x="609600" y="3480118"/>
              <a:ext cx="4960142" cy="1274663"/>
            </a:xfrm>
            <a:prstGeom prst="roundRect">
              <a:avLst>
                <a:gd name="adj" fmla="val 5978"/>
              </a:avLst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17" name="모서리가 둥근 직사각형 16"/>
            <p:cNvSpPr/>
            <p:nvPr/>
          </p:nvSpPr>
          <p:spPr>
            <a:xfrm>
              <a:off x="457200" y="5134950"/>
              <a:ext cx="8039100" cy="12744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16" name="모서리가 둥근 직사각형 15"/>
            <p:cNvSpPr/>
            <p:nvPr/>
          </p:nvSpPr>
          <p:spPr>
            <a:xfrm>
              <a:off x="457200" y="3327718"/>
              <a:ext cx="4960142" cy="1274663"/>
            </a:xfrm>
            <a:prstGeom prst="roundRect">
              <a:avLst>
                <a:gd name="adj" fmla="val 5978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6215062" y="3648075"/>
              <a:ext cx="1971675" cy="6858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+mn-ea"/>
                </a:rPr>
                <a:t>CalculatorServer</a:t>
              </a:r>
              <a:endParaRPr lang="ko-KR" altLang="en-US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3343274" y="5429250"/>
              <a:ext cx="1971675" cy="6858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+mn-ea"/>
                </a:rPr>
                <a:t>CalculatorFrame</a:t>
              </a:r>
              <a:endParaRPr lang="ko-KR" altLang="en-US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6215062" y="5429250"/>
              <a:ext cx="1971675" cy="6858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+mn-ea"/>
                </a:rPr>
                <a:t>CalculatorAgent</a:t>
              </a:r>
              <a:endParaRPr lang="ko-KR" altLang="en-US" dirty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9" name="직선 화살표 연결선 8"/>
            <p:cNvCxnSpPr>
              <a:stCxn id="6" idx="3"/>
              <a:endCxn id="7" idx="1"/>
            </p:cNvCxnSpPr>
            <p:nvPr/>
          </p:nvCxnSpPr>
          <p:spPr>
            <a:xfrm>
              <a:off x="5314949" y="5772150"/>
              <a:ext cx="900113" cy="0"/>
            </a:xfrm>
            <a:prstGeom prst="straightConnector1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5417342" y="5402818"/>
              <a:ext cx="695325" cy="338554"/>
            </a:xfrm>
            <a:prstGeom prst="rect">
              <a:avLst/>
            </a:prstGeom>
            <a:noFill/>
          </p:spPr>
          <p:txBody>
            <a:bodyPr wrap="square" lIns="72000" rIns="72000" rtlCol="0">
              <a:spAutoFit/>
            </a:bodyPr>
            <a:lstStyle/>
            <a:p>
              <a:pPr marL="36000" algn="ctr"/>
              <a:r>
                <a:rPr lang="ko-KR" altLang="en-US" sz="1600" dirty="0" smtClean="0">
                  <a:latin typeface="+mn-ea"/>
                </a:rPr>
                <a:t>사용</a:t>
              </a:r>
            </a:p>
          </p:txBody>
        </p:sp>
        <p:cxnSp>
          <p:nvCxnSpPr>
            <p:cNvPr id="11" name="직선 화살표 연결선 10"/>
            <p:cNvCxnSpPr>
              <a:stCxn id="7" idx="0"/>
              <a:endCxn id="4" idx="2"/>
            </p:cNvCxnSpPr>
            <p:nvPr/>
          </p:nvCxnSpPr>
          <p:spPr>
            <a:xfrm flipV="1">
              <a:off x="7200900" y="4333875"/>
              <a:ext cx="0" cy="1095375"/>
            </a:xfrm>
            <a:prstGeom prst="straightConnector1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  <a:prstDash val="sysDot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7200899" y="4712285"/>
              <a:ext cx="1850232" cy="338554"/>
            </a:xfrm>
            <a:prstGeom prst="rect">
              <a:avLst/>
            </a:prstGeom>
            <a:noFill/>
          </p:spPr>
          <p:txBody>
            <a:bodyPr wrap="square" lIns="72000" rIns="72000" rtlCol="0">
              <a:spAutoFit/>
            </a:bodyPr>
            <a:lstStyle/>
            <a:p>
              <a:pPr marL="36000"/>
              <a:r>
                <a:rPr lang="ko-KR" altLang="en-US" sz="1600" dirty="0" smtClean="0">
                  <a:latin typeface="+mn-ea"/>
                </a:rPr>
                <a:t>네트워크 통신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03659" y="3327718"/>
              <a:ext cx="1714500" cy="584775"/>
            </a:xfrm>
            <a:prstGeom prst="rect">
              <a:avLst/>
            </a:prstGeom>
            <a:noFill/>
          </p:spPr>
          <p:txBody>
            <a:bodyPr wrap="square" lIns="72000" rIns="72000" rtlCol="0">
              <a:spAutoFit/>
            </a:bodyPr>
            <a:lstStyle/>
            <a:p>
              <a:pPr marL="36000"/>
              <a:r>
                <a:rPr lang="en-US" altLang="ko-KR" sz="3200" b="1" dirty="0" smtClean="0">
                  <a:solidFill>
                    <a:schemeClr val="bg1"/>
                  </a:solidFill>
                  <a:latin typeface="+mn-ea"/>
                  <a:cs typeface="Arial" panose="020B0604020202020204" pitchFamily="34" charset="0"/>
                </a:rPr>
                <a:t>Thread</a:t>
              </a:r>
              <a:endParaRPr lang="ko-KR" altLang="en-US" sz="3200" b="1" dirty="0" smtClean="0">
                <a:solidFill>
                  <a:schemeClr val="bg1"/>
                </a:solidFill>
                <a:latin typeface="+mn-ea"/>
                <a:cs typeface="Arial" panose="020B0604020202020204" pitchFamily="34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03659" y="5479762"/>
              <a:ext cx="1714500" cy="584775"/>
            </a:xfrm>
            <a:prstGeom prst="rect">
              <a:avLst/>
            </a:prstGeom>
            <a:noFill/>
          </p:spPr>
          <p:txBody>
            <a:bodyPr wrap="square" lIns="72000" rIns="72000" rtlCol="0">
              <a:spAutoFit/>
            </a:bodyPr>
            <a:lstStyle/>
            <a:p>
              <a:pPr marL="36000"/>
              <a:r>
                <a:rPr lang="en-US" altLang="ko-KR" sz="3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cs typeface="Arial" panose="020B0604020202020204" pitchFamily="34" charset="0"/>
                </a:rPr>
                <a:t>Client</a:t>
              </a:r>
              <a:endParaRPr lang="ko-KR" altLang="en-US" sz="3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Arial" panose="020B0604020202020204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03659" y="3855495"/>
              <a:ext cx="2564607" cy="584776"/>
            </a:xfrm>
            <a:prstGeom prst="rect">
              <a:avLst/>
            </a:prstGeom>
            <a:noFill/>
          </p:spPr>
          <p:txBody>
            <a:bodyPr wrap="square" lIns="72000" rIns="72000" rtlCol="0">
              <a:spAutoFit/>
            </a:bodyPr>
            <a:lstStyle/>
            <a:p>
              <a:pPr marL="321750" indent="-285750">
                <a:buFont typeface="Arial" panose="020B0604020202020204" pitchFamily="34" charset="0"/>
                <a:buChar char="•"/>
              </a:pPr>
              <a:r>
                <a:rPr lang="ko-KR" altLang="en-US" sz="1600" b="1" dirty="0" smtClean="0">
                  <a:solidFill>
                    <a:schemeClr val="bg1"/>
                  </a:solidFill>
                  <a:latin typeface="+mn-ea"/>
                </a:rPr>
                <a:t>클라이언트 요청 처리</a:t>
              </a:r>
            </a:p>
            <a:p>
              <a:pPr marL="321750" indent="-285750">
                <a:buFont typeface="Arial" panose="020B0604020202020204" pitchFamily="34" charset="0"/>
                <a:buChar char="•"/>
              </a:pPr>
              <a:r>
                <a:rPr lang="ko-KR" altLang="en-US" sz="1600" b="1" dirty="0" smtClean="0">
                  <a:solidFill>
                    <a:schemeClr val="bg1"/>
                  </a:solidFill>
                  <a:latin typeface="+mn-ea"/>
                </a:rPr>
                <a:t>독립되어 실행</a:t>
              </a:r>
              <a:endParaRPr lang="en-US" altLang="ko-KR" sz="1600" b="1" dirty="0" smtClean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20" name="직사각형 3"/>
            <p:cNvSpPr/>
            <p:nvPr/>
          </p:nvSpPr>
          <p:spPr>
            <a:xfrm>
              <a:off x="3343274" y="3648075"/>
              <a:ext cx="1971675" cy="6858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+mn-ea"/>
                </a:rPr>
                <a:t>CalculatorWorker</a:t>
              </a:r>
              <a:endParaRPr lang="ko-KR" altLang="en-US" dirty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23" name="직선 화살표 연결선 8"/>
            <p:cNvCxnSpPr>
              <a:stCxn id="4" idx="1"/>
            </p:cNvCxnSpPr>
            <p:nvPr/>
          </p:nvCxnSpPr>
          <p:spPr>
            <a:xfrm flipH="1">
              <a:off x="5620542" y="3990975"/>
              <a:ext cx="594520" cy="0"/>
            </a:xfrm>
            <a:prstGeom prst="straightConnector1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5603076" y="3589814"/>
              <a:ext cx="695325" cy="338554"/>
            </a:xfrm>
            <a:prstGeom prst="rect">
              <a:avLst/>
            </a:prstGeom>
            <a:noFill/>
          </p:spPr>
          <p:txBody>
            <a:bodyPr wrap="square" lIns="72000" rIns="72000" rtlCol="0">
              <a:spAutoFit/>
            </a:bodyPr>
            <a:lstStyle/>
            <a:p>
              <a:pPr marL="36000" algn="ctr"/>
              <a:r>
                <a:rPr lang="ko-KR" altLang="en-US" sz="1600" dirty="0" smtClean="0">
                  <a:latin typeface="+mn-ea"/>
                </a:rPr>
                <a:t>위임</a:t>
              </a:r>
              <a:endParaRPr lang="en-US" altLang="ko-KR" sz="1600" dirty="0" smtClean="0"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381221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>
                <a:latin typeface="+mn-ea"/>
                <a:ea typeface="+mn-ea"/>
              </a:rPr>
              <a:t>클라이언트</a:t>
            </a:r>
            <a:r>
              <a:rPr lang="en-US" altLang="ko-KR" dirty="0" smtClean="0">
                <a:latin typeface="+mn-ea"/>
                <a:ea typeface="+mn-ea"/>
              </a:rPr>
              <a:t>·</a:t>
            </a:r>
            <a:r>
              <a:rPr lang="ko-KR" altLang="en-US" dirty="0" smtClean="0">
                <a:latin typeface="+mn-ea"/>
                <a:ea typeface="+mn-ea"/>
              </a:rPr>
              <a:t>서버 </a:t>
            </a:r>
            <a:r>
              <a:rPr lang="ko-KR" altLang="en-US" dirty="0" smtClean="0">
                <a:latin typeface="+mn-ea"/>
                <a:ea typeface="+mn-ea"/>
              </a:rPr>
              <a:t>아키텍처</a:t>
            </a:r>
            <a:r>
              <a:rPr lang="ko-KR" altLang="en-US" dirty="0" smtClean="0">
                <a:latin typeface="+mn-ea"/>
                <a:ea typeface="+mn-ea"/>
              </a:rPr>
              <a:t>의 진</a:t>
            </a:r>
            <a:r>
              <a:rPr lang="ko-KR" altLang="en-US" dirty="0" smtClean="0">
                <a:latin typeface="+mn-ea"/>
                <a:ea typeface="+mn-ea"/>
              </a:rPr>
              <a:t>화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1"/>
            <a:ext cx="8229600" cy="905662"/>
          </a:xfrm>
        </p:spPr>
        <p:txBody>
          <a:bodyPr vert="horz">
            <a:normAutofit/>
          </a:bodyPr>
          <a:lstStyle/>
          <a:p>
            <a:r>
              <a:rPr lang="ko-KR" altLang="en-US" sz="2400" b="1" dirty="0" smtClean="0">
                <a:latin typeface="+mn-ea"/>
              </a:rPr>
              <a:t>전통적인 클라이언트</a:t>
            </a:r>
            <a:r>
              <a:rPr lang="en-US" altLang="ko-KR" sz="2400" b="1" dirty="0" smtClean="0">
                <a:latin typeface="+mn-ea"/>
              </a:rPr>
              <a:t>·</a:t>
            </a:r>
            <a:r>
              <a:rPr lang="ko-KR" altLang="en-US" sz="2400" b="1" dirty="0" smtClean="0">
                <a:latin typeface="+mn-ea"/>
              </a:rPr>
              <a:t>서버 구조</a:t>
            </a:r>
            <a:endParaRPr lang="en-US" altLang="ko-KR" sz="2400" b="1" dirty="0" smtClean="0">
              <a:latin typeface="+mn-ea"/>
            </a:endParaRPr>
          </a:p>
          <a:p>
            <a:pPr lvl="1"/>
            <a:r>
              <a:rPr lang="ko-KR" altLang="en-US" sz="2000" dirty="0" smtClean="0">
                <a:latin typeface="+mn-ea"/>
              </a:rPr>
              <a:t>서버는 데이터 처리만 맡는다</a:t>
            </a:r>
            <a:endParaRPr lang="en-US" altLang="ko-KR" sz="2000" dirty="0" smtClean="0">
              <a:latin typeface="+mn-ea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843216" y="2597702"/>
            <a:ext cx="1767855" cy="913095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+mn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823032" y="3510798"/>
            <a:ext cx="17680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smtClean="0">
                <a:latin typeface="+mn-ea"/>
              </a:rPr>
              <a:t>클라이언트</a:t>
            </a:r>
            <a:endParaRPr lang="ko-KR" altLang="en-US" sz="1600" b="1" dirty="0">
              <a:latin typeface="+mn-ea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741531" y="3510798"/>
            <a:ext cx="13970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smtClean="0">
                <a:latin typeface="+mn-ea"/>
              </a:rPr>
              <a:t>DBMS </a:t>
            </a:r>
            <a:r>
              <a:rPr lang="ko-KR" altLang="en-US" sz="1600" b="1" dirty="0" smtClean="0">
                <a:latin typeface="+mn-ea"/>
              </a:rPr>
              <a:t>서버</a:t>
            </a:r>
            <a:endParaRPr lang="ko-KR" altLang="en-US" sz="1600" b="1" dirty="0">
              <a:latin typeface="+mn-ea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843065" y="2755220"/>
            <a:ext cx="1695847" cy="584775"/>
          </a:xfrm>
          <a:prstGeom prst="rect">
            <a:avLst/>
          </a:prstGeom>
          <a:noFill/>
        </p:spPr>
        <p:txBody>
          <a:bodyPr wrap="square" lIns="72000" rIns="72000" rtlCol="0">
            <a:spAutoFit/>
          </a:bodyPr>
          <a:lstStyle/>
          <a:p>
            <a:pPr marL="144000" indent="-108000">
              <a:buFont typeface="Arial" pitchFamily="34" charset="0"/>
              <a:buChar char="•"/>
            </a:pPr>
            <a:r>
              <a:rPr lang="en-US" altLang="ko-KR" sz="1600" dirty="0" smtClean="0">
                <a:latin typeface="+mn-ea"/>
              </a:rPr>
              <a:t>UI</a:t>
            </a:r>
          </a:p>
          <a:p>
            <a:pPr marL="144000" indent="-108000">
              <a:buFont typeface="Arial" pitchFamily="34" charset="0"/>
              <a:buChar char="•"/>
            </a:pPr>
            <a:r>
              <a:rPr lang="ko-KR" altLang="en-US" sz="1600" dirty="0" smtClean="0">
                <a:latin typeface="+mn-ea"/>
              </a:rPr>
              <a:t>비즈니스 로직</a:t>
            </a:r>
            <a:endParaRPr lang="ko-KR" altLang="en-US" sz="1600" dirty="0">
              <a:latin typeface="+mn-ea"/>
            </a:endParaRPr>
          </a:p>
        </p:txBody>
      </p:sp>
      <p:sp>
        <p:nvSpPr>
          <p:cNvPr id="28" name="원통 27"/>
          <p:cNvSpPr/>
          <p:nvPr/>
        </p:nvSpPr>
        <p:spPr>
          <a:xfrm>
            <a:off x="5741531" y="2597703"/>
            <a:ext cx="1397061" cy="899810"/>
          </a:xfrm>
          <a:prstGeom prst="can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+mn-ea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043119" y="3158959"/>
            <a:ext cx="1296144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atin typeface="+mn-ea"/>
              </a:rPr>
              <a:t>결과 데이터</a:t>
            </a:r>
            <a:endParaRPr lang="ko-KR" altLang="en-US" sz="1600" dirty="0">
              <a:latin typeface="+mn-ea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714193" y="2939647"/>
            <a:ext cx="1410380" cy="338554"/>
          </a:xfrm>
          <a:prstGeom prst="rect">
            <a:avLst/>
          </a:prstGeom>
          <a:noFill/>
        </p:spPr>
        <p:txBody>
          <a:bodyPr wrap="square" lIns="72000" rIns="72000" rtlCol="0">
            <a:spAutoFit/>
          </a:bodyPr>
          <a:lstStyle/>
          <a:p>
            <a:pPr marL="36000" algn="ctr"/>
            <a:r>
              <a:rPr lang="ko-KR" altLang="en-US" sz="1600" dirty="0" smtClean="0">
                <a:latin typeface="+mn-ea"/>
              </a:rPr>
              <a:t>데이터 처리</a:t>
            </a:r>
            <a:endParaRPr lang="en-US" altLang="ko-KR" sz="1600" dirty="0" smtClean="0">
              <a:latin typeface="+mn-ea"/>
            </a:endParaRPr>
          </a:p>
        </p:txBody>
      </p:sp>
      <p:sp>
        <p:nvSpPr>
          <p:cNvPr id="32" name="세로 텍스트 개체 틀 2"/>
          <p:cNvSpPr txBox="1">
            <a:spLocks/>
          </p:cNvSpPr>
          <p:nvPr/>
        </p:nvSpPr>
        <p:spPr>
          <a:xfrm>
            <a:off x="457200" y="4086037"/>
            <a:ext cx="8229600" cy="9056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b="1" dirty="0" smtClean="0">
                <a:latin typeface="+mn-ea"/>
              </a:rPr>
              <a:t>클라이언트</a:t>
            </a:r>
            <a:r>
              <a:rPr lang="en-US" altLang="ko-KR" sz="2400" b="1" dirty="0" smtClean="0">
                <a:latin typeface="+mn-ea"/>
              </a:rPr>
              <a:t>·</a:t>
            </a:r>
            <a:r>
              <a:rPr lang="ko-KR" altLang="en-US" sz="2400" b="1" dirty="0" smtClean="0">
                <a:latin typeface="+mn-ea"/>
              </a:rPr>
              <a:t>서버 구조의</a:t>
            </a:r>
            <a:r>
              <a:rPr lang="en-US" altLang="ko-KR" sz="2400" b="1" dirty="0" smtClean="0">
                <a:latin typeface="+mn-ea"/>
              </a:rPr>
              <a:t> </a:t>
            </a:r>
            <a:r>
              <a:rPr lang="ko-KR" altLang="en-US" sz="2400" b="1" dirty="0" smtClean="0">
                <a:latin typeface="+mn-ea"/>
              </a:rPr>
              <a:t>진화</a:t>
            </a:r>
            <a:endParaRPr lang="en-US" altLang="ko-KR" sz="2400" b="1" dirty="0" smtClean="0">
              <a:latin typeface="+mn-ea"/>
            </a:endParaRPr>
          </a:p>
          <a:p>
            <a:pPr lvl="1"/>
            <a:r>
              <a:rPr lang="ko-KR" altLang="en-US" sz="2000" dirty="0" smtClean="0">
                <a:latin typeface="+mn-ea"/>
              </a:rPr>
              <a:t>비즈니스 로직을 전문으로 처리하는 서버를 둔다</a:t>
            </a:r>
            <a:endParaRPr lang="en-US" altLang="ko-KR" sz="2000" dirty="0" smtClean="0">
              <a:latin typeface="+mn-ea"/>
            </a:endParaRPr>
          </a:p>
        </p:txBody>
      </p:sp>
      <p:grpSp>
        <p:nvGrpSpPr>
          <p:cNvPr id="64" name="그룹 63"/>
          <p:cNvGrpSpPr/>
          <p:nvPr/>
        </p:nvGrpSpPr>
        <p:grpSpPr>
          <a:xfrm>
            <a:off x="4191723" y="5114974"/>
            <a:ext cx="1648720" cy="1510112"/>
            <a:chOff x="4199630" y="4949209"/>
            <a:chExt cx="1767528" cy="1510112"/>
          </a:xfrm>
        </p:grpSpPr>
        <p:sp>
          <p:nvSpPr>
            <p:cNvPr id="42" name="직사각형 41"/>
            <p:cNvSpPr/>
            <p:nvPr/>
          </p:nvSpPr>
          <p:spPr>
            <a:xfrm>
              <a:off x="4199630" y="4949209"/>
              <a:ext cx="1759051" cy="916306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latin typeface="+mn-ea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199630" y="5874546"/>
              <a:ext cx="176752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dirty="0" smtClean="0">
                  <a:latin typeface="+mn-ea"/>
                </a:rPr>
                <a:t>애플리케이션</a:t>
              </a:r>
              <a:endParaRPr lang="en-US" altLang="ko-KR" sz="1600" b="1" dirty="0" smtClean="0">
                <a:latin typeface="+mn-ea"/>
              </a:endParaRPr>
            </a:p>
            <a:p>
              <a:pPr algn="ctr"/>
              <a:r>
                <a:rPr lang="ko-KR" altLang="en-US" sz="1600" b="1" dirty="0" smtClean="0">
                  <a:latin typeface="+mn-ea"/>
                </a:rPr>
                <a:t>서버</a:t>
              </a:r>
              <a:endParaRPr lang="ko-KR" altLang="en-US" sz="1600" b="1" dirty="0">
                <a:latin typeface="+mn-ea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4219633" y="4993468"/>
              <a:ext cx="1747525" cy="830997"/>
            </a:xfrm>
            <a:prstGeom prst="rect">
              <a:avLst/>
            </a:prstGeom>
            <a:noFill/>
          </p:spPr>
          <p:txBody>
            <a:bodyPr wrap="square" lIns="72000" rIns="72000" rtlCol="0">
              <a:spAutoFit/>
            </a:bodyPr>
            <a:lstStyle/>
            <a:p>
              <a:pPr marL="144000" indent="-108000">
                <a:buFont typeface="Arial" pitchFamily="34" charset="0"/>
                <a:buChar char="•"/>
              </a:pPr>
              <a:r>
                <a:rPr lang="ko-KR" altLang="en-US" sz="1600" dirty="0" smtClean="0">
                  <a:latin typeface="+mn-ea"/>
                </a:rPr>
                <a:t>비즈니스 로직</a:t>
              </a:r>
              <a:endParaRPr lang="en-US" altLang="ko-KR" sz="1600" dirty="0" smtClean="0">
                <a:latin typeface="+mn-ea"/>
              </a:endParaRPr>
            </a:p>
            <a:p>
              <a:pPr marL="144000" indent="-108000">
                <a:buFont typeface="Arial" pitchFamily="34" charset="0"/>
                <a:buChar char="•"/>
              </a:pPr>
              <a:r>
                <a:rPr lang="ko-KR" altLang="en-US" sz="1600" dirty="0" smtClean="0">
                  <a:latin typeface="+mn-ea"/>
                </a:rPr>
                <a:t>사용자 접근 관리</a:t>
              </a:r>
              <a:endParaRPr lang="ko-KR" altLang="en-US" sz="1600" dirty="0">
                <a:latin typeface="+mn-ea"/>
              </a:endParaRPr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5914731" y="5202162"/>
            <a:ext cx="11830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atin typeface="+mn-ea"/>
              </a:rPr>
              <a:t>SQL </a:t>
            </a:r>
            <a:r>
              <a:rPr lang="ko-KR" altLang="en-US" sz="1400" dirty="0" smtClean="0">
                <a:latin typeface="+mn-ea"/>
              </a:rPr>
              <a:t>질의</a:t>
            </a:r>
            <a:endParaRPr lang="ko-KR" altLang="en-US" sz="1400" dirty="0">
              <a:latin typeface="+mn-ea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902459" y="5733024"/>
            <a:ext cx="12086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atin typeface="+mn-ea"/>
              </a:rPr>
              <a:t>결과 데이터</a:t>
            </a:r>
            <a:endParaRPr lang="ko-KR" altLang="en-US" sz="1400" dirty="0">
              <a:latin typeface="+mn-ea"/>
            </a:endParaRPr>
          </a:p>
        </p:txBody>
      </p:sp>
      <p:cxnSp>
        <p:nvCxnSpPr>
          <p:cNvPr id="47" name="직선 화살표 연결선 46"/>
          <p:cNvCxnSpPr/>
          <p:nvPr/>
        </p:nvCxnSpPr>
        <p:spPr>
          <a:xfrm>
            <a:off x="5902459" y="5516043"/>
            <a:ext cx="1195284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/>
          <p:nvPr/>
        </p:nvCxnSpPr>
        <p:spPr>
          <a:xfrm flipH="1">
            <a:off x="5895217" y="5733024"/>
            <a:ext cx="1202526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63" name="그룹 62"/>
          <p:cNvGrpSpPr/>
          <p:nvPr/>
        </p:nvGrpSpPr>
        <p:grpSpPr>
          <a:xfrm>
            <a:off x="725518" y="5118185"/>
            <a:ext cx="1687456" cy="1271577"/>
            <a:chOff x="453440" y="4952420"/>
            <a:chExt cx="1967441" cy="1271577"/>
          </a:xfrm>
        </p:grpSpPr>
        <p:sp>
          <p:nvSpPr>
            <p:cNvPr id="51" name="직사각형 50"/>
            <p:cNvSpPr/>
            <p:nvPr/>
          </p:nvSpPr>
          <p:spPr>
            <a:xfrm>
              <a:off x="453440" y="4952420"/>
              <a:ext cx="1953336" cy="913095"/>
            </a:xfrm>
            <a:prstGeom prst="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latin typeface="+mn-ea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57201" y="5885443"/>
              <a:ext cx="19636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dirty="0" smtClean="0">
                  <a:latin typeface="+mn-ea"/>
                </a:rPr>
                <a:t>클라이언트</a:t>
              </a:r>
              <a:endParaRPr lang="ko-KR" altLang="en-US" sz="1600" b="1" dirty="0">
                <a:latin typeface="+mn-ea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466236" y="4985675"/>
              <a:ext cx="1940540" cy="830997"/>
            </a:xfrm>
            <a:prstGeom prst="rect">
              <a:avLst/>
            </a:prstGeom>
            <a:noFill/>
          </p:spPr>
          <p:txBody>
            <a:bodyPr wrap="square" lIns="72000" rIns="72000" rtlCol="0">
              <a:spAutoFit/>
            </a:bodyPr>
            <a:lstStyle/>
            <a:p>
              <a:pPr marL="144000" indent="-108000">
                <a:buFont typeface="Arial" pitchFamily="34" charset="0"/>
                <a:buChar char="•"/>
              </a:pPr>
              <a:r>
                <a:rPr lang="en-US" altLang="ko-KR" sz="1600" dirty="0" smtClean="0">
                  <a:latin typeface="+mn-ea"/>
                </a:rPr>
                <a:t>UI</a:t>
              </a:r>
            </a:p>
            <a:p>
              <a:pPr marL="144000" indent="-108000">
                <a:buFont typeface="Arial" pitchFamily="34" charset="0"/>
                <a:buChar char="•"/>
              </a:pPr>
              <a:r>
                <a:rPr lang="ko-KR" altLang="en-US" sz="1600" dirty="0" smtClean="0">
                  <a:latin typeface="+mn-ea"/>
                </a:rPr>
                <a:t>입력 데이터   검증</a:t>
              </a:r>
              <a:endParaRPr lang="ko-KR" altLang="en-US" sz="1600" dirty="0">
                <a:latin typeface="+mn-ea"/>
              </a:endParaRPr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7180378" y="6035788"/>
            <a:ext cx="13970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smtClean="0">
                <a:latin typeface="+mn-ea"/>
              </a:rPr>
              <a:t>DBMS </a:t>
            </a:r>
            <a:r>
              <a:rPr lang="ko-KR" altLang="en-US" sz="1600" b="1" dirty="0" smtClean="0">
                <a:latin typeface="+mn-ea"/>
              </a:rPr>
              <a:t>서버</a:t>
            </a:r>
            <a:endParaRPr lang="ko-KR" altLang="en-US" sz="1600" b="1" dirty="0">
              <a:latin typeface="+mn-ea"/>
            </a:endParaRPr>
          </a:p>
        </p:txBody>
      </p:sp>
      <p:sp>
        <p:nvSpPr>
          <p:cNvPr id="53" name="원통 52"/>
          <p:cNvSpPr/>
          <p:nvPr/>
        </p:nvSpPr>
        <p:spPr>
          <a:xfrm>
            <a:off x="7180378" y="5122693"/>
            <a:ext cx="1397061" cy="899810"/>
          </a:xfrm>
          <a:prstGeom prst="can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+mn-ea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152517" y="5481808"/>
            <a:ext cx="1410380" cy="338554"/>
          </a:xfrm>
          <a:prstGeom prst="rect">
            <a:avLst/>
          </a:prstGeom>
          <a:noFill/>
        </p:spPr>
        <p:txBody>
          <a:bodyPr wrap="square" lIns="72000" rIns="72000" rtlCol="0">
            <a:spAutoFit/>
          </a:bodyPr>
          <a:lstStyle/>
          <a:p>
            <a:pPr marL="36000" algn="ctr"/>
            <a:r>
              <a:rPr lang="ko-KR" altLang="en-US" sz="1600" dirty="0" smtClean="0">
                <a:latin typeface="+mn-ea"/>
              </a:rPr>
              <a:t>데이터 처리</a:t>
            </a:r>
            <a:endParaRPr lang="en-US" altLang="ko-KR" sz="1600" dirty="0" smtClean="0">
              <a:latin typeface="+mn-ea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489532" y="5172464"/>
            <a:ext cx="1636411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atin typeface="+mn-ea"/>
              </a:rPr>
              <a:t>데이터 처리 요청</a:t>
            </a:r>
            <a:endParaRPr lang="ko-KR" altLang="en-US" sz="1400" dirty="0">
              <a:latin typeface="+mn-ea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489532" y="5756472"/>
            <a:ext cx="1538437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atin typeface="+mn-ea"/>
              </a:rPr>
              <a:t>처리결과 응답</a:t>
            </a:r>
            <a:endParaRPr lang="ko-KR" altLang="en-US" sz="1400" dirty="0">
              <a:latin typeface="+mn-ea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035876" y="2603351"/>
            <a:ext cx="1296144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atin typeface="+mn-ea"/>
              </a:rPr>
              <a:t>데이터 요청</a:t>
            </a:r>
            <a:endParaRPr lang="ko-KR" altLang="en-US" sz="1600" dirty="0">
              <a:latin typeface="+mn-ea"/>
            </a:endParaRPr>
          </a:p>
        </p:txBody>
      </p:sp>
      <p:cxnSp>
        <p:nvCxnSpPr>
          <p:cNvPr id="26" name="직선 화살표 연결선 25"/>
          <p:cNvCxnSpPr/>
          <p:nvPr/>
        </p:nvCxnSpPr>
        <p:spPr>
          <a:xfrm>
            <a:off x="3683079" y="2918524"/>
            <a:ext cx="2016224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/>
          <p:nvPr/>
        </p:nvCxnSpPr>
        <p:spPr>
          <a:xfrm>
            <a:off x="2510864" y="5516043"/>
            <a:ext cx="1615079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/>
          <p:nvPr/>
        </p:nvCxnSpPr>
        <p:spPr>
          <a:xfrm flipH="1">
            <a:off x="2489532" y="5737714"/>
            <a:ext cx="1636411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 flipH="1">
            <a:off x="3675836" y="3147338"/>
            <a:ext cx="2016224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04076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>
                <a:latin typeface="+mn-ea"/>
                <a:ea typeface="+mn-ea"/>
              </a:rPr>
              <a:t>웹 애플리케이션 아키텍처의 특징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1648779"/>
          </a:xfrm>
        </p:spPr>
        <p:txBody>
          <a:bodyPr vert="horz">
            <a:normAutofit/>
          </a:bodyPr>
          <a:lstStyle/>
          <a:p>
            <a:r>
              <a:rPr lang="ko-KR" altLang="en-US" sz="2400" b="1" dirty="0" smtClean="0">
                <a:latin typeface="+mn-ea"/>
              </a:rPr>
              <a:t>웹 애플리케이션 서버 구조</a:t>
            </a:r>
            <a:endParaRPr lang="en-US" altLang="ko-KR" sz="2400" b="1" dirty="0" smtClean="0">
              <a:latin typeface="+mn-ea"/>
            </a:endParaRPr>
          </a:p>
          <a:p>
            <a:pPr lvl="1"/>
            <a:r>
              <a:rPr lang="ko-KR" altLang="en-US" sz="2000" dirty="0" smtClean="0">
                <a:latin typeface="+mn-ea"/>
              </a:rPr>
              <a:t>클라이언트와의 통신은 웹 서버가 전담</a:t>
            </a:r>
            <a:endParaRPr lang="en-US" altLang="ko-KR" sz="2000" dirty="0" smtClean="0">
              <a:latin typeface="+mn-ea"/>
            </a:endParaRPr>
          </a:p>
          <a:p>
            <a:pPr marL="457200" lvl="1" indent="0">
              <a:buNone/>
            </a:pPr>
            <a:r>
              <a:rPr lang="en-US" altLang="ko-KR" sz="2000" dirty="0">
                <a:latin typeface="+mn-ea"/>
              </a:rPr>
              <a:t>	</a:t>
            </a:r>
            <a:r>
              <a:rPr lang="en-US" altLang="ko-KR" sz="2000" dirty="0" smtClean="0">
                <a:latin typeface="+mn-ea"/>
                <a:sym typeface="Wingdings"/>
              </a:rPr>
              <a:t></a:t>
            </a:r>
            <a:r>
              <a:rPr lang="ko-KR" altLang="en-US" sz="2000" dirty="0" smtClean="0">
                <a:latin typeface="+mn-ea"/>
                <a:sym typeface="Wingdings"/>
              </a:rPr>
              <a:t> </a:t>
            </a:r>
            <a:r>
              <a:rPr lang="ko-KR" altLang="en-US" sz="2000" dirty="0">
                <a:latin typeface="+mn-ea"/>
              </a:rPr>
              <a:t>네트워크 및 멀티 스레드 프로그래밍으로부터 </a:t>
            </a:r>
            <a:r>
              <a:rPr lang="ko-KR" altLang="en-US" sz="2000" dirty="0" smtClean="0">
                <a:latin typeface="+mn-ea"/>
              </a:rPr>
              <a:t>탈출</a:t>
            </a:r>
            <a:endParaRPr lang="en-US" altLang="ko-KR" sz="2000" dirty="0">
              <a:latin typeface="+mn-ea"/>
            </a:endParaRPr>
          </a:p>
          <a:p>
            <a:pPr lvl="1"/>
            <a:r>
              <a:rPr lang="ko-KR" altLang="en-US" sz="2000" dirty="0" smtClean="0">
                <a:latin typeface="+mn-ea"/>
              </a:rPr>
              <a:t>애플리케이션 서버는 애플리케이션 실행 및 관리에 집중</a:t>
            </a:r>
            <a:endParaRPr lang="en-US" altLang="ko-KR" sz="2000" dirty="0" smtClean="0">
              <a:latin typeface="+mn-ea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342900" y="4750271"/>
            <a:ext cx="11830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+mn-ea"/>
              </a:rPr>
              <a:t>SQL </a:t>
            </a:r>
            <a:r>
              <a:rPr lang="ko-KR" altLang="en-US" sz="1400" dirty="0" smtClean="0">
                <a:latin typeface="+mn-ea"/>
              </a:rPr>
              <a:t>질의</a:t>
            </a:r>
            <a:endParaRPr lang="ko-KR" altLang="en-US" sz="1400" dirty="0">
              <a:latin typeface="+mn-ea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846248" y="4750271"/>
            <a:ext cx="12086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dirty="0" smtClean="0">
                <a:latin typeface="+mn-ea"/>
              </a:rPr>
              <a:t>데이터</a:t>
            </a:r>
            <a:endParaRPr lang="ko-KR" altLang="en-US" sz="1400" dirty="0">
              <a:latin typeface="+mn-ea"/>
            </a:endParaRPr>
          </a:p>
        </p:txBody>
      </p:sp>
      <p:cxnSp>
        <p:nvCxnSpPr>
          <p:cNvPr id="47" name="직선 화살표 연결선 46"/>
          <p:cNvCxnSpPr/>
          <p:nvPr/>
        </p:nvCxnSpPr>
        <p:spPr>
          <a:xfrm>
            <a:off x="6342900" y="4525863"/>
            <a:ext cx="0" cy="691899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/>
          <p:nvPr/>
        </p:nvCxnSpPr>
        <p:spPr>
          <a:xfrm flipV="1">
            <a:off x="6054868" y="4525864"/>
            <a:ext cx="0" cy="691899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63" name="그룹 62"/>
          <p:cNvGrpSpPr/>
          <p:nvPr/>
        </p:nvGrpSpPr>
        <p:grpSpPr>
          <a:xfrm>
            <a:off x="258225" y="5250867"/>
            <a:ext cx="3641816" cy="913095"/>
            <a:chOff x="136045" y="4641183"/>
            <a:chExt cx="4246072" cy="913095"/>
          </a:xfrm>
        </p:grpSpPr>
        <p:sp>
          <p:nvSpPr>
            <p:cNvPr id="51" name="직사각형 50"/>
            <p:cNvSpPr/>
            <p:nvPr/>
          </p:nvSpPr>
          <p:spPr>
            <a:xfrm>
              <a:off x="2392440" y="4641183"/>
              <a:ext cx="1953336" cy="913095"/>
            </a:xfrm>
            <a:prstGeom prst="rect">
              <a:avLst/>
            </a:prstGeom>
            <a:solidFill>
              <a:srgbClr val="558ED5"/>
            </a:solidFill>
            <a:ln w="38100" cmpd="sng">
              <a:solidFill>
                <a:srgbClr val="558ED5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latin typeface="+mn-ea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418437" y="4964500"/>
              <a:ext cx="19636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dirty="0" smtClean="0">
                  <a:solidFill>
                    <a:srgbClr val="FFFFFF"/>
                  </a:solidFill>
                  <a:latin typeface="+mn-ea"/>
                </a:rPr>
                <a:t>웹 브라우저 </a:t>
              </a:r>
              <a:endParaRPr lang="ko-KR" altLang="en-US" sz="1600" b="1" dirty="0">
                <a:solidFill>
                  <a:srgbClr val="FFFFFF"/>
                </a:solidFill>
                <a:latin typeface="+mn-ea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36045" y="4723281"/>
              <a:ext cx="2255356" cy="523220"/>
            </a:xfrm>
            <a:prstGeom prst="rect">
              <a:avLst/>
            </a:prstGeom>
            <a:noFill/>
          </p:spPr>
          <p:txBody>
            <a:bodyPr wrap="square" lIns="72000" rIns="72000" rtlCol="0">
              <a:spAutoFit/>
            </a:bodyPr>
            <a:lstStyle/>
            <a:p>
              <a:pPr marL="144000" indent="-108000" algn="r">
                <a:buFont typeface="Arial" pitchFamily="34" charset="0"/>
                <a:buChar char="•"/>
              </a:pPr>
              <a:r>
                <a:rPr lang="ko-KR" altLang="en-US" sz="1400" dirty="0" smtClean="0">
                  <a:latin typeface="+mn-ea"/>
                </a:rPr>
                <a:t>사용자와 상호작용</a:t>
              </a:r>
              <a:endParaRPr lang="en-US" altLang="ko-KR" sz="1400" dirty="0" smtClean="0">
                <a:latin typeface="+mn-ea"/>
              </a:endParaRPr>
            </a:p>
            <a:p>
              <a:pPr marL="144000" indent="-108000" algn="r">
                <a:buFont typeface="Arial" pitchFamily="34" charset="0"/>
                <a:buChar char="•"/>
              </a:pPr>
              <a:r>
                <a:rPr lang="en-US" altLang="ko-KR" sz="1400" dirty="0" smtClean="0">
                  <a:latin typeface="+mn-ea"/>
                </a:rPr>
                <a:t>UI </a:t>
              </a:r>
              <a:r>
                <a:rPr lang="ko-KR" altLang="en-US" sz="1400" dirty="0" smtClean="0">
                  <a:latin typeface="+mn-ea"/>
                </a:rPr>
                <a:t>렌더링</a:t>
              </a:r>
              <a:endParaRPr lang="ko-KR" altLang="en-US" sz="1400" dirty="0">
                <a:latin typeface="+mn-ea"/>
              </a:endParaRPr>
            </a:p>
          </p:txBody>
        </p:sp>
      </p:grpSp>
      <p:sp>
        <p:nvSpPr>
          <p:cNvPr id="53" name="원통 52"/>
          <p:cNvSpPr/>
          <p:nvPr/>
        </p:nvSpPr>
        <p:spPr>
          <a:xfrm>
            <a:off x="5513709" y="5217763"/>
            <a:ext cx="1397061" cy="899810"/>
          </a:xfrm>
          <a:prstGeom prst="can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+mn-ea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513709" y="6150786"/>
            <a:ext cx="1410380" cy="338554"/>
          </a:xfrm>
          <a:prstGeom prst="rect">
            <a:avLst/>
          </a:prstGeom>
          <a:noFill/>
        </p:spPr>
        <p:txBody>
          <a:bodyPr wrap="square" lIns="72000" rIns="72000" rtlCol="0">
            <a:spAutoFit/>
          </a:bodyPr>
          <a:lstStyle/>
          <a:p>
            <a:pPr marL="36000" algn="ctr"/>
            <a:r>
              <a:rPr lang="ko-KR" altLang="en-US" sz="1600" dirty="0" smtClean="0">
                <a:latin typeface="+mn-ea"/>
              </a:rPr>
              <a:t>데이터 처리</a:t>
            </a:r>
            <a:endParaRPr lang="en-US" altLang="ko-KR" sz="1600" dirty="0" smtClean="0">
              <a:latin typeface="+mn-ea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900042" y="3643499"/>
            <a:ext cx="1419016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atin typeface="+mn-ea"/>
              </a:rPr>
              <a:t>위임</a:t>
            </a:r>
            <a:endParaRPr lang="ko-KR" altLang="en-US" sz="1400" dirty="0">
              <a:latin typeface="+mn-ea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900041" y="4227505"/>
            <a:ext cx="1419017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atin typeface="+mn-ea"/>
              </a:rPr>
              <a:t>결과</a:t>
            </a:r>
            <a:endParaRPr lang="en-US" altLang="ko-KR" sz="1400" dirty="0" smtClean="0">
              <a:latin typeface="+mn-ea"/>
            </a:endParaRPr>
          </a:p>
        </p:txBody>
      </p:sp>
      <p:cxnSp>
        <p:nvCxnSpPr>
          <p:cNvPr id="40" name="직선 화살표 연결선 39"/>
          <p:cNvCxnSpPr/>
          <p:nvPr/>
        </p:nvCxnSpPr>
        <p:spPr>
          <a:xfrm>
            <a:off x="3882489" y="3980972"/>
            <a:ext cx="1506559" cy="6104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/>
          <p:nvPr/>
        </p:nvCxnSpPr>
        <p:spPr>
          <a:xfrm flipH="1">
            <a:off x="3868873" y="4227505"/>
            <a:ext cx="1535437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33" name="그룹 62"/>
          <p:cNvGrpSpPr/>
          <p:nvPr/>
        </p:nvGrpSpPr>
        <p:grpSpPr>
          <a:xfrm>
            <a:off x="258225" y="3661612"/>
            <a:ext cx="3624264" cy="864252"/>
            <a:chOff x="-1802954" y="4952421"/>
            <a:chExt cx="4225606" cy="864252"/>
          </a:xfrm>
        </p:grpSpPr>
        <p:sp>
          <p:nvSpPr>
            <p:cNvPr id="35" name="직사각형 50"/>
            <p:cNvSpPr/>
            <p:nvPr/>
          </p:nvSpPr>
          <p:spPr>
            <a:xfrm>
              <a:off x="453440" y="4952421"/>
              <a:ext cx="1953336" cy="864252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38100" cmpd="sng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latin typeface="+mn-ea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58972" y="5224197"/>
              <a:ext cx="19636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dirty="0" smtClean="0">
                  <a:solidFill>
                    <a:schemeClr val="bg1"/>
                  </a:solidFill>
                  <a:latin typeface="+mn-ea"/>
                </a:rPr>
                <a:t>웹 서버 </a:t>
              </a:r>
              <a:endParaRPr lang="ko-KR" altLang="en-US" sz="16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-1802954" y="4979705"/>
              <a:ext cx="2256396" cy="738664"/>
            </a:xfrm>
            <a:prstGeom prst="rect">
              <a:avLst/>
            </a:prstGeom>
            <a:noFill/>
          </p:spPr>
          <p:txBody>
            <a:bodyPr wrap="square" lIns="72000" rIns="72000" rtlCol="0">
              <a:spAutoFit/>
            </a:bodyPr>
            <a:lstStyle/>
            <a:p>
              <a:pPr marL="144000" indent="-108000" algn="r">
                <a:buFont typeface="Arial" pitchFamily="34" charset="0"/>
                <a:buChar char="•"/>
              </a:pPr>
              <a:r>
                <a:rPr lang="ko-KR" altLang="en-US" sz="1400" dirty="0" smtClean="0">
                  <a:latin typeface="+mn-ea"/>
                </a:rPr>
                <a:t>클라이언트와 통신</a:t>
              </a:r>
              <a:endParaRPr lang="en-US" altLang="ko-KR" sz="1400" dirty="0" smtClean="0">
                <a:latin typeface="+mn-ea"/>
              </a:endParaRPr>
            </a:p>
            <a:p>
              <a:pPr marL="144000" indent="-108000" algn="r">
                <a:buFont typeface="Arial" pitchFamily="34" charset="0"/>
                <a:buChar char="•"/>
              </a:pPr>
              <a:r>
                <a:rPr lang="ko-KR" altLang="en-US" sz="1400" dirty="0" smtClean="0">
                  <a:latin typeface="+mn-ea"/>
                </a:rPr>
                <a:t>다중 클라이언트의</a:t>
              </a:r>
              <a:r>
                <a:rPr lang="ko-KR" altLang="ko-KR" sz="1400" dirty="0">
                  <a:latin typeface="+mn-ea"/>
                </a:rPr>
                <a:t> </a:t>
              </a:r>
              <a:r>
                <a:rPr lang="en-US" altLang="ko-KR" sz="1400" dirty="0" smtClean="0">
                  <a:latin typeface="+mn-ea"/>
                </a:rPr>
                <a:t/>
              </a:r>
              <a:br>
                <a:rPr lang="en-US" altLang="ko-KR" sz="1400" dirty="0" smtClean="0">
                  <a:latin typeface="+mn-ea"/>
                </a:rPr>
              </a:br>
              <a:r>
                <a:rPr lang="ko-KR" altLang="en-US" sz="1400" dirty="0" smtClean="0">
                  <a:latin typeface="+mn-ea"/>
                </a:rPr>
                <a:t>접속 관리</a:t>
              </a:r>
              <a:endParaRPr lang="en-US" altLang="ko-KR" sz="1400" dirty="0" smtClean="0">
                <a:latin typeface="+mn-ea"/>
              </a:endParaRPr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5513709" y="5574184"/>
            <a:ext cx="13970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latin typeface="+mn-ea"/>
              </a:rPr>
              <a:t>DBMS </a:t>
            </a:r>
            <a:r>
              <a:rPr lang="ko-KR" altLang="en-US" sz="1600" dirty="0" smtClean="0">
                <a:latin typeface="+mn-ea"/>
              </a:rPr>
              <a:t>서버</a:t>
            </a:r>
            <a:endParaRPr lang="ko-KR" altLang="en-US" sz="1600" dirty="0">
              <a:latin typeface="+mn-ea"/>
            </a:endParaRPr>
          </a:p>
        </p:txBody>
      </p:sp>
      <p:grpSp>
        <p:nvGrpSpPr>
          <p:cNvPr id="64" name="그룹 63"/>
          <p:cNvGrpSpPr/>
          <p:nvPr/>
        </p:nvGrpSpPr>
        <p:grpSpPr>
          <a:xfrm>
            <a:off x="5387064" y="3653892"/>
            <a:ext cx="3404109" cy="954107"/>
            <a:chOff x="4199630" y="4949209"/>
            <a:chExt cx="3649412" cy="954107"/>
          </a:xfrm>
        </p:grpSpPr>
        <p:sp>
          <p:nvSpPr>
            <p:cNvPr id="42" name="직사각형 41"/>
            <p:cNvSpPr/>
            <p:nvPr/>
          </p:nvSpPr>
          <p:spPr>
            <a:xfrm>
              <a:off x="4199630" y="4949209"/>
              <a:ext cx="1759051" cy="871971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latin typeface="+mn-ea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199630" y="5091936"/>
              <a:ext cx="176752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 smtClean="0">
                  <a:latin typeface="+mn-ea"/>
                </a:rPr>
                <a:t>애플리케이션</a:t>
              </a:r>
              <a:endParaRPr lang="en-US" altLang="ko-KR" sz="1600" dirty="0" smtClean="0">
                <a:latin typeface="+mn-ea"/>
              </a:endParaRPr>
            </a:p>
            <a:p>
              <a:pPr algn="ctr"/>
              <a:r>
                <a:rPr lang="ko-KR" altLang="en-US" sz="1600" dirty="0" smtClean="0">
                  <a:latin typeface="+mn-ea"/>
                </a:rPr>
                <a:t>서버</a:t>
              </a:r>
              <a:endParaRPr lang="ko-KR" altLang="en-US" sz="1600" dirty="0">
                <a:latin typeface="+mn-ea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951165" y="4949209"/>
              <a:ext cx="1897877" cy="954107"/>
            </a:xfrm>
            <a:prstGeom prst="rect">
              <a:avLst/>
            </a:prstGeom>
            <a:noFill/>
          </p:spPr>
          <p:txBody>
            <a:bodyPr wrap="square" lIns="72000" rIns="72000" rtlCol="0">
              <a:spAutoFit/>
            </a:bodyPr>
            <a:lstStyle/>
            <a:p>
              <a:pPr marL="144000" indent="-108000">
                <a:buFont typeface="Arial" pitchFamily="34" charset="0"/>
                <a:buChar char="•"/>
              </a:pPr>
              <a:r>
                <a:rPr lang="ko-KR" altLang="en-US" sz="1400" dirty="0" smtClean="0">
                  <a:latin typeface="+mn-ea"/>
                </a:rPr>
                <a:t>비즈니스 로직</a:t>
              </a:r>
              <a:endParaRPr lang="en-US" altLang="ko-KR" sz="1400" dirty="0" smtClean="0">
                <a:latin typeface="+mn-ea"/>
              </a:endParaRPr>
            </a:p>
            <a:p>
              <a:pPr marL="144000" indent="-108000">
                <a:buFont typeface="Arial" pitchFamily="34" charset="0"/>
                <a:buChar char="•"/>
              </a:pPr>
              <a:r>
                <a:rPr lang="ko-KR" altLang="en-US" sz="1400" dirty="0" smtClean="0">
                  <a:latin typeface="+mn-ea"/>
                </a:rPr>
                <a:t>데이터 관리</a:t>
              </a:r>
              <a:endParaRPr lang="en-US" altLang="ko-KR" sz="1400" dirty="0" smtClean="0">
                <a:latin typeface="+mn-ea"/>
              </a:endParaRPr>
            </a:p>
            <a:p>
              <a:pPr marL="144000" indent="-108000">
                <a:buFont typeface="Arial" pitchFamily="34" charset="0"/>
                <a:buChar char="•"/>
              </a:pPr>
              <a:r>
                <a:rPr lang="ko-KR" altLang="en-US" sz="1400" dirty="0" smtClean="0">
                  <a:latin typeface="+mn-ea"/>
                </a:rPr>
                <a:t>사용자 접근 관리</a:t>
              </a:r>
              <a:endParaRPr lang="en-US" altLang="ko-KR" sz="1400" dirty="0" smtClean="0">
                <a:latin typeface="+mn-ea"/>
              </a:endParaRPr>
            </a:p>
            <a:p>
              <a:pPr marL="144000" indent="-108000">
                <a:buFont typeface="Arial" pitchFamily="34" charset="0"/>
                <a:buChar char="•"/>
              </a:pPr>
              <a:r>
                <a:rPr lang="en-US" altLang="ko-KR" sz="1400" dirty="0" smtClean="0">
                  <a:latin typeface="+mn-ea"/>
                </a:rPr>
                <a:t>UI </a:t>
              </a:r>
              <a:r>
                <a:rPr lang="ko-KR" altLang="en-US" sz="1400" dirty="0" smtClean="0">
                  <a:latin typeface="+mn-ea"/>
                </a:rPr>
                <a:t>생성</a:t>
              </a:r>
              <a:r>
                <a:rPr lang="en-US" altLang="ko-KR" sz="1400" dirty="0" smtClean="0">
                  <a:latin typeface="+mn-ea"/>
                </a:rPr>
                <a:t>(</a:t>
              </a:r>
              <a:r>
                <a:rPr lang="ko-KR" altLang="en-US" sz="1400" dirty="0" smtClean="0">
                  <a:latin typeface="+mn-ea"/>
                </a:rPr>
                <a:t>예</a:t>
              </a:r>
              <a:r>
                <a:rPr lang="en-US" altLang="ko-KR" sz="1400" dirty="0" smtClean="0">
                  <a:latin typeface="+mn-ea"/>
                </a:rPr>
                <a:t>:</a:t>
              </a:r>
              <a:r>
                <a:rPr lang="ko-KR" altLang="en-US" sz="1400" dirty="0" smtClean="0">
                  <a:latin typeface="+mn-ea"/>
                </a:rPr>
                <a:t> </a:t>
              </a:r>
              <a:r>
                <a:rPr lang="en-US" altLang="ko-KR" sz="1400" dirty="0" smtClean="0">
                  <a:latin typeface="+mn-ea"/>
                </a:rPr>
                <a:t>HTML)</a:t>
              </a:r>
              <a:endParaRPr lang="ko-KR" altLang="en-US" sz="1400" dirty="0">
                <a:latin typeface="+mn-ea"/>
              </a:endParaRPr>
            </a:p>
          </p:txBody>
        </p:sp>
      </p:grpSp>
      <p:cxnSp>
        <p:nvCxnSpPr>
          <p:cNvPr id="49" name="직선 화살표 연결선 46"/>
          <p:cNvCxnSpPr/>
          <p:nvPr/>
        </p:nvCxnSpPr>
        <p:spPr>
          <a:xfrm>
            <a:off x="3455876" y="4535281"/>
            <a:ext cx="0" cy="691899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직선 화살표 연결선 47"/>
          <p:cNvCxnSpPr/>
          <p:nvPr/>
        </p:nvCxnSpPr>
        <p:spPr>
          <a:xfrm flipV="1">
            <a:off x="2601597" y="4535282"/>
            <a:ext cx="0" cy="691899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1907704" y="4750271"/>
            <a:ext cx="693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dirty="0" smtClean="0">
                <a:latin typeface="+mn-ea"/>
              </a:rPr>
              <a:t>요청</a:t>
            </a:r>
            <a:endParaRPr lang="ko-KR" altLang="en-US" sz="1400" dirty="0">
              <a:latin typeface="+mn-ea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455877" y="4750271"/>
            <a:ext cx="7535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+mn-ea"/>
              </a:rPr>
              <a:t>응답</a:t>
            </a:r>
            <a:endParaRPr lang="ko-KR" altLang="en-US" sz="1400" dirty="0">
              <a:latin typeface="+mn-ea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519772" y="4750271"/>
            <a:ext cx="9982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latin typeface="+mn-ea"/>
              </a:rPr>
              <a:t>HTTP</a:t>
            </a:r>
            <a:endParaRPr lang="ko-KR" altLang="en-US" sz="14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646017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lIns="72000" rIns="72000" rtlCol="0">
        <a:spAutoFit/>
      </a:bodyPr>
      <a:lstStyle>
        <a:defPPr marL="144000" indent="-108000">
          <a:buFont typeface="Arial" pitchFamily="34" charset="0"/>
          <a:buChar char="•"/>
          <a:defRPr sz="1000" dirty="0" smtClean="0">
            <a:latin typeface="나눔고딕" pitchFamily="50" charset="-127"/>
            <a:ea typeface="나눔고딕" pitchFamily="50" charset="-127"/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13384</TotalTime>
  <Words>253</Words>
  <Application>Microsoft Macintosh PowerPoint</Application>
  <PresentationFormat>On-screen Show (4:3)</PresentationFormat>
  <Paragraphs>98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테마</vt:lpstr>
      <vt:lpstr>Lesson 01 웹 애플리케이션의 이해</vt:lpstr>
      <vt:lpstr>데스크톱 애플리케이션</vt:lpstr>
      <vt:lpstr>클라이언트·서버 애플리케이션</vt:lpstr>
      <vt:lpstr>다중 클라이언트의 요청처리</vt:lpstr>
      <vt:lpstr>클라이언트·서버 아키텍처의 진화</vt:lpstr>
      <vt:lpstr>웹 애플리케이션 아키텍처의 특징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자바 프레임워크 워크북</dc:title>
  <dc:creator>엄진영</dc:creator>
  <cp:lastModifiedBy>Jinyoung Eom</cp:lastModifiedBy>
  <cp:revision>211</cp:revision>
  <dcterms:created xsi:type="dcterms:W3CDTF">2012-01-24T12:20:59Z</dcterms:created>
  <dcterms:modified xsi:type="dcterms:W3CDTF">2013-10-25T08:09:08Z</dcterms:modified>
</cp:coreProperties>
</file>