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6" r:id="rId5"/>
    <p:sldId id="267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0" autoAdjust="0"/>
    <p:restoredTop sz="98710" autoAdjust="0"/>
  </p:normalViewPr>
  <p:slideViewPr>
    <p:cSldViewPr snapToObjects="1">
      <p:cViewPr>
        <p:scale>
          <a:sx n="67" d="100"/>
          <a:sy n="67" d="100"/>
        </p:scale>
        <p:origin x="-1752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2013. 10. 19.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89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2013. 10. 19.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97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2013. 10. 19.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74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2013. 10. 19.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2013. 10. 19.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2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2013. 10. 19.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59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2013. 10. 19.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23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2013. 10. 19.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26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2013. 10. 19.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0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2013. 10. 19.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2013. 10. 19.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2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7305-7F9E-4B42-BA50-030B31D54C84}" type="datetimeFigureOut">
              <a:rPr lang="ko-KR" altLang="en-US" smtClean="0"/>
              <a:t>2013. 10. 19.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8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Lesson 02</a:t>
            </a:r>
            <a:br>
              <a:rPr lang="en-US" altLang="ko-KR" dirty="0" smtClean="0"/>
            </a:br>
            <a:r>
              <a:rPr lang="ko-KR" altLang="en-US" dirty="0" smtClean="0"/>
              <a:t>웹 프로그래밍 기초 다지기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3628" y="196114"/>
            <a:ext cx="8797491" cy="416293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자바 고급반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실무 웹 개발자 양성 </a:t>
            </a:r>
            <a:r>
              <a:rPr lang="ko-KR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과정</a:t>
            </a:r>
            <a:endParaRPr lang="en-US" altLang="ko-KR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683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HTTP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프로토콜의 이해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1637799"/>
          </a:xfrm>
        </p:spPr>
        <p:txBody>
          <a:bodyPr vert="horz">
            <a:normAutofit/>
          </a:bodyPr>
          <a:lstStyle/>
          <a:p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HTTP 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9972" y="217691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요청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9972" y="303826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응답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500589" y="2528932"/>
            <a:ext cx="2223539" cy="0"/>
          </a:xfrm>
          <a:prstGeom prst="straightConnector1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8"/>
          <p:cNvCxnSpPr/>
          <p:nvPr/>
        </p:nvCxnSpPr>
        <p:spPr>
          <a:xfrm flipH="1">
            <a:off x="3500589" y="3025122"/>
            <a:ext cx="2223539" cy="0"/>
          </a:xfrm>
          <a:prstGeom prst="straightConnector1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00589" y="2592895"/>
            <a:ext cx="222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맑은 고딕"/>
                <a:ea typeface="맑은 고딕"/>
                <a:cs typeface="맑은 고딕"/>
              </a:rPr>
              <a:t>HTTP </a:t>
            </a:r>
            <a:r>
              <a:rPr lang="ko-KR" altLang="en-US" b="1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83668" y="2268426"/>
            <a:ext cx="1916921" cy="1020618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모서리가 둥근 직사각형 15"/>
          <p:cNvSpPr/>
          <p:nvPr/>
        </p:nvSpPr>
        <p:spPr>
          <a:xfrm>
            <a:off x="5724128" y="2268426"/>
            <a:ext cx="1916921" cy="1020618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83668" y="3645803"/>
            <a:ext cx="2716832" cy="240065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요청 형식</a:t>
            </a:r>
            <a:endParaRPr lang="en-US" altLang="ko-KR" sz="2400" b="1" dirty="0">
              <a:latin typeface="맑은 고딕"/>
              <a:ea typeface="맑은 고딕"/>
              <a:cs typeface="맑은 고딕"/>
            </a:endParaRPr>
          </a:p>
          <a:p>
            <a:pPr indent="-57150"/>
            <a:endParaRPr lang="en-US" altLang="ko-KR" dirty="0" smtClean="0">
              <a:latin typeface="맑은 고딕"/>
              <a:ea typeface="맑은 고딕"/>
              <a:cs typeface="맑은 고딕"/>
            </a:endParaRPr>
          </a:p>
          <a:p>
            <a:pPr indent="-57150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요청 라인</a:t>
            </a:r>
            <a:endParaRPr lang="en-US" altLang="ko-KR" dirty="0">
              <a:latin typeface="맑은 고딕"/>
              <a:ea typeface="맑은 고딕"/>
              <a:cs typeface="맑은 고딕"/>
            </a:endParaRPr>
          </a:p>
          <a:p>
            <a:pPr indent="-57150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*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((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일반헤더 </a:t>
            </a:r>
            <a:r>
              <a:rPr lang="ko-KR" altLang="ko-KR" dirty="0" smtClean="0">
                <a:latin typeface="맑은 고딕"/>
                <a:ea typeface="맑은 고딕"/>
                <a:cs typeface="맑은 고딕"/>
              </a:rPr>
              <a:t>|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</a:t>
            </a:r>
            <a:endParaRPr lang="en-US" altLang="ko-KR" dirty="0" smtClean="0">
              <a:latin typeface="맑은 고딕"/>
              <a:ea typeface="맑은 고딕"/>
              <a:cs typeface="맑은 고딕"/>
            </a:endParaRPr>
          </a:p>
          <a:p>
            <a:pPr indent="-57150"/>
            <a:r>
              <a:rPr lang="ko-KR" altLang="ko-KR" dirty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 요청헤더 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|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</a:t>
            </a:r>
            <a:endParaRPr lang="en-US" altLang="ko-KR" dirty="0" smtClean="0">
              <a:latin typeface="맑은 고딕"/>
              <a:ea typeface="맑은 고딕"/>
              <a:cs typeface="맑은 고딕"/>
            </a:endParaRPr>
          </a:p>
          <a:p>
            <a:pPr indent="-57150"/>
            <a:r>
              <a:rPr lang="ko-KR" altLang="ko-KR" dirty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 엔티티헤더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)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CRLF)</a:t>
            </a:r>
          </a:p>
          <a:p>
            <a:pPr indent="-57150"/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CRLF</a:t>
            </a:r>
          </a:p>
          <a:p>
            <a:pPr indent="-57150"/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[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메시지 본문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 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24128" y="3645803"/>
            <a:ext cx="2528989" cy="240065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응답 형식 </a:t>
            </a:r>
            <a:endParaRPr lang="en-US" altLang="ko-KR" sz="2400" b="1" dirty="0">
              <a:latin typeface="맑은 고딕"/>
              <a:ea typeface="맑은 고딕"/>
              <a:cs typeface="맑은 고딕"/>
            </a:endParaRPr>
          </a:p>
          <a:p>
            <a:pPr indent="-57150"/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indent="-57150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상태 라인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indent="-57150"/>
            <a:r>
              <a:rPr lang="ko-KR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((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일반헤더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| </a:t>
            </a:r>
          </a:p>
          <a:p>
            <a:pPr indent="-57150"/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응답헤더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| </a:t>
            </a:r>
          </a:p>
          <a:p>
            <a:pPr indent="-57150"/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엔티티헤더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CRLF)</a:t>
            </a:r>
          </a:p>
          <a:p>
            <a:pPr indent="-57150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CRLF</a:t>
            </a:r>
          </a:p>
          <a:p>
            <a:pPr indent="-57150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메시지 본문 </a:t>
            </a:r>
            <a:r>
              <a:rPr lang="ko-KR" altLang="ko-KR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1907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GET </a:t>
            </a:r>
            <a:r>
              <a:rPr lang="ko-KR" altLang="en-US" dirty="0" smtClean="0">
                <a:latin typeface="+mn-ea"/>
                <a:ea typeface="+mn-ea"/>
              </a:rPr>
              <a:t>요청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2987998"/>
          </a:xfrm>
        </p:spPr>
        <p:txBody>
          <a:bodyPr vert="horz">
            <a:normAutofit/>
          </a:bodyPr>
          <a:lstStyle/>
          <a:p>
            <a:r>
              <a:rPr lang="ko-KR" altLang="en-US" sz="2400" b="1" dirty="0" smtClean="0">
                <a:latin typeface="+mn-ea"/>
              </a:rPr>
              <a:t>특징</a:t>
            </a:r>
            <a:endParaRPr lang="en-US" altLang="ko-KR" sz="2400" b="1" dirty="0" smtClean="0">
              <a:latin typeface="+mn-ea"/>
            </a:endParaRPr>
          </a:p>
          <a:p>
            <a:pPr lvl="1"/>
            <a:r>
              <a:rPr lang="en-US" altLang="ko-KR" sz="2000" dirty="0" smtClean="0">
                <a:latin typeface="+mn-ea"/>
              </a:rPr>
              <a:t>URL</a:t>
            </a:r>
            <a:r>
              <a:rPr lang="ko-KR" altLang="en-US" sz="2000" dirty="0" smtClean="0">
                <a:latin typeface="+mn-ea"/>
              </a:rPr>
              <a:t>에 데이터를 포함 </a:t>
            </a:r>
            <a:r>
              <a:rPr lang="ko-KR" altLang="en-US" sz="2000" dirty="0" smtClean="0">
                <a:latin typeface="+mn-ea"/>
                <a:sym typeface="Wingdings"/>
              </a:rPr>
              <a:t> 데이터 조회에 적합</a:t>
            </a:r>
          </a:p>
          <a:p>
            <a:pPr lvl="1"/>
            <a:r>
              <a:rPr lang="ko-KR" altLang="en-US" sz="2000" dirty="0" smtClean="0">
                <a:latin typeface="+mn-ea"/>
              </a:rPr>
              <a:t>바이너리 및 대용량 데이터 전송 불가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요청라인과 헤드 필드의 최대 크기</a:t>
            </a:r>
            <a:endParaRPr lang="en-US" altLang="ko-KR" sz="2000" dirty="0" smtClean="0">
              <a:latin typeface="+mn-ea"/>
            </a:endParaRPr>
          </a:p>
          <a:p>
            <a:pPr lvl="2"/>
            <a:r>
              <a:rPr lang="en-US" altLang="ko-KR" sz="1600" dirty="0" smtClean="0">
                <a:latin typeface="+mn-ea"/>
              </a:rPr>
              <a:t>HTTP </a:t>
            </a:r>
            <a:r>
              <a:rPr lang="ko-KR" altLang="en-US" sz="1600" dirty="0" smtClean="0">
                <a:latin typeface="+mn-ea"/>
              </a:rPr>
              <a:t>사양에는 제한사항 없음 </a:t>
            </a:r>
            <a:endParaRPr lang="en-US" altLang="ko-KR" sz="1600" dirty="0">
              <a:latin typeface="+mn-ea"/>
            </a:endParaRPr>
          </a:p>
          <a:p>
            <a:pPr lvl="2"/>
            <a:r>
              <a:rPr lang="ko-KR" altLang="en-US" sz="1600" dirty="0" smtClean="0">
                <a:latin typeface="+mn-ea"/>
                <a:sym typeface="Wingdings"/>
              </a:rPr>
              <a:t>대용량 </a:t>
            </a:r>
            <a:r>
              <a:rPr lang="en-US" altLang="ko-KR" sz="1600" dirty="0" smtClean="0">
                <a:latin typeface="+mn-ea"/>
                <a:sym typeface="Wingdings"/>
              </a:rPr>
              <a:t>URL</a:t>
            </a:r>
            <a:r>
              <a:rPr lang="ko-KR" altLang="en-US" sz="1600" dirty="0" smtClean="0">
                <a:latin typeface="+mn-ea"/>
                <a:sym typeface="Wingdings"/>
              </a:rPr>
              <a:t>로 인한 문제 발생  웹 서버에 따라 최대 크기 제한</a:t>
            </a:r>
            <a:endParaRPr lang="en-US" altLang="ko-KR" sz="1600" dirty="0" smtClean="0">
              <a:latin typeface="+mn-ea"/>
            </a:endParaRPr>
          </a:p>
          <a:p>
            <a:pPr lvl="2"/>
            <a:r>
              <a:rPr lang="en-US" altLang="ko-KR" sz="1600" dirty="0" smtClean="0">
                <a:latin typeface="+mn-ea"/>
              </a:rPr>
              <a:t>Microsoft IIS 6.0+: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16KB</a:t>
            </a:r>
          </a:p>
          <a:p>
            <a:pPr lvl="2"/>
            <a:r>
              <a:rPr lang="en-US" altLang="ko-KR" sz="1600" dirty="0" smtClean="0">
                <a:latin typeface="+mn-ea"/>
              </a:rPr>
              <a:t>Apache </a:t>
            </a:r>
            <a:r>
              <a:rPr lang="ko-KR" altLang="en-US" sz="1600" dirty="0" smtClean="0">
                <a:latin typeface="+mn-ea"/>
              </a:rPr>
              <a:t>웹 서버</a:t>
            </a:r>
            <a:r>
              <a:rPr lang="ko-KR" altLang="ko-KR" sz="1600" dirty="0" smtClean="0">
                <a:latin typeface="+mn-ea"/>
              </a:rPr>
              <a:t>: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8KB</a:t>
            </a:r>
            <a:r>
              <a:rPr lang="ko-KR" altLang="en-US" sz="1600" dirty="0" smtClean="0">
                <a:latin typeface="+mn-ea"/>
              </a:rPr>
              <a:t> </a:t>
            </a:r>
            <a:endParaRPr lang="en-US" altLang="ko-KR" sz="1600" dirty="0" smtClean="0">
              <a:latin typeface="+mn-ea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3167844" y="4022587"/>
            <a:ext cx="5116117" cy="2407762"/>
            <a:chOff x="688802" y="3698643"/>
            <a:chExt cx="5116117" cy="2407762"/>
          </a:xfrm>
        </p:grpSpPr>
        <p:grpSp>
          <p:nvGrpSpPr>
            <p:cNvPr id="61" name="그룹 23"/>
            <p:cNvGrpSpPr/>
            <p:nvPr/>
          </p:nvGrpSpPr>
          <p:grpSpPr>
            <a:xfrm>
              <a:off x="3211299" y="4588198"/>
              <a:ext cx="480877" cy="471767"/>
              <a:chOff x="2221180" y="1664804"/>
              <a:chExt cx="480877" cy="471767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221180" y="1664804"/>
                <a:ext cx="480877" cy="461665"/>
              </a:xfrm>
              <a:prstGeom prst="rect">
                <a:avLst/>
              </a:prstGeom>
              <a:noFill/>
            </p:spPr>
            <p:txBody>
              <a:bodyPr wrap="none" lIns="72000" rIns="72000" rtlCol="0">
                <a:spAutoFit/>
              </a:bodyPr>
              <a:lstStyle/>
              <a:p>
                <a:pPr marL="36000"/>
                <a:r>
                  <a:rPr lang="en-US" altLang="ko-KR" sz="2400" b="1" dirty="0" smtClean="0">
                    <a:latin typeface="나눔고딕" pitchFamily="50" charset="-127"/>
                    <a:ea typeface="나눔고딕" pitchFamily="50" charset="-127"/>
                  </a:rPr>
                  <a:t>v1</a:t>
                </a:r>
                <a:endParaRPr lang="ko-KR" altLang="en-US" sz="2400" b="1" dirty="0" smtClean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cxnSp>
            <p:nvCxnSpPr>
              <p:cNvPr id="63" name="직선 연결선 25"/>
              <p:cNvCxnSpPr/>
              <p:nvPr/>
            </p:nvCxnSpPr>
            <p:spPr>
              <a:xfrm>
                <a:off x="2273952" y="2136571"/>
                <a:ext cx="353374" cy="0"/>
              </a:xfrm>
              <a:prstGeom prst="line">
                <a:avLst/>
              </a:prstGeom>
              <a:ln w="57150" cmpd="sng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그룹 26"/>
            <p:cNvGrpSpPr/>
            <p:nvPr/>
          </p:nvGrpSpPr>
          <p:grpSpPr>
            <a:xfrm>
              <a:off x="2959271" y="4588198"/>
              <a:ext cx="313144" cy="471767"/>
              <a:chOff x="2159503" y="1664804"/>
              <a:chExt cx="586927" cy="471767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2159503" y="1664804"/>
                <a:ext cx="586927" cy="461665"/>
              </a:xfrm>
              <a:prstGeom prst="rect">
                <a:avLst/>
              </a:prstGeom>
              <a:noFill/>
            </p:spPr>
            <p:txBody>
              <a:bodyPr wrap="none" lIns="72000" rIns="72000" rtlCol="0">
                <a:spAutoFit/>
              </a:bodyPr>
              <a:lstStyle/>
              <a:p>
                <a:pPr marL="36000"/>
                <a:r>
                  <a:rPr lang="en-US" altLang="ko-KR" sz="2400" b="1" dirty="0">
                    <a:latin typeface="나눔고딕" pitchFamily="50" charset="-127"/>
                    <a:ea typeface="나눔고딕" pitchFamily="50" charset="-127"/>
                  </a:rPr>
                  <a:t>?</a:t>
                </a:r>
                <a:r>
                  <a:rPr lang="en-US" altLang="ko-KR" sz="2400" b="1" dirty="0" smtClean="0">
                    <a:latin typeface="나눔고딕" pitchFamily="50" charset="-127"/>
                    <a:ea typeface="나눔고딕" pitchFamily="50" charset="-127"/>
                  </a:rPr>
                  <a:t>  </a:t>
                </a:r>
                <a:endParaRPr lang="ko-KR" altLang="en-US" sz="2400" b="1" dirty="0" smtClean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cxnSp>
            <p:nvCxnSpPr>
              <p:cNvPr id="66" name="직선 연결선 28"/>
              <p:cNvCxnSpPr/>
              <p:nvPr/>
            </p:nvCxnSpPr>
            <p:spPr>
              <a:xfrm>
                <a:off x="2226985" y="2136571"/>
                <a:ext cx="468051" cy="0"/>
              </a:xfrm>
              <a:prstGeom prst="line">
                <a:avLst/>
              </a:prstGeom>
              <a:ln w="57150" cmpd="sng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그룹 29"/>
            <p:cNvGrpSpPr/>
            <p:nvPr/>
          </p:nvGrpSpPr>
          <p:grpSpPr>
            <a:xfrm>
              <a:off x="3571339" y="4588198"/>
              <a:ext cx="346690" cy="471767"/>
              <a:chOff x="2159979" y="1664804"/>
              <a:chExt cx="649804" cy="471767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2159979" y="1664804"/>
                <a:ext cx="649804" cy="461665"/>
              </a:xfrm>
              <a:prstGeom prst="rect">
                <a:avLst/>
              </a:prstGeom>
              <a:noFill/>
            </p:spPr>
            <p:txBody>
              <a:bodyPr wrap="none" lIns="72000" rIns="72000" rtlCol="0">
                <a:spAutoFit/>
              </a:bodyPr>
              <a:lstStyle/>
              <a:p>
                <a:pPr marL="36000"/>
                <a:r>
                  <a:rPr lang="en-US" altLang="ko-KR" sz="2400" b="1" dirty="0" smtClean="0">
                    <a:latin typeface="나눔고딕" pitchFamily="50" charset="-127"/>
                    <a:ea typeface="나눔고딕" pitchFamily="50" charset="-127"/>
                  </a:rPr>
                  <a:t>=</a:t>
                </a:r>
                <a:endParaRPr lang="ko-KR" altLang="en-US" sz="2400" b="1" dirty="0" smtClean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cxnSp>
            <p:nvCxnSpPr>
              <p:cNvPr id="69" name="직선 연결선 31"/>
              <p:cNvCxnSpPr/>
              <p:nvPr/>
            </p:nvCxnSpPr>
            <p:spPr>
              <a:xfrm>
                <a:off x="2298798" y="2136571"/>
                <a:ext cx="468052" cy="0"/>
              </a:xfrm>
              <a:prstGeom prst="line">
                <a:avLst/>
              </a:prstGeom>
              <a:ln w="57150" cmpd="sng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/>
            <p:cNvSpPr txBox="1"/>
            <p:nvPr/>
          </p:nvSpPr>
          <p:spPr>
            <a:xfrm>
              <a:off x="688802" y="4588198"/>
              <a:ext cx="2314233" cy="461665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en-US" altLang="ko-KR" sz="2400" b="1" dirty="0" smtClean="0">
                  <a:latin typeface="나눔고딕" pitchFamily="50" charset="-127"/>
                  <a:ea typeface="나눔고딕" pitchFamily="50" charset="-127"/>
                </a:rPr>
                <a:t>GET </a:t>
              </a:r>
              <a:r>
                <a:rPr lang="ko-KR" altLang="en-US" sz="2400" b="1" dirty="0" smtClean="0">
                  <a:latin typeface="나눔고딕" pitchFamily="50" charset="-127"/>
                  <a:ea typeface="나눔고딕" pitchFamily="50" charset="-127"/>
                </a:rPr>
                <a:t>서비스주소</a:t>
              </a:r>
              <a:endParaRPr lang="ko-KR" altLang="en-US" sz="2400" b="1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383938" y="3698643"/>
              <a:ext cx="15340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서비스와 데이터를 분리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566362" y="3852531"/>
              <a:ext cx="16947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데이터 구분자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802314" y="5583185"/>
              <a:ext cx="1250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파라미터명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77" name="직선 화살표 연결선 35"/>
            <p:cNvCxnSpPr/>
            <p:nvPr/>
          </p:nvCxnSpPr>
          <p:spPr>
            <a:xfrm>
              <a:off x="3139291" y="4233854"/>
              <a:ext cx="0" cy="449231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그룹 41"/>
            <p:cNvGrpSpPr/>
            <p:nvPr/>
          </p:nvGrpSpPr>
          <p:grpSpPr>
            <a:xfrm>
              <a:off x="3849017" y="4588198"/>
              <a:ext cx="518424" cy="471767"/>
              <a:chOff x="2196571" y="1664804"/>
              <a:chExt cx="518424" cy="471767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2196571" y="1664804"/>
                <a:ext cx="518424" cy="461665"/>
              </a:xfrm>
              <a:prstGeom prst="rect">
                <a:avLst/>
              </a:prstGeom>
              <a:noFill/>
            </p:spPr>
            <p:txBody>
              <a:bodyPr wrap="none" lIns="72000" rIns="72000" rtlCol="0">
                <a:spAutoFit/>
              </a:bodyPr>
              <a:lstStyle/>
              <a:p>
                <a:pPr marL="36000"/>
                <a:r>
                  <a:rPr lang="en-US" altLang="ko-KR" sz="2400" b="1" dirty="0" smtClean="0">
                    <a:latin typeface="나눔고딕" pitchFamily="50" charset="-127"/>
                    <a:ea typeface="나눔고딕" pitchFamily="50" charset="-127"/>
                  </a:rPr>
                  <a:t>23</a:t>
                </a:r>
                <a:endParaRPr lang="ko-KR" altLang="en-US" sz="2400" b="1" dirty="0" smtClean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cxnSp>
            <p:nvCxnSpPr>
              <p:cNvPr id="81" name="직선 연결선 52"/>
              <p:cNvCxnSpPr/>
              <p:nvPr/>
            </p:nvCxnSpPr>
            <p:spPr>
              <a:xfrm>
                <a:off x="2278794" y="2136571"/>
                <a:ext cx="353374" cy="0"/>
              </a:xfrm>
              <a:prstGeom prst="line">
                <a:avLst/>
              </a:prstGeom>
              <a:ln w="57150" cmpd="sng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3679350" y="5583185"/>
              <a:ext cx="9001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값</a:t>
              </a:r>
            </a:p>
          </p:txBody>
        </p:sp>
        <p:grpSp>
          <p:nvGrpSpPr>
            <p:cNvPr id="84" name="그룹 57"/>
            <p:cNvGrpSpPr/>
            <p:nvPr/>
          </p:nvGrpSpPr>
          <p:grpSpPr>
            <a:xfrm>
              <a:off x="4235064" y="4588198"/>
              <a:ext cx="376239" cy="471767"/>
              <a:chOff x="2200423" y="1664804"/>
              <a:chExt cx="705188" cy="471767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2200423" y="1664804"/>
                <a:ext cx="705188" cy="461665"/>
              </a:xfrm>
              <a:prstGeom prst="rect">
                <a:avLst/>
              </a:prstGeom>
              <a:noFill/>
            </p:spPr>
            <p:txBody>
              <a:bodyPr wrap="none" lIns="72000" rIns="72000" rtlCol="0">
                <a:spAutoFit/>
              </a:bodyPr>
              <a:lstStyle/>
              <a:p>
                <a:pPr marL="36000"/>
                <a:r>
                  <a:rPr lang="en-US" altLang="ko-KR" sz="2400" b="1" dirty="0">
                    <a:latin typeface="나눔고딕" pitchFamily="50" charset="-127"/>
                    <a:ea typeface="나눔고딕" pitchFamily="50" charset="-127"/>
                  </a:rPr>
                  <a:t>&amp;</a:t>
                </a:r>
                <a:endParaRPr lang="ko-KR" altLang="en-US" sz="2400" b="1" dirty="0" smtClean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cxnSp>
            <p:nvCxnSpPr>
              <p:cNvPr id="86" name="직선 연결선 59"/>
              <p:cNvCxnSpPr/>
              <p:nvPr/>
            </p:nvCxnSpPr>
            <p:spPr>
              <a:xfrm>
                <a:off x="2373532" y="2136571"/>
                <a:ext cx="468052" cy="0"/>
              </a:xfrm>
              <a:prstGeom prst="line">
                <a:avLst/>
              </a:prstGeom>
              <a:ln w="57150" cmpd="sng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/>
            <p:cNvSpPr txBox="1"/>
            <p:nvPr/>
          </p:nvSpPr>
          <p:spPr>
            <a:xfrm>
              <a:off x="4543447" y="4588198"/>
              <a:ext cx="480877" cy="461665"/>
            </a:xfrm>
            <a:prstGeom prst="rect">
              <a:avLst/>
            </a:prstGeom>
            <a:noFill/>
          </p:spPr>
          <p:txBody>
            <a:bodyPr wrap="none" lIns="72000" rIns="72000" rtlCol="0">
              <a:spAutoFit/>
            </a:bodyPr>
            <a:lstStyle/>
            <a:p>
              <a:pPr marL="36000"/>
              <a:r>
                <a:rPr lang="en-US" altLang="ko-KR" sz="2400" b="1" dirty="0" smtClean="0">
                  <a:latin typeface="나눔고딕" pitchFamily="50" charset="-127"/>
                  <a:ea typeface="나눔고딕" pitchFamily="50" charset="-127"/>
                </a:rPr>
                <a:t>v2</a:t>
              </a:r>
              <a:endParaRPr lang="ko-KR" altLang="en-US" sz="2400" b="1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90" name="그룹 63"/>
            <p:cNvGrpSpPr/>
            <p:nvPr/>
          </p:nvGrpSpPr>
          <p:grpSpPr>
            <a:xfrm>
              <a:off x="4949845" y="4588198"/>
              <a:ext cx="346690" cy="471767"/>
              <a:chOff x="2159979" y="1664804"/>
              <a:chExt cx="649804" cy="471767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2159979" y="1664804"/>
                <a:ext cx="649804" cy="461665"/>
              </a:xfrm>
              <a:prstGeom prst="rect">
                <a:avLst/>
              </a:prstGeom>
              <a:noFill/>
            </p:spPr>
            <p:txBody>
              <a:bodyPr wrap="none" lIns="72000" rIns="72000" rtlCol="0">
                <a:spAutoFit/>
              </a:bodyPr>
              <a:lstStyle/>
              <a:p>
                <a:pPr marL="36000"/>
                <a:r>
                  <a:rPr lang="en-US" altLang="ko-KR" sz="2400" b="1" dirty="0" smtClean="0">
                    <a:latin typeface="나눔고딕" pitchFamily="50" charset="-127"/>
                    <a:ea typeface="나눔고딕" pitchFamily="50" charset="-127"/>
                  </a:rPr>
                  <a:t>=</a:t>
                </a:r>
                <a:endParaRPr lang="ko-KR" altLang="en-US" sz="2400" b="1" dirty="0" smtClean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cxnSp>
            <p:nvCxnSpPr>
              <p:cNvPr id="92" name="직선 연결선 65"/>
              <p:cNvCxnSpPr/>
              <p:nvPr/>
            </p:nvCxnSpPr>
            <p:spPr>
              <a:xfrm>
                <a:off x="2296419" y="2136571"/>
                <a:ext cx="468052" cy="0"/>
              </a:xfrm>
              <a:prstGeom prst="line">
                <a:avLst/>
              </a:prstGeom>
              <a:ln w="57150" cmpd="sng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5191519" y="4588198"/>
              <a:ext cx="518424" cy="461665"/>
            </a:xfrm>
            <a:prstGeom prst="rect">
              <a:avLst/>
            </a:prstGeom>
            <a:noFill/>
          </p:spPr>
          <p:txBody>
            <a:bodyPr wrap="none" lIns="72000" rIns="72000" rtlCol="0">
              <a:spAutoFit/>
            </a:bodyPr>
            <a:lstStyle/>
            <a:p>
              <a:pPr marL="36000"/>
              <a:r>
                <a:rPr lang="en-US" altLang="ko-KR" sz="2400" b="1" dirty="0" smtClean="0">
                  <a:latin typeface="나눔고딕" pitchFamily="50" charset="-127"/>
                  <a:ea typeface="나눔고딕" pitchFamily="50" charset="-127"/>
                </a:rPr>
                <a:t>15</a:t>
              </a:r>
              <a:endParaRPr lang="ko-KR" altLang="en-US" sz="2400" b="1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103" name="직선 화살표 연결선 35"/>
            <p:cNvCxnSpPr/>
            <p:nvPr/>
          </p:nvCxnSpPr>
          <p:spPr>
            <a:xfrm>
              <a:off x="4435435" y="4233854"/>
              <a:ext cx="0" cy="449231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35"/>
            <p:cNvCxnSpPr/>
            <p:nvPr/>
          </p:nvCxnSpPr>
          <p:spPr>
            <a:xfrm flipV="1">
              <a:off x="3427323" y="5079129"/>
              <a:ext cx="0" cy="449096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35"/>
            <p:cNvCxnSpPr/>
            <p:nvPr/>
          </p:nvCxnSpPr>
          <p:spPr>
            <a:xfrm flipV="1">
              <a:off x="4111399" y="5098085"/>
              <a:ext cx="0" cy="449096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35"/>
            <p:cNvCxnSpPr/>
            <p:nvPr/>
          </p:nvCxnSpPr>
          <p:spPr>
            <a:xfrm flipV="1">
              <a:off x="5155515" y="5079129"/>
              <a:ext cx="0" cy="449096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506110" y="5583185"/>
              <a:ext cx="12988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파라미터명</a:t>
              </a:r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과 </a:t>
              </a:r>
              <a:endPara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값의 구분</a:t>
              </a:r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자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202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POST </a:t>
            </a:r>
            <a:r>
              <a:rPr lang="ko-KR" altLang="en-US" dirty="0" smtClean="0">
                <a:latin typeface="+mn-ea"/>
                <a:ea typeface="+mn-ea"/>
              </a:rPr>
              <a:t>요청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2987998"/>
          </a:xfrm>
        </p:spPr>
        <p:txBody>
          <a:bodyPr vert="horz">
            <a:normAutofit/>
          </a:bodyPr>
          <a:lstStyle/>
          <a:p>
            <a:r>
              <a:rPr lang="ko-KR" altLang="en-US" sz="2400" b="1" dirty="0" smtClean="0">
                <a:latin typeface="+mn-ea"/>
              </a:rPr>
              <a:t>특징</a:t>
            </a:r>
            <a:endParaRPr lang="en-US" altLang="ko-KR" sz="2400" b="1" dirty="0" smtClean="0">
              <a:latin typeface="+mn-ea"/>
            </a:endParaRPr>
          </a:p>
          <a:p>
            <a:pPr lvl="1"/>
            <a:r>
              <a:rPr lang="en-US" altLang="ko-KR" sz="2000" dirty="0" smtClean="0">
                <a:latin typeface="+mn-ea"/>
              </a:rPr>
              <a:t>URL</a:t>
            </a:r>
            <a:r>
              <a:rPr lang="ko-KR" altLang="en-US" sz="2000" dirty="0" smtClean="0">
                <a:latin typeface="+mn-ea"/>
              </a:rPr>
              <a:t>에 데이터가 포함되지 않음 </a:t>
            </a:r>
            <a:r>
              <a:rPr lang="ko-KR" altLang="en-US" sz="2000" dirty="0" smtClean="0">
                <a:latin typeface="+mn-ea"/>
                <a:sym typeface="Wingdings"/>
              </a:rPr>
              <a:t> 외부 노출 방지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메시지 본문에 데이터 포함 </a:t>
            </a:r>
            <a:r>
              <a:rPr lang="ko-KR" altLang="en-US" sz="2000" dirty="0" smtClean="0">
                <a:latin typeface="+mn-ea"/>
                <a:sym typeface="Wingdings"/>
              </a:rPr>
              <a:t> 실행 결과 공유 불가</a:t>
            </a:r>
          </a:p>
          <a:p>
            <a:pPr lvl="1"/>
            <a:r>
              <a:rPr lang="ko-KR" altLang="en-US" sz="2000" dirty="0" smtClean="0">
                <a:latin typeface="+mn-ea"/>
              </a:rPr>
              <a:t>바이너리 및 대용량 데이터 전송 가능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7584" y="3465004"/>
            <a:ext cx="7489450" cy="2677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lIns="72000" rIns="72000" rtlCol="0">
            <a:spAutoFit/>
          </a:bodyPr>
          <a:lstStyle/>
          <a:p>
            <a:pPr marL="36000"/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POST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/web02/LoginServlet HTTP/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1.1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6000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Host: localhost: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9999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6000"/>
            <a:r>
              <a:rPr lang="en-US" altLang="ko-KR" sz="2400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Content-Length: </a:t>
            </a:r>
            <a:r>
              <a:rPr lang="en-US" altLang="ko-KR" sz="240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22</a:t>
            </a:r>
          </a:p>
          <a:p>
            <a:pPr marL="36000"/>
            <a:r>
              <a:rPr lang="en-US" altLang="ko-KR" sz="2400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Content-Type: application/x-www-form-</a:t>
            </a:r>
            <a:r>
              <a:rPr lang="en-US" altLang="ko-KR" sz="240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urlencoded</a:t>
            </a:r>
            <a:endParaRPr lang="en-US" altLang="ko-KR" sz="2400" b="1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6000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 marL="36000"/>
            <a:endParaRPr lang="en-US" altLang="ko-KR" sz="2400" b="1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6000"/>
            <a:r>
              <a:rPr lang="en-US" altLang="ko-KR" sz="240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id</a:t>
            </a:r>
            <a:r>
              <a:rPr lang="en-US" altLang="ko-KR" sz="2400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=tiger&amp;password=</a:t>
            </a:r>
            <a:r>
              <a:rPr lang="en-US" altLang="ko-KR" sz="240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1111</a:t>
            </a:r>
            <a:endParaRPr lang="en-US" altLang="ko-KR" sz="2400" b="1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31626" y="4177453"/>
            <a:ext cx="145406" cy="830997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pPr marL="36000"/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  </a:t>
            </a:r>
            <a:endParaRPr lang="ko-KR" altLang="en-US" sz="2400" b="1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2710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파일 업로드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2577253"/>
          </a:xfrm>
        </p:spPr>
        <p:txBody>
          <a:bodyPr vert="horz">
            <a:normAutofit/>
          </a:bodyPr>
          <a:lstStyle/>
          <a:p>
            <a:r>
              <a:rPr lang="ko-KR" altLang="en-US" sz="2400" b="1" dirty="0" smtClean="0">
                <a:latin typeface="+mn-ea"/>
              </a:rPr>
              <a:t>특징</a:t>
            </a:r>
            <a:endParaRPr lang="en-US" altLang="ko-KR" sz="2400" b="1" dirty="0" smtClean="0">
              <a:latin typeface="+mn-ea"/>
            </a:endParaRPr>
          </a:p>
          <a:p>
            <a:pPr lvl="1"/>
            <a:r>
              <a:rPr lang="en-US" altLang="ko-KR" sz="2000" dirty="0" smtClean="0">
                <a:latin typeface="+mn-ea"/>
              </a:rPr>
              <a:t>POST </a:t>
            </a:r>
            <a:r>
              <a:rPr lang="ko-KR" altLang="en-US" sz="2000" dirty="0" smtClean="0">
                <a:latin typeface="+mn-ea"/>
              </a:rPr>
              <a:t>요청을 기반 </a:t>
            </a:r>
            <a:r>
              <a:rPr lang="ko-KR" altLang="en-US" sz="2000" dirty="0" smtClean="0">
                <a:latin typeface="+mn-ea"/>
                <a:sym typeface="Wingdings"/>
              </a:rPr>
              <a:t> 멀티파트 전송 방식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2000" dirty="0" smtClean="0">
                <a:latin typeface="+mn-ea"/>
              </a:rPr>
              <a:t>&lt;form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method=“post” enctype=</a:t>
            </a:r>
            <a:r>
              <a:rPr lang="en-US" altLang="ko-KR" sz="2000" dirty="0" smtClean="0">
                <a:latin typeface="+mn-ea"/>
                <a:sym typeface="Wingdings"/>
              </a:rPr>
              <a:t>“multipart/form-data”&gt;</a:t>
            </a:r>
            <a:endParaRPr lang="ko-KR" altLang="en-US" sz="2000" dirty="0" smtClean="0">
              <a:latin typeface="+mn-ea"/>
              <a:sym typeface="Wingdings"/>
            </a:endParaRPr>
          </a:p>
          <a:p>
            <a:pPr lvl="1"/>
            <a:r>
              <a:rPr lang="en-US" altLang="ko-KR" sz="2000" dirty="0" smtClean="0">
                <a:latin typeface="+mn-ea"/>
              </a:rPr>
              <a:t>&lt;input type=“file”&gt;</a:t>
            </a:r>
          </a:p>
          <a:p>
            <a:pPr lvl="1"/>
            <a:r>
              <a:rPr lang="en-US" altLang="ko-KR" sz="2000" dirty="0" smtClean="0">
                <a:latin typeface="+mn-ea"/>
              </a:rPr>
              <a:t>Content-Type </a:t>
            </a:r>
            <a:r>
              <a:rPr lang="ko-KR" altLang="en-US" sz="2000" dirty="0" smtClean="0">
                <a:latin typeface="+mn-ea"/>
              </a:rPr>
              <a:t>헤더</a:t>
            </a:r>
            <a:endParaRPr lang="en-US" altLang="ko-KR" sz="2000" dirty="0" smtClean="0">
              <a:latin typeface="+mn-ea"/>
            </a:endParaRPr>
          </a:p>
          <a:p>
            <a:pPr lvl="2"/>
            <a:r>
              <a:rPr lang="en-US" altLang="ko-KR" sz="1600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multipart/form-</a:t>
            </a:r>
            <a:r>
              <a:rPr lang="en-US" altLang="ko-KR" sz="160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data</a:t>
            </a:r>
          </a:p>
          <a:p>
            <a:pPr lvl="2"/>
            <a:r>
              <a:rPr lang="en-US" altLang="ko-KR" sz="1600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boundary=----</a:t>
            </a:r>
            <a:r>
              <a:rPr lang="en-US" altLang="ko-KR" sz="160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WebKitFormBoundaryIzaNhdxGzpZNljbo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1560" y="4230390"/>
            <a:ext cx="7903940" cy="20313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b="1" dirty="0"/>
              <a:t>------WebKitFormBoundaryIzaNhdxGzpZNljbo</a:t>
            </a:r>
            <a:endParaRPr lang="ko-KR" altLang="en-US" b="1" dirty="0"/>
          </a:p>
          <a:p>
            <a:r>
              <a:rPr lang="en-US" dirty="0"/>
              <a:t>Content-Disposition: form-data; name="photo"; filename="IMG_0283.JPG"</a:t>
            </a:r>
            <a:endParaRPr lang="ko-KR" altLang="en-US" dirty="0"/>
          </a:p>
          <a:p>
            <a:r>
              <a:rPr lang="en-US" dirty="0"/>
              <a:t>Content-Type: image/</a:t>
            </a:r>
            <a:r>
              <a:rPr lang="en-US" dirty="0" smtClean="0"/>
              <a:t>jpeg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…</a:t>
            </a:r>
          </a:p>
          <a:p>
            <a:r>
              <a:rPr lang="en-US" b="1" dirty="0"/>
              <a:t>------WebKitFormBoundaryIzaNhdxGzpZNljbo</a:t>
            </a:r>
            <a:endParaRPr lang="ko-KR" altLang="en-US" b="1" dirty="0"/>
          </a:p>
          <a:p>
            <a:r>
              <a:rPr lang="en-US" dirty="0"/>
              <a:t>Content-Disposition: form-data; name="</a:t>
            </a:r>
            <a:r>
              <a:rPr lang="en-US" dirty="0" smtClean="0"/>
              <a:t>description”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31626" y="4177453"/>
            <a:ext cx="145406" cy="830997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pPr marL="36000"/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  </a:t>
            </a:r>
            <a:endParaRPr lang="ko-KR" altLang="en-US" sz="2400" b="1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111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72000" rIns="72000" rtlCol="0">
        <a:spAutoFit/>
      </a:bodyPr>
      <a:lstStyle>
        <a:defPPr marL="144000" indent="-108000">
          <a:buFont typeface="Arial" pitchFamily="34" charset="0"/>
          <a:buChar char="•"/>
          <a:defRPr sz="1000" dirty="0" smtClean="0">
            <a:latin typeface="나눔고딕" pitchFamily="50" charset="-127"/>
            <a:ea typeface="나눔고딕" pitchFamily="50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14748</TotalTime>
  <Words>312</Words>
  <Application>Microsoft Macintosh PowerPoint</Application>
  <PresentationFormat>On-screen Show (4:3)</PresentationFormat>
  <Paragraphs>78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테마</vt:lpstr>
      <vt:lpstr>Lesson 02 웹 프로그래밍 기초 다지기</vt:lpstr>
      <vt:lpstr>HTTP 프로토콜의 이해</vt:lpstr>
      <vt:lpstr>GET 요청</vt:lpstr>
      <vt:lpstr>POST 요청</vt:lpstr>
      <vt:lpstr>파일 업로드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프레임워크 워크북</dc:title>
  <dc:creator>엄진영</dc:creator>
  <cp:lastModifiedBy>Jinyoung Eom</cp:lastModifiedBy>
  <cp:revision>225</cp:revision>
  <dcterms:created xsi:type="dcterms:W3CDTF">2012-01-24T12:20:59Z</dcterms:created>
  <dcterms:modified xsi:type="dcterms:W3CDTF">2013-10-20T05:25:11Z</dcterms:modified>
</cp:coreProperties>
</file>