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4"/>
  </p:sldMasterIdLst>
  <p:sldIdLst>
    <p:sldId id="256" r:id="rId16"/>
    <p:sldId id="270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2500" autoAdjust="0"/>
    <p:restoredTop sz="90397" autoAdjust="0"/>
  </p:normalViewPr>
  <p:slideViewPr>
    <p:cSldViewPr snapToGrid="1" snapToObjects="1">
      <p:cViewPr>
        <p:scale>
          <a:sx n="67" d="100"/>
          <a:sy n="67" d="100"/>
        </p:scale>
        <p:origin x="-1216" y="-368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printerSettings" Target="printerSettings/printerSettings1.bin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4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9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3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0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2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305-7F9E-4B42-BA50-030B31D54C84}" type="datetimeFigureOut">
              <a:rPr lang="ko-KR" altLang="en-US" smtClean="0"/>
              <a:t>2013. 10. 31.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7DF-CECB-444D-9C6E-07941994A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98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0.xml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Lesson 04</a:t>
            </a:r>
            <a:br>
              <a:rPr lang="en-US" altLang="ko-KR" dirty="0" smtClean="0"/>
            </a:br>
            <a:r>
              <a:rPr lang="ko-KR" altLang="en-US" dirty="0" smtClean="0"/>
              <a:t>서블릿과 </a:t>
            </a:r>
            <a:r>
              <a:rPr lang="en-US" altLang="ko-KR" dirty="0" smtClean="0"/>
              <a:t>JDBC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628" y="196114"/>
            <a:ext cx="8797491" cy="41629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 고급반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실무 웹 개발자 양성 </a:t>
            </a:r>
            <a:r>
              <a:rPr lang="ko-KR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과정</a:t>
            </a:r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필터 사용하기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81" name="그룹 19"/>
          <p:cNvGrpSpPr/>
          <p:nvPr/>
        </p:nvGrpSpPr>
        <p:grpSpPr>
          <a:xfrm>
            <a:off x="826507" y="4260910"/>
            <a:ext cx="2123507" cy="656356"/>
            <a:chOff x="3347864" y="1711641"/>
            <a:chExt cx="1008112" cy="815690"/>
          </a:xfrm>
          <a:solidFill>
            <a:srgbClr val="0070C0"/>
          </a:solidFill>
          <a:effectLst/>
        </p:grpSpPr>
        <p:sp>
          <p:nvSpPr>
            <p:cNvPr id="84" name="직사각형 20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47864" y="1800597"/>
              <a:ext cx="1008112" cy="726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cs typeface="맑은 고딕"/>
                </a:rPr>
                <a:t>javax.servlet</a:t>
              </a:r>
            </a:p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cs typeface="맑은 고딕"/>
                </a:rPr>
                <a:t>Filter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88" name="그룹 19"/>
          <p:cNvGrpSpPr/>
          <p:nvPr/>
        </p:nvGrpSpPr>
        <p:grpSpPr>
          <a:xfrm>
            <a:off x="826507" y="5586501"/>
            <a:ext cx="2134580" cy="656356"/>
            <a:chOff x="3347864" y="1711641"/>
            <a:chExt cx="1008112" cy="815690"/>
          </a:xfrm>
          <a:solidFill>
            <a:srgbClr val="0070C0"/>
          </a:solidFill>
          <a:effectLst/>
        </p:grpSpPr>
        <p:sp>
          <p:nvSpPr>
            <p:cNvPr id="89" name="직사각형 20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47864" y="1800597"/>
              <a:ext cx="1008112" cy="726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/>
                  <a:ea typeface="맑은 고딕"/>
                  <a:cs typeface="맑은 고딕"/>
                </a:rPr>
                <a:t>&lt;&lt;</a:t>
              </a:r>
              <a:r>
                <a:rPr lang="ko-KR" altLang="en-US" sz="1400" dirty="0" smtClean="0">
                  <a:latin typeface="맑은 고딕"/>
                  <a:ea typeface="맑은 고딕"/>
                  <a:cs typeface="맑은 고딕"/>
                </a:rPr>
                <a:t>클래스</a:t>
              </a:r>
              <a:r>
                <a:rPr lang="en-US" altLang="ko-KR" sz="1400" dirty="0" smtClean="0">
                  <a:latin typeface="맑은 고딕"/>
                  <a:ea typeface="맑은 고딕"/>
                  <a:cs typeface="맑은 고딕"/>
                </a:rPr>
                <a:t>&gt;&gt;</a:t>
              </a:r>
              <a:endParaRPr lang="en-US" altLang="ko-KR" sz="1400" dirty="0" smtClean="0"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MyFilter</a:t>
              </a:r>
              <a:endParaRPr lang="ko-KR" altLang="en-US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91" name="이등변 삼각형 1"/>
          <p:cNvSpPr/>
          <p:nvPr/>
        </p:nvSpPr>
        <p:spPr>
          <a:xfrm>
            <a:off x="1808306" y="4913345"/>
            <a:ext cx="189088" cy="204771"/>
          </a:xfrm>
          <a:prstGeom prst="triangl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2" name="직선 연결선 3"/>
          <p:cNvCxnSpPr>
            <a:stCxn id="91" idx="3"/>
          </p:cNvCxnSpPr>
          <p:nvPr/>
        </p:nvCxnSpPr>
        <p:spPr>
          <a:xfrm>
            <a:off x="1902850" y="5118116"/>
            <a:ext cx="0" cy="458727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3023" y="1131785"/>
            <a:ext cx="8069417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필터의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구동 원리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직사각형 44"/>
          <p:cNvSpPr/>
          <p:nvPr/>
        </p:nvSpPr>
        <p:spPr>
          <a:xfrm>
            <a:off x="3680307" y="1897778"/>
            <a:ext cx="314552" cy="1279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73520" y="1581304"/>
            <a:ext cx="8041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필터</a:t>
            </a:r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grpSp>
        <p:nvGrpSpPr>
          <p:cNvPr id="39" name="그룹 10"/>
          <p:cNvGrpSpPr/>
          <p:nvPr/>
        </p:nvGrpSpPr>
        <p:grpSpPr>
          <a:xfrm>
            <a:off x="1806855" y="1897778"/>
            <a:ext cx="1382104" cy="1279194"/>
            <a:chOff x="3089701" y="2835923"/>
            <a:chExt cx="888452" cy="796308"/>
          </a:xfrm>
        </p:grpSpPr>
        <p:sp>
          <p:nvSpPr>
            <p:cNvPr id="40" name="모서리가 둥근 직사각형 48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89701" y="3067616"/>
              <a:ext cx="888452" cy="3640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1600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컨테이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너</a:t>
              </a:r>
            </a:p>
          </p:txBody>
        </p:sp>
      </p:grpSp>
      <p:grpSp>
        <p:nvGrpSpPr>
          <p:cNvPr id="42" name="그룹 40"/>
          <p:cNvGrpSpPr/>
          <p:nvPr/>
        </p:nvGrpSpPr>
        <p:grpSpPr>
          <a:xfrm>
            <a:off x="5286164" y="1909570"/>
            <a:ext cx="972108" cy="1267402"/>
            <a:chOff x="4283968" y="2039464"/>
            <a:chExt cx="648072" cy="796308"/>
          </a:xfrm>
        </p:grpSpPr>
        <p:sp>
          <p:nvSpPr>
            <p:cNvPr id="43" name="TextBox 42"/>
            <p:cNvSpPr txBox="1"/>
            <p:nvPr/>
          </p:nvSpPr>
          <p:spPr>
            <a:xfrm>
              <a:off x="4283968" y="2336347"/>
              <a:ext cx="648072" cy="21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16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16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4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45" name="직선 화살표 연결선 33"/>
          <p:cNvCxnSpPr/>
          <p:nvPr/>
        </p:nvCxnSpPr>
        <p:spPr>
          <a:xfrm>
            <a:off x="826507" y="2365829"/>
            <a:ext cx="980348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507" y="2020365"/>
            <a:ext cx="980348" cy="30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요</a:t>
            </a:r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청</a:t>
            </a:r>
            <a:endParaRPr lang="ko-KR" altLang="en-US" sz="1400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7" name="직선 화살표 연결선 33"/>
          <p:cNvCxnSpPr/>
          <p:nvPr/>
        </p:nvCxnSpPr>
        <p:spPr>
          <a:xfrm flipV="1">
            <a:off x="3188959" y="2342305"/>
            <a:ext cx="462136" cy="1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84440" y="1581304"/>
            <a:ext cx="8984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필터</a:t>
            </a:r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ko-KR" sz="1400" b="1" dirty="0">
                <a:latin typeface="맑은 고딕"/>
                <a:ea typeface="맑은 고딕"/>
                <a:cs typeface="맑은 고딕"/>
              </a:rPr>
              <a:t>1</a:t>
            </a:r>
            <a:endParaRPr lang="en-US" altLang="ko-KR" sz="1400" b="1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8" name="직선 화살표 연결선 33"/>
          <p:cNvCxnSpPr/>
          <p:nvPr/>
        </p:nvCxnSpPr>
        <p:spPr>
          <a:xfrm flipH="1">
            <a:off x="3193388" y="2754016"/>
            <a:ext cx="457707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33"/>
          <p:cNvCxnSpPr/>
          <p:nvPr/>
        </p:nvCxnSpPr>
        <p:spPr>
          <a:xfrm flipH="1">
            <a:off x="826507" y="2764326"/>
            <a:ext cx="980350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26507" y="2778132"/>
            <a:ext cx="98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응</a:t>
            </a:r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답</a:t>
            </a:r>
            <a:endParaRPr lang="ko-KR" altLang="en-US" sz="1400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4" name="직선 화살표 연결선 33"/>
          <p:cNvCxnSpPr/>
          <p:nvPr/>
        </p:nvCxnSpPr>
        <p:spPr>
          <a:xfrm flipV="1">
            <a:off x="6258272" y="2329823"/>
            <a:ext cx="469129" cy="2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33"/>
          <p:cNvCxnSpPr/>
          <p:nvPr/>
        </p:nvCxnSpPr>
        <p:spPr>
          <a:xfrm>
            <a:off x="6726324" y="2319965"/>
            <a:ext cx="0" cy="44450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33"/>
          <p:cNvCxnSpPr/>
          <p:nvPr/>
        </p:nvCxnSpPr>
        <p:spPr>
          <a:xfrm flipH="1">
            <a:off x="6258273" y="2754016"/>
            <a:ext cx="469128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세로 텍스트 개체 틀 2"/>
          <p:cNvSpPr txBox="1">
            <a:spLocks/>
          </p:cNvSpPr>
          <p:nvPr/>
        </p:nvSpPr>
        <p:spPr>
          <a:xfrm>
            <a:off x="452722" y="3655882"/>
            <a:ext cx="4624936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필터 클래스의 구현 및 배치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직사각형 44"/>
          <p:cNvSpPr/>
          <p:nvPr/>
        </p:nvSpPr>
        <p:spPr>
          <a:xfrm>
            <a:off x="4508399" y="1897778"/>
            <a:ext cx="314579" cy="1279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5" name="직선 화살표 연결선 33"/>
          <p:cNvCxnSpPr/>
          <p:nvPr/>
        </p:nvCxnSpPr>
        <p:spPr>
          <a:xfrm flipV="1">
            <a:off x="4017051" y="2342305"/>
            <a:ext cx="462136" cy="1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33"/>
          <p:cNvCxnSpPr/>
          <p:nvPr/>
        </p:nvCxnSpPr>
        <p:spPr>
          <a:xfrm flipH="1">
            <a:off x="4021480" y="2754016"/>
            <a:ext cx="457707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33"/>
          <p:cNvCxnSpPr/>
          <p:nvPr/>
        </p:nvCxnSpPr>
        <p:spPr>
          <a:xfrm flipV="1">
            <a:off x="4824028" y="2342305"/>
            <a:ext cx="462136" cy="1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33"/>
          <p:cNvCxnSpPr/>
          <p:nvPr/>
        </p:nvCxnSpPr>
        <p:spPr>
          <a:xfrm flipH="1">
            <a:off x="4828457" y="2754016"/>
            <a:ext cx="457707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세로 텍스트 개체 틀 2"/>
          <p:cNvSpPr txBox="1">
            <a:spLocks/>
          </p:cNvSpPr>
          <p:nvPr/>
        </p:nvSpPr>
        <p:spPr>
          <a:xfrm>
            <a:off x="3680307" y="4260910"/>
            <a:ext cx="5176169" cy="19819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@WebFilter(</a:t>
            </a:r>
          </a:p>
          <a:p>
            <a:pPr marL="0" indent="0">
              <a:buNone/>
            </a:pPr>
            <a:r>
              <a:rPr lang="ko-KR" altLang="en-US" sz="1600" b="1" dirty="0"/>
              <a:t> </a:t>
            </a:r>
            <a:r>
              <a:rPr lang="ko-KR" altLang="en-US" sz="1600" b="1" dirty="0" smtClean="0"/>
              <a:t>   </a:t>
            </a:r>
            <a:r>
              <a:rPr lang="en-US" sz="1600" b="1" dirty="0" smtClean="0"/>
              <a:t>urlPatterns</a:t>
            </a:r>
            <a:r>
              <a:rPr lang="en-US" sz="1600" b="1" dirty="0"/>
              <a:t>="/*",</a:t>
            </a:r>
          </a:p>
          <a:p>
            <a:pPr marL="0" indent="0">
              <a:buNone/>
            </a:pPr>
            <a:r>
              <a:rPr lang="ko-KR" altLang="en-US" sz="1600" b="1" dirty="0"/>
              <a:t> </a:t>
            </a:r>
            <a:r>
              <a:rPr lang="ko-KR" altLang="en-US" sz="1600" b="1" dirty="0" smtClean="0"/>
              <a:t>   </a:t>
            </a:r>
            <a:r>
              <a:rPr lang="en-US" sz="1600" b="1" dirty="0" smtClean="0"/>
              <a:t>initParams</a:t>
            </a:r>
            <a:r>
              <a:rPr lang="en-US" sz="1600" b="1" dirty="0"/>
              <a:t>={</a:t>
            </a:r>
          </a:p>
          <a:p>
            <a:pPr marL="0" indent="0">
              <a:buNone/>
            </a:pPr>
            <a:r>
              <a:rPr lang="ko-KR" altLang="en-US" sz="1600" b="1" dirty="0"/>
              <a:t> </a:t>
            </a:r>
            <a:r>
              <a:rPr lang="ko-KR" altLang="en-US" sz="1600" b="1" dirty="0" smtClean="0"/>
              <a:t>  </a:t>
            </a:r>
            <a:r>
              <a:rPr lang="ko-KR" altLang="ko-KR" sz="1600" b="1" dirty="0" smtClean="0"/>
              <a:t> </a:t>
            </a:r>
            <a:r>
              <a:rPr lang="ko-KR" altLang="en-US" sz="1600" b="1" dirty="0" smtClean="0"/>
              <a:t>   </a:t>
            </a:r>
            <a:r>
              <a:rPr lang="en-US" sz="1600" b="1" dirty="0" smtClean="0"/>
              <a:t>@</a:t>
            </a:r>
            <a:r>
              <a:rPr lang="en-US" sz="1600" b="1" dirty="0"/>
              <a:t>WebInitParam</a:t>
            </a:r>
            <a:r>
              <a:rPr lang="en-US" sz="1600" b="1" dirty="0" smtClean="0"/>
              <a:t>(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name</a:t>
            </a:r>
            <a:r>
              <a:rPr lang="en-US" sz="1600" b="1" dirty="0"/>
              <a:t>="</a:t>
            </a:r>
            <a:r>
              <a:rPr lang="en-US" sz="1600" b="1" dirty="0" smtClean="0"/>
              <a:t>encoding”,</a:t>
            </a:r>
            <a:r>
              <a:rPr lang="ko-KR" altLang="en-US" sz="1600" b="1" dirty="0" smtClean="0"/>
              <a:t> </a:t>
            </a:r>
            <a:r>
              <a:rPr lang="en-US" sz="1600" b="1" dirty="0" smtClean="0"/>
              <a:t>value</a:t>
            </a:r>
            <a:r>
              <a:rPr lang="en-US" sz="1600" b="1" dirty="0"/>
              <a:t>="UTF-8")</a:t>
            </a:r>
          </a:p>
          <a:p>
            <a:pPr marL="0" indent="0">
              <a:buNone/>
            </a:pPr>
            <a:r>
              <a:rPr lang="ko-KR" altLang="en-US" sz="1600" b="1" dirty="0"/>
              <a:t> </a:t>
            </a:r>
            <a:r>
              <a:rPr lang="ko-KR" altLang="en-US" sz="1600" b="1" dirty="0" smtClean="0"/>
              <a:t>   </a:t>
            </a:r>
            <a:r>
              <a:rPr lang="en-US" sz="1600" b="1" dirty="0" smtClean="0"/>
              <a:t>}</a:t>
            </a:r>
            <a:r>
              <a:rPr lang="en-US" sz="1600" b="1" dirty="0"/>
              <a:t>)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2448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데이터베이스에서 데이터 가져오기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127" y="1131785"/>
            <a:ext cx="8229600" cy="605028"/>
          </a:xfrm>
        </p:spPr>
        <p:txBody>
          <a:bodyPr vert="horz">
            <a:normAutofit/>
          </a:bodyPr>
          <a:lstStyle/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프로그래밍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67744" y="1841510"/>
            <a:ext cx="1608772" cy="504055"/>
            <a:chOff x="2178601" y="1740655"/>
            <a:chExt cx="1608772" cy="504055"/>
          </a:xfrm>
        </p:grpSpPr>
        <p:sp>
          <p:nvSpPr>
            <p:cNvPr id="6" name="모서리가 둥근 직사각형 1"/>
            <p:cNvSpPr/>
            <p:nvPr/>
          </p:nvSpPr>
          <p:spPr>
            <a:xfrm>
              <a:off x="2178601" y="1740655"/>
              <a:ext cx="1608771" cy="5040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8601" y="1812662"/>
              <a:ext cx="160877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DriverManager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5916" y="2384884"/>
            <a:ext cx="1116124" cy="504055"/>
            <a:chOff x="2178601" y="1740655"/>
            <a:chExt cx="1608772" cy="504055"/>
          </a:xfrm>
        </p:grpSpPr>
        <p:sp>
          <p:nvSpPr>
            <p:cNvPr id="13" name="모서리가 둥근 직사각형 1"/>
            <p:cNvSpPr/>
            <p:nvPr/>
          </p:nvSpPr>
          <p:spPr>
            <a:xfrm>
              <a:off x="2178601" y="1740655"/>
              <a:ext cx="1608771" cy="5040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78601" y="1812662"/>
              <a:ext cx="160877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Driver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0" y="3025347"/>
            <a:ext cx="1304087" cy="504055"/>
            <a:chOff x="2178601" y="1740655"/>
            <a:chExt cx="1608772" cy="504055"/>
          </a:xfrm>
        </p:grpSpPr>
        <p:sp>
          <p:nvSpPr>
            <p:cNvPr id="16" name="모서리가 둥근 직사각형 1"/>
            <p:cNvSpPr/>
            <p:nvPr/>
          </p:nvSpPr>
          <p:spPr>
            <a:xfrm>
              <a:off x="2178601" y="1740655"/>
              <a:ext cx="1608771" cy="5040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78601" y="1812662"/>
              <a:ext cx="160877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Connection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60132" y="3637415"/>
            <a:ext cx="1315495" cy="504055"/>
            <a:chOff x="2178601" y="1740655"/>
            <a:chExt cx="1608772" cy="504055"/>
          </a:xfrm>
        </p:grpSpPr>
        <p:sp>
          <p:nvSpPr>
            <p:cNvPr id="19" name="모서리가 둥근 직사각형 1"/>
            <p:cNvSpPr/>
            <p:nvPr/>
          </p:nvSpPr>
          <p:spPr>
            <a:xfrm>
              <a:off x="2178601" y="1740655"/>
              <a:ext cx="1608771" cy="5040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78601" y="1812662"/>
              <a:ext cx="160877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Statement</a:t>
              </a:r>
            </a:p>
          </p:txBody>
        </p:sp>
      </p:grpSp>
      <p:grpSp>
        <p:nvGrpSpPr>
          <p:cNvPr id="21" name="그룹 16"/>
          <p:cNvGrpSpPr/>
          <p:nvPr/>
        </p:nvGrpSpPr>
        <p:grpSpPr>
          <a:xfrm>
            <a:off x="435053" y="1829099"/>
            <a:ext cx="1317561" cy="512662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22" name="직사각형 17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Arial"/>
                <a:ea typeface="맑은 고딕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47864" y="1800597"/>
              <a:ext cx="1008112" cy="5487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latin typeface="Arial"/>
                  <a:ea typeface="맑은 고딕"/>
                  <a:cs typeface="Arial"/>
                </a:rPr>
                <a:t>Servlet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3134538" y="2345565"/>
            <a:ext cx="0" cy="4359799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47335" y="2888939"/>
            <a:ext cx="0" cy="3816425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75427" y="3529402"/>
            <a:ext cx="0" cy="3175962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63559" y="4141470"/>
            <a:ext cx="0" cy="213184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04542" y="2345565"/>
            <a:ext cx="9037" cy="435979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912260" y="4221089"/>
            <a:ext cx="1304087" cy="504055"/>
            <a:chOff x="2178601" y="1740655"/>
            <a:chExt cx="1608772" cy="504055"/>
          </a:xfrm>
        </p:grpSpPr>
        <p:sp>
          <p:nvSpPr>
            <p:cNvPr id="31" name="모서리가 둥근 직사각형 1"/>
            <p:cNvSpPr/>
            <p:nvPr/>
          </p:nvSpPr>
          <p:spPr>
            <a:xfrm>
              <a:off x="2178601" y="1740655"/>
              <a:ext cx="1608771" cy="504055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78601" y="1812662"/>
              <a:ext cx="160877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맑은 고딕"/>
                  <a:ea typeface="맑은 고딕"/>
                  <a:cs typeface="맑은 고딕"/>
                </a:rPr>
                <a:t>ResultSet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30550" y="2456890"/>
            <a:ext cx="189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registerDriver()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101844" y="2780928"/>
            <a:ext cx="203269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30550" y="2816932"/>
            <a:ext cx="2003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2.1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getConnection()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101844" y="3155486"/>
            <a:ext cx="203269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34538" y="3198458"/>
            <a:ext cx="154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2.2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connect()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134538" y="3537012"/>
            <a:ext cx="131279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30550" y="3689272"/>
            <a:ext cx="3909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3.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createStatement()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092807" y="4027826"/>
            <a:ext cx="418262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0550" y="4041068"/>
            <a:ext cx="5266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4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executeQuery()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092807" y="4379622"/>
            <a:ext cx="537075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596336" y="4725144"/>
            <a:ext cx="0" cy="1228431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30550" y="4746630"/>
            <a:ext cx="2003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5.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next()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30550" y="5085184"/>
            <a:ext cx="646578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30550" y="5085184"/>
            <a:ext cx="196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6.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getXXX()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092807" y="5423738"/>
            <a:ext cx="650352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30550" y="5426270"/>
            <a:ext cx="196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7.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close()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092807" y="5764824"/>
            <a:ext cx="650352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130550" y="5767201"/>
            <a:ext cx="197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8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close()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104542" y="6105755"/>
            <a:ext cx="535901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30550" y="6126779"/>
            <a:ext cx="1977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9.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close()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104542" y="6465333"/>
            <a:ext cx="417088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7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HttpServlet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으로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GET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요청 다루기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4168" y="5497358"/>
            <a:ext cx="2134581" cy="605028"/>
          </a:xfrm>
        </p:spPr>
        <p:txBody>
          <a:bodyPr vert="horz"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HttpServlet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marL="0" indent="0" algn="ctr">
              <a:buNone/>
            </a:pP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클래스 계층도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8769" y="4581128"/>
            <a:ext cx="2140258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doGet(</a:t>
            </a:r>
            <a:r>
              <a:rPr lang="ko-KR" altLang="ko-KR" sz="1600" b="1" dirty="0"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48765" y="5085184"/>
            <a:ext cx="2140262" cy="338554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doPost(</a:t>
            </a:r>
            <a:r>
              <a:rPr lang="ko-KR" altLang="ko-KR" sz="1600" b="1" dirty="0"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04281" y="4472750"/>
            <a:ext cx="1144921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GET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04282" y="4980590"/>
            <a:ext cx="1144920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POST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34147" y="3579616"/>
            <a:ext cx="1143207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②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service()</a:t>
            </a:r>
          </a:p>
        </p:txBody>
      </p:sp>
      <p:grpSp>
        <p:nvGrpSpPr>
          <p:cNvPr id="53" name="그룹 40"/>
          <p:cNvGrpSpPr/>
          <p:nvPr/>
        </p:nvGrpSpPr>
        <p:grpSpPr>
          <a:xfrm>
            <a:off x="3566899" y="3267612"/>
            <a:ext cx="921926" cy="1038697"/>
            <a:chOff x="4221506" y="2039464"/>
            <a:chExt cx="799687" cy="796308"/>
          </a:xfrm>
        </p:grpSpPr>
        <p:sp>
          <p:nvSpPr>
            <p:cNvPr id="54" name="TextBox 53"/>
            <p:cNvSpPr txBox="1"/>
            <p:nvPr/>
          </p:nvSpPr>
          <p:spPr>
            <a:xfrm>
              <a:off x="4221506" y="2322202"/>
              <a:ext cx="799687" cy="25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16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16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5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56" name="직선 화살표 연결선 47"/>
          <p:cNvCxnSpPr/>
          <p:nvPr/>
        </p:nvCxnSpPr>
        <p:spPr>
          <a:xfrm>
            <a:off x="1609157" y="2413849"/>
            <a:ext cx="0" cy="93439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그룹 10"/>
          <p:cNvGrpSpPr/>
          <p:nvPr/>
        </p:nvGrpSpPr>
        <p:grpSpPr>
          <a:xfrm>
            <a:off x="801385" y="3402696"/>
            <a:ext cx="1532762" cy="796308"/>
            <a:chOff x="3089701" y="2835923"/>
            <a:chExt cx="888452" cy="796308"/>
          </a:xfrm>
        </p:grpSpPr>
        <p:sp>
          <p:nvSpPr>
            <p:cNvPr id="58" name="모서리가 둥근 직사각형 48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89701" y="2941613"/>
              <a:ext cx="888452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1600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컨테이너</a:t>
              </a:r>
              <a:endParaRPr lang="en-US" altLang="ko-KR" sz="1600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61" name="직선 화살표 연결선 56"/>
          <p:cNvCxnSpPr/>
          <p:nvPr/>
        </p:nvCxnSpPr>
        <p:spPr>
          <a:xfrm>
            <a:off x="2377725" y="3914987"/>
            <a:ext cx="117499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26720" y="2634506"/>
            <a:ext cx="1673973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①</a:t>
            </a:r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/member/add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15785" y="4765793"/>
            <a:ext cx="375642" cy="307777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b="1" dirty="0">
                <a:latin typeface="맑은 고딕"/>
                <a:ea typeface="맑은 고딕"/>
                <a:cs typeface="맑은 고딕"/>
              </a:rPr>
              <a:t>③</a:t>
            </a:r>
            <a:endParaRPr lang="en-US" altLang="ko-KR" sz="1400" b="1" dirty="0" smtClean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2904282" y="3950886"/>
            <a:ext cx="4349" cy="133279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904282" y="4776867"/>
            <a:ext cx="1080487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904649" y="5288812"/>
            <a:ext cx="1076138" cy="4692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그룹 16"/>
          <p:cNvGrpSpPr/>
          <p:nvPr/>
        </p:nvGrpSpPr>
        <p:grpSpPr>
          <a:xfrm>
            <a:off x="6084169" y="1916832"/>
            <a:ext cx="2132609" cy="717999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79" name="직사각형 17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47864" y="1800597"/>
              <a:ext cx="1008112" cy="6451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맑은 고딕"/>
                </a:rPr>
                <a:t>javax.servlet</a:t>
              </a:r>
            </a:p>
            <a:p>
              <a:pPr algn="ctr"/>
              <a:r>
                <a: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맑은 고딕"/>
                </a:rPr>
                <a:t>Servlet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81" name="그룹 19"/>
          <p:cNvGrpSpPr/>
          <p:nvPr/>
        </p:nvGrpSpPr>
        <p:grpSpPr>
          <a:xfrm>
            <a:off x="6084169" y="3323068"/>
            <a:ext cx="2123507" cy="717999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84" name="직사각형 20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47864" y="1800597"/>
              <a:ext cx="1008112" cy="6451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cs typeface="맑은 고딕"/>
                </a:rPr>
                <a:t>javax.servlet</a:t>
              </a:r>
            </a:p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cs typeface="맑은 고딕"/>
                </a:rPr>
                <a:t>GenericServlet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86" name="이등변 삼각형 1"/>
          <p:cNvSpPr/>
          <p:nvPr/>
        </p:nvSpPr>
        <p:spPr>
          <a:xfrm>
            <a:off x="7065968" y="2643454"/>
            <a:ext cx="189088" cy="204771"/>
          </a:xfrm>
          <a:prstGeom prst="triangl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직선 연결선 3"/>
          <p:cNvCxnSpPr>
            <a:stCxn id="86" idx="3"/>
          </p:cNvCxnSpPr>
          <p:nvPr/>
        </p:nvCxnSpPr>
        <p:spPr>
          <a:xfrm>
            <a:off x="7160512" y="2848225"/>
            <a:ext cx="0" cy="458727"/>
          </a:xfrm>
          <a:prstGeom prst="line">
            <a:avLst/>
          </a:prstGeom>
          <a:ln w="28575" cmpd="sng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19"/>
          <p:cNvGrpSpPr/>
          <p:nvPr/>
        </p:nvGrpSpPr>
        <p:grpSpPr>
          <a:xfrm>
            <a:off x="6084169" y="4719637"/>
            <a:ext cx="2134580" cy="717999"/>
            <a:chOff x="3347864" y="1711641"/>
            <a:chExt cx="1008112" cy="792088"/>
          </a:xfrm>
          <a:solidFill>
            <a:srgbClr val="0070C0"/>
          </a:solidFill>
          <a:effectLst/>
        </p:grpSpPr>
        <p:sp>
          <p:nvSpPr>
            <p:cNvPr id="89" name="직사각형 20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47864" y="1800597"/>
              <a:ext cx="1008112" cy="6451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맑은 고딕"/>
                  <a:ea typeface="맑은 고딕"/>
                  <a:cs typeface="맑은 고딕"/>
                </a:rPr>
                <a:t>javax.servlet</a:t>
              </a:r>
            </a:p>
            <a:p>
              <a:pPr algn="ctr"/>
              <a:r>
                <a:rPr lang="en-US" altLang="ko-KR" b="1" dirty="0" smtClean="0">
                  <a:latin typeface="맑은 고딕"/>
                  <a:ea typeface="맑은 고딕"/>
                  <a:cs typeface="맑은 고딕"/>
                </a:rPr>
                <a:t>HttpServlet</a:t>
              </a:r>
              <a:endParaRPr lang="ko-KR" altLang="en-US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91" name="이등변 삼각형 1"/>
          <p:cNvSpPr/>
          <p:nvPr/>
        </p:nvSpPr>
        <p:spPr>
          <a:xfrm>
            <a:off x="7065968" y="4056139"/>
            <a:ext cx="189088" cy="204771"/>
          </a:xfrm>
          <a:prstGeom prst="triangl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2" name="직선 연결선 3"/>
          <p:cNvCxnSpPr>
            <a:stCxn id="91" idx="3"/>
          </p:cNvCxnSpPr>
          <p:nvPr/>
        </p:nvCxnSpPr>
        <p:spPr>
          <a:xfrm>
            <a:off x="7160512" y="4260910"/>
            <a:ext cx="0" cy="458727"/>
          </a:xfrm>
          <a:prstGeom prst="line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3023" y="1131785"/>
            <a:ext cx="8069417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HttpServlet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의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service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구동 원리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모서리가 둥근 직사각형 15"/>
          <p:cNvSpPr/>
          <p:nvPr/>
        </p:nvSpPr>
        <p:spPr>
          <a:xfrm>
            <a:off x="791580" y="1871448"/>
            <a:ext cx="1532762" cy="51030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709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HttpServlet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으로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POST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요청 다루기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3023" y="1131785"/>
            <a:ext cx="8069417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Statement vs. PreparedStatement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8399"/>
              </p:ext>
            </p:extLst>
          </p:nvPr>
        </p:nvGraphicFramePr>
        <p:xfrm>
          <a:off x="395536" y="2060848"/>
          <a:ext cx="8391936" cy="348751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95193"/>
                <a:gridCol w="3060340"/>
                <a:gridCol w="3636403"/>
              </a:tblGrid>
              <a:tr h="468053">
                <a:tc>
                  <a:txBody>
                    <a:bodyPr/>
                    <a:lstStyle/>
                    <a:p>
                      <a:pPr algn="ctr"/>
                      <a:r>
                        <a:rPr lang="ko-KR" altLang="en-US" baseline="0" dirty="0" smtClean="0"/>
                        <a:t>비교 항목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PreparedStatement</a:t>
                      </a:r>
                      <a:endParaRPr lang="en-US" dirty="0"/>
                    </a:p>
                  </a:txBody>
                  <a:tcPr/>
                </a:tc>
              </a:tr>
              <a:tr h="114312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실행 속도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질의 할 때 마다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문을 컴파일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문을 미리 컴파일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파라미터 값을 별도 설정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반복 질의할 때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실행속도 빠름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7332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바이너리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데이터 전송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불가능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114312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프로그래밍</a:t>
                      </a:r>
                      <a:endParaRPr lang="en-US" altLang="ko-KR" dirty="0" smtClean="0"/>
                    </a:p>
                    <a:p>
                      <a:pPr algn="ctr"/>
                      <a:r>
                        <a:rPr lang="ko-KR" altLang="en-US" dirty="0" smtClean="0"/>
                        <a:t>편이성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문과 입력 파라미터 값이 섞여 있어 코드 관리가 어려움</a:t>
                      </a:r>
                      <a:r>
                        <a:rPr lang="ko-KR" alt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문과 입력 파라미터가 분리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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작성이 편리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2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57200" y="0"/>
            <a:ext cx="8251190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요청 파라미터의 한글 깨짐 처리</a:t>
            </a:r>
            <a:endParaRPr lang="ko-KR" altLang="en-US" sz="4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1845" y="2808605"/>
            <a:ext cx="1532890" cy="36957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“</a:t>
            </a:r>
            <a:r>
              <a:rPr lang="ko-KR" altLang="en-US" b="1" dirty="0" smtClean="0">
                <a:latin typeface="맑은 고딕"/>
                <a:ea typeface="맑은 고딕"/>
                <a:cs typeface="맑은 고딕"/>
              </a:rPr>
              <a:t>가각간</a:t>
            </a:r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85435" y="2073910"/>
            <a:ext cx="1876425" cy="3079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유니코드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(UTF-16)</a:t>
            </a:r>
          </a:p>
        </p:txBody>
      </p:sp>
      <p:cxnSp>
        <p:nvCxnSpPr>
          <p:cNvPr id="56" name="직선 화살표 연결선 47"/>
          <p:cNvCxnSpPr>
            <a:stCxn id="94" idx="3"/>
            <a:endCxn id="58" idx="1"/>
          </p:cNvCxnSpPr>
          <p:nvPr/>
        </p:nvCxnSpPr>
        <p:spPr>
          <a:xfrm flipV="1">
            <a:off x="2324100" y="2399030"/>
            <a:ext cx="1527810" cy="1016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7" name="그룹 10"/>
          <p:cNvGrpSpPr/>
          <p:nvPr/>
        </p:nvGrpSpPr>
        <p:grpSpPr>
          <a:xfrm>
            <a:off x="3851910" y="2000885"/>
            <a:ext cx="1532890" cy="796290"/>
            <a:chOff x="3851910" y="2000885"/>
            <a:chExt cx="1532890" cy="796290"/>
          </a:xfrm>
        </p:grpSpPr>
        <p:sp>
          <p:nvSpPr>
            <p:cNvPr id="58" name="모서리가 둥근 직사각형 48"/>
            <p:cNvSpPr/>
            <p:nvPr/>
          </p:nvSpPr>
          <p:spPr>
            <a:xfrm>
              <a:off x="3851910" y="2000885"/>
              <a:ext cx="1532890" cy="79629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51910" y="2227580"/>
              <a:ext cx="1532890" cy="338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1600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61" name="직선 화살표 연결선 56"/>
          <p:cNvCxnSpPr>
            <a:stCxn id="58" idx="3"/>
          </p:cNvCxnSpPr>
          <p:nvPr/>
        </p:nvCxnSpPr>
        <p:spPr>
          <a:xfrm flipV="1">
            <a:off x="5384800" y="2381250"/>
            <a:ext cx="1707515" cy="1714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17115" y="2101215"/>
            <a:ext cx="1534795" cy="3079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UTF-8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인코딩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2915" y="1131570"/>
            <a:ext cx="8069580" cy="60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한글 파라미터 값이 깨지는 이유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모서리가 둥근 직사각형 15"/>
          <p:cNvSpPr/>
          <p:nvPr/>
        </p:nvSpPr>
        <p:spPr>
          <a:xfrm>
            <a:off x="791845" y="2153920"/>
            <a:ext cx="1532890" cy="510540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8030" y="1089025"/>
            <a:ext cx="765175" cy="2585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00EA</a:t>
            </a:r>
          </a:p>
          <a:p>
            <a:pPr marL="360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00B0</a:t>
            </a:r>
          </a:p>
          <a:p>
            <a:pPr marL="360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0080</a:t>
            </a:r>
          </a:p>
          <a:p>
            <a:pPr marL="360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00EA</a:t>
            </a:r>
          </a:p>
          <a:p>
            <a:pPr marL="360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00B0</a:t>
            </a:r>
          </a:p>
          <a:p>
            <a:pPr marL="360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0081</a:t>
            </a:r>
          </a:p>
          <a:p>
            <a:pPr marL="360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00EA</a:t>
            </a:r>
          </a:p>
          <a:p>
            <a:pPr marL="360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00B0</a:t>
            </a:r>
          </a:p>
          <a:p>
            <a:pPr marL="36000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0084</a:t>
            </a:r>
            <a:endParaRPr lang="en-US" altLang="ko-KR" dirty="0">
              <a:cs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2160" y="2797175"/>
            <a:ext cx="2765425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00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EAB080EAB081EAB084</a:t>
            </a:r>
            <a:endParaRPr lang="en-US" altLang="ko-KR" b="1" dirty="0">
              <a:cs typeface="맑은 고딕"/>
            </a:endParaRPr>
          </a:p>
        </p:txBody>
      </p:sp>
      <p:sp>
        <p:nvSpPr>
          <p:cNvPr id="60" name="왼쪽 중괄호 9"/>
          <p:cNvSpPr/>
          <p:nvPr/>
        </p:nvSpPr>
        <p:spPr>
          <a:xfrm rot="5400000" flipH="1">
            <a:off x="3676015" y="2933700"/>
            <a:ext cx="351155" cy="789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609975" y="3504565"/>
            <a:ext cx="483870" cy="33845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64050" y="3509645"/>
            <a:ext cx="414655" cy="338455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36000" algn="ctr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각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63845" y="3514090"/>
            <a:ext cx="414655" cy="338455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36000" algn="ctr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</a:p>
        </p:txBody>
      </p:sp>
      <p:sp>
        <p:nvSpPr>
          <p:cNvPr id="68" name="왼쪽 중괄호 9"/>
          <p:cNvSpPr/>
          <p:nvPr/>
        </p:nvSpPr>
        <p:spPr>
          <a:xfrm rot="5400000" flipH="1">
            <a:off x="4502785" y="2933700"/>
            <a:ext cx="351155" cy="789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왼쪽 중괄호 9"/>
          <p:cNvSpPr/>
          <p:nvPr/>
        </p:nvSpPr>
        <p:spPr>
          <a:xfrm rot="5400000" flipH="1">
            <a:off x="5367020" y="2933700"/>
            <a:ext cx="351155" cy="789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478270" y="3698875"/>
            <a:ext cx="2210435" cy="3079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잘못 변환된 유니코드</a:t>
            </a:r>
            <a:endParaRPr lang="en-US" altLang="ko-KR" sz="1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세로 텍스트 개체 틀 2"/>
          <p:cNvSpPr txBox="1">
            <a:spLocks/>
          </p:cNvSpPr>
          <p:nvPr/>
        </p:nvSpPr>
        <p:spPr>
          <a:xfrm>
            <a:off x="462915" y="4041140"/>
            <a:ext cx="8069580" cy="60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setCharacterEncoding(“UTF-8”)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의 사용 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1845" y="5581650"/>
            <a:ext cx="1532890" cy="36957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“</a:t>
            </a:r>
            <a:r>
              <a:rPr lang="ko-KR" altLang="en-US" b="1" dirty="0" smtClean="0">
                <a:latin typeface="맑은 고딕"/>
                <a:ea typeface="맑은 고딕"/>
                <a:cs typeface="맑은 고딕"/>
              </a:rPr>
              <a:t>가각간</a:t>
            </a:r>
            <a:r>
              <a:rPr lang="en-US" altLang="ko-KR" b="1" dirty="0" smtClean="0">
                <a:latin typeface="맑은 고딕"/>
                <a:ea typeface="맑은 고딕"/>
                <a:cs typeface="맑은 고딕"/>
              </a:rPr>
              <a:t>”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85435" y="4846320"/>
            <a:ext cx="1876425" cy="3079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유니코드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(UTF-16)</a:t>
            </a:r>
          </a:p>
        </p:txBody>
      </p:sp>
      <p:cxnSp>
        <p:nvCxnSpPr>
          <p:cNvPr id="82" name="직선 화살표 연결선 47"/>
          <p:cNvCxnSpPr>
            <a:stCxn id="99" idx="3"/>
            <a:endCxn id="95" idx="1"/>
          </p:cNvCxnSpPr>
          <p:nvPr/>
        </p:nvCxnSpPr>
        <p:spPr>
          <a:xfrm flipV="1">
            <a:off x="2324100" y="5171440"/>
            <a:ext cx="1527810" cy="1016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3" name="그룹 10"/>
          <p:cNvGrpSpPr/>
          <p:nvPr/>
        </p:nvGrpSpPr>
        <p:grpSpPr>
          <a:xfrm>
            <a:off x="3851910" y="4773295"/>
            <a:ext cx="1532890" cy="796290"/>
            <a:chOff x="3851910" y="4773295"/>
            <a:chExt cx="1532890" cy="796290"/>
          </a:xfrm>
        </p:grpSpPr>
        <p:sp>
          <p:nvSpPr>
            <p:cNvPr id="95" name="모서리가 둥근 직사각형 48"/>
            <p:cNvSpPr/>
            <p:nvPr/>
          </p:nvSpPr>
          <p:spPr>
            <a:xfrm>
              <a:off x="3851910" y="4773295"/>
              <a:ext cx="1532890" cy="79629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851910" y="5000625"/>
              <a:ext cx="1532890" cy="3384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1600" b="1" dirty="0" smtClean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97" name="직선 화살표 연결선 56"/>
          <p:cNvCxnSpPr>
            <a:stCxn id="95" idx="3"/>
          </p:cNvCxnSpPr>
          <p:nvPr/>
        </p:nvCxnSpPr>
        <p:spPr>
          <a:xfrm flipV="1">
            <a:off x="5384800" y="5154295"/>
            <a:ext cx="1707515" cy="1714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317115" y="4874260"/>
            <a:ext cx="1534795" cy="30797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UTF-8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인코딩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모서리가 둥근 직사각형 15"/>
          <p:cNvSpPr/>
          <p:nvPr/>
        </p:nvSpPr>
        <p:spPr>
          <a:xfrm>
            <a:off x="791845" y="4926330"/>
            <a:ext cx="1532890" cy="510540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웹 브라우저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312160" y="5569585"/>
            <a:ext cx="2765425" cy="36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00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EAB080EAB081EAB084</a:t>
            </a:r>
            <a:endParaRPr lang="en-US" altLang="ko-KR" b="1" dirty="0">
              <a:cs typeface="맑은 고딕"/>
            </a:endParaRPr>
          </a:p>
        </p:txBody>
      </p:sp>
      <p:sp>
        <p:nvSpPr>
          <p:cNvPr id="101" name="왼쪽 중괄호 9"/>
          <p:cNvSpPr/>
          <p:nvPr/>
        </p:nvSpPr>
        <p:spPr>
          <a:xfrm rot="5400000" flipH="1">
            <a:off x="3676015" y="5706110"/>
            <a:ext cx="351155" cy="789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609975" y="6277610"/>
            <a:ext cx="483870" cy="338455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가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64050" y="6282055"/>
            <a:ext cx="414655" cy="338455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36000" algn="ctr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각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363845" y="6287135"/>
            <a:ext cx="414655" cy="338455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36000" algn="ctr"/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’</a:t>
            </a:r>
          </a:p>
        </p:txBody>
      </p:sp>
      <p:sp>
        <p:nvSpPr>
          <p:cNvPr id="105" name="왼쪽 중괄호 9"/>
          <p:cNvSpPr/>
          <p:nvPr/>
        </p:nvSpPr>
        <p:spPr>
          <a:xfrm rot="5400000" flipH="1">
            <a:off x="4502785" y="5706110"/>
            <a:ext cx="351155" cy="789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왼쪽 중괄호 9"/>
          <p:cNvSpPr/>
          <p:nvPr/>
        </p:nvSpPr>
        <p:spPr>
          <a:xfrm rot="5400000" flipH="1">
            <a:off x="5367020" y="5706110"/>
            <a:ext cx="351155" cy="789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449695" y="5556250"/>
            <a:ext cx="2210435" cy="52324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ctr"/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정상적으로 변환된</a:t>
            </a:r>
            <a:endParaRPr lang="en-US" altLang="ko-KR" sz="1400" b="1" dirty="0" smtClean="0">
              <a:latin typeface="맑은 고딕"/>
              <a:ea typeface="맑은 고딕"/>
              <a:cs typeface="맑은 고딕"/>
            </a:endParaRPr>
          </a:p>
          <a:p>
            <a:pPr marL="36000" algn="ctr"/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유니코드</a:t>
            </a:r>
            <a:endParaRPr lang="en-US" altLang="ko-KR" sz="1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098030" y="4632325"/>
            <a:ext cx="787400" cy="923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AC00</a:t>
            </a:r>
          </a:p>
          <a:p>
            <a:pPr marL="360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맑은 고딕"/>
              </a:rPr>
              <a:t>AC01</a:t>
            </a:r>
          </a:p>
          <a:p>
            <a:pPr marL="36000"/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맑은 고딕"/>
              </a:rPr>
              <a:t>AC04</a:t>
            </a:r>
            <a:endParaRPr lang="en-US" altLang="ko-KR" b="1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932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리프래시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(Refresh)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3023" y="1131785"/>
            <a:ext cx="8069417" cy="4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응답 헤더에 리프래시 정보 포함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세로 텍스트 개체 틀 2"/>
          <p:cNvSpPr txBox="1">
            <a:spLocks/>
          </p:cNvSpPr>
          <p:nvPr/>
        </p:nvSpPr>
        <p:spPr>
          <a:xfrm>
            <a:off x="853244" y="1628801"/>
            <a:ext cx="7535180" cy="10081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response.addHeader(“Refresh”, “1;url=list”);</a:t>
            </a:r>
          </a:p>
          <a:p>
            <a:pPr marL="57150" indent="0">
              <a:buNone/>
            </a:pP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또는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response.setHeader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(“Refresh”, “1;url=list”);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53103" y="1628801"/>
            <a:ext cx="2024120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자바 코드 예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11" name="세로 텍스트 개체 틀 2"/>
          <p:cNvSpPr txBox="1">
            <a:spLocks/>
          </p:cNvSpPr>
          <p:nvPr/>
        </p:nvSpPr>
        <p:spPr>
          <a:xfrm>
            <a:off x="870797" y="2773185"/>
            <a:ext cx="7535180" cy="129614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HTTP/1.1 200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OK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Server: Apache-Coyote/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1.1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Refresh: 1;url=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list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Content-Type: text/html;charset=UTF-8</a:t>
            </a: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709602" y="2800496"/>
            <a:ext cx="2683393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응답 정보 예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13" name="세로 텍스트 개체 틀 2"/>
          <p:cNvSpPr txBox="1">
            <a:spLocks/>
          </p:cNvSpPr>
          <p:nvPr/>
        </p:nvSpPr>
        <p:spPr>
          <a:xfrm>
            <a:off x="451724" y="4312858"/>
            <a:ext cx="8069417" cy="4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의 </a:t>
            </a:r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meta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태그로 리프래시 정보 포함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세로 텍스트 개체 틀 2"/>
          <p:cNvSpPr txBox="1">
            <a:spLocks/>
          </p:cNvSpPr>
          <p:nvPr/>
        </p:nvSpPr>
        <p:spPr>
          <a:xfrm>
            <a:off x="841945" y="4809874"/>
            <a:ext cx="7535180" cy="146344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head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title&gt;회원등록결과&lt;/title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/>
              <a:t>meta http-equiv='Refresh' content='1; url=</a:t>
            </a:r>
            <a:r>
              <a:rPr lang="en-US" sz="1600" b="1" dirty="0" smtClean="0"/>
              <a:t>list’&gt;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/head</a:t>
            </a:r>
            <a:r>
              <a:rPr lang="en-US" sz="1600" dirty="0" smtClean="0"/>
              <a:t>&gt;</a:t>
            </a:r>
            <a:endParaRPr lang="en-US" altLang="ko-KR" sz="1600" dirty="0">
              <a:latin typeface="Consolas"/>
              <a:cs typeface="Consola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3732" y="4852395"/>
            <a:ext cx="2683393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 algn="r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HTML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예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02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리다이렉트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(Redirect)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3023" y="1131785"/>
            <a:ext cx="8069417" cy="4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리다이렉트 처리 방법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세로 텍스트 개체 틀 2"/>
          <p:cNvSpPr txBox="1">
            <a:spLocks/>
          </p:cNvSpPr>
          <p:nvPr/>
        </p:nvSpPr>
        <p:spPr>
          <a:xfrm>
            <a:off x="870797" y="1998133"/>
            <a:ext cx="7535180" cy="45125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response.sendRedirect(“list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”)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; /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*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즉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/member/list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를 의미 *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/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4442" y="1628801"/>
            <a:ext cx="2024120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자바 코드 예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11" name="세로 텍스트 개체 틀 2"/>
          <p:cNvSpPr txBox="1">
            <a:spLocks/>
          </p:cNvSpPr>
          <p:nvPr/>
        </p:nvSpPr>
        <p:spPr>
          <a:xfrm>
            <a:off x="874002" y="2957851"/>
            <a:ext cx="7535180" cy="129614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>
                <a:cs typeface="맑은 고딕"/>
              </a:rPr>
              <a:t>HTTP/1.1 302 </a:t>
            </a:r>
            <a:r>
              <a:rPr lang="en-US" altLang="ko-KR" sz="1600" b="1" dirty="0" smtClean="0">
                <a:cs typeface="맑은 고딕"/>
              </a:rPr>
              <a:t>Found</a:t>
            </a:r>
            <a:endParaRPr lang="en-US" altLang="ko-KR" sz="1600" b="1" dirty="0"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cs typeface="맑은 고딕"/>
              </a:rPr>
              <a:t>Server: Apache-Coyote/</a:t>
            </a:r>
            <a:r>
              <a:rPr lang="en-US" altLang="ko-KR" sz="1600" dirty="0" smtClean="0">
                <a:cs typeface="맑은 고딕"/>
              </a:rPr>
              <a:t>1.1</a:t>
            </a:r>
            <a:endParaRPr lang="en-US" altLang="ko-KR" sz="1600" dirty="0"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cs typeface="맑은 고딕"/>
              </a:rPr>
              <a:t>Location: http://localhost:9999/web04/member/</a:t>
            </a:r>
            <a:r>
              <a:rPr lang="en-US" altLang="ko-KR" sz="1600" b="1" dirty="0" smtClean="0">
                <a:cs typeface="맑은 고딕"/>
              </a:rPr>
              <a:t>list</a:t>
            </a:r>
            <a:endParaRPr lang="en-US" altLang="ko-KR" sz="1600" b="1" dirty="0"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cs typeface="맑은 고딕"/>
              </a:rPr>
              <a:t>Content-Length: 0</a:t>
            </a: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88350" y="2603293"/>
            <a:ext cx="2683393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HTTP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응답 정보 예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11" name="세로 텍스트 개체 틀 2"/>
          <p:cNvSpPr txBox="1">
            <a:spLocks/>
          </p:cNvSpPr>
          <p:nvPr/>
        </p:nvSpPr>
        <p:spPr>
          <a:xfrm>
            <a:off x="463023" y="4509120"/>
            <a:ext cx="8069417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리다이렉트의 특징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응답 정보에 본문을 포함하지 않는다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000" dirty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중간에 작업 결과를 출력하지 않고 다른 페이지로 이동하는 경우에 적합하다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중간에 결과를 출력할 필요가 있다면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‘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리프래시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’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를 사용하라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99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서블릿 초기화 파라미터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3023" y="1131785"/>
            <a:ext cx="8069417" cy="4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서블릿 초기화 파라미터 설정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세로 텍스트 개체 틀 2"/>
          <p:cNvSpPr txBox="1">
            <a:spLocks/>
          </p:cNvSpPr>
          <p:nvPr/>
        </p:nvSpPr>
        <p:spPr>
          <a:xfrm>
            <a:off x="870797" y="1998132"/>
            <a:ext cx="7816003" cy="211494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맑은 고딕"/>
                <a:ea typeface="맑은 고딕"/>
                <a:cs typeface="맑은 고딕"/>
              </a:rPr>
              <a:t>&lt;servlet</a:t>
            </a: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&gt;</a:t>
            </a:r>
          </a:p>
          <a:p>
            <a:pPr marL="0" indent="0">
              <a:buNone/>
            </a:pPr>
            <a:r>
              <a:rPr lang="ko-KR" altLang="ko-KR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 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   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sz="1600" b="1" dirty="0">
                <a:latin typeface="맑은 고딕"/>
                <a:ea typeface="맑은 고딕"/>
                <a:cs typeface="맑은 고딕"/>
              </a:rPr>
              <a:t>init-param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&gt;</a:t>
            </a:r>
            <a:endParaRPr lang="en-US" sz="1600" b="1" dirty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r>
              <a:rPr lang="en-US" sz="1600" b="1" dirty="0">
                <a:latin typeface="맑은 고딕"/>
                <a:ea typeface="맑은 고딕"/>
                <a:cs typeface="맑은 고딕"/>
              </a:rPr>
              <a:t>	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sz="1600" b="1" dirty="0">
                <a:latin typeface="맑은 고딕"/>
                <a:ea typeface="맑은 고딕"/>
                <a:cs typeface="맑은 고딕"/>
              </a:rPr>
              <a:t>param-name&gt;driver&lt;/param-name&gt;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r>
              <a:rPr lang="en-US" sz="1600" b="1" dirty="0">
                <a:latin typeface="맑은 고딕"/>
                <a:ea typeface="맑은 고딕"/>
                <a:cs typeface="맑은 고딕"/>
              </a:rPr>
              <a:t>  	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sz="1600" b="1" dirty="0">
                <a:latin typeface="맑은 고딕"/>
                <a:ea typeface="맑은 고딕"/>
                <a:cs typeface="맑은 고딕"/>
              </a:rPr>
              <a:t>param-value&gt;com.mysql.jdbc.Driver&lt;/param-value&gt;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   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sz="1600" b="1" dirty="0">
                <a:latin typeface="맑은 고딕"/>
                <a:ea typeface="맑은 고딕"/>
                <a:cs typeface="맑은 고딕"/>
              </a:rPr>
              <a:t>/init-param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&gt;</a:t>
            </a:r>
          </a:p>
          <a:p>
            <a:pPr marL="0" indent="0">
              <a:buNone/>
            </a:pPr>
            <a:r>
              <a:rPr lang="ko-KR" altLang="ko-KR" sz="1600" dirty="0" smtClean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/servlet&gt;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4442" y="1628800"/>
            <a:ext cx="3641554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web.xml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에 설정하는 방법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세로 텍스트 개체 틀 2"/>
          <p:cNvSpPr txBox="1">
            <a:spLocks/>
          </p:cNvSpPr>
          <p:nvPr/>
        </p:nvSpPr>
        <p:spPr>
          <a:xfrm>
            <a:off x="860794" y="4706527"/>
            <a:ext cx="7826006" cy="156678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@WebServlet</a:t>
            </a:r>
            <a:r>
              <a:rPr lang="en-US" sz="1600" dirty="0" smtClean="0"/>
              <a:t>(</a:t>
            </a:r>
            <a:r>
              <a:rPr lang="ko-KR" altLang="en-US" sz="1600" dirty="0" smtClean="0"/>
              <a:t> </a:t>
            </a:r>
            <a:r>
              <a:rPr lang="en-US" sz="1600" dirty="0" smtClean="0"/>
              <a:t>urlPatterns</a:t>
            </a:r>
            <a:r>
              <a:rPr lang="en-US" sz="1600" dirty="0"/>
              <a:t>={"/member/update"},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 smtClean="0"/>
              <a:t>   </a:t>
            </a:r>
            <a:r>
              <a:rPr lang="en-US" sz="1600" b="1" dirty="0" smtClean="0"/>
              <a:t>initParams</a:t>
            </a:r>
            <a:r>
              <a:rPr lang="en-US" sz="1600" b="1" dirty="0"/>
              <a:t>=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@</a:t>
            </a:r>
            <a:r>
              <a:rPr lang="en-US" sz="1600" b="1" dirty="0"/>
              <a:t>WebInitParam(name="driver",value="</a:t>
            </a:r>
            <a:r>
              <a:rPr lang="en-US" sz="1600" b="1" dirty="0" smtClean="0"/>
              <a:t>com.mysql.jdbc.Driver”)</a:t>
            </a:r>
            <a:r>
              <a:rPr lang="ko-KR" altLang="en-US" sz="1600" b="1" dirty="0"/>
              <a:t> </a:t>
            </a:r>
            <a:endParaRPr lang="en-US" altLang="ko-KR" sz="1600" b="1" dirty="0" smtClean="0"/>
          </a:p>
          <a:p>
            <a:pPr marL="0" indent="0">
              <a:buNone/>
            </a:pPr>
            <a:r>
              <a:rPr lang="ko-KR" altLang="ko-KR" sz="1600" b="1" dirty="0"/>
              <a:t> </a:t>
            </a:r>
            <a:r>
              <a:rPr lang="ko-KR" altLang="en-US" sz="1600" b="1" dirty="0" smtClean="0"/>
              <a:t>   </a:t>
            </a:r>
            <a:r>
              <a:rPr lang="en-US" sz="1600" b="1" dirty="0" smtClean="0"/>
              <a:t>})</a:t>
            </a:r>
            <a:endParaRPr lang="ko-KR" altLang="en-US" sz="1600" b="1" dirty="0"/>
          </a:p>
          <a:p>
            <a:pPr marL="0" indent="0">
              <a:buNone/>
            </a:pPr>
            <a:r>
              <a:rPr lang="en-US" sz="1600" dirty="0"/>
              <a:t>public class MemberUpdateServlet extends HttpServlet </a:t>
            </a:r>
            <a:r>
              <a:rPr lang="en-US" altLang="ko-KR" sz="1600" dirty="0" smtClean="0"/>
              <a:t>{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…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875142" y="4351969"/>
            <a:ext cx="4295718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애노테이션으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로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설정하는 방법 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세로 텍스트 개체 틀 2"/>
          <p:cNvSpPr txBox="1">
            <a:spLocks/>
          </p:cNvSpPr>
          <p:nvPr/>
        </p:nvSpPr>
        <p:spPr>
          <a:xfrm rot="20618417">
            <a:off x="3417009" y="1491275"/>
            <a:ext cx="5517393" cy="60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getInitParameter(“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파라미터명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”)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파라미터 값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441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컨텍스트 초기화 파라미터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463023" y="1732276"/>
            <a:ext cx="8069417" cy="4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컨텍스트 초기화 파라미터 설정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세로 텍스트 개체 틀 2"/>
          <p:cNvSpPr txBox="1">
            <a:spLocks/>
          </p:cNvSpPr>
          <p:nvPr/>
        </p:nvSpPr>
        <p:spPr>
          <a:xfrm>
            <a:off x="870797" y="2598623"/>
            <a:ext cx="7816003" cy="235383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&lt;web-app&gt;</a:t>
            </a:r>
          </a:p>
          <a:p>
            <a:pPr marL="0" indent="0">
              <a:buNone/>
            </a:pPr>
            <a:r>
              <a:rPr lang="ko-KR" altLang="ko-KR" sz="16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 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   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&lt;context-</a:t>
            </a:r>
            <a:r>
              <a:rPr lang="en-US" sz="1600" b="1" dirty="0">
                <a:latin typeface="맑은 고딕"/>
                <a:ea typeface="맑은 고딕"/>
                <a:cs typeface="맑은 고딕"/>
              </a:rPr>
              <a:t>param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&gt;</a:t>
            </a:r>
            <a:endParaRPr lang="en-US" sz="1600" b="1" dirty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r>
              <a:rPr lang="en-US" sz="1600" b="1" dirty="0">
                <a:latin typeface="맑은 고딕"/>
                <a:ea typeface="맑은 고딕"/>
                <a:cs typeface="맑은 고딕"/>
              </a:rPr>
              <a:t>	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sz="1600" b="1" dirty="0">
                <a:latin typeface="맑은 고딕"/>
                <a:ea typeface="맑은 고딕"/>
                <a:cs typeface="맑은 고딕"/>
              </a:rPr>
              <a:t>param-name&gt;driver&lt;/param-name&gt;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r>
              <a:rPr lang="en-US" sz="1600" b="1" dirty="0">
                <a:latin typeface="맑은 고딕"/>
                <a:ea typeface="맑은 고딕"/>
                <a:cs typeface="맑은 고딕"/>
              </a:rPr>
              <a:t>  	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sz="1600" b="1" dirty="0">
                <a:latin typeface="맑은 고딕"/>
                <a:ea typeface="맑은 고딕"/>
                <a:cs typeface="맑은 고딕"/>
              </a:rPr>
              <a:t>param-value&gt;com.mysql.jdbc.Driver&lt;/param-value&gt;</a:t>
            </a:r>
            <a:endParaRPr lang="ko-KR" altLang="en-US" sz="1600" b="1" dirty="0">
              <a:latin typeface="맑은 고딕"/>
              <a:ea typeface="맑은 고딕"/>
              <a:cs typeface="맑은 고딕"/>
            </a:endParaRPr>
          </a:p>
          <a:p>
            <a:pPr marL="0" indent="0">
              <a:buNone/>
            </a:pP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   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&lt;/context-</a:t>
            </a:r>
            <a:r>
              <a:rPr lang="en-US" sz="1600" b="1" dirty="0">
                <a:latin typeface="맑은 고딕"/>
                <a:ea typeface="맑은 고딕"/>
                <a:cs typeface="맑은 고딕"/>
              </a:rPr>
              <a:t>param</a:t>
            </a:r>
            <a:r>
              <a:rPr lang="en-US" sz="1600" b="1" dirty="0" smtClean="0">
                <a:latin typeface="맑은 고딕"/>
                <a:ea typeface="맑은 고딕"/>
                <a:cs typeface="맑은 고딕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맑은 고딕"/>
                <a:ea typeface="맑은 고딕"/>
                <a:cs typeface="맑은 고딕"/>
              </a:rPr>
              <a:t>    …</a:t>
            </a:r>
          </a:p>
          <a:p>
            <a:pPr marL="0" indent="0">
              <a:buNone/>
            </a:pPr>
            <a:r>
              <a:rPr lang="ko-KR" altLang="ko-KR" sz="1600" dirty="0" smtClean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/web-app&gt;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4442" y="2229291"/>
            <a:ext cx="3641554" cy="369332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web.xml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에 설정하는 방법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세로 텍스트 개체 틀 2"/>
          <p:cNvSpPr txBox="1">
            <a:spLocks/>
          </p:cNvSpPr>
          <p:nvPr/>
        </p:nvSpPr>
        <p:spPr>
          <a:xfrm>
            <a:off x="860794" y="5606627"/>
            <a:ext cx="7826006" cy="91871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ServletContext sc = this.getServletContext();</a:t>
            </a:r>
          </a:p>
          <a:p>
            <a:pPr marL="0" indent="0">
              <a:buNone/>
            </a:pPr>
            <a:r>
              <a:rPr lang="en-US" altLang="ko-KR" sz="1600" dirty="0" smtClean="0"/>
              <a:t>String driverName = </a:t>
            </a:r>
            <a:r>
              <a:rPr lang="en-US" altLang="ko-KR" sz="1600" b="1" dirty="0" smtClean="0"/>
              <a:t>sc.getInitParameter(“driver”);</a:t>
            </a:r>
            <a:endParaRPr lang="ko-KR" altLang="en-US" sz="1600" b="1" dirty="0"/>
          </a:p>
        </p:txBody>
      </p:sp>
      <p:sp>
        <p:nvSpPr>
          <p:cNvPr id="10" name="세로 텍스트 개체 틀 2"/>
          <p:cNvSpPr txBox="1">
            <a:spLocks/>
          </p:cNvSpPr>
          <p:nvPr/>
        </p:nvSpPr>
        <p:spPr>
          <a:xfrm>
            <a:off x="457200" y="5109611"/>
            <a:ext cx="8069417" cy="4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컨텍스트 초기화 파라미터 꺼내기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세로 텍스트 개체 틀 2"/>
          <p:cNvSpPr txBox="1">
            <a:spLocks/>
          </p:cNvSpPr>
          <p:nvPr/>
        </p:nvSpPr>
        <p:spPr>
          <a:xfrm>
            <a:off x="457200" y="1143000"/>
            <a:ext cx="8069417" cy="4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웹 애플리케이션의 모든 서블릿이 공유하는 파라미터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040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2000" rIns="72000" rtlCol="0">
        <a:spAutoFit/>
      </a:bodyPr>
      <a:lstStyle>
        <a:defPPr marL="144000" indent="-108000">
          <a:buFont typeface="Arial" pitchFamily="34" charset="0"/>
          <a:buChar char="•"/>
          <a:defRPr sz="1000" dirty="0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175</Paragraphs>
  <Words>641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엄진영</dc:creator>
  <cp:lastModifiedBy>Bit</cp:lastModifiedBy>
  <dc:title>자바 프레임워크 워크북</dc:title>
  <dcterms:modified xsi:type="dcterms:W3CDTF">2013-11-03T12:32:30Z</dcterms:modified>
</cp:coreProperties>
</file>