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0397" autoAdjust="0"/>
  </p:normalViewPr>
  <p:slideViewPr>
    <p:cSldViewPr snapToObjects="1">
      <p:cViewPr>
        <p:scale>
          <a:sx n="67" d="100"/>
          <a:sy n="67" d="100"/>
        </p:scale>
        <p:origin x="-2336" y="-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2014. 2. 7.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</a:t>
            </a:r>
            <a:r>
              <a:rPr lang="ko-KR" altLang="ko-KR" dirty="0"/>
              <a:t>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MVC </a:t>
            </a:r>
            <a:r>
              <a:rPr lang="ko-KR" altLang="en-US" smtClean="0"/>
              <a:t>아키텍처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JSTL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사용하기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157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JSTL(JSP Standard Tag Library)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변수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조건문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반복문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URL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다루기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국제화 지원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숫자 및 날짜 형식 변환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XML,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데이터베이스 연동 등 다양한 기능을 제공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EL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과 함께 쓰면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페이지에서 자바 코드 제거 가능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708921"/>
            <a:ext cx="6707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 smtClean="0">
                <a:cs typeface="맑은 고딕"/>
              </a:rPr>
              <a:t>태그 라이브러리 선언</a:t>
            </a:r>
            <a:endParaRPr lang="en-US" altLang="ko-KR" sz="2400" b="1" dirty="0"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3588" y="3156252"/>
            <a:ext cx="7272808" cy="707886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2000" dirty="0" smtClean="0">
                <a:cs typeface="맑은 고딕"/>
              </a:rPr>
              <a:t>&lt;%@</a:t>
            </a:r>
            <a:r>
              <a:rPr lang="ko-KR" altLang="en-US" sz="2000" dirty="0" smtClean="0">
                <a:cs typeface="맑은 고딕"/>
              </a:rPr>
              <a:t> </a:t>
            </a:r>
            <a:r>
              <a:rPr lang="en-US" altLang="ko-KR" sz="2000" dirty="0" smtClean="0">
                <a:cs typeface="맑은 고딕"/>
              </a:rPr>
              <a:t>taglib uri=“</a:t>
            </a:r>
            <a:r>
              <a:rPr lang="ko-KR" altLang="en-US" sz="2000" dirty="0" smtClean="0">
                <a:cs typeface="맑은 고딕"/>
              </a:rPr>
              <a:t>태그 라이브러리의 네임스페이스</a:t>
            </a:r>
            <a:r>
              <a:rPr lang="en-US" altLang="ko-KR" sz="2000" dirty="0" smtClean="0">
                <a:cs typeface="맑은 고딕"/>
              </a:rPr>
              <a:t>”</a:t>
            </a:r>
            <a:r>
              <a:rPr lang="ko-KR" altLang="en-US" sz="2000" dirty="0" smtClean="0">
                <a:cs typeface="맑은 고딕"/>
              </a:rPr>
              <a:t> </a:t>
            </a:r>
            <a:endParaRPr lang="en-US" altLang="ko-KR" sz="2000" dirty="0" smtClean="0">
              <a:cs typeface="맑은 고딕"/>
            </a:endParaRPr>
          </a:p>
          <a:p>
            <a:pPr marL="36000"/>
            <a:r>
              <a:rPr lang="en-US" altLang="ko-KR" sz="2000" dirty="0">
                <a:cs typeface="맑은 고딕"/>
              </a:rPr>
              <a:t>	</a:t>
            </a:r>
            <a:r>
              <a:rPr lang="en-US" altLang="ko-KR" sz="2000" dirty="0" smtClean="0">
                <a:cs typeface="맑은 고딕"/>
              </a:rPr>
              <a:t>prefix=“</a:t>
            </a:r>
            <a:r>
              <a:rPr lang="ko-KR" altLang="en-US" sz="2000" dirty="0" smtClean="0">
                <a:cs typeface="맑은 고딕"/>
              </a:rPr>
              <a:t>태그 이름 앞에 붙일 접두어</a:t>
            </a:r>
            <a:r>
              <a:rPr lang="en-US" altLang="ko-KR" sz="2000" dirty="0" smtClean="0">
                <a:cs typeface="맑은 고딕"/>
              </a:rPr>
              <a:t>”%&gt;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023" y="3876496"/>
            <a:ext cx="7673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 smtClean="0">
                <a:cs typeface="맑은 고딕"/>
              </a:rPr>
              <a:t>태그 라이브러리와 네임스페이스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3927"/>
              </p:ext>
            </p:extLst>
          </p:nvPr>
        </p:nvGraphicFramePr>
        <p:xfrm>
          <a:off x="870445" y="4338161"/>
          <a:ext cx="7661994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65351"/>
                <a:gridCol w="864096"/>
                <a:gridCol w="493254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태그 라이브러리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aseline="0" dirty="0" smtClean="0"/>
                        <a:t>접두사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네임스페이스 </a:t>
                      </a:r>
                      <a:r>
                        <a:rPr lang="en-US" altLang="ko-KR" dirty="0" smtClean="0"/>
                        <a:t>URI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I18N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http://java.sun.com/jsp/jstl/fmt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http://java.sun.com/jsp/jstl/functions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5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DAO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사용하기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138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DAO(Data Access Object)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데이터 처리를 담당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여러 업무에서 공통으로 사용됨</a:t>
            </a:r>
            <a:r>
              <a:rPr lang="ko-KR" altLang="ko-KR" sz="200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유지 보수가 쉽다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492" y="3011760"/>
            <a:ext cx="6707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400" b="1" dirty="0" smtClean="0">
                <a:cs typeface="맑은 고딕"/>
              </a:rPr>
              <a:t>MVC </a:t>
            </a:r>
            <a:r>
              <a:rPr lang="ko-KR" altLang="en-US" sz="2400" b="1" dirty="0" smtClean="0">
                <a:cs typeface="맑은 고딕"/>
              </a:rPr>
              <a:t>아키텍처에서 </a:t>
            </a:r>
            <a:r>
              <a:rPr lang="en-US" altLang="ko-KR" sz="2400" b="1" dirty="0" smtClean="0">
                <a:cs typeface="맑은 고딕"/>
              </a:rPr>
              <a:t>DAO</a:t>
            </a:r>
            <a:r>
              <a:rPr lang="ko-KR" altLang="en-US" sz="2400" b="1" dirty="0" smtClean="0">
                <a:cs typeface="맑은 고딕"/>
              </a:rPr>
              <a:t>의 역할</a:t>
            </a:r>
            <a:endParaRPr lang="en-US" altLang="ko-KR" sz="2400" b="1" dirty="0">
              <a:cs typeface="맑은 고딕"/>
            </a:endParaRPr>
          </a:p>
        </p:txBody>
      </p:sp>
      <p:cxnSp>
        <p:nvCxnSpPr>
          <p:cNvPr id="48" name="직선 화살표 연결선 50"/>
          <p:cNvCxnSpPr/>
          <p:nvPr/>
        </p:nvCxnSpPr>
        <p:spPr>
          <a:xfrm flipV="1">
            <a:off x="6832775" y="3577901"/>
            <a:ext cx="0" cy="49340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52"/>
          <p:cNvCxnSpPr/>
          <p:nvPr/>
        </p:nvCxnSpPr>
        <p:spPr>
          <a:xfrm>
            <a:off x="6832775" y="4795572"/>
            <a:ext cx="0" cy="60490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2"/>
          <p:cNvCxnSpPr/>
          <p:nvPr/>
        </p:nvCxnSpPr>
        <p:spPr>
          <a:xfrm>
            <a:off x="4271760" y="4795572"/>
            <a:ext cx="4" cy="6049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4"/>
          <p:cNvCxnSpPr/>
          <p:nvPr/>
        </p:nvCxnSpPr>
        <p:spPr>
          <a:xfrm flipV="1">
            <a:off x="3871161" y="4802401"/>
            <a:ext cx="0" cy="59230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그룹 14"/>
          <p:cNvGrpSpPr/>
          <p:nvPr/>
        </p:nvGrpSpPr>
        <p:grpSpPr>
          <a:xfrm>
            <a:off x="3200641" y="4082379"/>
            <a:ext cx="1797224" cy="692821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54" name="직사각형 15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 w="38100" cmpd="sng"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47864" y="1749633"/>
              <a:ext cx="1008112" cy="351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mic Sans MS"/>
                  <a:ea typeface="맑은 고딕"/>
                  <a:cs typeface="Comic Sans MS"/>
                </a:rPr>
                <a:t>&lt;&lt;Controller&gt;&gt;</a:t>
              </a:r>
            </a:p>
          </p:txBody>
        </p:sp>
      </p:grpSp>
      <p:sp>
        <p:nvSpPr>
          <p:cNvPr id="56" name="직사각형 32"/>
          <p:cNvSpPr/>
          <p:nvPr/>
        </p:nvSpPr>
        <p:spPr>
          <a:xfrm>
            <a:off x="5890288" y="4081958"/>
            <a:ext cx="1797332" cy="692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35"/>
          <p:cNvSpPr/>
          <p:nvPr/>
        </p:nvSpPr>
        <p:spPr>
          <a:xfrm>
            <a:off x="3204786" y="5394706"/>
            <a:ext cx="1797220" cy="692822"/>
          </a:xfrm>
          <a:prstGeom prst="rect">
            <a:avLst/>
          </a:prstGeom>
          <a:noFill/>
          <a:ln w="38100" cmpd="sng">
            <a:solidFill>
              <a:srgbClr val="7F7F7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8" name="직선 화살표 연결선 41"/>
          <p:cNvCxnSpPr/>
          <p:nvPr/>
        </p:nvCxnSpPr>
        <p:spPr>
          <a:xfrm>
            <a:off x="2290522" y="4287882"/>
            <a:ext cx="89396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90523" y="4035300"/>
            <a:ext cx="8425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0" name="그룹 44"/>
          <p:cNvGrpSpPr/>
          <p:nvPr/>
        </p:nvGrpSpPr>
        <p:grpSpPr>
          <a:xfrm>
            <a:off x="1029187" y="3997049"/>
            <a:ext cx="1261335" cy="952127"/>
            <a:chOff x="3089701" y="2835923"/>
            <a:chExt cx="888452" cy="796308"/>
          </a:xfrm>
        </p:grpSpPr>
        <p:sp>
          <p:nvSpPr>
            <p:cNvPr id="61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89701" y="3103272"/>
              <a:ext cx="888452" cy="2327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웹브라우저</a:t>
              </a:r>
              <a:endParaRPr lang="ko-KR" altLang="en-US" sz="1600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63" name="직선 화살표 연결선 50"/>
          <p:cNvCxnSpPr/>
          <p:nvPr/>
        </p:nvCxnSpPr>
        <p:spPr>
          <a:xfrm>
            <a:off x="5004048" y="4273460"/>
            <a:ext cx="86279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13128" y="4035880"/>
            <a:ext cx="8579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71764" y="4955944"/>
            <a:ext cx="6079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전달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88652" y="4955944"/>
            <a:ext cx="7550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결과화면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7" name="직선 화살표 연결선 41"/>
          <p:cNvCxnSpPr/>
          <p:nvPr/>
        </p:nvCxnSpPr>
        <p:spPr>
          <a:xfrm flipH="1">
            <a:off x="2332159" y="4469487"/>
            <a:ext cx="871689" cy="362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90522" y="4537995"/>
            <a:ext cx="8425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cs typeface="맑은 고딕"/>
              </a:rPr>
              <a:t>⑥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9" name="직선 화살표 연결선 50"/>
          <p:cNvCxnSpPr/>
          <p:nvPr/>
        </p:nvCxnSpPr>
        <p:spPr>
          <a:xfrm flipH="1">
            <a:off x="5032341" y="4464617"/>
            <a:ext cx="86279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29089" y="4356605"/>
            <a:ext cx="177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cs typeface="맑은 고딕"/>
              </a:rPr>
              <a:t>서블릿</a:t>
            </a:r>
            <a:endParaRPr lang="en-US" altLang="ko-KR" b="1" dirty="0">
              <a:cs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35651" y="4104577"/>
            <a:ext cx="1797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mic Sans MS"/>
                <a:ea typeface="맑은 고딕"/>
                <a:cs typeface="Comic Sans MS"/>
              </a:rPr>
              <a:t>&lt;&lt;Model&gt;&gt;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950257" y="4367058"/>
            <a:ext cx="177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cs typeface="맑은 고딕"/>
              </a:rPr>
              <a:t>DAO</a:t>
            </a:r>
            <a:endParaRPr lang="en-US" altLang="ko-KR" b="1" dirty="0">
              <a:cs typeface="맑은 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84488" y="5429874"/>
            <a:ext cx="17972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mic Sans MS"/>
                <a:ea typeface="맑은 고딕"/>
                <a:cs typeface="Comic Sans MS"/>
              </a:rPr>
              <a:t>&lt;&lt;View&gt;&gt;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84490" y="5646188"/>
            <a:ext cx="177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cs typeface="맑은 고딕"/>
              </a:rPr>
              <a:t>JSP</a:t>
            </a:r>
            <a:endParaRPr lang="en-US" altLang="ko-KR" b="1" dirty="0">
              <a:cs typeface="맑은 고딕"/>
            </a:endParaRPr>
          </a:p>
        </p:txBody>
      </p:sp>
      <p:sp>
        <p:nvSpPr>
          <p:cNvPr id="76" name="원통 1"/>
          <p:cNvSpPr/>
          <p:nvPr/>
        </p:nvSpPr>
        <p:spPr>
          <a:xfrm>
            <a:off x="5890291" y="2775160"/>
            <a:ext cx="1797444" cy="764006"/>
          </a:xfrm>
          <a:prstGeom prst="can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DBMS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68779" y="3747268"/>
            <a:ext cx="11596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cs typeface="맑은 고딕"/>
              </a:rPr>
              <a:t>③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54115" y="4502682"/>
            <a:ext cx="77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890288" y="5400473"/>
            <a:ext cx="1797224" cy="692823"/>
            <a:chOff x="5035316" y="2838162"/>
            <a:chExt cx="1079935" cy="476319"/>
          </a:xfrm>
        </p:grpSpPr>
        <p:sp>
          <p:nvSpPr>
            <p:cNvPr id="80" name="직사각형 35"/>
            <p:cNvSpPr/>
            <p:nvPr/>
          </p:nvSpPr>
          <p:spPr>
            <a:xfrm>
              <a:off x="5035318" y="2838162"/>
              <a:ext cx="1079933" cy="476319"/>
            </a:xfrm>
            <a:prstGeom prst="rect">
              <a:avLst/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35316" y="2858374"/>
              <a:ext cx="1079935" cy="2115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mic Sans MS"/>
                  <a:ea typeface="맑은 고딕"/>
                  <a:cs typeface="Comic Sans MS"/>
                </a:rPr>
                <a:t>&lt;&lt;VO&gt;&gt;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35318" y="3031846"/>
              <a:ext cx="1065329" cy="253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cs typeface="맑은 고딕"/>
                </a:rPr>
                <a:t>값 객체</a:t>
              </a:r>
              <a:endParaRPr lang="en-US" altLang="ko-KR" b="1" dirty="0">
                <a:cs typeface="맑은 고딕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861305" y="5007408"/>
            <a:ext cx="115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생성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참조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4" name="직선 화살표 연결선 41"/>
          <p:cNvCxnSpPr/>
          <p:nvPr/>
        </p:nvCxnSpPr>
        <p:spPr>
          <a:xfrm>
            <a:off x="5004048" y="5737649"/>
            <a:ext cx="83873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60216" y="5475460"/>
            <a:ext cx="749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cs typeface="맑은 고딕"/>
              </a:rPr>
              <a:t>⑤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참조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직선 화살표 연결선 52"/>
          <p:cNvCxnSpPr/>
          <p:nvPr/>
        </p:nvCxnSpPr>
        <p:spPr>
          <a:xfrm>
            <a:off x="4975970" y="4794618"/>
            <a:ext cx="850359" cy="6000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28619" y="4915075"/>
            <a:ext cx="540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089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와 객체 공유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206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웹 애플리케이션의 리스너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웹 애플리케이션의 특정 사건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이벤트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처리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서블릿 컨테이너의 호출 규칙에 따라 작성해야 함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ServletContextListener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웹 애플리케이션이 시작하거나 종료될 때의 호출 규칙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301552"/>
            <a:ext cx="2490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 smtClean="0">
                <a:cs typeface="맑은 고딕"/>
              </a:rPr>
              <a:t>리스너의 구동</a:t>
            </a:r>
            <a:endParaRPr lang="en-US" altLang="ko-KR" sz="2400" b="1" dirty="0">
              <a:cs typeface="맑은 고딕"/>
            </a:endParaRPr>
          </a:p>
        </p:txBody>
      </p:sp>
      <p:cxnSp>
        <p:nvCxnSpPr>
          <p:cNvPr id="44" name="직선 화살표 연결선 41"/>
          <p:cNvCxnSpPr/>
          <p:nvPr/>
        </p:nvCxnSpPr>
        <p:spPr>
          <a:xfrm>
            <a:off x="3375251" y="4857726"/>
            <a:ext cx="2505261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0326" y="4556994"/>
            <a:ext cx="25401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dirty="0" smtClean="0"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그룹 44"/>
          <p:cNvGrpSpPr/>
          <p:nvPr/>
        </p:nvGrpSpPr>
        <p:grpSpPr>
          <a:xfrm>
            <a:off x="1871428" y="4086807"/>
            <a:ext cx="1468898" cy="1168328"/>
            <a:chOff x="3089701" y="2835923"/>
            <a:chExt cx="888452" cy="796308"/>
          </a:xfrm>
        </p:grpSpPr>
        <p:sp>
          <p:nvSpPr>
            <p:cNvPr id="47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89701" y="3030972"/>
              <a:ext cx="888452" cy="4405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latin typeface="맑은 고딕"/>
                  <a:ea typeface="맑은 고딕"/>
                  <a:cs typeface="맑은 고딕"/>
                </a:rPr>
                <a:t>컨테이너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70" name="그룹 40"/>
          <p:cNvGrpSpPr/>
          <p:nvPr/>
        </p:nvGrpSpPr>
        <p:grpSpPr>
          <a:xfrm>
            <a:off x="5915756" y="4258706"/>
            <a:ext cx="1033857" cy="1256623"/>
            <a:chOff x="4283968" y="2039464"/>
            <a:chExt cx="648072" cy="796308"/>
          </a:xfrm>
        </p:grpSpPr>
        <p:sp>
          <p:nvSpPr>
            <p:cNvPr id="88" name="TextBox 87"/>
            <p:cNvSpPr txBox="1"/>
            <p:nvPr/>
          </p:nvSpPr>
          <p:spPr>
            <a:xfrm>
              <a:off x="4283968" y="2322202"/>
              <a:ext cx="648072" cy="23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맑은 고딕"/>
                  <a:ea typeface="맑은 고딕"/>
                  <a:cs typeface="맑은 고딕"/>
                </a:rPr>
                <a:t>리스너</a:t>
              </a:r>
              <a:endParaRPr lang="en-US" altLang="ko-KR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49278" y="3465004"/>
            <a:ext cx="2229063" cy="692916"/>
            <a:chOff x="5931724" y="4591731"/>
            <a:chExt cx="1606462" cy="476319"/>
          </a:xfrm>
        </p:grpSpPr>
        <p:sp>
          <p:nvSpPr>
            <p:cNvPr id="91" name="직사각형 29"/>
            <p:cNvSpPr/>
            <p:nvPr/>
          </p:nvSpPr>
          <p:spPr>
            <a:xfrm>
              <a:off x="5931724" y="4591731"/>
              <a:ext cx="1597217" cy="47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940197" y="4611759"/>
              <a:ext cx="1580271" cy="211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omic Sans MS"/>
                  <a:ea typeface="맑은 고딕"/>
                  <a:cs typeface="Comic Sans MS"/>
                </a:rPr>
                <a:t>&lt;&lt;Interface&gt;&gt;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40970" y="4791051"/>
              <a:ext cx="1597216" cy="253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cs typeface="맑은 고딕"/>
                </a:rPr>
                <a:t>사건 별 호출규칙</a:t>
              </a:r>
              <a:endParaRPr lang="en-US" altLang="ko-KR" b="1" dirty="0" smtClean="0">
                <a:cs typeface="맑은 고딕"/>
              </a:endParaRPr>
            </a:p>
          </p:txBody>
        </p:sp>
      </p:grpSp>
      <p:sp>
        <p:nvSpPr>
          <p:cNvPr id="94" name="이등변 삼각형 23"/>
          <p:cNvSpPr/>
          <p:nvPr/>
        </p:nvSpPr>
        <p:spPr>
          <a:xfrm>
            <a:off x="5915756" y="3673530"/>
            <a:ext cx="176003" cy="204771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직선 연결선 24"/>
          <p:cNvCxnSpPr/>
          <p:nvPr/>
        </p:nvCxnSpPr>
        <p:spPr>
          <a:xfrm flipH="1">
            <a:off x="6104459" y="3754961"/>
            <a:ext cx="351357" cy="82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24"/>
          <p:cNvCxnSpPr/>
          <p:nvPr/>
        </p:nvCxnSpPr>
        <p:spPr>
          <a:xfrm flipV="1">
            <a:off x="6472299" y="3754961"/>
            <a:ext cx="0" cy="4881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42806" y="3775640"/>
            <a:ext cx="5970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8" name="그룹 44"/>
          <p:cNvGrpSpPr/>
          <p:nvPr/>
        </p:nvGrpSpPr>
        <p:grpSpPr>
          <a:xfrm>
            <a:off x="1607792" y="5775681"/>
            <a:ext cx="5824423" cy="629574"/>
            <a:chOff x="3087691" y="2835923"/>
            <a:chExt cx="890462" cy="796308"/>
          </a:xfrm>
        </p:grpSpPr>
        <p:sp>
          <p:nvSpPr>
            <p:cNvPr id="99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87691" y="3023262"/>
              <a:ext cx="8884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맑은 고딕"/>
                  <a:ea typeface="맑은 고딕"/>
                  <a:cs typeface="맑은 고딕"/>
                </a:rPr>
                <a:t>웹 애플리케이션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01" name="직선 화살표 연결선 41"/>
          <p:cNvCxnSpPr/>
          <p:nvPr/>
        </p:nvCxnSpPr>
        <p:spPr>
          <a:xfrm>
            <a:off x="2351360" y="5265204"/>
            <a:ext cx="0" cy="5104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52692" y="5373216"/>
            <a:ext cx="1310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r"/>
            <a:r>
              <a:rPr lang="en-US" altLang="ko-KR" sz="1400" dirty="0" smtClean="0">
                <a:cs typeface="맑은 고딕"/>
              </a:rPr>
              <a:t>①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상태 감시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" name="직선 화살표 연결선 41"/>
          <p:cNvCxnSpPr/>
          <p:nvPr/>
        </p:nvCxnSpPr>
        <p:spPr>
          <a:xfrm flipV="1">
            <a:off x="2891420" y="5265204"/>
            <a:ext cx="0" cy="5104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62620" y="5373216"/>
            <a:ext cx="15129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dirty="0"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사건 인지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6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커넥션풀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132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커넥션풀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커넥션 객체를 미리 생성해 두고 꺼내 쓰는 방식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사용한 후 반납해야 한다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3389" y="3166424"/>
            <a:ext cx="12248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getConnection()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직선 화살표 연결선 21"/>
          <p:cNvCxnSpPr/>
          <p:nvPr/>
        </p:nvCxnSpPr>
        <p:spPr>
          <a:xfrm flipV="1">
            <a:off x="3553389" y="3438301"/>
            <a:ext cx="1504115" cy="845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11"/>
          <p:cNvCxnSpPr/>
          <p:nvPr/>
        </p:nvCxnSpPr>
        <p:spPr>
          <a:xfrm>
            <a:off x="5057504" y="3032152"/>
            <a:ext cx="1585" cy="352919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244219" y="2545750"/>
            <a:ext cx="1911957" cy="596644"/>
            <a:chOff x="6096000" y="1385636"/>
            <a:chExt cx="1036607" cy="596644"/>
          </a:xfrm>
        </p:grpSpPr>
        <p:sp>
          <p:nvSpPr>
            <p:cNvPr id="49" name="Rounded Rectangle 48"/>
            <p:cNvSpPr/>
            <p:nvPr/>
          </p:nvSpPr>
          <p:spPr>
            <a:xfrm>
              <a:off x="6096000" y="1385636"/>
              <a:ext cx="1036607" cy="439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1459060"/>
              <a:ext cx="10366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DBConnectionPool</a:t>
              </a:r>
            </a:p>
          </p:txBody>
        </p:sp>
      </p:grpSp>
      <p:cxnSp>
        <p:nvCxnSpPr>
          <p:cNvPr id="66" name="직선 연결선 11"/>
          <p:cNvCxnSpPr/>
          <p:nvPr/>
        </p:nvCxnSpPr>
        <p:spPr>
          <a:xfrm flipH="1">
            <a:off x="3545583" y="3004120"/>
            <a:ext cx="7806" cy="355722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746283" y="2554396"/>
            <a:ext cx="1372699" cy="612028"/>
            <a:chOff x="2999925" y="1364206"/>
            <a:chExt cx="1216475" cy="612028"/>
          </a:xfrm>
        </p:grpSpPr>
        <p:sp>
          <p:nvSpPr>
            <p:cNvPr id="68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99925" y="1453014"/>
              <a:ext cx="12164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MemberDao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720883" y="3052715"/>
            <a:ext cx="799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cs typeface="맑은 고딕"/>
              </a:rPr>
              <a:t>①</a:t>
            </a:r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insert()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1" name="직선 화살표 연결선 21"/>
          <p:cNvCxnSpPr/>
          <p:nvPr/>
        </p:nvCxnSpPr>
        <p:spPr>
          <a:xfrm>
            <a:off x="2784383" y="3311636"/>
            <a:ext cx="761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3482" y="3375791"/>
            <a:ext cx="1420806" cy="684803"/>
            <a:chOff x="2999925" y="1364206"/>
            <a:chExt cx="1216475" cy="684803"/>
          </a:xfrm>
        </p:grpSpPr>
        <p:sp>
          <p:nvSpPr>
            <p:cNvPr id="73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99925" y="1364206"/>
              <a:ext cx="1216475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Comic Sans MS"/>
                  <a:cs typeface="Comic Sans MS"/>
                </a:rPr>
                <a:t>&lt;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&lt;1</a:t>
              </a:r>
              <a:r>
                <a:rPr lang="ko-KR" altLang="en-US" sz="1050" dirty="0" smtClean="0">
                  <a:latin typeface="Comic Sans MS"/>
                  <a:cs typeface="Comic Sans MS"/>
                </a:rPr>
                <a:t>번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&gt;&gt;</a:t>
              </a:r>
              <a:endParaRPr lang="en-US" altLang="ko-KR" sz="105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Connection</a:t>
              </a:r>
            </a:p>
          </p:txBody>
        </p:sp>
      </p:grpSp>
      <p:cxnSp>
        <p:nvCxnSpPr>
          <p:cNvPr id="75" name="직선 화살표 연결선 21"/>
          <p:cNvCxnSpPr/>
          <p:nvPr/>
        </p:nvCxnSpPr>
        <p:spPr>
          <a:xfrm>
            <a:off x="5057502" y="3600409"/>
            <a:ext cx="68598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57502" y="3341488"/>
            <a:ext cx="47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cs typeface="맑은 고딕"/>
              </a:rPr>
              <a:t>생성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7" name="직선 화살표 연결선 21"/>
          <p:cNvCxnSpPr/>
          <p:nvPr/>
        </p:nvCxnSpPr>
        <p:spPr>
          <a:xfrm flipH="1">
            <a:off x="3545583" y="3806673"/>
            <a:ext cx="1513506" cy="77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38482" y="3814373"/>
            <a:ext cx="93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1050" dirty="0" smtClean="0">
                <a:latin typeface="맑은 고딕"/>
                <a:ea typeface="맑은 고딕"/>
                <a:cs typeface="맑은 고딕"/>
              </a:rPr>
              <a:t>번 리턴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53389" y="4149447"/>
            <a:ext cx="12248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getConnection()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0" name="직선 화살표 연결선 21"/>
          <p:cNvCxnSpPr/>
          <p:nvPr/>
        </p:nvCxnSpPr>
        <p:spPr>
          <a:xfrm flipV="1">
            <a:off x="3553389" y="4408346"/>
            <a:ext cx="1504115" cy="845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20883" y="4022760"/>
            <a:ext cx="799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cs typeface="맑은 고딕"/>
              </a:rPr>
              <a:t>②</a:t>
            </a:r>
            <a:r>
              <a:rPr lang="en-US" altLang="ko-KR" sz="1050" dirty="0" smtClean="0">
                <a:cs typeface="맑은 고딕"/>
              </a:rPr>
              <a:t>delete</a:t>
            </a:r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직선 화살표 연결선 21"/>
          <p:cNvCxnSpPr/>
          <p:nvPr/>
        </p:nvCxnSpPr>
        <p:spPr>
          <a:xfrm>
            <a:off x="2784383" y="4281681"/>
            <a:ext cx="761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743482" y="4345836"/>
            <a:ext cx="1420806" cy="684803"/>
            <a:chOff x="2999925" y="1364206"/>
            <a:chExt cx="1216475" cy="684803"/>
          </a:xfrm>
        </p:grpSpPr>
        <p:sp>
          <p:nvSpPr>
            <p:cNvPr id="84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9925" y="1364206"/>
              <a:ext cx="1216475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Comic Sans MS"/>
                  <a:cs typeface="Comic Sans MS"/>
                </a:rPr>
                <a:t>&lt;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&lt;2</a:t>
              </a:r>
              <a:r>
                <a:rPr lang="ko-KR" altLang="en-US" sz="1050" dirty="0" smtClean="0">
                  <a:latin typeface="Comic Sans MS"/>
                  <a:cs typeface="Comic Sans MS"/>
                </a:rPr>
                <a:t>번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&gt;&gt;</a:t>
              </a:r>
              <a:endParaRPr lang="en-US" altLang="ko-KR" sz="105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Connection</a:t>
              </a:r>
            </a:p>
          </p:txBody>
        </p:sp>
      </p:grpSp>
      <p:cxnSp>
        <p:nvCxnSpPr>
          <p:cNvPr id="86" name="직선 화살표 연결선 21"/>
          <p:cNvCxnSpPr/>
          <p:nvPr/>
        </p:nvCxnSpPr>
        <p:spPr>
          <a:xfrm>
            <a:off x="5057502" y="4570454"/>
            <a:ext cx="68598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57502" y="4311533"/>
            <a:ext cx="47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cs typeface="맑은 고딕"/>
              </a:rPr>
              <a:t>생성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8" name="직선 화살표 연결선 21"/>
          <p:cNvCxnSpPr/>
          <p:nvPr/>
        </p:nvCxnSpPr>
        <p:spPr>
          <a:xfrm flipH="1">
            <a:off x="3545583" y="4776718"/>
            <a:ext cx="1513506" cy="77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139270" y="3004120"/>
            <a:ext cx="607013" cy="621785"/>
            <a:chOff x="1231490" y="3137415"/>
            <a:chExt cx="813012" cy="773670"/>
          </a:xfrm>
        </p:grpSpPr>
        <p:sp>
          <p:nvSpPr>
            <p:cNvPr id="90" name="타원 18"/>
            <p:cNvSpPr/>
            <p:nvPr/>
          </p:nvSpPr>
          <p:spPr>
            <a:xfrm>
              <a:off x="1231490" y="3137415"/>
              <a:ext cx="813012" cy="7736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45894" y="3362954"/>
              <a:ext cx="798608" cy="325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맑은 고딕"/>
                  <a:ea typeface="맑은 고딕"/>
                  <a:cs typeface="맑은 고딕"/>
                </a:rPr>
                <a:t>요청</a:t>
              </a:r>
              <a:r>
                <a:rPr lang="en-US" altLang="ko-KR" sz="1200" b="1" dirty="0" smtClean="0"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150024" y="3968185"/>
            <a:ext cx="607013" cy="621785"/>
            <a:chOff x="1231490" y="3137415"/>
            <a:chExt cx="813012" cy="773670"/>
          </a:xfrm>
        </p:grpSpPr>
        <p:sp>
          <p:nvSpPr>
            <p:cNvPr id="93" name="타원 18"/>
            <p:cNvSpPr/>
            <p:nvPr/>
          </p:nvSpPr>
          <p:spPr>
            <a:xfrm>
              <a:off x="1231490" y="3137415"/>
              <a:ext cx="813012" cy="7736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45894" y="3362954"/>
              <a:ext cx="798608" cy="325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맑은 고딕"/>
                  <a:ea typeface="맑은 고딕"/>
                  <a:cs typeface="맑은 고딕"/>
                </a:rPr>
                <a:t>요청</a:t>
              </a:r>
              <a:r>
                <a:rPr lang="en-US" altLang="ko-KR" sz="1200" b="1" dirty="0" smtClean="0">
                  <a:latin typeface="맑은 고딕"/>
                  <a:ea typeface="맑은 고딕"/>
                  <a:cs typeface="맑은 고딕"/>
                </a:rPr>
                <a:t>2</a:t>
              </a:r>
            </a:p>
          </p:txBody>
        </p:sp>
      </p:grpSp>
      <p:cxnSp>
        <p:nvCxnSpPr>
          <p:cNvPr id="95" name="직선 화살표 연결선 21"/>
          <p:cNvCxnSpPr/>
          <p:nvPr/>
        </p:nvCxnSpPr>
        <p:spPr>
          <a:xfrm flipV="1">
            <a:off x="3545583" y="5297346"/>
            <a:ext cx="1504115" cy="845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45583" y="5051125"/>
            <a:ext cx="1677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returnConnection(2</a:t>
            </a:r>
            <a:r>
              <a:rPr lang="ko-KR" altLang="en-US" sz="1050" dirty="0" smtClean="0"/>
              <a:t>번</a:t>
            </a:r>
            <a:r>
              <a:rPr lang="en-US" sz="1050" dirty="0" smtClean="0"/>
              <a:t>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743482" y="5210633"/>
            <a:ext cx="1420806" cy="684803"/>
            <a:chOff x="2999925" y="1364206"/>
            <a:chExt cx="1216475" cy="684803"/>
          </a:xfrm>
        </p:grpSpPr>
        <p:sp>
          <p:nvSpPr>
            <p:cNvPr id="98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99925" y="1364206"/>
              <a:ext cx="1216475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Comic Sans MS"/>
                  <a:cs typeface="Comic Sans MS"/>
                </a:rPr>
                <a:t>&lt;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&lt;2</a:t>
              </a:r>
              <a:r>
                <a:rPr lang="ko-KR" altLang="en-US" sz="1050" dirty="0" smtClean="0">
                  <a:latin typeface="Comic Sans MS"/>
                  <a:cs typeface="Comic Sans MS"/>
                </a:rPr>
                <a:t>번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&gt;&gt;</a:t>
              </a:r>
              <a:endParaRPr lang="en-US" altLang="ko-KR" sz="105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Connection</a:t>
              </a:r>
            </a:p>
          </p:txBody>
        </p:sp>
      </p:grpSp>
      <p:cxnSp>
        <p:nvCxnSpPr>
          <p:cNvPr id="100" name="직선 화살표 연결선 21"/>
          <p:cNvCxnSpPr/>
          <p:nvPr/>
        </p:nvCxnSpPr>
        <p:spPr>
          <a:xfrm>
            <a:off x="5057502" y="5435251"/>
            <a:ext cx="68598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57502" y="5176330"/>
            <a:ext cx="47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/>
                <a:ea typeface="맑은 고딕"/>
                <a:cs typeface="맑은 고딕"/>
              </a:rPr>
              <a:t>보관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8482" y="4798264"/>
            <a:ext cx="93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1050" dirty="0" smtClean="0">
                <a:latin typeface="맑은 고딕"/>
                <a:ea typeface="맑은 고딕"/>
                <a:cs typeface="맑은 고딕"/>
              </a:rPr>
              <a:t>번 리턴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3389" y="5630261"/>
            <a:ext cx="149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getConnection()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" name="직선 화살표 연결선 21"/>
          <p:cNvCxnSpPr/>
          <p:nvPr/>
        </p:nvCxnSpPr>
        <p:spPr>
          <a:xfrm flipV="1">
            <a:off x="3553389" y="5876482"/>
            <a:ext cx="1504115" cy="845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20883" y="5490896"/>
            <a:ext cx="799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cs typeface="맑은 고딕"/>
              </a:rPr>
              <a:t>③</a:t>
            </a:r>
            <a:r>
              <a:rPr lang="en-US" altLang="ko-KR" sz="1050" dirty="0" smtClean="0">
                <a:cs typeface="맑은 고딕"/>
              </a:rPr>
              <a:t>insert</a:t>
            </a:r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6" name="직선 화살표 연결선 21"/>
          <p:cNvCxnSpPr/>
          <p:nvPr/>
        </p:nvCxnSpPr>
        <p:spPr>
          <a:xfrm>
            <a:off x="2784383" y="5749817"/>
            <a:ext cx="761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21"/>
          <p:cNvCxnSpPr/>
          <p:nvPr/>
        </p:nvCxnSpPr>
        <p:spPr>
          <a:xfrm flipH="1">
            <a:off x="3545583" y="6244854"/>
            <a:ext cx="1513506" cy="77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150024" y="5436321"/>
            <a:ext cx="607013" cy="621785"/>
            <a:chOff x="1231490" y="3137415"/>
            <a:chExt cx="813012" cy="773670"/>
          </a:xfrm>
        </p:grpSpPr>
        <p:sp>
          <p:nvSpPr>
            <p:cNvPr id="109" name="타원 18"/>
            <p:cNvSpPr/>
            <p:nvPr/>
          </p:nvSpPr>
          <p:spPr>
            <a:xfrm>
              <a:off x="1231490" y="3137415"/>
              <a:ext cx="813012" cy="7736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45894" y="3362954"/>
              <a:ext cx="798608" cy="325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맑은 고딕"/>
                  <a:ea typeface="맑은 고딕"/>
                  <a:cs typeface="맑은 고딕"/>
                </a:rPr>
                <a:t>요청</a:t>
              </a:r>
              <a:r>
                <a:rPr lang="en-US" altLang="ko-KR" sz="1200" b="1" dirty="0" smtClean="0">
                  <a:latin typeface="맑은 고딕"/>
                  <a:ea typeface="맑은 고딕"/>
                  <a:cs typeface="맑은 고딕"/>
                </a:rPr>
                <a:t>3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838482" y="6252554"/>
            <a:ext cx="93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1050" dirty="0" smtClean="0">
                <a:latin typeface="맑은 고딕"/>
                <a:ea typeface="맑은 고딕"/>
                <a:cs typeface="맑은 고딕"/>
              </a:rPr>
              <a:t>번 리턴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745069" y="5876482"/>
            <a:ext cx="1420806" cy="684803"/>
            <a:chOff x="2999925" y="1364206"/>
            <a:chExt cx="1216475" cy="684803"/>
          </a:xfrm>
        </p:grpSpPr>
        <p:sp>
          <p:nvSpPr>
            <p:cNvPr id="113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99925" y="1364206"/>
              <a:ext cx="1216475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Comic Sans MS"/>
                  <a:cs typeface="Comic Sans MS"/>
                </a:rPr>
                <a:t>&lt;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&lt;2</a:t>
              </a:r>
              <a:r>
                <a:rPr lang="ko-KR" altLang="en-US" sz="1050" dirty="0" smtClean="0">
                  <a:latin typeface="Comic Sans MS"/>
                  <a:cs typeface="Comic Sans MS"/>
                </a:rPr>
                <a:t>번</a:t>
              </a:r>
              <a:r>
                <a:rPr lang="en-US" altLang="ko-KR" sz="1050" dirty="0" smtClean="0">
                  <a:latin typeface="Comic Sans MS"/>
                  <a:cs typeface="Comic Sans MS"/>
                </a:rPr>
                <a:t>&gt;&gt;</a:t>
              </a:r>
              <a:endParaRPr lang="en-US" altLang="ko-KR" sz="105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Connection</a:t>
              </a:r>
            </a:p>
          </p:txBody>
        </p:sp>
      </p:grpSp>
      <p:cxnSp>
        <p:nvCxnSpPr>
          <p:cNvPr id="115" name="직선 화살표 연결선 21"/>
          <p:cNvCxnSpPr/>
          <p:nvPr/>
        </p:nvCxnSpPr>
        <p:spPr>
          <a:xfrm>
            <a:off x="5059089" y="6101100"/>
            <a:ext cx="68598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59088" y="5842179"/>
            <a:ext cx="684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맑은 고딕"/>
                <a:ea typeface="맑은 고딕"/>
                <a:cs typeface="맑은 고딕"/>
              </a:rPr>
              <a:t>꺼내기</a:t>
            </a:r>
            <a:endParaRPr lang="en-US" altLang="ko-KR" sz="105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900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DataSource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JNDI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16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DataSource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javax.sql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확장 패키지에 소속된 인터페이스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서버에서 관리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데이터베이스 변경에 영향을 받지 않음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Connection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및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Statement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풀링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분산 트랜잭션 지원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원통 1"/>
          <p:cNvSpPr/>
          <p:nvPr/>
        </p:nvSpPr>
        <p:spPr>
          <a:xfrm>
            <a:off x="6696289" y="4761148"/>
            <a:ext cx="1080067" cy="507991"/>
          </a:xfrm>
          <a:prstGeom prst="ca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DBMS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45" name="그룹 62"/>
          <p:cNvGrpSpPr/>
          <p:nvPr/>
        </p:nvGrpSpPr>
        <p:grpSpPr>
          <a:xfrm>
            <a:off x="2088467" y="5968906"/>
            <a:ext cx="1318952" cy="305579"/>
            <a:chOff x="2755650" y="4079840"/>
            <a:chExt cx="1080000" cy="305579"/>
          </a:xfrm>
        </p:grpSpPr>
        <p:sp>
          <p:nvSpPr>
            <p:cNvPr id="46" name="직사각형 63"/>
            <p:cNvSpPr/>
            <p:nvPr/>
          </p:nvSpPr>
          <p:spPr>
            <a:xfrm>
              <a:off x="2755650" y="4079840"/>
              <a:ext cx="1080000" cy="3055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55650" y="4101824"/>
              <a:ext cx="10799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DataSource</a:t>
              </a:r>
            </a:p>
          </p:txBody>
        </p:sp>
      </p:grpSp>
      <p:cxnSp>
        <p:nvCxnSpPr>
          <p:cNvPr id="49" name="직선 화살표 연결선 60"/>
          <p:cNvCxnSpPr>
            <a:stCxn id="83" idx="3"/>
            <a:endCxn id="44" idx="2"/>
          </p:cNvCxnSpPr>
          <p:nvPr/>
        </p:nvCxnSpPr>
        <p:spPr>
          <a:xfrm>
            <a:off x="6078849" y="5009295"/>
            <a:ext cx="617440" cy="5849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592949" y="5549091"/>
            <a:ext cx="1485900" cy="1148542"/>
            <a:chOff x="2439655" y="2049037"/>
            <a:chExt cx="1485900" cy="1148542"/>
          </a:xfrm>
        </p:grpSpPr>
        <p:grpSp>
          <p:nvGrpSpPr>
            <p:cNvPr id="66" name="그룹 27"/>
            <p:cNvGrpSpPr/>
            <p:nvPr/>
          </p:nvGrpSpPr>
          <p:grpSpPr>
            <a:xfrm>
              <a:off x="2439655" y="2049037"/>
              <a:ext cx="1485900" cy="1148542"/>
              <a:chOff x="3089701" y="2835923"/>
              <a:chExt cx="888452" cy="530499"/>
            </a:xfrm>
          </p:grpSpPr>
          <p:sp>
            <p:nvSpPr>
              <p:cNvPr id="73" name="모서리가 둥근 직사각형 28"/>
              <p:cNvSpPr/>
              <p:nvPr/>
            </p:nvSpPr>
            <p:spPr>
              <a:xfrm>
                <a:off x="3089701" y="2835923"/>
                <a:ext cx="888452" cy="530499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89701" y="2845317"/>
                <a:ext cx="888452" cy="127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ObjectPool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7" name="그룹 2"/>
            <p:cNvGrpSpPr/>
            <p:nvPr/>
          </p:nvGrpSpPr>
          <p:grpSpPr>
            <a:xfrm>
              <a:off x="2645348" y="2383128"/>
              <a:ext cx="1080000" cy="305579"/>
              <a:chOff x="2755650" y="4079840"/>
              <a:chExt cx="1080000" cy="305579"/>
            </a:xfrm>
          </p:grpSpPr>
          <p:sp>
            <p:nvSpPr>
              <p:cNvPr id="71" name="직사각형 30"/>
              <p:cNvSpPr/>
              <p:nvPr/>
            </p:nvSpPr>
            <p:spPr>
              <a:xfrm>
                <a:off x="2755650" y="4079840"/>
                <a:ext cx="1080000" cy="30557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5650" y="4101824"/>
                <a:ext cx="10799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Connection</a:t>
                </a:r>
                <a:endParaRPr lang="en-US" altLang="ko-KR" sz="1050" b="1" dirty="0" smtClean="0">
                  <a:solidFill>
                    <a:schemeClr val="bg1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8" name="그룹 62"/>
            <p:cNvGrpSpPr/>
            <p:nvPr/>
          </p:nvGrpSpPr>
          <p:grpSpPr>
            <a:xfrm>
              <a:off x="2645283" y="2819122"/>
              <a:ext cx="1080000" cy="305579"/>
              <a:chOff x="2755650" y="4079840"/>
              <a:chExt cx="1080000" cy="305579"/>
            </a:xfrm>
          </p:grpSpPr>
          <p:sp>
            <p:nvSpPr>
              <p:cNvPr id="69" name="직사각형 63"/>
              <p:cNvSpPr/>
              <p:nvPr/>
            </p:nvSpPr>
            <p:spPr>
              <a:xfrm>
                <a:off x="2755650" y="4079840"/>
                <a:ext cx="1080000" cy="305579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755650" y="4101824"/>
                <a:ext cx="10799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Connection</a:t>
                </a:r>
                <a:endParaRPr lang="en-US" altLang="ko-KR" sz="105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2182349" y="4863657"/>
            <a:ext cx="1131187" cy="612028"/>
            <a:chOff x="2999925" y="1364206"/>
            <a:chExt cx="1216475" cy="612028"/>
          </a:xfrm>
        </p:grpSpPr>
        <p:sp>
          <p:nvSpPr>
            <p:cNvPr id="76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99925" y="1453014"/>
              <a:ext cx="12164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MemberDao</a:t>
              </a:r>
            </a:p>
          </p:txBody>
        </p:sp>
      </p:grpSp>
      <p:cxnSp>
        <p:nvCxnSpPr>
          <p:cNvPr id="78" name="직선 화살표 연결선 60"/>
          <p:cNvCxnSpPr/>
          <p:nvPr/>
        </p:nvCxnSpPr>
        <p:spPr>
          <a:xfrm flipH="1">
            <a:off x="2951143" y="5296271"/>
            <a:ext cx="3946" cy="67263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60"/>
          <p:cNvCxnSpPr/>
          <p:nvPr/>
        </p:nvCxnSpPr>
        <p:spPr>
          <a:xfrm>
            <a:off x="3407419" y="6058196"/>
            <a:ext cx="1185530" cy="166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94501" y="5497502"/>
            <a:ext cx="1371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cs typeface="맑은 고딕"/>
              </a:rPr>
              <a:t>①</a:t>
            </a:r>
            <a:r>
              <a:rPr lang="en-US" sz="1050" dirty="0" smtClean="0"/>
              <a:t>getConnection()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25465" y="5195757"/>
            <a:ext cx="1123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cs typeface="맑은 고딕"/>
              </a:rPr>
              <a:t>③</a:t>
            </a:r>
            <a:r>
              <a:rPr lang="en-US" sz="1050" dirty="0" smtClean="0"/>
              <a:t>makeObject()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82" name="그룹 62"/>
          <p:cNvGrpSpPr/>
          <p:nvPr/>
        </p:nvGrpSpPr>
        <p:grpSpPr>
          <a:xfrm>
            <a:off x="4557153" y="4856505"/>
            <a:ext cx="1521696" cy="305579"/>
            <a:chOff x="2755650" y="4079840"/>
            <a:chExt cx="1080000" cy="305579"/>
          </a:xfrm>
        </p:grpSpPr>
        <p:sp>
          <p:nvSpPr>
            <p:cNvPr id="83" name="직사각형 63"/>
            <p:cNvSpPr/>
            <p:nvPr/>
          </p:nvSpPr>
          <p:spPr>
            <a:xfrm>
              <a:off x="2755650" y="4079840"/>
              <a:ext cx="1080000" cy="305579"/>
            </a:xfrm>
            <a:prstGeom prst="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55650" y="4101824"/>
              <a:ext cx="10799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ConnectionFactory</a:t>
              </a:r>
            </a:p>
          </p:txBody>
        </p:sp>
      </p:grpSp>
      <p:cxnSp>
        <p:nvCxnSpPr>
          <p:cNvPr id="85" name="직선 화살표 연결선 60"/>
          <p:cNvCxnSpPr/>
          <p:nvPr/>
        </p:nvCxnSpPr>
        <p:spPr>
          <a:xfrm flipV="1">
            <a:off x="4948758" y="5157361"/>
            <a:ext cx="0" cy="38700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13777" y="5804279"/>
            <a:ext cx="129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cs typeface="맑은 고딕"/>
              </a:rPr>
              <a:t>②</a:t>
            </a:r>
            <a:r>
              <a:rPr lang="en-US" sz="1050" dirty="0" smtClean="0"/>
              <a:t>borrowObject()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직선 화살표 연결선 21"/>
          <p:cNvCxnSpPr/>
          <p:nvPr/>
        </p:nvCxnSpPr>
        <p:spPr>
          <a:xfrm>
            <a:off x="5722930" y="5178664"/>
            <a:ext cx="1795" cy="37959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72130" y="5195757"/>
            <a:ext cx="631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cs typeface="맑은 고딕"/>
              </a:rPr>
              <a:t>④</a:t>
            </a:r>
            <a:r>
              <a:rPr lang="ko-KR" altLang="en-US" sz="1050" dirty="0" smtClean="0"/>
              <a:t>보관</a:t>
            </a:r>
            <a:endParaRPr lang="ko-KR" altLang="en-US" sz="105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" name="직선 화살표 연결선 21"/>
          <p:cNvCxnSpPr/>
          <p:nvPr/>
        </p:nvCxnSpPr>
        <p:spPr>
          <a:xfrm flipH="1">
            <a:off x="3414883" y="6189000"/>
            <a:ext cx="1143376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21"/>
          <p:cNvCxnSpPr/>
          <p:nvPr/>
        </p:nvCxnSpPr>
        <p:spPr>
          <a:xfrm flipV="1">
            <a:off x="2556724" y="5296271"/>
            <a:ext cx="0" cy="67263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세로 텍스트 개체 틀 2"/>
          <p:cNvSpPr txBox="1">
            <a:spLocks/>
          </p:cNvSpPr>
          <p:nvPr/>
        </p:nvSpPr>
        <p:spPr>
          <a:xfrm>
            <a:off x="457200" y="4293096"/>
            <a:ext cx="8069417" cy="624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구동 시나리오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원통 1"/>
          <p:cNvSpPr/>
          <p:nvPr/>
        </p:nvSpPr>
        <p:spPr>
          <a:xfrm>
            <a:off x="5832193" y="2978938"/>
            <a:ext cx="1080067" cy="885831"/>
          </a:xfrm>
          <a:prstGeom prst="can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DBMS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28"/>
          <p:cNvSpPr/>
          <p:nvPr/>
        </p:nvSpPr>
        <p:spPr>
          <a:xfrm>
            <a:off x="2077867" y="2772989"/>
            <a:ext cx="3044824" cy="14480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77867" y="2777965"/>
            <a:ext cx="30448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Java EE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구현체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톰캣 서버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5" name="그룹 27"/>
          <p:cNvGrpSpPr/>
          <p:nvPr/>
        </p:nvGrpSpPr>
        <p:grpSpPr>
          <a:xfrm>
            <a:off x="2293150" y="3546058"/>
            <a:ext cx="2636806" cy="573430"/>
            <a:chOff x="3089701" y="2835923"/>
            <a:chExt cx="888452" cy="796308"/>
          </a:xfrm>
        </p:grpSpPr>
        <p:sp>
          <p:nvSpPr>
            <p:cNvPr id="106" name="모서리가 둥근 직사각형 28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089701" y="2845317"/>
              <a:ext cx="888452" cy="384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웹 애플리케이션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8" name="그룹 62"/>
          <p:cNvGrpSpPr/>
          <p:nvPr/>
        </p:nvGrpSpPr>
        <p:grpSpPr>
          <a:xfrm>
            <a:off x="3425819" y="3114763"/>
            <a:ext cx="1318952" cy="305579"/>
            <a:chOff x="2755650" y="4079840"/>
            <a:chExt cx="1080000" cy="305579"/>
          </a:xfrm>
        </p:grpSpPr>
        <p:sp>
          <p:nvSpPr>
            <p:cNvPr id="109" name="직사각형 63"/>
            <p:cNvSpPr/>
            <p:nvPr/>
          </p:nvSpPr>
          <p:spPr>
            <a:xfrm>
              <a:off x="2755650" y="4079840"/>
              <a:ext cx="1080000" cy="30557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55650" y="4101824"/>
              <a:ext cx="10799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DataSource</a:t>
              </a:r>
            </a:p>
          </p:txBody>
        </p:sp>
      </p:grpSp>
      <p:cxnSp>
        <p:nvCxnSpPr>
          <p:cNvPr id="111" name="직선 화살표 연결선 60"/>
          <p:cNvCxnSpPr>
            <a:stCxn id="110" idx="3"/>
            <a:endCxn id="102" idx="2"/>
          </p:cNvCxnSpPr>
          <p:nvPr/>
        </p:nvCxnSpPr>
        <p:spPr>
          <a:xfrm>
            <a:off x="4744692" y="3275247"/>
            <a:ext cx="1087501" cy="14660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이해하기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5"/>
            <a:ext cx="8229600" cy="605028"/>
          </a:xfrm>
        </p:spPr>
        <p:txBody>
          <a:bodyPr vert="horz">
            <a:normAutofit/>
          </a:bodyPr>
          <a:lstStyle/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올인원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(All-In-One)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방식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999" y="1765394"/>
            <a:ext cx="3775385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44000" indent="-108000">
              <a:buFont typeface="Arial" pitchFamily="34" charset="0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 데이터 처리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비즈니스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로직 및 데이터 처리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144000" indent="-108000">
              <a:buFont typeface="Arial" pitchFamily="34" charset="0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결과 화면 생성</a:t>
            </a:r>
            <a:endParaRPr lang="en-US" altLang="ko-KR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41"/>
          <p:cNvCxnSpPr/>
          <p:nvPr/>
        </p:nvCxnSpPr>
        <p:spPr>
          <a:xfrm>
            <a:off x="2127210" y="2141305"/>
            <a:ext cx="11811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79585" y="1855821"/>
            <a:ext cx="12668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1" name="그룹 44"/>
          <p:cNvGrpSpPr/>
          <p:nvPr/>
        </p:nvGrpSpPr>
        <p:grpSpPr>
          <a:xfrm>
            <a:off x="918408" y="1765394"/>
            <a:ext cx="1176067" cy="979530"/>
            <a:chOff x="3089701" y="2835923"/>
            <a:chExt cx="888452" cy="796308"/>
          </a:xfrm>
        </p:grpSpPr>
        <p:sp>
          <p:nvSpPr>
            <p:cNvPr id="52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89701" y="3103272"/>
              <a:ext cx="888452" cy="2502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웹브라우저</a:t>
              </a:r>
              <a:endParaRPr lang="ko-KR" altLang="en-US" sz="1400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54" name="직선 화살표 연결선 54"/>
          <p:cNvCxnSpPr/>
          <p:nvPr/>
        </p:nvCxnSpPr>
        <p:spPr>
          <a:xfrm flipH="1">
            <a:off x="2117689" y="2361012"/>
            <a:ext cx="119062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17690" y="2396432"/>
            <a:ext cx="1190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②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</a:t>
            </a:r>
            <a:r>
              <a:rPr lang="ko-KR" altLang="en-US" sz="1400" dirty="0">
                <a:latin typeface="맑은 고딕"/>
                <a:ea typeface="맑은 고딕"/>
                <a:cs typeface="맑은 고딕"/>
              </a:rPr>
              <a:t>답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6" name="그룹 40"/>
          <p:cNvGrpSpPr/>
          <p:nvPr/>
        </p:nvGrpSpPr>
        <p:grpSpPr>
          <a:xfrm>
            <a:off x="3361301" y="1765490"/>
            <a:ext cx="814238" cy="979434"/>
            <a:chOff x="4283968" y="2039464"/>
            <a:chExt cx="648072" cy="805958"/>
          </a:xfrm>
        </p:grpSpPr>
        <p:sp>
          <p:nvSpPr>
            <p:cNvPr id="57" name="TextBox 56"/>
            <p:cNvSpPr txBox="1"/>
            <p:nvPr/>
          </p:nvSpPr>
          <p:spPr>
            <a:xfrm>
              <a:off x="4283968" y="232220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14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45481" y="3176972"/>
            <a:ext cx="8229600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MVC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아키텍처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1" name="직선 화살표 연결선 52"/>
          <p:cNvCxnSpPr/>
          <p:nvPr/>
        </p:nvCxnSpPr>
        <p:spPr>
          <a:xfrm>
            <a:off x="4427981" y="4861316"/>
            <a:ext cx="2" cy="51858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54"/>
          <p:cNvCxnSpPr/>
          <p:nvPr/>
        </p:nvCxnSpPr>
        <p:spPr>
          <a:xfrm flipV="1">
            <a:off x="3995935" y="4861316"/>
            <a:ext cx="0" cy="51858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83635" y="3465004"/>
            <a:ext cx="183643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44000" indent="-108000">
              <a:buFont typeface="Arial" pitchFamily="34" charset="0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 처리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및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흐름 제어 담당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6" name="그룹 14"/>
          <p:cNvGrpSpPr/>
          <p:nvPr/>
        </p:nvGrpSpPr>
        <p:grpSpPr>
          <a:xfrm>
            <a:off x="3383635" y="4167368"/>
            <a:ext cx="1559141" cy="68182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69" name="직사각형 15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47864" y="1787802"/>
              <a:ext cx="1008112" cy="6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컨트롤</a:t>
              </a:r>
              <a:r>
                <a:rPr lang="ko-KR" altLang="en-US" sz="1400" b="1" dirty="0">
                  <a:latin typeface="맑은 고딕"/>
                  <a:ea typeface="맑은 고딕"/>
                  <a:cs typeface="맑은 고딕"/>
                </a:rPr>
                <a:t>러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(Controller)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407579" y="6165304"/>
            <a:ext cx="20285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44000" indent="-108000">
              <a:buFont typeface="Arial" pitchFamily="34" charset="0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화면 생성 담당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0638" y="4912138"/>
            <a:ext cx="200776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44000" indent="-108000">
              <a:buFont typeface="Arial" pitchFamily="34" charset="0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비즈니스 로직 및 데이터 처리 담당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5" name="직선 화살표 연결선 41"/>
          <p:cNvCxnSpPr/>
          <p:nvPr/>
        </p:nvCxnSpPr>
        <p:spPr>
          <a:xfrm flipV="1">
            <a:off x="2127209" y="4393849"/>
            <a:ext cx="1181101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94475" y="4109715"/>
            <a:ext cx="12138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87" name="그룹 44"/>
          <p:cNvGrpSpPr/>
          <p:nvPr/>
        </p:nvGrpSpPr>
        <p:grpSpPr>
          <a:xfrm>
            <a:off x="908435" y="4024079"/>
            <a:ext cx="1171149" cy="944457"/>
            <a:chOff x="3089701" y="2835923"/>
            <a:chExt cx="888452" cy="796308"/>
          </a:xfrm>
        </p:grpSpPr>
        <p:sp>
          <p:nvSpPr>
            <p:cNvPr id="88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89701" y="3103272"/>
              <a:ext cx="8884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클라이언트</a:t>
              </a:r>
              <a:endParaRPr lang="ko-KR" altLang="en-US" sz="1400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526407" y="5020440"/>
            <a:ext cx="909688" cy="21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③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전달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79811" y="5019860"/>
            <a:ext cx="1008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결과화면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4" name="직선 화살표 연결선 41"/>
          <p:cNvCxnSpPr/>
          <p:nvPr/>
        </p:nvCxnSpPr>
        <p:spPr>
          <a:xfrm flipH="1">
            <a:off x="2103516" y="4575451"/>
            <a:ext cx="120479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79584" y="4643960"/>
            <a:ext cx="12287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8" name="그룹 14"/>
          <p:cNvGrpSpPr/>
          <p:nvPr/>
        </p:nvGrpSpPr>
        <p:grpSpPr>
          <a:xfrm>
            <a:off x="6200638" y="4177575"/>
            <a:ext cx="1559141" cy="68182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99" name="직사각형 15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47864" y="1787802"/>
              <a:ext cx="1008112" cy="6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모델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(Model)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957667" y="4124388"/>
            <a:ext cx="929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2776" y="4658633"/>
            <a:ext cx="9442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5" name="그룹 14"/>
          <p:cNvGrpSpPr/>
          <p:nvPr/>
        </p:nvGrpSpPr>
        <p:grpSpPr>
          <a:xfrm>
            <a:off x="3390118" y="5418151"/>
            <a:ext cx="1559141" cy="68182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106" name="직사각형 15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47864" y="1787802"/>
              <a:ext cx="1008112" cy="6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뷰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(View)</a:t>
              </a:r>
            </a:p>
          </p:txBody>
        </p:sp>
      </p:grpSp>
      <p:cxnSp>
        <p:nvCxnSpPr>
          <p:cNvPr id="108" name="직선 화살표 연결선 41"/>
          <p:cNvCxnSpPr/>
          <p:nvPr/>
        </p:nvCxnSpPr>
        <p:spPr>
          <a:xfrm flipV="1">
            <a:off x="4975075" y="4393849"/>
            <a:ext cx="1181101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41"/>
          <p:cNvCxnSpPr/>
          <p:nvPr/>
        </p:nvCxnSpPr>
        <p:spPr>
          <a:xfrm flipH="1">
            <a:off x="4951382" y="4575451"/>
            <a:ext cx="120479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own Arrow 99"/>
          <p:cNvSpPr/>
          <p:nvPr/>
        </p:nvSpPr>
        <p:spPr>
          <a:xfrm>
            <a:off x="3227787" y="3784030"/>
            <a:ext cx="368704" cy="6826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221775" y="2492896"/>
            <a:ext cx="368704" cy="68267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뷰 컴포넌트와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1313" y="5095566"/>
            <a:ext cx="2700300" cy="348208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HttpJspPage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의 계층도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6" name="그룹 16"/>
          <p:cNvGrpSpPr/>
          <p:nvPr/>
        </p:nvGrpSpPr>
        <p:grpSpPr>
          <a:xfrm>
            <a:off x="6575120" y="1515040"/>
            <a:ext cx="2132609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79" name="직사각형 17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Servlet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1" name="그룹 19"/>
          <p:cNvGrpSpPr/>
          <p:nvPr/>
        </p:nvGrpSpPr>
        <p:grpSpPr>
          <a:xfrm>
            <a:off x="6575120" y="2921276"/>
            <a:ext cx="2123507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84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javax.servlet.jsp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JspPage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8" name="그룹 19"/>
          <p:cNvGrpSpPr/>
          <p:nvPr/>
        </p:nvGrpSpPr>
        <p:grpSpPr>
          <a:xfrm>
            <a:off x="6575120" y="4317845"/>
            <a:ext cx="2134580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89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맑은 고딕"/>
                  <a:ea typeface="맑은 고딕"/>
                  <a:cs typeface="맑은 고딕"/>
                </a:rPr>
                <a:t>javax.servlet.jsp</a:t>
              </a:r>
              <a:endParaRPr lang="en-US" altLang="ko-KR" sz="1400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HttpJspPage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1" name="이등변 삼각형 1"/>
          <p:cNvSpPr/>
          <p:nvPr/>
        </p:nvSpPr>
        <p:spPr>
          <a:xfrm>
            <a:off x="7556919" y="3654347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직선 연결선 3"/>
          <p:cNvCxnSpPr>
            <a:stCxn id="91" idx="3"/>
          </p:cNvCxnSpPr>
          <p:nvPr/>
        </p:nvCxnSpPr>
        <p:spPr>
          <a:xfrm>
            <a:off x="7651463" y="3859118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구동 원리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7" name="그룹 14"/>
          <p:cNvGrpSpPr/>
          <p:nvPr/>
        </p:nvGrpSpPr>
        <p:grpSpPr>
          <a:xfrm>
            <a:off x="2611057" y="1889060"/>
            <a:ext cx="1528802" cy="601515"/>
            <a:chOff x="3347864" y="1708604"/>
            <a:chExt cx="1008112" cy="795125"/>
          </a:xfrm>
          <a:solidFill>
            <a:srgbClr val="0070C0"/>
          </a:solidFill>
          <a:effectLst/>
        </p:grpSpPr>
        <p:sp>
          <p:nvSpPr>
            <p:cNvPr id="38" name="직사각형 15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47864" y="1708604"/>
              <a:ext cx="1008112" cy="3661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</a:t>
              </a:r>
              <a:r>
                <a:rPr lang="ko-KR" altLang="en-US" sz="1200" dirty="0" smtClean="0">
                  <a:latin typeface="Comic Sans MS"/>
                  <a:ea typeface="맑은 고딕"/>
                  <a:cs typeface="Comic Sans MS"/>
                </a:rPr>
                <a:t> </a:t>
              </a:r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JSP</a:t>
              </a:r>
              <a:r>
                <a:rPr lang="ko-KR" altLang="en-US" sz="1200" dirty="0" smtClean="0">
                  <a:latin typeface="Comic Sans MS"/>
                  <a:ea typeface="맑은 고딕"/>
                  <a:cs typeface="Comic Sans MS"/>
                </a:rPr>
                <a:t> </a:t>
              </a:r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&gt;&gt;</a:t>
              </a:r>
            </a:p>
          </p:txBody>
        </p:sp>
      </p:grpSp>
      <p:cxnSp>
        <p:nvCxnSpPr>
          <p:cNvPr id="41" name="직선 화살표 연결선 41"/>
          <p:cNvCxnSpPr/>
          <p:nvPr/>
        </p:nvCxnSpPr>
        <p:spPr>
          <a:xfrm>
            <a:off x="1691680" y="2190096"/>
            <a:ext cx="89243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17367" y="1889060"/>
            <a:ext cx="878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4713" y="2578936"/>
            <a:ext cx="6967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②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9727" y="2149115"/>
            <a:ext cx="15288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Hello.jsp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11057" y="3176974"/>
            <a:ext cx="1528895" cy="607059"/>
            <a:chOff x="2466975" y="2883831"/>
            <a:chExt cx="1080001" cy="482551"/>
          </a:xfrm>
        </p:grpSpPr>
        <p:sp>
          <p:nvSpPr>
            <p:cNvPr id="40" name="직사각형 32"/>
            <p:cNvSpPr/>
            <p:nvPr/>
          </p:nvSpPr>
          <p:spPr>
            <a:xfrm>
              <a:off x="2466975" y="2883831"/>
              <a:ext cx="1080000" cy="476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67041" y="2883831"/>
              <a:ext cx="1079935" cy="220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 </a:t>
              </a:r>
              <a:r>
                <a:rPr lang="ko-KR" altLang="en-US" sz="1200" dirty="0" smtClean="0">
                  <a:latin typeface="Comic Sans MS"/>
                  <a:ea typeface="맑은 고딕"/>
                  <a:cs typeface="Comic Sans MS"/>
                </a:rPr>
                <a:t>자바 소스 </a:t>
              </a:r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&gt;&gt;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67041" y="3058605"/>
              <a:ext cx="1079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Hello.java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396032" y="3619749"/>
            <a:ext cx="8357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>
                <a:latin typeface="맑은 고딕"/>
                <a:ea typeface="맑은 고딕"/>
                <a:cs typeface="맑은 고딕"/>
              </a:rPr>
              <a:t>④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5938" y="4462970"/>
            <a:ext cx="1528895" cy="607059"/>
            <a:chOff x="2467041" y="3858469"/>
            <a:chExt cx="1080001" cy="482551"/>
          </a:xfrm>
        </p:grpSpPr>
        <p:sp>
          <p:nvSpPr>
            <p:cNvPr id="63" name="직사각형 34"/>
            <p:cNvSpPr/>
            <p:nvPr/>
          </p:nvSpPr>
          <p:spPr>
            <a:xfrm>
              <a:off x="2467041" y="3858469"/>
              <a:ext cx="1080000" cy="476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67107" y="3858469"/>
              <a:ext cx="1079935" cy="220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 </a:t>
              </a:r>
              <a:r>
                <a:rPr lang="ko-KR" altLang="en-US" sz="1200" dirty="0" smtClean="0">
                  <a:latin typeface="Comic Sans MS"/>
                  <a:ea typeface="맑은 고딕"/>
                  <a:cs typeface="Comic Sans MS"/>
                </a:rPr>
                <a:t>자바 클래스</a:t>
              </a:r>
              <a:r>
                <a:rPr lang="ko-KR" altLang="en-US" sz="1200" dirty="0">
                  <a:latin typeface="Comic Sans MS"/>
                  <a:ea typeface="맑은 고딕"/>
                  <a:cs typeface="Comic Sans MS"/>
                </a:rPr>
                <a:t> </a:t>
              </a:r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&gt;&gt;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67107" y="4033243"/>
              <a:ext cx="1079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Hello.class</a:t>
              </a:r>
            </a:p>
          </p:txBody>
        </p:sp>
      </p:grpSp>
      <p:grpSp>
        <p:nvGrpSpPr>
          <p:cNvPr id="67" name="그룹 40"/>
          <p:cNvGrpSpPr/>
          <p:nvPr/>
        </p:nvGrpSpPr>
        <p:grpSpPr>
          <a:xfrm>
            <a:off x="4798891" y="2435699"/>
            <a:ext cx="1213269" cy="871253"/>
            <a:chOff x="3089701" y="2835923"/>
            <a:chExt cx="888452" cy="597579"/>
          </a:xfrm>
        </p:grpSpPr>
        <p:sp>
          <p:nvSpPr>
            <p:cNvPr id="68" name="모서리가 둥근 직사각형 55"/>
            <p:cNvSpPr/>
            <p:nvPr/>
          </p:nvSpPr>
          <p:spPr>
            <a:xfrm>
              <a:off x="3089701" y="2835923"/>
              <a:ext cx="888452" cy="5975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89701" y="3048016"/>
              <a:ext cx="888452" cy="232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맑은 고딕"/>
                  <a:ea typeface="맑은 고딕"/>
                  <a:cs typeface="맑은 고딕"/>
                </a:rPr>
                <a:t>JSP </a:t>
              </a:r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엔진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73" name="직선 화살표 연결선 57"/>
          <p:cNvCxnSpPr/>
          <p:nvPr/>
        </p:nvCxnSpPr>
        <p:spPr>
          <a:xfrm flipH="1">
            <a:off x="3535084" y="2855590"/>
            <a:ext cx="11739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68498" y="3854917"/>
            <a:ext cx="11232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③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컴파일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7" name="그룹 60"/>
          <p:cNvGrpSpPr/>
          <p:nvPr/>
        </p:nvGrpSpPr>
        <p:grpSpPr>
          <a:xfrm>
            <a:off x="4792763" y="3703594"/>
            <a:ext cx="1219397" cy="871253"/>
            <a:chOff x="3089701" y="2835923"/>
            <a:chExt cx="892939" cy="597579"/>
          </a:xfrm>
        </p:grpSpPr>
        <p:sp>
          <p:nvSpPr>
            <p:cNvPr id="78" name="모서리가 둥근 직사각형 61"/>
            <p:cNvSpPr/>
            <p:nvPr/>
          </p:nvSpPr>
          <p:spPr>
            <a:xfrm>
              <a:off x="3089701" y="2835923"/>
              <a:ext cx="888452" cy="5975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94188" y="2937943"/>
              <a:ext cx="888452" cy="401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자바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컴파일러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83" name="직선 화살표 연결선 63"/>
          <p:cNvCxnSpPr/>
          <p:nvPr/>
        </p:nvCxnSpPr>
        <p:spPr>
          <a:xfrm flipH="1">
            <a:off x="3538929" y="4141248"/>
            <a:ext cx="11739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64"/>
          <p:cNvCxnSpPr/>
          <p:nvPr/>
        </p:nvCxnSpPr>
        <p:spPr>
          <a:xfrm flipH="1" flipV="1">
            <a:off x="1547664" y="2855590"/>
            <a:ext cx="1036452" cy="161111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그룹 44"/>
          <p:cNvGrpSpPr/>
          <p:nvPr/>
        </p:nvGrpSpPr>
        <p:grpSpPr>
          <a:xfrm>
            <a:off x="457200" y="1751412"/>
            <a:ext cx="1246303" cy="1096814"/>
            <a:chOff x="3089701" y="2835923"/>
            <a:chExt cx="888452" cy="796308"/>
          </a:xfrm>
        </p:grpSpPr>
        <p:sp>
          <p:nvSpPr>
            <p:cNvPr id="97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89701" y="3112859"/>
              <a:ext cx="888452" cy="2457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웹브라우저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1" name="이등변 삼각형 1"/>
          <p:cNvSpPr/>
          <p:nvPr/>
        </p:nvSpPr>
        <p:spPr>
          <a:xfrm>
            <a:off x="7556919" y="2250977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" name="직선 연결선 3"/>
          <p:cNvCxnSpPr>
            <a:stCxn id="101" idx="3"/>
          </p:cNvCxnSpPr>
          <p:nvPr/>
        </p:nvCxnSpPr>
        <p:spPr>
          <a:xfrm>
            <a:off x="7651463" y="2455748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세로 텍스트 개체 틀 2"/>
          <p:cNvSpPr txBox="1">
            <a:spLocks/>
          </p:cNvSpPr>
          <p:nvPr/>
        </p:nvSpPr>
        <p:spPr>
          <a:xfrm>
            <a:off x="463023" y="5284332"/>
            <a:ext cx="8069417" cy="133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프리컴파일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웹 애플리케이션을 서버에 배치할 때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파일에 대해 자바 서블릿을 미리 생성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 실행 속도를 높임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709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와 주요 구성 요소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89858"/>
              </p:ext>
            </p:extLst>
          </p:nvPr>
        </p:nvGraphicFramePr>
        <p:xfrm>
          <a:off x="179513" y="1232232"/>
          <a:ext cx="8784975" cy="51031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5583"/>
                <a:gridCol w="2583816"/>
                <a:gridCol w="4355576"/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항목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JSP </a:t>
                      </a:r>
                      <a:r>
                        <a:rPr lang="ko-KR" altLang="en-US" dirty="0" smtClean="0"/>
                        <a:t>소스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자동 생성된 서블릿 소스</a:t>
                      </a:r>
                      <a:endParaRPr lang="en-US" dirty="0"/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템플릿 데이터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en-US" sz="1600" dirty="0" smtClean="0"/>
                        <a:t>(Template Data)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smtClean="0"/>
                        <a:t>&lt;h2&gt;JSP </a:t>
                      </a:r>
                      <a:r>
                        <a:rPr lang="ko-KR" altLang="en-US" sz="1600" dirty="0" smtClean="0"/>
                        <a:t>계산기</a:t>
                      </a:r>
                      <a:r>
                        <a:rPr lang="en-US" altLang="ko-KR" sz="1600" dirty="0" smtClean="0"/>
                        <a:t>&lt;/h2&gt;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_jspService()</a:t>
                      </a:r>
                      <a:r>
                        <a:rPr lang="ko-KR" altLang="en-US" sz="1600" b="1" dirty="0" smtClean="0"/>
                        <a:t> 안에 출력문을 생성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out.write(“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&lt;h2&gt;JSP </a:t>
                      </a:r>
                      <a:r>
                        <a:rPr lang="ko-KR" altLang="en-US" sz="1600" dirty="0" smtClean="0">
                          <a:latin typeface="Consolas"/>
                          <a:cs typeface="Consolas"/>
                        </a:rPr>
                        <a:t>계산기</a:t>
                      </a:r>
                      <a:r>
                        <a:rPr lang="en-US" altLang="ko-KR" sz="1600" dirty="0" smtClean="0">
                          <a:latin typeface="Consolas"/>
                          <a:cs typeface="Consolas"/>
                        </a:rPr>
                        <a:t>&lt;/h2&gt;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”);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지시자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en-US" sz="1600" dirty="0" smtClean="0"/>
                        <a:t>(Directives)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&lt;%@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지시자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속성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자바 코드 생성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response.setContentType(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   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"text/html; charset=UTF-8");</a:t>
                      </a:r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스크립트릿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en-US" sz="1600" dirty="0" smtClean="0"/>
                        <a:t>(Scriptlets)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자바 코드 </a:t>
                      </a:r>
                      <a:r>
                        <a:rPr lang="ko-KR" altLang="en-US" sz="1600" dirty="0" smtClean="0"/>
                        <a:t>%</a:t>
                      </a:r>
                      <a:r>
                        <a:rPr lang="en-US" altLang="ko-KR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_jspService()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안에 자바코드 복사</a:t>
                      </a:r>
                      <a:endParaRPr lang="en-US" altLang="ko-KR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선언문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en-US" sz="1600" dirty="0" smtClean="0"/>
                        <a:t>(Declarations)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&lt;%!</a:t>
                      </a:r>
                      <a:r>
                        <a:rPr lang="ko-KR" altLang="en-US" sz="1600" dirty="0" smtClean="0"/>
                        <a:t> 변수 및 메서드 </a:t>
                      </a:r>
                      <a:r>
                        <a:rPr lang="en-US" altLang="ko-KR" sz="1600" dirty="0" smtClean="0"/>
                        <a:t>%&gt;</a:t>
                      </a:r>
                    </a:p>
                    <a:p>
                      <a:pPr latinLnBrk="1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 블록 안에 복사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Public class Calculator_jsp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...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{</a:t>
                      </a:r>
                    </a:p>
                    <a:p>
                      <a:pPr latinLnBrk="1"/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      변수 및 메서드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Consolas"/>
                      </a:endParaRPr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표현식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en-US" sz="1600" dirty="0" smtClean="0"/>
                        <a:t>(Expressions)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&lt;%=</a:t>
                      </a:r>
                      <a:r>
                        <a:rPr lang="ko-KR" altLang="en-US" sz="1600" dirty="0" smtClean="0"/>
                        <a:t> 자바 표현식 </a:t>
                      </a:r>
                      <a:r>
                        <a:rPr lang="en-US" altLang="ko-KR" sz="1600" dirty="0" smtClean="0"/>
                        <a:t>%&gt;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_jspService()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안에 출력문 생성</a:t>
                      </a:r>
                      <a:endParaRPr lang="en-US" altLang="ko-KR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out.print(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 표현식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);</a:t>
                      </a:r>
                    </a:p>
                  </a:txBody>
                  <a:tcPr/>
                </a:tc>
              </a:tr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aseline="0" dirty="0" smtClean="0"/>
                        <a:t>내장 객체</a:t>
                      </a:r>
                      <a:endParaRPr lang="en-US" altLang="ko-KR" sz="1600" baseline="0" dirty="0" smtClean="0"/>
                    </a:p>
                    <a:p>
                      <a:pPr algn="ctr"/>
                      <a:r>
                        <a:rPr lang="en-US" sz="1600" baseline="0" dirty="0" smtClean="0"/>
                        <a:t>(Implicit Objects)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 smtClean="0"/>
                        <a:t>request, response, pageContext, session, application, out, config, page, exception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Service()</a:t>
                      </a:r>
                      <a:r>
                        <a:rPr lang="ko-KR" alt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선언된 파라미터 및 참조변수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HttpServletRequest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request</a:t>
                      </a:r>
                    </a:p>
                    <a:p>
                      <a:pPr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HttpServletResponse</a:t>
                      </a: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 response</a:t>
                      </a:r>
                    </a:p>
                    <a:p>
                      <a:pPr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화살표 연결선 41"/>
          <p:cNvCxnSpPr>
            <a:stCxn id="51" idx="3"/>
            <a:endCxn id="103" idx="1"/>
          </p:cNvCxnSpPr>
          <p:nvPr/>
        </p:nvCxnSpPr>
        <p:spPr>
          <a:xfrm>
            <a:off x="5117188" y="2125593"/>
            <a:ext cx="1008109" cy="4387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41"/>
          <p:cNvCxnSpPr>
            <a:stCxn id="75" idx="3"/>
          </p:cNvCxnSpPr>
          <p:nvPr/>
        </p:nvCxnSpPr>
        <p:spPr>
          <a:xfrm flipV="1">
            <a:off x="5123670" y="2983878"/>
            <a:ext cx="1001627" cy="3924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서블릿에서 뷰 분리하기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컨트롤러</a:t>
            </a:r>
            <a:r>
              <a:rPr lang="ko-KR" altLang="ko-KR" sz="2400" b="1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모델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+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뷰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8" name="직선 화살표 연결선 52"/>
          <p:cNvCxnSpPr/>
          <p:nvPr/>
        </p:nvCxnSpPr>
        <p:spPr>
          <a:xfrm>
            <a:off x="4459733" y="2502041"/>
            <a:ext cx="2" cy="51858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54"/>
          <p:cNvCxnSpPr/>
          <p:nvPr/>
        </p:nvCxnSpPr>
        <p:spPr>
          <a:xfrm flipV="1">
            <a:off x="4027687" y="2502041"/>
            <a:ext cx="0" cy="51858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415387" y="1808093"/>
            <a:ext cx="1715676" cy="635000"/>
            <a:chOff x="3216364" y="2088472"/>
            <a:chExt cx="1715676" cy="635000"/>
          </a:xfrm>
        </p:grpSpPr>
        <p:sp>
          <p:nvSpPr>
            <p:cNvPr id="51" name="직사각형 15"/>
            <p:cNvSpPr/>
            <p:nvPr/>
          </p:nvSpPr>
          <p:spPr>
            <a:xfrm>
              <a:off x="3216364" y="2088472"/>
              <a:ext cx="1701801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16364" y="2340696"/>
              <a:ext cx="1715676" cy="298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55" name="직선 화살표 연결선 41"/>
          <p:cNvCxnSpPr/>
          <p:nvPr/>
        </p:nvCxnSpPr>
        <p:spPr>
          <a:xfrm flipV="1">
            <a:off x="2158961" y="2034574"/>
            <a:ext cx="1181101" cy="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26227" y="1750440"/>
            <a:ext cx="12138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7" name="그룹 44"/>
          <p:cNvGrpSpPr/>
          <p:nvPr/>
        </p:nvGrpSpPr>
        <p:grpSpPr>
          <a:xfrm>
            <a:off x="940187" y="1664804"/>
            <a:ext cx="1171149" cy="944457"/>
            <a:chOff x="3089701" y="2835923"/>
            <a:chExt cx="888452" cy="796308"/>
          </a:xfrm>
        </p:grpSpPr>
        <p:sp>
          <p:nvSpPr>
            <p:cNvPr id="58" name="모서리가 둥근 직사각형 45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89701" y="3103272"/>
              <a:ext cx="8884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클라이언트</a:t>
              </a:r>
              <a:endParaRPr lang="ko-KR" altLang="en-US" sz="1400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58159" y="2661165"/>
            <a:ext cx="909688" cy="21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/>
            <a:r>
              <a:rPr lang="en-US" altLang="ko-KR" sz="1400" b="1" dirty="0" smtClean="0">
                <a:cs typeface="맑은 고딕"/>
              </a:rPr>
              <a:t>④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전달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11563" y="2660585"/>
            <a:ext cx="1008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결과화면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2" name="직선 화살표 연결선 41"/>
          <p:cNvCxnSpPr/>
          <p:nvPr/>
        </p:nvCxnSpPr>
        <p:spPr>
          <a:xfrm flipH="1">
            <a:off x="2135268" y="2216176"/>
            <a:ext cx="120479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11336" y="2284685"/>
            <a:ext cx="12287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⑤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71448" y="2069241"/>
            <a:ext cx="929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71448" y="3210543"/>
            <a:ext cx="9442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en-US" altLang="ko-KR" sz="1400" b="1" dirty="0" smtClean="0">
                <a:cs typeface="맑은 고딕"/>
              </a:rPr>
              <a:t>③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1870" y="1818300"/>
            <a:ext cx="1709193" cy="2810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mic Sans MS"/>
                <a:ea typeface="맑은 고딕"/>
                <a:cs typeface="Comic Sans MS"/>
              </a:rPr>
              <a:t>&lt;&lt;Controller,Model&gt;&gt;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1870" y="3058877"/>
            <a:ext cx="1709193" cy="635000"/>
            <a:chOff x="3222847" y="3339256"/>
            <a:chExt cx="1709193" cy="660400"/>
          </a:xfrm>
        </p:grpSpPr>
        <p:sp>
          <p:nvSpPr>
            <p:cNvPr id="75" name="직사각형 15"/>
            <p:cNvSpPr/>
            <p:nvPr/>
          </p:nvSpPr>
          <p:spPr>
            <a:xfrm>
              <a:off x="3222847" y="3339256"/>
              <a:ext cx="1701800" cy="66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9636" y="3341073"/>
              <a:ext cx="16924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&lt;&lt;View&gt;&gt;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39636" y="3609020"/>
              <a:ext cx="16924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25297" y="2423877"/>
            <a:ext cx="1723067" cy="635000"/>
            <a:chOff x="5932760" y="3916797"/>
            <a:chExt cx="1723067" cy="635000"/>
          </a:xfrm>
        </p:grpSpPr>
        <p:sp>
          <p:nvSpPr>
            <p:cNvPr id="101" name="직사각형 15"/>
            <p:cNvSpPr/>
            <p:nvPr/>
          </p:nvSpPr>
          <p:spPr>
            <a:xfrm>
              <a:off x="5940150" y="3916797"/>
              <a:ext cx="1701800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0152" y="4169021"/>
              <a:ext cx="17156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값 객체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32760" y="3916797"/>
              <a:ext cx="1709193" cy="281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&lt;&lt;VO&gt;&gt;</a:t>
              </a:r>
            </a:p>
          </p:txBody>
        </p:sp>
      </p:grpSp>
      <p:sp>
        <p:nvSpPr>
          <p:cNvPr id="104" name="세로 텍스트 개체 틀 2"/>
          <p:cNvSpPr txBox="1">
            <a:spLocks/>
          </p:cNvSpPr>
          <p:nvPr/>
        </p:nvSpPr>
        <p:spPr>
          <a:xfrm>
            <a:off x="457200" y="3825044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값 객체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(Value Object) = DTO(Data Transfer Object)</a:t>
            </a:r>
          </a:p>
        </p:txBody>
      </p:sp>
      <p:grpSp>
        <p:nvGrpSpPr>
          <p:cNvPr id="105" name="그룹 3"/>
          <p:cNvGrpSpPr/>
          <p:nvPr/>
        </p:nvGrpSpPr>
        <p:grpSpPr>
          <a:xfrm>
            <a:off x="1871700" y="4574088"/>
            <a:ext cx="1617923" cy="1915252"/>
            <a:chOff x="1929776" y="2806545"/>
            <a:chExt cx="1299200" cy="1604606"/>
          </a:xfrm>
        </p:grpSpPr>
        <p:sp>
          <p:nvSpPr>
            <p:cNvPr id="106" name="직사각형 50"/>
            <p:cNvSpPr/>
            <p:nvPr/>
          </p:nvSpPr>
          <p:spPr>
            <a:xfrm>
              <a:off x="1929776" y="2806545"/>
              <a:ext cx="1299200" cy="160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46850" y="3303155"/>
              <a:ext cx="1074474" cy="10056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no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name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email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password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createdDate</a:t>
              </a:r>
            </a:p>
            <a:p>
              <a:pPr marL="144000" indent="-108000">
                <a:buFont typeface="Arial" pitchFamily="34" charset="0"/>
                <a:buChar char="•"/>
              </a:pPr>
              <a:r>
                <a:rPr lang="en-US" altLang="ko-KR" sz="1200" dirty="0" smtClean="0">
                  <a:latin typeface="나눔고딕" pitchFamily="50" charset="-127"/>
                  <a:ea typeface="나눔고딕" pitchFamily="50" charset="-127"/>
                </a:rPr>
                <a:t>modifiedDate</a:t>
              </a:r>
            </a:p>
          </p:txBody>
        </p:sp>
        <p:cxnSp>
          <p:nvCxnSpPr>
            <p:cNvPr id="108" name="직선 연결선 2"/>
            <p:cNvCxnSpPr/>
            <p:nvPr/>
          </p:nvCxnSpPr>
          <p:spPr>
            <a:xfrm>
              <a:off x="1929776" y="3295072"/>
              <a:ext cx="129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순서도: 자기 디스크 4"/>
          <p:cNvSpPr/>
          <p:nvPr/>
        </p:nvSpPr>
        <p:spPr>
          <a:xfrm>
            <a:off x="4861732" y="5665664"/>
            <a:ext cx="1473599" cy="67966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0" name="모서리가 접힌 도형 27"/>
          <p:cNvSpPr/>
          <p:nvPr/>
        </p:nvSpPr>
        <p:spPr>
          <a:xfrm flipV="1">
            <a:off x="5026793" y="4752354"/>
            <a:ext cx="1098504" cy="796308"/>
          </a:xfrm>
          <a:prstGeom prst="foldedCorner">
            <a:avLst>
              <a:gd name="adj" fmla="val 261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861732" y="5991091"/>
            <a:ext cx="1473599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데이터베이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스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71700" y="4569301"/>
            <a:ext cx="16179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mic Sans MS"/>
                <a:ea typeface="맑은 고딕"/>
                <a:cs typeface="Comic Sans MS"/>
              </a:rPr>
              <a:t>&lt;&lt;Value Object&gt;&gt;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71700" y="4782623"/>
            <a:ext cx="1617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cs typeface="맑은 고딕"/>
              </a:rPr>
              <a:t>Member</a:t>
            </a:r>
            <a:endParaRPr lang="en-US" altLang="ko-KR" sz="1600" b="1" dirty="0">
              <a:cs typeface="맑은 고딕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165151" y="4838098"/>
            <a:ext cx="8603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omic Sans MS"/>
                <a:ea typeface="맑은 고딕"/>
                <a:cs typeface="Comic Sans MS"/>
              </a:rPr>
              <a:t>&lt;&lt;Table&gt;&gt;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040667" y="5099708"/>
            <a:ext cx="1084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cs typeface="맑은 고딕"/>
              </a:rPr>
              <a:t>MEMBERS</a:t>
            </a:r>
            <a:endParaRPr lang="en-US" altLang="ko-KR" sz="1400" b="1" dirty="0">
              <a:cs typeface="맑은 고딕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613151" y="4871765"/>
            <a:ext cx="1318889" cy="498824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포워딩과 인클루딩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86459" y="1206296"/>
            <a:ext cx="1624701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포워딩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4" name="직선 화살표 연결선 37"/>
          <p:cNvCxnSpPr/>
          <p:nvPr/>
        </p:nvCxnSpPr>
        <p:spPr>
          <a:xfrm flipV="1">
            <a:off x="4820163" y="1508612"/>
            <a:ext cx="774700" cy="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20163" y="1215392"/>
            <a:ext cx="6270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위임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65" name="직선 화살표 연결선 37"/>
          <p:cNvCxnSpPr/>
          <p:nvPr/>
        </p:nvCxnSpPr>
        <p:spPr>
          <a:xfrm flipV="1">
            <a:off x="2317356" y="1498821"/>
            <a:ext cx="774700" cy="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17356" y="1221053"/>
            <a:ext cx="610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요청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67" name="직선 화살표 연결선 37"/>
          <p:cNvCxnSpPr/>
          <p:nvPr/>
        </p:nvCxnSpPr>
        <p:spPr>
          <a:xfrm flipV="1">
            <a:off x="7324062" y="1508711"/>
            <a:ext cx="774700" cy="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37937" y="1223835"/>
            <a:ext cx="665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응답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84664" y="1196799"/>
            <a:ext cx="1723068" cy="635000"/>
            <a:chOff x="1740300" y="1736813"/>
            <a:chExt cx="1723068" cy="635000"/>
          </a:xfrm>
        </p:grpSpPr>
        <p:sp>
          <p:nvSpPr>
            <p:cNvPr id="82" name="직사각형 15"/>
            <p:cNvSpPr/>
            <p:nvPr/>
          </p:nvSpPr>
          <p:spPr>
            <a:xfrm>
              <a:off x="1747692" y="1736813"/>
              <a:ext cx="1701801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47692" y="1989037"/>
              <a:ext cx="1715676" cy="298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40300" y="1750553"/>
              <a:ext cx="1709193" cy="281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&lt;&lt;Controller,Model&gt;&gt;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614869" y="1209870"/>
            <a:ext cx="1723068" cy="635000"/>
            <a:chOff x="1740300" y="1736813"/>
            <a:chExt cx="1723068" cy="635000"/>
          </a:xfrm>
        </p:grpSpPr>
        <p:sp>
          <p:nvSpPr>
            <p:cNvPr id="124" name="직사각형 15"/>
            <p:cNvSpPr/>
            <p:nvPr/>
          </p:nvSpPr>
          <p:spPr>
            <a:xfrm>
              <a:off x="1747692" y="1736813"/>
              <a:ext cx="1701801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747692" y="1989037"/>
              <a:ext cx="17156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40300" y="1750553"/>
              <a:ext cx="1709193" cy="281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&lt;&lt;View&gt;&gt;</a:t>
              </a:r>
            </a:p>
          </p:txBody>
        </p:sp>
      </p:grpSp>
      <p:sp>
        <p:nvSpPr>
          <p:cNvPr id="127" name="세로 텍스트 개체 틀 2"/>
          <p:cNvSpPr txBox="1">
            <a:spLocks/>
          </p:cNvSpPr>
          <p:nvPr/>
        </p:nvSpPr>
        <p:spPr>
          <a:xfrm>
            <a:off x="486459" y="3792124"/>
            <a:ext cx="1871391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인클루딩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8" name="직선 화살표 연결선 37"/>
          <p:cNvCxnSpPr/>
          <p:nvPr/>
        </p:nvCxnSpPr>
        <p:spPr>
          <a:xfrm flipV="1">
            <a:off x="4793857" y="4058542"/>
            <a:ext cx="774700" cy="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93857" y="3721621"/>
            <a:ext cx="6270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위임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130" name="직선 화살표 연결선 37"/>
          <p:cNvCxnSpPr/>
          <p:nvPr/>
        </p:nvCxnSpPr>
        <p:spPr>
          <a:xfrm flipV="1">
            <a:off x="2291050" y="4131365"/>
            <a:ext cx="774700" cy="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291050" y="3853597"/>
            <a:ext cx="610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요청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132" name="직선 화살표 연결선 37"/>
          <p:cNvCxnSpPr/>
          <p:nvPr/>
        </p:nvCxnSpPr>
        <p:spPr>
          <a:xfrm>
            <a:off x="3909838" y="4477414"/>
            <a:ext cx="0" cy="51165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909838" y="4557600"/>
            <a:ext cx="665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응답</a:t>
            </a:r>
            <a:endParaRPr lang="en-US" altLang="ko-KR" sz="1400" dirty="0" smtClean="0">
              <a:latin typeface="+mn-ea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58358" y="3829343"/>
            <a:ext cx="1723068" cy="635000"/>
            <a:chOff x="1740300" y="1736813"/>
            <a:chExt cx="1723068" cy="635000"/>
          </a:xfrm>
        </p:grpSpPr>
        <p:sp>
          <p:nvSpPr>
            <p:cNvPr id="135" name="직사각형 15"/>
            <p:cNvSpPr/>
            <p:nvPr/>
          </p:nvSpPr>
          <p:spPr>
            <a:xfrm>
              <a:off x="1747692" y="1736813"/>
              <a:ext cx="1701801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47692" y="1989037"/>
              <a:ext cx="1715676" cy="298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40300" y="1750553"/>
              <a:ext cx="1709193" cy="281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&lt;&lt;Controller,Model&gt;&gt;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588563" y="3842414"/>
            <a:ext cx="1723068" cy="635000"/>
            <a:chOff x="1740300" y="1736813"/>
            <a:chExt cx="1723068" cy="635000"/>
          </a:xfrm>
        </p:grpSpPr>
        <p:sp>
          <p:nvSpPr>
            <p:cNvPr id="139" name="직사각형 15"/>
            <p:cNvSpPr/>
            <p:nvPr/>
          </p:nvSpPr>
          <p:spPr>
            <a:xfrm>
              <a:off x="1747692" y="1736813"/>
              <a:ext cx="1701801" cy="63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47692" y="1989037"/>
              <a:ext cx="17156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JSP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40300" y="1750553"/>
              <a:ext cx="1709193" cy="281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mic Sans MS"/>
                  <a:ea typeface="맑은 고딕"/>
                  <a:cs typeface="Comic Sans MS"/>
                </a:rPr>
                <a:t>&lt;&lt;View&gt;&gt;</a:t>
              </a:r>
            </a:p>
          </p:txBody>
        </p:sp>
      </p:grpSp>
      <p:cxnSp>
        <p:nvCxnSpPr>
          <p:cNvPr id="142" name="직선 화살표 연결선 37"/>
          <p:cNvCxnSpPr/>
          <p:nvPr/>
        </p:nvCxnSpPr>
        <p:spPr>
          <a:xfrm flipH="1" flipV="1">
            <a:off x="4765636" y="4268988"/>
            <a:ext cx="769097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93857" y="4377580"/>
            <a:ext cx="6270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algn="ctr"/>
            <a:r>
              <a:rPr lang="ko-KR" altLang="en-US" sz="1400" dirty="0" smtClean="0">
                <a:latin typeface="+mn-ea"/>
              </a:rPr>
              <a:t>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44" name="세로 텍스트 개체 틀 2"/>
          <p:cNvSpPr txBox="1">
            <a:spLocks/>
          </p:cNvSpPr>
          <p:nvPr/>
        </p:nvSpPr>
        <p:spPr>
          <a:xfrm>
            <a:off x="1718732" y="2081484"/>
            <a:ext cx="6640732" cy="71263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RequestDispatcher rd = request.getRequestDispatcher(“</a:t>
            </a:r>
            <a:r>
              <a:rPr lang="en-US" altLang="ko-KR" sz="1600" b="1" i="1" dirty="0" smtClean="0">
                <a:latin typeface="맑은 고딕"/>
                <a:ea typeface="맑은 고딕"/>
                <a:cs typeface="맑은 고딕"/>
              </a:rPr>
              <a:t>URL”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);</a:t>
            </a:r>
          </a:p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rd.forward(request, response);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4032" y="2081484"/>
            <a:ext cx="745740" cy="708675"/>
          </a:xfrm>
          <a:prstGeom prst="rect">
            <a:avLst/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세로 텍스트 개체 틀 2"/>
          <p:cNvSpPr txBox="1">
            <a:spLocks/>
          </p:cNvSpPr>
          <p:nvPr/>
        </p:nvSpPr>
        <p:spPr>
          <a:xfrm>
            <a:off x="1718732" y="2816932"/>
            <a:ext cx="6640732" cy="429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&lt;jsp:forward page=“</a:t>
            </a:r>
            <a:r>
              <a:rPr lang="en-US" altLang="ko-KR" sz="1600" b="1" i="1" dirty="0" smtClean="0">
                <a:latin typeface="맑은 고딕"/>
                <a:ea typeface="맑은 고딕"/>
                <a:cs typeface="맑은 고딕"/>
              </a:rPr>
              <a:t>URL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”/&gt;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44032" y="2816932"/>
            <a:ext cx="745740" cy="429895"/>
          </a:xfrm>
          <a:prstGeom prst="rect">
            <a:avLst/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세로 텍스트 개체 틀 2"/>
          <p:cNvSpPr txBox="1">
            <a:spLocks/>
          </p:cNvSpPr>
          <p:nvPr/>
        </p:nvSpPr>
        <p:spPr>
          <a:xfrm>
            <a:off x="1718732" y="5141824"/>
            <a:ext cx="6640732" cy="71263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RequestDispatcher rd = request.getRequestDispatcher(“</a:t>
            </a:r>
            <a:r>
              <a:rPr lang="en-US" altLang="ko-KR" sz="1600" b="1" i="1" dirty="0" smtClean="0">
                <a:latin typeface="맑은 고딕"/>
                <a:ea typeface="맑은 고딕"/>
                <a:cs typeface="맑은 고딕"/>
              </a:rPr>
              <a:t>URL”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);</a:t>
            </a:r>
          </a:p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rd.include(request, response);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44032" y="5141824"/>
            <a:ext cx="745740" cy="708675"/>
          </a:xfrm>
          <a:prstGeom prst="rect">
            <a:avLst/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세로 텍스트 개체 틀 2"/>
          <p:cNvSpPr txBox="1">
            <a:spLocks/>
          </p:cNvSpPr>
          <p:nvPr/>
        </p:nvSpPr>
        <p:spPr>
          <a:xfrm>
            <a:off x="1718732" y="5877272"/>
            <a:ext cx="6640732" cy="4298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&lt;jsp:include page=“</a:t>
            </a:r>
            <a:r>
              <a:rPr lang="en-US" altLang="ko-KR" sz="1600" b="1" i="1" dirty="0" smtClean="0">
                <a:latin typeface="맑은 고딕"/>
                <a:ea typeface="맑은 고딕"/>
                <a:cs typeface="맑은 고딕"/>
              </a:rPr>
              <a:t>URL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”/&gt;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44032" y="5877272"/>
            <a:ext cx="745740" cy="429895"/>
          </a:xfrm>
          <a:prstGeom prst="rect">
            <a:avLst/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9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 보관소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각 보관소의 생명주기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6" name="직선 연결선 16"/>
          <p:cNvCxnSpPr/>
          <p:nvPr/>
        </p:nvCxnSpPr>
        <p:spPr>
          <a:xfrm flipV="1">
            <a:off x="950554" y="2096852"/>
            <a:ext cx="0" cy="2889845"/>
          </a:xfrm>
          <a:prstGeom prst="line">
            <a:avLst/>
          </a:prstGeom>
          <a:ln w="762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5"/>
          <p:cNvCxnSpPr/>
          <p:nvPr/>
        </p:nvCxnSpPr>
        <p:spPr>
          <a:xfrm flipV="1">
            <a:off x="950554" y="4977172"/>
            <a:ext cx="7257850" cy="19050"/>
          </a:xfrm>
          <a:prstGeom prst="line">
            <a:avLst/>
          </a:prstGeom>
          <a:ln w="76200" cmpd="sng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60" y="5181207"/>
            <a:ext cx="177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시작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31651" y="5155575"/>
            <a:ext cx="17535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웹  애플리케이션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종료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34934" y="1716132"/>
            <a:ext cx="43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application(ServletContext)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1" name="직선 연결선 35"/>
          <p:cNvCxnSpPr/>
          <p:nvPr/>
        </p:nvCxnSpPr>
        <p:spPr>
          <a:xfrm flipV="1">
            <a:off x="2447764" y="2780928"/>
            <a:ext cx="0" cy="2196245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52261" y="5027311"/>
            <a:ext cx="99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로그인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43266" y="2378626"/>
            <a:ext cx="34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session(HttpSession)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4" name="직선 연결선 81"/>
          <p:cNvCxnSpPr/>
          <p:nvPr/>
        </p:nvCxnSpPr>
        <p:spPr>
          <a:xfrm>
            <a:off x="2447764" y="2780928"/>
            <a:ext cx="4248472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85"/>
          <p:cNvCxnSpPr/>
          <p:nvPr/>
        </p:nvCxnSpPr>
        <p:spPr>
          <a:xfrm flipV="1">
            <a:off x="6696236" y="2780928"/>
            <a:ext cx="0" cy="2196244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87"/>
          <p:cNvCxnSpPr/>
          <p:nvPr/>
        </p:nvCxnSpPr>
        <p:spPr>
          <a:xfrm flipV="1">
            <a:off x="3252331" y="3280906"/>
            <a:ext cx="0" cy="170579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91"/>
          <p:cNvCxnSpPr/>
          <p:nvPr/>
        </p:nvCxnSpPr>
        <p:spPr>
          <a:xfrm flipV="1">
            <a:off x="3252331" y="3284984"/>
            <a:ext cx="2746546" cy="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93"/>
          <p:cNvCxnSpPr/>
          <p:nvPr/>
        </p:nvCxnSpPr>
        <p:spPr>
          <a:xfrm flipV="1">
            <a:off x="5998877" y="3280906"/>
            <a:ext cx="0" cy="1696266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00524" y="2879648"/>
            <a:ext cx="29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request(ServletRequest)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모서리가 접힌 도형 96"/>
          <p:cNvSpPr/>
          <p:nvPr/>
        </p:nvSpPr>
        <p:spPr>
          <a:xfrm rot="10800000" flipH="1">
            <a:off x="3561252" y="3496542"/>
            <a:ext cx="534957" cy="724546"/>
          </a:xfrm>
          <a:prstGeom prst="foldedCorner">
            <a:avLst>
              <a:gd name="adj" fmla="val 245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모서리가 접힌 도형 100"/>
          <p:cNvSpPr/>
          <p:nvPr/>
        </p:nvSpPr>
        <p:spPr>
          <a:xfrm rot="10800000" flipH="1">
            <a:off x="5177810" y="3496542"/>
            <a:ext cx="534957" cy="724546"/>
          </a:xfrm>
          <a:prstGeom prst="foldedCorner">
            <a:avLst>
              <a:gd name="adj" fmla="val 245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43266" y="5020222"/>
            <a:ext cx="66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요</a:t>
            </a:r>
            <a:r>
              <a:rPr lang="ko-KR" altLang="en-US" sz="1600" b="1" dirty="0">
                <a:latin typeface="맑은 고딕"/>
                <a:ea typeface="맑은 고딕"/>
                <a:cs typeface="맑은 고딕"/>
              </a:rPr>
              <a:t>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2767" y="5014215"/>
            <a:ext cx="66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4" name="직선 화살표 연결선 104"/>
          <p:cNvCxnSpPr>
            <a:stCxn id="60" idx="3"/>
            <a:endCxn id="61" idx="1"/>
          </p:cNvCxnSpPr>
          <p:nvPr/>
        </p:nvCxnSpPr>
        <p:spPr>
          <a:xfrm>
            <a:off x="4096209" y="3858815"/>
            <a:ext cx="10816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60353" y="3589856"/>
            <a:ext cx="91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include</a:t>
            </a:r>
          </a:p>
          <a:p>
            <a:pPr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forward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0" name="직선 연결선 115"/>
          <p:cNvCxnSpPr/>
          <p:nvPr/>
        </p:nvCxnSpPr>
        <p:spPr>
          <a:xfrm flipH="1">
            <a:off x="950554" y="2123331"/>
            <a:ext cx="7257851" cy="9525"/>
          </a:xfrm>
          <a:prstGeom prst="line">
            <a:avLst/>
          </a:prstGeom>
          <a:ln w="762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19"/>
          <p:cNvCxnSpPr/>
          <p:nvPr/>
        </p:nvCxnSpPr>
        <p:spPr>
          <a:xfrm>
            <a:off x="8208404" y="2085464"/>
            <a:ext cx="1" cy="2747692"/>
          </a:xfrm>
          <a:prstGeom prst="line">
            <a:avLst/>
          </a:prstGeom>
          <a:ln w="76200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26"/>
          <p:cNvCxnSpPr/>
          <p:nvPr/>
        </p:nvCxnSpPr>
        <p:spPr>
          <a:xfrm flipV="1">
            <a:off x="3851920" y="4077072"/>
            <a:ext cx="0" cy="13708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12914" y="5473595"/>
            <a:ext cx="18780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pageContext</a:t>
            </a:r>
          </a:p>
          <a:p>
            <a:pPr algn="ctr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(JspContext)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89016" y="5014216"/>
            <a:ext cx="10112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로그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아웃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6" name="직선 화살표 연결선 126"/>
          <p:cNvCxnSpPr/>
          <p:nvPr/>
        </p:nvCxnSpPr>
        <p:spPr>
          <a:xfrm>
            <a:off x="3604460" y="4038810"/>
            <a:ext cx="467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26"/>
          <p:cNvCxnSpPr/>
          <p:nvPr/>
        </p:nvCxnSpPr>
        <p:spPr>
          <a:xfrm flipV="1">
            <a:off x="5472674" y="4077072"/>
            <a:ext cx="0" cy="13708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26"/>
          <p:cNvCxnSpPr/>
          <p:nvPr/>
        </p:nvCxnSpPr>
        <p:spPr>
          <a:xfrm>
            <a:off x="5225214" y="4038810"/>
            <a:ext cx="467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33668" y="5473595"/>
            <a:ext cx="18780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pageContext</a:t>
            </a:r>
          </a:p>
          <a:p>
            <a:pPr algn="ctr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(JspContext)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698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액션 태그의 사용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204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JSP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액션 태그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서블릿 클래스 생성 시 특별한 자바 코드로 변환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페이지에서 자바 코드를 제거하기 위함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자바를 모르는 웹 개발자들에게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JSP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접근성을 높이기 위함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비즈니스 로직 개발자와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UI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작성자로 업무 분리 가능 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897" y="3861048"/>
            <a:ext cx="813690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&lt;jsp:useBean id=“</a:t>
            </a:r>
            <a:r>
              <a:rPr lang="en-US" b="1" dirty="0"/>
              <a:t>members</a:t>
            </a:r>
            <a:r>
              <a:rPr lang="en-US" dirty="0"/>
              <a:t>” </a:t>
            </a:r>
            <a:r>
              <a:rPr lang="en-US" dirty="0" smtClean="0"/>
              <a:t>scope</a:t>
            </a:r>
            <a:r>
              <a:rPr lang="en-US" dirty="0"/>
              <a:t>=“request</a:t>
            </a:r>
            <a:r>
              <a:rPr lang="en-US" dirty="0" smtClean="0"/>
              <a:t>”</a:t>
            </a:r>
            <a:r>
              <a:rPr lang="ko-KR" altLang="en-US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=“java.util.ArrayList” </a:t>
            </a:r>
            <a:endParaRPr lang="ko-KR" altLang="en-US" dirty="0"/>
          </a:p>
          <a:p>
            <a:r>
              <a:rPr lang="en-US" dirty="0"/>
              <a:t>		type=“java.util.ArrayList</a:t>
            </a:r>
            <a:r>
              <a:rPr lang="en-US" dirty="0" smtClean="0"/>
              <a:t>&lt;spms.vo.Member&gt;</a:t>
            </a:r>
            <a:r>
              <a:rPr lang="en-US" dirty="0"/>
              <a:t>”/&gt;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3022" y="3198167"/>
            <a:ext cx="7781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 smtClean="0">
                <a:cs typeface="맑은 고딕"/>
              </a:rPr>
              <a:t>예</a:t>
            </a:r>
            <a:r>
              <a:rPr lang="en-US" altLang="ko-KR" sz="2400" b="1" dirty="0" smtClean="0">
                <a:cs typeface="맑은 고딕"/>
              </a:rPr>
              <a:t>)</a:t>
            </a:r>
            <a:r>
              <a:rPr lang="ko-KR" altLang="en-US" sz="2400" b="1" dirty="0" smtClean="0">
                <a:cs typeface="맑은 고딕"/>
              </a:rPr>
              <a:t> </a:t>
            </a:r>
            <a:r>
              <a:rPr lang="en-US" altLang="ko-KR" sz="2400" b="1" dirty="0" smtClean="0">
                <a:cs typeface="맑은 고딕"/>
              </a:rPr>
              <a:t>&lt;jsp:useBean&gt;</a:t>
            </a:r>
            <a:r>
              <a:rPr lang="ko-KR" altLang="en-US" sz="2400" b="1" dirty="0" smtClean="0">
                <a:cs typeface="맑은 고딕"/>
              </a:rPr>
              <a:t> 액션 태그</a:t>
            </a:r>
            <a:endParaRPr lang="en-US" altLang="ko-KR" sz="2400" b="1" dirty="0">
              <a:cs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896" y="4653136"/>
            <a:ext cx="8136904" cy="175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java.util.ArrayList&lt;spms.vo.Member&gt; </a:t>
            </a:r>
            <a:r>
              <a:rPr lang="en-US" b="1" dirty="0"/>
              <a:t>members</a:t>
            </a:r>
            <a:r>
              <a:rPr lang="en-US" dirty="0"/>
              <a:t> = 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smtClean="0"/>
              <a:t>(</a:t>
            </a:r>
            <a:r>
              <a:rPr lang="en-US" dirty="0"/>
              <a:t>java.util.ArrayList&lt;spms.vo.Member&gt;)request.getAttribute(“</a:t>
            </a:r>
            <a:r>
              <a:rPr lang="en-US" b="1" dirty="0"/>
              <a:t>members</a:t>
            </a:r>
            <a:r>
              <a:rPr lang="en-US" dirty="0"/>
              <a:t>”);</a:t>
            </a:r>
            <a:endParaRPr lang="ko-KR" altLang="en-US" dirty="0"/>
          </a:p>
          <a:p>
            <a:r>
              <a:rPr lang="en-US" dirty="0"/>
              <a:t>if (members == null) {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smtClean="0"/>
              <a:t>members </a:t>
            </a:r>
            <a:r>
              <a:rPr lang="en-US" dirty="0"/>
              <a:t>= new java.util.ArrayList();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dirty="0" smtClean="0"/>
              <a:t>request.setAttribute</a:t>
            </a:r>
            <a:r>
              <a:rPr lang="en-US" dirty="0"/>
              <a:t>(“</a:t>
            </a:r>
            <a:r>
              <a:rPr lang="en-US" b="1" dirty="0"/>
              <a:t>members</a:t>
            </a:r>
            <a:r>
              <a:rPr lang="en-US" dirty="0"/>
              <a:t>”, members);</a:t>
            </a:r>
            <a:endParaRPr lang="ko-KR" altLang="en-US" dirty="0"/>
          </a:p>
          <a:p>
            <a:r>
              <a:rPr lang="en-US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77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663789" y="3102894"/>
            <a:ext cx="5430755" cy="1694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EL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사용하기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세로 텍스트 개체 틀 2"/>
          <p:cNvSpPr txBox="1">
            <a:spLocks/>
          </p:cNvSpPr>
          <p:nvPr/>
        </p:nvSpPr>
        <p:spPr>
          <a:xfrm>
            <a:off x="463023" y="1131784"/>
            <a:ext cx="8069417" cy="204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EL(Expression Language)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빈의 프로퍼티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배열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List, Map, ResourceBundle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객체로부터 손쉽게 값을 꺼내는 기술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자바스크립트처럼 점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(.)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과 대괄호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([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])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를 사용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간단한 연산 기능과 메서드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(static method)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호출 기능 제공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102894"/>
            <a:ext cx="2206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 smtClean="0">
                <a:cs typeface="맑은 고딕"/>
              </a:rPr>
              <a:t>표기법</a:t>
            </a:r>
            <a:endParaRPr lang="en-US" altLang="ko-KR" sz="2400" b="1" dirty="0"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5846" y="3195378"/>
            <a:ext cx="521869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${ member.no }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 또는 </a:t>
            </a:r>
            <a:r>
              <a:rPr lang="en-US" altLang="ko-KR" sz="2000" b="1" dirty="0">
                <a:cs typeface="맑은 고딕"/>
              </a:rPr>
              <a:t>${ member[“no”] </a:t>
            </a:r>
            <a:r>
              <a:rPr lang="en-US" altLang="ko-KR" sz="2000" b="1" dirty="0" smtClean="0">
                <a:cs typeface="맑은 고딕"/>
              </a:rPr>
              <a:t>}</a:t>
            </a:r>
          </a:p>
        </p:txBody>
      </p:sp>
      <p:cxnSp>
        <p:nvCxnSpPr>
          <p:cNvPr id="8" name="직선 연결선 18"/>
          <p:cNvCxnSpPr/>
          <p:nvPr/>
        </p:nvCxnSpPr>
        <p:spPr>
          <a:xfrm>
            <a:off x="3317620" y="3595488"/>
            <a:ext cx="960500" cy="0"/>
          </a:xfrm>
          <a:prstGeom prst="line">
            <a:avLst/>
          </a:prstGeom>
          <a:ln w="381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0"/>
          <p:cNvCxnSpPr/>
          <p:nvPr/>
        </p:nvCxnSpPr>
        <p:spPr>
          <a:xfrm>
            <a:off x="4317121" y="3595488"/>
            <a:ext cx="393047" cy="0"/>
          </a:xfrm>
          <a:prstGeom prst="line">
            <a:avLst/>
          </a:prstGeom>
          <a:ln w="381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7"/>
          <p:cNvCxnSpPr/>
          <p:nvPr/>
        </p:nvCxnSpPr>
        <p:spPr>
          <a:xfrm flipV="1">
            <a:off x="3840165" y="3648141"/>
            <a:ext cx="0" cy="647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5346" y="4260206"/>
            <a:ext cx="18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객체 이름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1591" y="3926007"/>
            <a:ext cx="11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프로퍼티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30"/>
          <p:cNvCxnSpPr/>
          <p:nvPr/>
        </p:nvCxnSpPr>
        <p:spPr>
          <a:xfrm flipV="1">
            <a:off x="4530148" y="3648140"/>
            <a:ext cx="0" cy="277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/>
          <p:cNvCxnSpPr/>
          <p:nvPr/>
        </p:nvCxnSpPr>
        <p:spPr>
          <a:xfrm>
            <a:off x="5820611" y="3595488"/>
            <a:ext cx="1045701" cy="0"/>
          </a:xfrm>
          <a:prstGeom prst="line">
            <a:avLst/>
          </a:prstGeom>
          <a:ln w="381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46"/>
          <p:cNvCxnSpPr/>
          <p:nvPr/>
        </p:nvCxnSpPr>
        <p:spPr>
          <a:xfrm flipV="1">
            <a:off x="7266452" y="3648139"/>
            <a:ext cx="0" cy="277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6"/>
          <p:cNvCxnSpPr/>
          <p:nvPr/>
        </p:nvCxnSpPr>
        <p:spPr>
          <a:xfrm flipV="1">
            <a:off x="6366352" y="3648139"/>
            <a:ext cx="0" cy="6120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0"/>
          <p:cNvCxnSpPr/>
          <p:nvPr/>
        </p:nvCxnSpPr>
        <p:spPr>
          <a:xfrm>
            <a:off x="7053425" y="3609072"/>
            <a:ext cx="393047" cy="0"/>
          </a:xfrm>
          <a:prstGeom prst="line">
            <a:avLst/>
          </a:prstGeom>
          <a:ln w="381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70352" y="3926007"/>
            <a:ext cx="11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프로퍼티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3618" y="4260206"/>
            <a:ext cx="189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객체 이름</a:t>
            </a:r>
            <a:endParaRPr lang="ko-KR" altLang="en-US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세로 텍스트 개체 틀 2"/>
          <p:cNvSpPr txBox="1">
            <a:spLocks/>
          </p:cNvSpPr>
          <p:nvPr/>
        </p:nvSpPr>
        <p:spPr>
          <a:xfrm>
            <a:off x="463024" y="4473116"/>
            <a:ext cx="8216776" cy="203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연산자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>
                <a:cs typeface="맑은 고딕"/>
              </a:rPr>
              <a:t>산술</a:t>
            </a:r>
            <a:r>
              <a:rPr lang="en-US" altLang="ko-KR" sz="2000" dirty="0">
                <a:cs typeface="맑은 고딕"/>
              </a:rPr>
              <a:t>,</a:t>
            </a:r>
            <a:r>
              <a:rPr lang="ko-KR" altLang="en-US" sz="2000" dirty="0">
                <a:cs typeface="맑은 고딕"/>
              </a:rPr>
              <a:t> 논리</a:t>
            </a:r>
            <a:r>
              <a:rPr lang="en-US" altLang="ko-KR" sz="2000" dirty="0">
                <a:cs typeface="맑은 고딕"/>
              </a:rPr>
              <a:t>,</a:t>
            </a:r>
            <a:r>
              <a:rPr lang="ko-KR" altLang="en-US" sz="2000" dirty="0">
                <a:cs typeface="맑은 고딕"/>
              </a:rPr>
              <a:t> 관계</a:t>
            </a:r>
            <a:r>
              <a:rPr lang="en-US" altLang="ko-KR" sz="2000" dirty="0">
                <a:cs typeface="맑은 고딕"/>
              </a:rPr>
              <a:t>,</a:t>
            </a:r>
            <a:r>
              <a:rPr lang="ko-KR" altLang="en-US" sz="2000" dirty="0">
                <a:cs typeface="맑은 고딕"/>
              </a:rPr>
              <a:t> </a:t>
            </a:r>
            <a:r>
              <a:rPr lang="en-US" altLang="ko-KR" sz="2000" dirty="0">
                <a:cs typeface="맑은 고딕"/>
              </a:rPr>
              <a:t>empty, </a:t>
            </a:r>
            <a:r>
              <a:rPr lang="ko-KR" altLang="en-US" sz="2000" dirty="0">
                <a:cs typeface="맑은 고딕"/>
              </a:rPr>
              <a:t>조건 연산자 </a:t>
            </a:r>
            <a:r>
              <a:rPr lang="ko-KR" altLang="en-US" sz="2000" dirty="0" smtClean="0">
                <a:cs typeface="맑은 고딕"/>
              </a:rPr>
              <a:t>제공</a:t>
            </a:r>
            <a:endParaRPr lang="en-US" altLang="ko-KR" sz="2000" dirty="0" smtClean="0">
              <a:cs typeface="맑은 고딕"/>
            </a:endParaRPr>
          </a:p>
          <a:p>
            <a:r>
              <a:rPr lang="ko-KR" altLang="en-US" sz="2400" b="1" dirty="0" smtClean="0">
                <a:cs typeface="맑은 고딕"/>
              </a:rPr>
              <a:t>객체 검색 순서</a:t>
            </a:r>
            <a:endParaRPr lang="en-US" altLang="ko-KR" sz="2400" b="1" dirty="0" smtClean="0">
              <a:cs typeface="맑은 고딕"/>
            </a:endParaRPr>
          </a:p>
          <a:p>
            <a:pPr lvl="1"/>
            <a:r>
              <a:rPr lang="en-US" altLang="ko-KR" sz="1800" dirty="0" smtClean="0">
                <a:cs typeface="맑은 고딕"/>
              </a:rPr>
              <a:t>pageScope</a:t>
            </a:r>
            <a:r>
              <a:rPr lang="ko-KR" altLang="en-US" sz="1800" dirty="0" smtClean="0">
                <a:cs typeface="맑은 고딕"/>
              </a:rPr>
              <a:t> </a:t>
            </a:r>
            <a:r>
              <a:rPr lang="ko-KR" altLang="en-US" sz="1800" dirty="0" smtClean="0">
                <a:cs typeface="맑은 고딕"/>
                <a:sym typeface="Wingdings"/>
              </a:rPr>
              <a:t></a:t>
            </a:r>
            <a:r>
              <a:rPr lang="en-US" altLang="ko-KR" sz="1800" dirty="0" smtClean="0">
                <a:cs typeface="맑은 고딕"/>
              </a:rPr>
              <a:t> requestScope</a:t>
            </a:r>
            <a:r>
              <a:rPr lang="ko-KR" altLang="en-US" sz="1800" dirty="0" smtClean="0">
                <a:cs typeface="맑은 고딕"/>
              </a:rPr>
              <a:t> </a:t>
            </a:r>
            <a:r>
              <a:rPr lang="ko-KR" altLang="en-US" sz="1800" dirty="0" smtClean="0">
                <a:cs typeface="맑은 고딕"/>
                <a:sym typeface="Wingdings"/>
              </a:rPr>
              <a:t></a:t>
            </a:r>
            <a:r>
              <a:rPr lang="en-US" altLang="ko-KR" sz="1800" dirty="0" smtClean="0">
                <a:cs typeface="맑은 고딕"/>
              </a:rPr>
              <a:t> sessionScope</a:t>
            </a:r>
            <a:r>
              <a:rPr lang="ko-KR" altLang="en-US" sz="1800" dirty="0" smtClean="0">
                <a:cs typeface="맑은 고딕"/>
              </a:rPr>
              <a:t> </a:t>
            </a:r>
            <a:r>
              <a:rPr lang="ko-KR" altLang="en-US" sz="1800" dirty="0" smtClean="0">
                <a:cs typeface="맑은 고딕"/>
                <a:sym typeface="Wingdings"/>
              </a:rPr>
              <a:t></a:t>
            </a:r>
            <a:r>
              <a:rPr lang="en-US" altLang="ko-KR" sz="1800" dirty="0" smtClean="0">
                <a:cs typeface="맑은 고딕"/>
              </a:rPr>
              <a:t> applicationScope</a:t>
            </a:r>
            <a:endParaRPr lang="en-US" altLang="ko-KR" sz="1800" b="1" dirty="0" smtClean="0">
              <a:cs typeface="맑은 고딕"/>
            </a:endParaRPr>
          </a:p>
          <a:p>
            <a:pPr lvl="1"/>
            <a:r>
              <a:rPr lang="en-US" altLang="ko-KR" sz="1800" dirty="0" smtClean="0">
                <a:cs typeface="맑은 고딕"/>
              </a:rPr>
              <a:t>${</a:t>
            </a:r>
            <a:r>
              <a:rPr lang="ko-KR" altLang="en-US" sz="1800" dirty="0" smtClean="0">
                <a:cs typeface="맑은 고딕"/>
              </a:rPr>
              <a:t>객체식별자</a:t>
            </a:r>
            <a:r>
              <a:rPr lang="en-US" altLang="ko-KR" sz="1800" dirty="0" smtClean="0">
                <a:cs typeface="맑은 고딕"/>
              </a:rPr>
              <a:t>}</a:t>
            </a:r>
            <a:r>
              <a:rPr lang="ko-KR" altLang="en-US" sz="1800" dirty="0" smtClean="0">
                <a:cs typeface="맑은 고딕"/>
              </a:rPr>
              <a:t> </a:t>
            </a:r>
            <a:r>
              <a:rPr lang="ko-KR" altLang="en-US" sz="1800" dirty="0" smtClean="0">
                <a:cs typeface="맑은 고딕"/>
                <a:sym typeface="Wingdings"/>
              </a:rPr>
              <a:t> </a:t>
            </a:r>
            <a:r>
              <a:rPr lang="en-US" altLang="ko-KR" sz="1800" dirty="0" smtClean="0">
                <a:cs typeface="맑은 고딕"/>
                <a:sym typeface="Wingdings"/>
              </a:rPr>
              <a:t>pageScope</a:t>
            </a:r>
            <a:r>
              <a:rPr lang="ko-KR" altLang="en-US" sz="1800" dirty="0" smtClean="0">
                <a:cs typeface="맑은 고딕"/>
                <a:sym typeface="Wingdings"/>
              </a:rPr>
              <a:t>부터 뒤진다</a:t>
            </a:r>
            <a:r>
              <a:rPr lang="en-US" altLang="ko-KR" sz="1800" dirty="0" smtClean="0">
                <a:cs typeface="맑은 고딕"/>
                <a:sym typeface="Wingdings"/>
              </a:rPr>
              <a:t>.</a:t>
            </a:r>
            <a:endParaRPr lang="en-US" altLang="ko-KR" sz="1800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528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144000" indent="-108000">
          <a:buFont typeface="Arial" pitchFamily="34" charset="0"/>
          <a:buChar char="•"/>
          <a:defRPr sz="1000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51905</TotalTime>
  <Words>1158</Words>
  <Application>Microsoft Macintosh PowerPoint</Application>
  <PresentationFormat>On-screen Show (4:3)</PresentationFormat>
  <Paragraphs>318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Lesson 05 MVC 아키텍처</vt:lpstr>
      <vt:lpstr>MVC 이해하기</vt:lpstr>
      <vt:lpstr>뷰 컴포넌트와 JSP</vt:lpstr>
      <vt:lpstr>JSP와 주요 구성 요소</vt:lpstr>
      <vt:lpstr>서블릿에서 뷰 분리하기</vt:lpstr>
      <vt:lpstr>포워딩과 인클루딩</vt:lpstr>
      <vt:lpstr>데이터 보관소</vt:lpstr>
      <vt:lpstr>JSP 액션 태그의 사용</vt:lpstr>
      <vt:lpstr>EL 사용하기</vt:lpstr>
      <vt:lpstr>JSTL 사용하기</vt:lpstr>
      <vt:lpstr>DAO 사용하기</vt:lpstr>
      <vt:lpstr>ServletContextListener와 객체 공유</vt:lpstr>
      <vt:lpstr>DB 커넥션풀</vt:lpstr>
      <vt:lpstr>DataSource와 JNDI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진영 엄</cp:lastModifiedBy>
  <cp:revision>320</cp:revision>
  <dcterms:created xsi:type="dcterms:W3CDTF">2012-01-24T12:20:59Z</dcterms:created>
  <dcterms:modified xsi:type="dcterms:W3CDTF">2014-02-06T16:24:40Z</dcterms:modified>
</cp:coreProperties>
</file>