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0397" autoAdjust="0"/>
  </p:normalViewPr>
  <p:slideViewPr>
    <p:cSldViewPr snapToObjects="1">
      <p:cViewPr>
        <p:scale>
          <a:sx n="67" d="100"/>
          <a:sy n="67" d="100"/>
        </p:scale>
        <p:origin x="-14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2013. 11. 30.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de.google.com/p/refle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06</a:t>
            </a:r>
            <a:br>
              <a:rPr lang="en-US" altLang="ko-KR" dirty="0" smtClean="0"/>
            </a:br>
            <a:r>
              <a:rPr lang="ko-KR" altLang="en-US" dirty="0" smtClean="0"/>
              <a:t>미니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프레임워크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프런트 컨트롤러의 도입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2045187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프런트 컨트롤러 디자인 패턴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프런트 컨트롤러는 서블릿들의 공통 코드를 처리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기존 서블릿은 페이지에 대한 요청 처리만 담당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클라이언트의 요청에 따라 적절한 페이지 컨트롤러 선택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뷰 관리 및 페이지 이동 관리  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3176972"/>
            <a:ext cx="8229600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프런트 컨트롤러를 적용한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6" name="직선 화살표 연결선 41"/>
          <p:cNvCxnSpPr/>
          <p:nvPr/>
        </p:nvCxnSpPr>
        <p:spPr>
          <a:xfrm>
            <a:off x="2416698" y="4258801"/>
            <a:ext cx="93116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16698" y="3962771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0" name="그룹 44"/>
          <p:cNvGrpSpPr/>
          <p:nvPr/>
        </p:nvGrpSpPr>
        <p:grpSpPr>
          <a:xfrm>
            <a:off x="1139977" y="3849205"/>
            <a:ext cx="1229093" cy="1140624"/>
            <a:chOff x="3089701" y="2835923"/>
            <a:chExt cx="888452" cy="796308"/>
          </a:xfrm>
        </p:grpSpPr>
        <p:sp>
          <p:nvSpPr>
            <p:cNvPr id="63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89701" y="3121876"/>
              <a:ext cx="888452" cy="2148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웹 브라우저</a:t>
              </a:r>
              <a:endParaRPr lang="ko-KR" altLang="en-US" sz="1400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67" name="직선 화살표 연결선 50"/>
          <p:cNvCxnSpPr/>
          <p:nvPr/>
        </p:nvCxnSpPr>
        <p:spPr>
          <a:xfrm>
            <a:off x="4896036" y="4258801"/>
            <a:ext cx="88700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08877" y="3957513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②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위임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1" name="직선 화살표 연결선 52"/>
          <p:cNvCxnSpPr/>
          <p:nvPr/>
        </p:nvCxnSpPr>
        <p:spPr>
          <a:xfrm>
            <a:off x="4401545" y="4754512"/>
            <a:ext cx="2" cy="47639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87272" y="4840739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⑤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전달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3" name="직선 화살표 연결선 54"/>
          <p:cNvCxnSpPr/>
          <p:nvPr/>
        </p:nvCxnSpPr>
        <p:spPr>
          <a:xfrm flipH="1" flipV="1">
            <a:off x="3969531" y="4754512"/>
            <a:ext cx="1" cy="47639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51068" y="4542187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⑥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68782" y="5266913"/>
            <a:ext cx="1556706" cy="705731"/>
            <a:chOff x="6327662" y="5647168"/>
            <a:chExt cx="1080001" cy="476318"/>
          </a:xfrm>
        </p:grpSpPr>
        <p:sp>
          <p:nvSpPr>
            <p:cNvPr id="44" name="직사각형 32"/>
            <p:cNvSpPr/>
            <p:nvPr/>
          </p:nvSpPr>
          <p:spPr>
            <a:xfrm>
              <a:off x="6327662" y="5647168"/>
              <a:ext cx="1080000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27728" y="5647168"/>
              <a:ext cx="10799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« Model</a:t>
              </a:r>
              <a:r>
                <a:rPr lang="ko-KR" altLang="en-US" sz="1200" dirty="0" smtClean="0">
                  <a:latin typeface="Comic Sans MS" pitchFamily="66" charset="0"/>
                  <a:ea typeface="나눔고딕" pitchFamily="50" charset="-127"/>
                </a:rPr>
                <a:t>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»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27728" y="5821942"/>
              <a:ext cx="1079935" cy="24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DAO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9476" y="5266913"/>
            <a:ext cx="1487268" cy="718371"/>
            <a:chOff x="3329456" y="5640416"/>
            <a:chExt cx="1079938" cy="476319"/>
          </a:xfrm>
        </p:grpSpPr>
        <p:sp>
          <p:nvSpPr>
            <p:cNvPr id="45" name="직사각형 35"/>
            <p:cNvSpPr/>
            <p:nvPr/>
          </p:nvSpPr>
          <p:spPr>
            <a:xfrm>
              <a:off x="3329459" y="5640416"/>
              <a:ext cx="1079933" cy="4763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9459" y="5647934"/>
              <a:ext cx="10799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« View</a:t>
              </a:r>
              <a:r>
                <a:rPr lang="ko-KR" altLang="en-US" sz="1200" dirty="0" smtClean="0">
                  <a:latin typeface="Comic Sans MS" pitchFamily="66" charset="0"/>
                  <a:ea typeface="나눔고딕" pitchFamily="50" charset="-127"/>
                </a:rPr>
                <a:t>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»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29456" y="5810094"/>
              <a:ext cx="1079935" cy="244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96136" y="4031801"/>
            <a:ext cx="1556640" cy="695052"/>
            <a:chOff x="6327727" y="4205700"/>
            <a:chExt cx="1079935" cy="476318"/>
          </a:xfrm>
        </p:grpSpPr>
        <p:sp>
          <p:nvSpPr>
            <p:cNvPr id="79" name="직사각형 37"/>
            <p:cNvSpPr/>
            <p:nvPr/>
          </p:nvSpPr>
          <p:spPr>
            <a:xfrm>
              <a:off x="6327727" y="4205700"/>
              <a:ext cx="1079935" cy="4763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7727" y="4221088"/>
              <a:ext cx="1079935" cy="400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페이지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72765" y="4027390"/>
            <a:ext cx="1487267" cy="690768"/>
            <a:chOff x="3329457" y="4205700"/>
            <a:chExt cx="1079937" cy="476318"/>
          </a:xfrm>
        </p:grpSpPr>
        <p:sp>
          <p:nvSpPr>
            <p:cNvPr id="43" name="직사각형 15"/>
            <p:cNvSpPr/>
            <p:nvPr/>
          </p:nvSpPr>
          <p:spPr>
            <a:xfrm>
              <a:off x="3329457" y="4205700"/>
              <a:ext cx="1079935" cy="47631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29459" y="4224810"/>
              <a:ext cx="1079935" cy="4032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프런트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컨트롤러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83" name="직선 화살표 연결선 56"/>
          <p:cNvCxnSpPr/>
          <p:nvPr/>
        </p:nvCxnSpPr>
        <p:spPr>
          <a:xfrm>
            <a:off x="6631227" y="4746779"/>
            <a:ext cx="13097" cy="48413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55524" y="4840739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③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1" name="직선 화살표 연결선 58"/>
          <p:cNvCxnSpPr/>
          <p:nvPr/>
        </p:nvCxnSpPr>
        <p:spPr>
          <a:xfrm flipH="1">
            <a:off x="4860032" y="4476295"/>
            <a:ext cx="88700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66457" y="4566806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④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뷰 정보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7" name="직선 화살표 연결선 58"/>
          <p:cNvCxnSpPr/>
          <p:nvPr/>
        </p:nvCxnSpPr>
        <p:spPr>
          <a:xfrm flipH="1">
            <a:off x="2416698" y="4471039"/>
            <a:ext cx="931166" cy="525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페이지 컨트롤러의 진화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2333220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Controller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인터페이스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프런트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컨트롤러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와 페이지 컨트롤러 사이의 호출 규칙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페이지 컨트롤러를 일반 클래스화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재 사용성 높임</a:t>
            </a:r>
            <a:endParaRPr lang="en-US" altLang="ko-KR" sz="2000" dirty="0">
              <a:latin typeface="맑은 고딕"/>
              <a:ea typeface="맑은 고딕"/>
              <a:cs typeface="맑은 고딕"/>
              <a:sym typeface="Wingdings"/>
            </a:endParaRPr>
          </a:p>
          <a:p>
            <a:pPr marL="0" indent="0">
              <a:buNone/>
            </a:pPr>
            <a:r>
              <a:rPr lang="ko-KR" altLang="en-US" sz="1800" b="1" dirty="0" smtClean="0"/>
              <a:t>          </a:t>
            </a:r>
            <a:r>
              <a:rPr lang="en-US" sz="1800" b="1" dirty="0" smtClean="0"/>
              <a:t>public </a:t>
            </a:r>
            <a:r>
              <a:rPr lang="en-US" sz="1800" b="1" dirty="0"/>
              <a:t>interface Controller {</a:t>
            </a:r>
          </a:p>
          <a:p>
            <a:pPr marL="0" indent="0">
              <a:buNone/>
            </a:pPr>
            <a:r>
              <a:rPr lang="ko-KR" altLang="en-US" sz="1800" dirty="0" smtClean="0"/>
              <a:t>            </a:t>
            </a:r>
            <a:r>
              <a:rPr lang="en-US" sz="1800" dirty="0" smtClean="0"/>
              <a:t>String </a:t>
            </a:r>
            <a:r>
              <a:rPr lang="en-US" sz="1800" dirty="0"/>
              <a:t>execute(Map&lt;String, Object&gt; model) </a:t>
            </a:r>
            <a:r>
              <a:rPr lang="en-US" sz="1800" dirty="0" smtClean="0"/>
              <a:t>throws </a:t>
            </a:r>
            <a:r>
              <a:rPr lang="en-US" sz="1800" dirty="0"/>
              <a:t>Exception;</a:t>
            </a:r>
          </a:p>
          <a:p>
            <a:pPr marL="0" indent="0">
              <a:buNone/>
            </a:pPr>
            <a:r>
              <a:rPr lang="ko-KR" altLang="en-US" sz="1800" dirty="0" smtClean="0"/>
              <a:t>          </a:t>
            </a:r>
            <a:r>
              <a:rPr lang="en-US" sz="1800" dirty="0" smtClean="0"/>
              <a:t>}</a:t>
            </a:r>
            <a:r>
              <a:rPr lang="ko-KR" altLang="en-US" sz="1800" dirty="0" smtClean="0">
                <a:latin typeface="맑은 고딕"/>
                <a:ea typeface="맑은 고딕"/>
                <a:cs typeface="맑은 고딕"/>
              </a:rPr>
              <a:t>  </a:t>
            </a:r>
            <a:endParaRPr lang="en-US" altLang="ko-KR" sz="18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3356992"/>
            <a:ext cx="8229600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Controller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를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적용한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7994" y="3972500"/>
            <a:ext cx="1053851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execute()</a:t>
            </a:r>
            <a:endParaRPr lang="ko-KR" altLang="en-US" sz="1400" dirty="0" smtClean="0">
              <a:latin typeface="+mn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978592" y="3969060"/>
            <a:ext cx="1385831" cy="715210"/>
            <a:chOff x="3387685" y="1912356"/>
            <a:chExt cx="1083526" cy="476318"/>
          </a:xfrm>
        </p:grpSpPr>
        <p:sp>
          <p:nvSpPr>
            <p:cNvPr id="40" name="직사각형 37"/>
            <p:cNvSpPr/>
            <p:nvPr/>
          </p:nvSpPr>
          <p:spPr>
            <a:xfrm>
              <a:off x="3391276" y="1912356"/>
              <a:ext cx="1079935" cy="476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87685" y="2114858"/>
              <a:ext cx="1079935" cy="204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Controller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1275" y="1931466"/>
              <a:ext cx="1079935" cy="204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Comic Sans MS" pitchFamily="66" charset="0"/>
                  <a:ea typeface="나눔고딕" pitchFamily="50" charset="-127"/>
                </a:rPr>
                <a:t>«interface»</a:t>
              </a:r>
              <a:endParaRPr lang="en-US" altLang="ko-KR" sz="1400" b="1" dirty="0" smtClean="0">
                <a:latin typeface="Comic Sans MS" pitchFamily="66" charset="0"/>
                <a:ea typeface="나눔고딕" pitchFamily="50" charset="-127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42751" y="5586266"/>
            <a:ext cx="2174582" cy="715210"/>
            <a:chOff x="3288392" y="2845678"/>
            <a:chExt cx="1494211" cy="476318"/>
          </a:xfrm>
        </p:grpSpPr>
        <p:sp>
          <p:nvSpPr>
            <p:cNvPr id="49" name="직사각형 16"/>
            <p:cNvSpPr/>
            <p:nvPr/>
          </p:nvSpPr>
          <p:spPr>
            <a:xfrm>
              <a:off x="3288392" y="2845678"/>
              <a:ext cx="1494211" cy="476318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8396" y="3059171"/>
              <a:ext cx="1494207" cy="204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MemberListController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88396" y="2854197"/>
              <a:ext cx="1494207" cy="204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mic Sans MS" pitchFamily="66" charset="0"/>
                  <a:ea typeface="나눔고딕" pitchFamily="50" charset="-127"/>
                </a:rPr>
                <a:t>«Page Controller»</a:t>
              </a:r>
              <a:endParaRPr lang="en-US" altLang="ko-KR" sz="1400" dirty="0" smtClean="0">
                <a:latin typeface="Comic Sans MS" pitchFamily="66" charset="0"/>
                <a:ea typeface="나눔고딕" pitchFamily="50" charset="-127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71329" y="3969060"/>
            <a:ext cx="1886667" cy="715210"/>
            <a:chOff x="1271329" y="4221088"/>
            <a:chExt cx="1886667" cy="715210"/>
          </a:xfrm>
        </p:grpSpPr>
        <p:sp>
          <p:nvSpPr>
            <p:cNvPr id="35" name="직사각형 15"/>
            <p:cNvSpPr/>
            <p:nvPr/>
          </p:nvSpPr>
          <p:spPr>
            <a:xfrm>
              <a:off x="1271329" y="4221088"/>
              <a:ext cx="1886665" cy="71521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71330" y="4532305"/>
              <a:ext cx="188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/>
                  <a:ea typeface="맑은 고딕"/>
                  <a:cs typeface="맑은 고딕"/>
                </a:rPr>
                <a:t>DispatcherServlet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71330" y="4221088"/>
              <a:ext cx="1886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«Front Controller»</a:t>
              </a:r>
              <a:endParaRPr lang="en-US" altLang="ko-KR" sz="1200" dirty="0" smtClean="0">
                <a:latin typeface="Comic Sans MS" pitchFamily="66" charset="0"/>
                <a:ea typeface="나눔고딕" pitchFamily="50" charset="-127"/>
              </a:endParaRPr>
            </a:p>
          </p:txBody>
        </p:sp>
      </p:grpSp>
      <p:sp>
        <p:nvSpPr>
          <p:cNvPr id="53" name="이등변 삼각형 30"/>
          <p:cNvSpPr/>
          <p:nvPr/>
        </p:nvSpPr>
        <p:spPr>
          <a:xfrm rot="10800000" flipV="1">
            <a:off x="5593979" y="4684270"/>
            <a:ext cx="260298" cy="295222"/>
          </a:xfrm>
          <a:prstGeom prst="triangl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4" name="직선 연결선 32"/>
          <p:cNvCxnSpPr>
            <a:endCxn id="49" idx="0"/>
          </p:cNvCxnSpPr>
          <p:nvPr/>
        </p:nvCxnSpPr>
        <p:spPr>
          <a:xfrm>
            <a:off x="5724128" y="4977172"/>
            <a:ext cx="5914" cy="609094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41"/>
          <p:cNvCxnSpPr/>
          <p:nvPr/>
        </p:nvCxnSpPr>
        <p:spPr>
          <a:xfrm>
            <a:off x="3157996" y="4329100"/>
            <a:ext cx="181004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DI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를 이용한 빈 의존성 관리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2009184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의존성 주입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DI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;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Dependency Injection)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특정 작업을 수행할 때 사용하는 객체를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의존 객체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”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라 부름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이런 의존 객체를 외부에서 주입함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결합도가 낮아짐  교체가 쉽고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 변경이 용이해짐 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문법  의존 객체를 위한 인스턴스 변수와 셋터 메서드를 준비</a:t>
            </a:r>
            <a:r>
              <a:rPr lang="ko-KR" altLang="en-US" sz="1800" b="1" dirty="0" smtClean="0"/>
              <a:t>  </a:t>
            </a:r>
            <a:endParaRPr lang="en-US" altLang="ko-KR" sz="18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3180336"/>
            <a:ext cx="8229600" cy="247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의존 객체의 관리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의존 객체의 관리와 주입은 빈 컨테이너가 관리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ContextLoaderListener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가 빈 컨테이너 역할 수행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인터페이스를 통해 의존 객체에 대한 결합도 낮춤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MemberDao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에 인터페이스 적용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" name="그룹 76"/>
          <p:cNvGrpSpPr/>
          <p:nvPr/>
        </p:nvGrpSpPr>
        <p:grpSpPr>
          <a:xfrm>
            <a:off x="3848609" y="5756693"/>
            <a:ext cx="2307595" cy="588631"/>
            <a:chOff x="1357023" y="2417843"/>
            <a:chExt cx="1081552" cy="301544"/>
          </a:xfrm>
        </p:grpSpPr>
        <p:sp>
          <p:nvSpPr>
            <p:cNvPr id="22" name="직사각형 77"/>
            <p:cNvSpPr/>
            <p:nvPr/>
          </p:nvSpPr>
          <p:spPr>
            <a:xfrm>
              <a:off x="1358575" y="2417843"/>
              <a:ext cx="1080000" cy="3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023" y="2473105"/>
              <a:ext cx="1079935" cy="157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고딕" pitchFamily="50" charset="-127"/>
                  <a:ea typeface="나눔고딕" pitchFamily="50" charset="-127"/>
                </a:rPr>
                <a:t>MemberListController</a:t>
              </a:r>
            </a:p>
          </p:txBody>
        </p:sp>
      </p:grpSp>
      <p:cxnSp>
        <p:nvCxnSpPr>
          <p:cNvPr id="24" name="직선 화살표 연결선 35"/>
          <p:cNvCxnSpPr>
            <a:stCxn id="22" idx="3"/>
            <a:endCxn id="26" idx="1"/>
          </p:cNvCxnSpPr>
          <p:nvPr/>
        </p:nvCxnSpPr>
        <p:spPr>
          <a:xfrm>
            <a:off x="6156205" y="6051009"/>
            <a:ext cx="98606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그룹 39"/>
          <p:cNvGrpSpPr/>
          <p:nvPr/>
        </p:nvGrpSpPr>
        <p:grpSpPr>
          <a:xfrm>
            <a:off x="7142270" y="5756693"/>
            <a:ext cx="1382216" cy="588631"/>
            <a:chOff x="1358575" y="2417843"/>
            <a:chExt cx="1080001" cy="301544"/>
          </a:xfrm>
        </p:grpSpPr>
        <p:sp>
          <p:nvSpPr>
            <p:cNvPr id="26" name="직사각형 40"/>
            <p:cNvSpPr/>
            <p:nvPr/>
          </p:nvSpPr>
          <p:spPr>
            <a:xfrm>
              <a:off x="1358575" y="2417843"/>
              <a:ext cx="1080000" cy="3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8641" y="2489781"/>
              <a:ext cx="1079935" cy="157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고딕" pitchFamily="50" charset="-127"/>
                  <a:ea typeface="나눔고딕" pitchFamily="50" charset="-127"/>
                </a:rPr>
                <a:t>MemberDao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90958" y="5699717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200" dirty="0">
                <a:cs typeface="맑은 고딕"/>
              </a:rPr>
              <a:t>②</a:t>
            </a:r>
            <a:r>
              <a:rPr lang="ko-KR" altLang="en-US" sz="1200" dirty="0" smtClean="0">
                <a:latin typeface="+mn-ea"/>
              </a:rPr>
              <a:t>사용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42270" y="4325426"/>
            <a:ext cx="1382215" cy="80022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빈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컨테이너</a:t>
            </a:r>
            <a:endParaRPr lang="en-US" sz="1600" dirty="0"/>
          </a:p>
        </p:txBody>
      </p:sp>
      <p:cxnSp>
        <p:nvCxnSpPr>
          <p:cNvPr id="30" name="직선 화살표 연결선 35"/>
          <p:cNvCxnSpPr/>
          <p:nvPr/>
        </p:nvCxnSpPr>
        <p:spPr>
          <a:xfrm flipH="1">
            <a:off x="7867455" y="5125647"/>
            <a:ext cx="1" cy="631047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43656" y="5318717"/>
            <a:ext cx="6967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ko-KR" altLang="en-US" sz="1200" dirty="0" smtClean="0">
                <a:cs typeface="맑은 고딕"/>
              </a:rPr>
              <a:t>①</a:t>
            </a:r>
            <a:r>
              <a:rPr lang="ko-KR" altLang="en-US" sz="1200" dirty="0" smtClean="0">
                <a:latin typeface="+mn-ea"/>
              </a:rPr>
              <a:t>주입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182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sz="2800" b="1" dirty="0" smtClean="0">
                <a:latin typeface="맑은 고딕"/>
                <a:ea typeface="맑은 고딕"/>
                <a:cs typeface="맑은 고딕"/>
              </a:rPr>
              <a:t>리플랙션 </a:t>
            </a:r>
            <a:r>
              <a:rPr lang="en-US" altLang="ko-KR" sz="2800" b="1" dirty="0" smtClean="0">
                <a:latin typeface="맑은 고딕"/>
                <a:ea typeface="맑은 고딕"/>
                <a:cs typeface="맑은 고딕"/>
              </a:rPr>
              <a:t>API</a:t>
            </a:r>
            <a:r>
              <a:rPr lang="ko-KR" altLang="en-US" sz="2800" b="1" dirty="0" smtClean="0">
                <a:latin typeface="맑은 고딕"/>
                <a:ea typeface="맑은 고딕"/>
                <a:cs typeface="맑은 고딕"/>
              </a:rPr>
              <a:t>를 이용하여</a:t>
            </a:r>
            <a:r>
              <a:rPr lang="en-US" altLang="ko-KR" sz="28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ea typeface="맑은 고딕"/>
                <a:cs typeface="맑은 고딕"/>
              </a:rPr>
              <a:t>프런트 컨트롤러 개선하기</a:t>
            </a:r>
            <a:endParaRPr lang="ko-KR" altLang="en-US" sz="28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2585248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리플랙션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API (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Reflection API)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실행 중에 애플리케이션을 조사하고 변경할 때 사용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/>
              <a:t>클래스의 멤버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메서드나 변수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정보를 손쉽게 탐색할 수 있음</a:t>
            </a:r>
            <a:endParaRPr lang="en-US" altLang="ko-KR" sz="2000" dirty="0" smtClean="0"/>
          </a:p>
          <a:p>
            <a:pPr lvl="1"/>
            <a:r>
              <a:rPr lang="ko-KR" altLang="en-US" sz="2000" b="1" dirty="0" smtClean="0"/>
              <a:t>단점</a:t>
            </a:r>
            <a:endParaRPr lang="en-US" altLang="ko-KR" sz="2000" b="1" dirty="0" smtClean="0"/>
          </a:p>
          <a:p>
            <a:pPr lvl="2"/>
            <a:r>
              <a:rPr lang="ko-KR" altLang="en-US" sz="1600" dirty="0" smtClean="0"/>
              <a:t>성능을 떨어 뜨림 </a:t>
            </a:r>
            <a:r>
              <a:rPr lang="ko-KR" altLang="en-US" sz="1600" dirty="0" smtClean="0">
                <a:sym typeface="Wingdings"/>
              </a:rPr>
              <a:t> 동적인 객체 생성</a:t>
            </a:r>
            <a:r>
              <a:rPr lang="en-US" altLang="ko-KR" sz="1600" dirty="0" smtClean="0">
                <a:sym typeface="Wingdings"/>
              </a:rPr>
              <a:t>,</a:t>
            </a:r>
            <a:r>
              <a:rPr lang="ko-KR" altLang="en-US" sz="1600" dirty="0" smtClean="0">
                <a:sym typeface="Wingdings"/>
              </a:rPr>
              <a:t> 메서드 조사</a:t>
            </a:r>
            <a:endParaRPr lang="en-US" altLang="ko-KR" sz="1600" dirty="0" smtClean="0"/>
          </a:p>
          <a:p>
            <a:pPr lvl="2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보안에 제약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  <a:sym typeface="Wingdings"/>
              </a:rPr>
              <a:t>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  <a:sym typeface="Wingdings"/>
              </a:rPr>
              <a:t>보안 제약이 걸려있는 애플릿에서는 사용할 수 없음</a:t>
            </a:r>
            <a:endParaRPr lang="en-US" altLang="ko-KR" sz="1600" dirty="0" smtClean="0">
              <a:latin typeface="맑은 고딕"/>
              <a:ea typeface="맑은 고딕"/>
              <a:cs typeface="맑은 고딕"/>
              <a:sym typeface="Wingdings"/>
            </a:endParaRPr>
          </a:p>
          <a:p>
            <a:pPr lvl="2"/>
            <a:r>
              <a:rPr lang="ko-KR" altLang="en-US" sz="1600" dirty="0" smtClean="0">
                <a:latin typeface="맑은 고딕"/>
                <a:ea typeface="맑은 고딕"/>
                <a:cs typeface="맑은 고딕"/>
                <a:sym typeface="Wingdings"/>
              </a:rPr>
              <a:t>내부의 구조의 무분별한 노출 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  <a:sym typeface="Wingdings"/>
              </a:rPr>
              <a:t>private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  <a:sym typeface="Wingdings"/>
              </a:rPr>
              <a:t>변수나 메서드의 실행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3665307"/>
            <a:ext cx="8229600" cy="55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개선된 프런트 컨트롤러의 실행 구조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3415" y="5367265"/>
            <a:ext cx="1795618" cy="576063"/>
            <a:chOff x="2999925" y="1364201"/>
            <a:chExt cx="1216475" cy="430887"/>
          </a:xfrm>
        </p:grpSpPr>
        <p:sp>
          <p:nvSpPr>
            <p:cNvPr id="1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9925" y="1364201"/>
              <a:ext cx="1216475" cy="368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Front Controller </a:t>
              </a:r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DispatcherServlet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08730" y="5361566"/>
            <a:ext cx="1795618" cy="576063"/>
            <a:chOff x="2999925" y="1364201"/>
            <a:chExt cx="1216475" cy="430887"/>
          </a:xfrm>
        </p:grpSpPr>
        <p:sp>
          <p:nvSpPr>
            <p:cNvPr id="20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99925" y="1364201"/>
              <a:ext cx="1216475" cy="368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Page Controller </a:t>
              </a:r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DispatcherServlet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08730" y="4244921"/>
            <a:ext cx="1795618" cy="576063"/>
            <a:chOff x="2999925" y="1364201"/>
            <a:chExt cx="1216475" cy="430887"/>
          </a:xfrm>
        </p:grpSpPr>
        <p:sp>
          <p:nvSpPr>
            <p:cNvPr id="34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99925" y="1364201"/>
              <a:ext cx="1216475" cy="368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interface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 </a:t>
              </a:r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DataBinding</a:t>
              </a:r>
            </a:p>
          </p:txBody>
        </p:sp>
      </p:grpSp>
      <p:sp>
        <p:nvSpPr>
          <p:cNvPr id="36" name="이등변 삼각형 30"/>
          <p:cNvSpPr/>
          <p:nvPr/>
        </p:nvSpPr>
        <p:spPr>
          <a:xfrm rot="10800000" flipV="1">
            <a:off x="6692548" y="4845317"/>
            <a:ext cx="260298" cy="295222"/>
          </a:xfrm>
          <a:prstGeom prst="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37" name="직선 연결선 32"/>
          <p:cNvCxnSpPr/>
          <p:nvPr/>
        </p:nvCxnSpPr>
        <p:spPr>
          <a:xfrm>
            <a:off x="6822697" y="5138219"/>
            <a:ext cx="0" cy="23499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41"/>
          <p:cNvCxnSpPr/>
          <p:nvPr/>
        </p:nvCxnSpPr>
        <p:spPr>
          <a:xfrm>
            <a:off x="1238995" y="5663644"/>
            <a:ext cx="694420" cy="56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4935" y="5509755"/>
            <a:ext cx="1053851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ko-KR" altLang="en-US" sz="1400" dirty="0">
                <a:cs typeface="맑은 고딕"/>
              </a:rPr>
              <a:t>①</a:t>
            </a:r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 smtClean="0">
              <a:latin typeface="+mn-ea"/>
            </a:endParaRPr>
          </a:p>
        </p:txBody>
      </p:sp>
      <p:cxnSp>
        <p:nvCxnSpPr>
          <p:cNvPr id="40" name="직선 화살표 연결선 41"/>
          <p:cNvCxnSpPr/>
          <p:nvPr/>
        </p:nvCxnSpPr>
        <p:spPr>
          <a:xfrm>
            <a:off x="3729033" y="5697252"/>
            <a:ext cx="21796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29033" y="5361566"/>
            <a:ext cx="2033404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cs typeface="맑은 고딕"/>
              </a:rPr>
              <a:t>②</a:t>
            </a:r>
            <a:r>
              <a:rPr lang="en-US" altLang="ko-KR" sz="1400" dirty="0" smtClean="0">
                <a:cs typeface="맑은 고딕"/>
              </a:rPr>
              <a:t>getDataBinders()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786" y="5968238"/>
            <a:ext cx="2033404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>
                <a:cs typeface="맑은 고딕"/>
              </a:rPr>
              <a:t>④</a:t>
            </a:r>
            <a:r>
              <a:rPr lang="ko-KR" altLang="en-US" sz="1400" dirty="0" smtClean="0">
                <a:cs typeface="맑은 고딕"/>
              </a:rPr>
              <a:t>데이터 객체 준비</a:t>
            </a:r>
            <a:endParaRPr lang="en-US" altLang="ko-KR" sz="1400" dirty="0" smtClean="0"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29033" y="5700119"/>
            <a:ext cx="2033404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>
                <a:cs typeface="맑은 고딕"/>
              </a:rPr>
              <a:t>⑤</a:t>
            </a:r>
            <a:r>
              <a:rPr lang="en-US" altLang="ko-KR" sz="1400" dirty="0" smtClean="0">
                <a:cs typeface="맑은 고딕"/>
              </a:rPr>
              <a:t>execute(</a:t>
            </a:r>
            <a:r>
              <a:rPr lang="ko-KR" altLang="en-US" sz="1400" dirty="0" smtClean="0">
                <a:cs typeface="맑은 고딕"/>
              </a:rPr>
              <a:t>맵객체</a:t>
            </a:r>
            <a:r>
              <a:rPr lang="en-US" altLang="ko-KR" sz="1400" dirty="0" smtClean="0">
                <a:cs typeface="맑은 고딕"/>
              </a:rPr>
              <a:t>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547664" y="4244928"/>
            <a:ext cx="2565572" cy="576063"/>
            <a:chOff x="2999925" y="1364201"/>
            <a:chExt cx="1216475" cy="430887"/>
          </a:xfrm>
        </p:grpSpPr>
        <p:sp>
          <p:nvSpPr>
            <p:cNvPr id="45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9925" y="1364201"/>
              <a:ext cx="1216475" cy="368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1200" dirty="0" smtClean="0">
                  <a:latin typeface="Comic Sans MS" pitchFamily="66" charset="0"/>
                  <a:ea typeface="나눔고딕" pitchFamily="50" charset="-127"/>
                </a:rPr>
                <a:t>Utility »</a:t>
              </a: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ServletRequestDataBinder</a:t>
              </a:r>
            </a:p>
          </p:txBody>
        </p:sp>
      </p:grpSp>
      <p:cxnSp>
        <p:nvCxnSpPr>
          <p:cNvPr id="47" name="직선 화살표 연결선 41"/>
          <p:cNvCxnSpPr/>
          <p:nvPr/>
        </p:nvCxnSpPr>
        <p:spPr>
          <a:xfrm flipV="1">
            <a:off x="2843808" y="4833156"/>
            <a:ext cx="0" cy="5114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0650" y="4986651"/>
            <a:ext cx="1053851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cs typeface="맑은 고딕"/>
              </a:rPr>
              <a:t>③</a:t>
            </a:r>
            <a:r>
              <a:rPr lang="en-US" altLang="ko-KR" sz="1400" dirty="0" smtClean="0">
                <a:latin typeface="+mn-ea"/>
              </a:rPr>
              <a:t>bind()</a:t>
            </a:r>
            <a:endParaRPr lang="ko-KR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0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프로퍼티를 이용한 객체 관리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3"/>
            <a:ext cx="8229600" cy="1325109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프로퍼티 파일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(.properties)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/>
              <a:t>하나의 라인은 키</a:t>
            </a:r>
            <a:r>
              <a:rPr lang="ko-KR" altLang="ko-KR" sz="2000" dirty="0" smtClean="0"/>
              <a:t>=</a:t>
            </a:r>
            <a:r>
              <a:rPr lang="ko-KR" altLang="en-US" sz="2000" dirty="0" smtClean="0"/>
              <a:t>값 형태로 구성됨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#으로 시작하면 라인 전체가 주석이 됨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5426804"/>
            <a:ext cx="8229600" cy="131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Properties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클래스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load()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메서드를 통해 프로퍼티 파일을 읽어서 내부 맵에 저장함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get(key)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또는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getProperty(key)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를 통해 값을 꺼냄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세로 텍스트 개체 틀 2"/>
          <p:cNvSpPr txBox="1">
            <a:spLocks/>
          </p:cNvSpPr>
          <p:nvPr/>
        </p:nvSpPr>
        <p:spPr>
          <a:xfrm>
            <a:off x="971600" y="3852367"/>
            <a:ext cx="7105821" cy="1520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#</a:t>
            </a:r>
            <a:r>
              <a:rPr lang="ko-KR" altLang="en-US" sz="1600" dirty="0" smtClean="0"/>
              <a:t> 이 파일은 </a:t>
            </a:r>
            <a:r>
              <a:rPr lang="en-US" altLang="ko-KR" sz="1600" dirty="0" smtClean="0"/>
              <a:t>ApplicationContext</a:t>
            </a:r>
            <a:r>
              <a:rPr lang="ko-KR" altLang="en-US" sz="1600" dirty="0" smtClean="0"/>
              <a:t>가 사용하는 파일입니다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jndi.dataSource</a:t>
            </a:r>
            <a:r>
              <a:rPr lang="en-US" sz="1600" dirty="0"/>
              <a:t>=java:comp/env/jdbc/studydb</a:t>
            </a:r>
          </a:p>
          <a:p>
            <a:pPr marL="0" indent="0">
              <a:buNone/>
            </a:pPr>
            <a:r>
              <a:rPr lang="en-US" sz="1600" dirty="0"/>
              <a:t>memberDao=spms.dao.MySqlMemberDao</a:t>
            </a:r>
          </a:p>
          <a:p>
            <a:pPr marL="0" indent="0">
              <a:buNone/>
            </a:pPr>
            <a:r>
              <a:rPr lang="en-US" sz="1600" dirty="0"/>
              <a:t>/auth/login.do=</a:t>
            </a:r>
            <a:r>
              <a:rPr lang="en-US" sz="1600" dirty="0" smtClean="0"/>
              <a:t>spms.controls.LogInController</a:t>
            </a:r>
          </a:p>
          <a:p>
            <a:pPr marL="0" indent="0">
              <a:buNone/>
            </a:pPr>
            <a:r>
              <a:rPr lang="en-US" altLang="ko-KR" sz="1600" dirty="0" smtClean="0"/>
              <a:t>…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39917"/>
              </p:ext>
            </p:extLst>
          </p:nvPr>
        </p:nvGraphicFramePr>
        <p:xfrm>
          <a:off x="971599" y="2384884"/>
          <a:ext cx="7105821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8213"/>
                <a:gridCol w="1728192"/>
                <a:gridCol w="3469416"/>
              </a:tblGrid>
              <a:tr h="324036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객체 종류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값</a:t>
                      </a:r>
                      <a:endParaRPr lang="en-US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JNDI</a:t>
                      </a:r>
                      <a:r>
                        <a:rPr lang="ko-KR" altLang="en-US" sz="1600" dirty="0" smtClean="0"/>
                        <a:t> 객체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jndl.</a:t>
                      </a:r>
                      <a:r>
                        <a:rPr lang="ko-KR" altLang="en-US" sz="1600" dirty="0" smtClean="0"/>
                        <a:t>객체이름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JNDI</a:t>
                      </a:r>
                      <a:r>
                        <a:rPr lang="ko-KR" altLang="en-US" sz="1600" dirty="0" smtClean="0"/>
                        <a:t> 이름</a:t>
                      </a:r>
                      <a:endParaRPr lang="en-US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일반 객체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객체이름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클래스명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패키지명 포함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페이지 컨트롤러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서블릿 </a:t>
                      </a:r>
                      <a:r>
                        <a:rPr lang="en-US" altLang="ko-KR" sz="1600" dirty="0" smtClean="0"/>
                        <a:t>URL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클래스명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패키지명 포함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애노테이션을 이용한 객체 관리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3233320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애노테이션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(Annotation)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컴파일이나 배포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실행할 때 참조할 수 있는 특별한 주석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/>
              <a:t>클래스나 필드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메서드에 부가 정보 설정</a:t>
            </a:r>
            <a:endParaRPr lang="en-US" altLang="ko-KR" sz="2000" dirty="0" smtClean="0"/>
          </a:p>
          <a:p>
            <a:r>
              <a:rPr lang="ko-KR" altLang="en-US" sz="2400" b="1" dirty="0" smtClean="0"/>
              <a:t>애노테이션 유지 정책</a:t>
            </a:r>
            <a:r>
              <a:rPr lang="en-US" altLang="ko-KR" sz="2400" b="1" dirty="0" smtClean="0"/>
              <a:t>(RetentionPolicy)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SOURCE : </a:t>
            </a:r>
            <a:r>
              <a:rPr lang="ko-KR" altLang="en-US" sz="2000" dirty="0" smtClean="0"/>
              <a:t>컴파일 후 버려짐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클래스 파일에 없음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CLASS : </a:t>
            </a:r>
            <a:r>
              <a:rPr lang="ko-KR" altLang="en-US" sz="2000" dirty="0" smtClean="0"/>
              <a:t>컴파일 후 클래스에 남아 있음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실행 시에 참조 불가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RUNTIME : </a:t>
            </a:r>
            <a:r>
              <a:rPr lang="ko-KR" altLang="en-US" sz="2000" dirty="0" smtClean="0"/>
              <a:t>컴파일 후 클래스에 남아 있음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실행 시 참조 가능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애노테이션 정의와 활용</a:t>
            </a:r>
            <a:endParaRPr lang="en-US" altLang="ko-KR" sz="2400" b="1" dirty="0" smtClean="0"/>
          </a:p>
        </p:txBody>
      </p:sp>
      <p:sp>
        <p:nvSpPr>
          <p:cNvPr id="27" name="세로 텍스트 개체 틀 2"/>
          <p:cNvSpPr txBox="1">
            <a:spLocks/>
          </p:cNvSpPr>
          <p:nvPr/>
        </p:nvSpPr>
        <p:spPr>
          <a:xfrm>
            <a:off x="827584" y="4365105"/>
            <a:ext cx="3780420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@Retention(</a:t>
            </a:r>
            <a:r>
              <a:rPr lang="en-US" altLang="ko-KR" sz="1600" b="1" dirty="0"/>
              <a:t>RetentionPolicy.RUNTIME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public @interface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Component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String value() default “”;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8" name="세로 텍스트 개체 틀 2"/>
          <p:cNvSpPr txBox="1">
            <a:spLocks/>
          </p:cNvSpPr>
          <p:nvPr/>
        </p:nvSpPr>
        <p:spPr>
          <a:xfrm>
            <a:off x="5184068" y="4365105"/>
            <a:ext cx="3384376" cy="1080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@Component("/auth/login.do")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smtClean="0"/>
              <a:t>LogInController … {</a:t>
            </a:r>
          </a:p>
          <a:p>
            <a:pPr marL="0" indent="0">
              <a:buNone/>
            </a:pPr>
            <a:r>
              <a:rPr lang="en-US" sz="1600" dirty="0" smtClean="0"/>
              <a:t>  …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4" name="Right Arrow 3"/>
          <p:cNvSpPr/>
          <p:nvPr/>
        </p:nvSpPr>
        <p:spPr>
          <a:xfrm>
            <a:off x="4680012" y="4725144"/>
            <a:ext cx="432048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세로 텍스트 개체 틀 2"/>
          <p:cNvSpPr txBox="1">
            <a:spLocks/>
          </p:cNvSpPr>
          <p:nvPr/>
        </p:nvSpPr>
        <p:spPr>
          <a:xfrm>
            <a:off x="445481" y="5462808"/>
            <a:ext cx="8229600" cy="131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Reflections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오픈 소스 라이브러리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>
                <a:cs typeface="맑은 고딕"/>
              </a:rPr>
              <a:t>홈페이지 </a:t>
            </a:r>
            <a:r>
              <a:rPr lang="en-US" altLang="ko-KR" sz="2000" dirty="0">
                <a:cs typeface="맑은 고딕"/>
              </a:rPr>
              <a:t>:</a:t>
            </a:r>
            <a:r>
              <a:rPr lang="ko-KR" altLang="en-US" sz="2000" dirty="0">
                <a:cs typeface="맑은 고딕"/>
              </a:rPr>
              <a:t> </a:t>
            </a:r>
            <a:r>
              <a:rPr lang="en-US" altLang="ko-KR" sz="2000" dirty="0" smtClean="0">
                <a:cs typeface="맑은 고딕"/>
                <a:hlinkClick r:id="rId2"/>
              </a:rPr>
              <a:t>https</a:t>
            </a:r>
            <a:r>
              <a:rPr lang="en-US" altLang="ko-KR" sz="2000" dirty="0">
                <a:cs typeface="맑은 고딕"/>
                <a:hlinkClick r:id="rId2"/>
              </a:rPr>
              <a:t>://code.google.com/p/reflections</a:t>
            </a:r>
            <a:r>
              <a:rPr lang="en-US" altLang="ko-KR" sz="2000" dirty="0" smtClean="0">
                <a:cs typeface="맑은 고딕"/>
                <a:hlinkClick r:id="rId2"/>
              </a:rPr>
              <a:t>/</a:t>
            </a:r>
            <a:endParaRPr lang="en-US" altLang="ko-KR" sz="2000" dirty="0" smtClean="0"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클래스 탐색 및 메타 정보 추출을 도와줌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318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36196" y="1143000"/>
            <a:ext cx="2807804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실력 향상 훈련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5890069" cy="533020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훈련 시나리오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4160" y="2437046"/>
            <a:ext cx="1645542" cy="1088598"/>
            <a:chOff x="2251075" y="1984749"/>
            <a:chExt cx="1098550" cy="711201"/>
          </a:xfrm>
        </p:grpSpPr>
        <p:sp>
          <p:nvSpPr>
            <p:cNvPr id="13" name="Snip Single Corner Rectangle 12"/>
            <p:cNvSpPr/>
            <p:nvPr/>
          </p:nvSpPr>
          <p:spPr>
            <a:xfrm>
              <a:off x="2251075" y="1984749"/>
              <a:ext cx="1092200" cy="711201"/>
            </a:xfrm>
            <a:prstGeom prst="snip1Rect">
              <a:avLst/>
            </a:prstGeom>
            <a:solidFill>
              <a:srgbClr val="C6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7425" y="2150018"/>
              <a:ext cx="1092200" cy="42226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①</a:t>
              </a:r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프로젝트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목록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5" name="직선 화살표 연결선 21"/>
          <p:cNvCxnSpPr>
            <a:stCxn id="14" idx="3"/>
            <a:endCxn id="18" idx="1"/>
          </p:cNvCxnSpPr>
          <p:nvPr/>
        </p:nvCxnSpPr>
        <p:spPr>
          <a:xfrm>
            <a:off x="2439702" y="3013181"/>
            <a:ext cx="169298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132687" y="2437046"/>
            <a:ext cx="1631951" cy="1088598"/>
            <a:chOff x="2251075" y="1984749"/>
            <a:chExt cx="1092200" cy="711201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251075" y="1984749"/>
              <a:ext cx="1092200" cy="711201"/>
            </a:xfrm>
            <a:prstGeom prst="snip1Rect">
              <a:avLst/>
            </a:prstGeom>
            <a:solidFill>
              <a:srgbClr val="C6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51075" y="2150018"/>
              <a:ext cx="1092200" cy="42226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②</a:t>
              </a:r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프로젝트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등록폼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1053" y="2705404"/>
            <a:ext cx="1411017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신규 프로젝트</a:t>
            </a:r>
            <a:endParaRPr lang="en-US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94160" y="3923562"/>
            <a:ext cx="1631951" cy="1057475"/>
            <a:chOff x="2251075" y="1984749"/>
            <a:chExt cx="1092200" cy="711201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2251075" y="1984749"/>
              <a:ext cx="1092200" cy="711201"/>
            </a:xfrm>
            <a:prstGeom prst="snip1Rect">
              <a:avLst/>
            </a:prstGeom>
            <a:solidFill>
              <a:srgbClr val="C6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1075" y="2115926"/>
              <a:ext cx="1092200" cy="434688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dirty="0">
                  <a:latin typeface="맑은 고딕"/>
                  <a:ea typeface="맑은 고딕"/>
                  <a:cs typeface="맑은 고딕"/>
                </a:rPr>
                <a:t>③</a:t>
              </a:r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프로젝트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상세정보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3" name="Elbow Connector 22"/>
          <p:cNvCxnSpPr>
            <a:stCxn id="17" idx="3"/>
            <a:endCxn id="13" idx="3"/>
          </p:cNvCxnSpPr>
          <p:nvPr/>
        </p:nvCxnSpPr>
        <p:spPr>
          <a:xfrm rot="16200000" flipV="1">
            <a:off x="3280419" y="768802"/>
            <a:ext cx="12700" cy="3336488"/>
          </a:xfrm>
          <a:prstGeom prst="bentConnector3">
            <a:avLst>
              <a:gd name="adj1" fmla="val 32927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8184" y="2122918"/>
            <a:ext cx="737170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등록</a:t>
            </a:r>
            <a:endParaRPr lang="en-US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21"/>
          <p:cNvCxnSpPr>
            <a:stCxn id="13" idx="1"/>
            <a:endCxn id="21" idx="3"/>
          </p:cNvCxnSpPr>
          <p:nvPr/>
        </p:nvCxnSpPr>
        <p:spPr>
          <a:xfrm flipH="1">
            <a:off x="1610136" y="3525644"/>
            <a:ext cx="2039" cy="39791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516" y="3547826"/>
            <a:ext cx="1394620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프로젝트 이름</a:t>
            </a:r>
            <a:endParaRPr lang="en-US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Elbow Connector 28"/>
          <p:cNvCxnSpPr>
            <a:stCxn id="22" idx="1"/>
            <a:endCxn id="21" idx="1"/>
          </p:cNvCxnSpPr>
          <p:nvPr/>
        </p:nvCxnSpPr>
        <p:spPr>
          <a:xfrm rot="10800000" flipH="1" flipV="1">
            <a:off x="794160" y="4441773"/>
            <a:ext cx="815976" cy="539264"/>
          </a:xfrm>
          <a:prstGeom prst="bentConnector4">
            <a:avLst>
              <a:gd name="adj1" fmla="val -28016"/>
              <a:gd name="adj2" fmla="val 14239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027" y="4133996"/>
            <a:ext cx="600075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변경</a:t>
            </a:r>
            <a:endParaRPr lang="en-US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132687" y="3923561"/>
            <a:ext cx="1631951" cy="1057476"/>
            <a:chOff x="2251075" y="1984749"/>
            <a:chExt cx="1092200" cy="711201"/>
          </a:xfrm>
        </p:grpSpPr>
        <p:sp>
          <p:nvSpPr>
            <p:cNvPr id="33" name="Snip Single Corner Rectangle 32"/>
            <p:cNvSpPr/>
            <p:nvPr/>
          </p:nvSpPr>
          <p:spPr>
            <a:xfrm>
              <a:off x="2251075" y="1984749"/>
              <a:ext cx="1092200" cy="711201"/>
            </a:xfrm>
            <a:prstGeom prst="snip1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1075" y="2115926"/>
              <a:ext cx="1092200" cy="434687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dirty="0">
                  <a:latin typeface="맑은 고딕"/>
                  <a:ea typeface="맑은 고딕"/>
                  <a:cs typeface="맑은 고딕"/>
                </a:rPr>
                <a:t>④</a:t>
              </a:r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프로젝트</a:t>
              </a:r>
            </a:p>
            <a:p>
              <a:pPr marL="36000"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삭제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35" name="직선 화살표 연결선 21"/>
          <p:cNvCxnSpPr>
            <a:stCxn id="21" idx="0"/>
            <a:endCxn id="33" idx="2"/>
          </p:cNvCxnSpPr>
          <p:nvPr/>
        </p:nvCxnSpPr>
        <p:spPr>
          <a:xfrm flipV="1">
            <a:off x="2426111" y="4452299"/>
            <a:ext cx="1706576" cy="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51053" y="4481900"/>
            <a:ext cx="1092200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삭제</a:t>
            </a:r>
            <a:endParaRPr lang="en-US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7" name="Elbow Connector 36"/>
          <p:cNvCxnSpPr>
            <a:stCxn id="33" idx="0"/>
            <a:endCxn id="13" idx="3"/>
          </p:cNvCxnSpPr>
          <p:nvPr/>
        </p:nvCxnSpPr>
        <p:spPr>
          <a:xfrm flipH="1" flipV="1">
            <a:off x="1612175" y="2437046"/>
            <a:ext cx="4152463" cy="2015253"/>
          </a:xfrm>
          <a:prstGeom prst="bentConnector4">
            <a:avLst>
              <a:gd name="adj1" fmla="val -10527"/>
              <a:gd name="adj2" fmla="val 131098"/>
            </a:avLst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60220" y="1731433"/>
            <a:ext cx="2591780" cy="468589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sz="2000" b="1" dirty="0" smtClean="0">
                <a:latin typeface="맑은 고딕"/>
                <a:ea typeface="맑은 고딕"/>
                <a:cs typeface="맑은 고딕"/>
              </a:rPr>
              <a:t>DAO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ProjectDao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MySqlProjectDao</a:t>
            </a:r>
          </a:p>
          <a:p>
            <a:pPr marL="36000"/>
            <a:endParaRPr lang="en-US" sz="1050" dirty="0" smtClean="0">
              <a:latin typeface="맑은 고딕"/>
              <a:ea typeface="맑은 고딕"/>
              <a:cs typeface="맑은 고딕"/>
            </a:endParaRPr>
          </a:p>
          <a:p>
            <a:pPr marL="36000"/>
            <a:r>
              <a:rPr lang="en-US" sz="2000" b="1" dirty="0" smtClean="0">
                <a:latin typeface="맑은 고딕"/>
                <a:ea typeface="맑은 고딕"/>
                <a:cs typeface="맑은 고딕"/>
              </a:rPr>
              <a:t>Page Controller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ProjectListController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ProjectAddController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ProjectUpdateController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ProjectDeleteController</a:t>
            </a:r>
          </a:p>
          <a:p>
            <a:pPr marL="144000" indent="-108000">
              <a:buFont typeface="Arial" pitchFamily="34" charset="0"/>
              <a:buChar char="•"/>
            </a:pPr>
            <a:endParaRPr lang="en-US" sz="1600" dirty="0">
              <a:latin typeface="맑은 고딕"/>
              <a:ea typeface="맑은 고딕"/>
              <a:cs typeface="맑은 고딕"/>
            </a:endParaRPr>
          </a:p>
          <a:p>
            <a:pPr marL="36000"/>
            <a:r>
              <a:rPr lang="en-US" sz="2000" b="1" dirty="0" smtClean="0">
                <a:latin typeface="맑은 고딕"/>
                <a:ea typeface="맑은 고딕"/>
                <a:cs typeface="맑은 고딕"/>
              </a:rPr>
              <a:t>JSP</a:t>
            </a:r>
            <a:endParaRPr lang="en-US" sz="1600" dirty="0" smtClean="0">
              <a:latin typeface="맑은 고딕"/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ProjectList.jsp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ProjectForm.jsp</a:t>
            </a:r>
            <a:endParaRPr lang="en-US" sz="1600" dirty="0" smtClean="0">
              <a:latin typeface="맑은 고딕"/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ProjectUpdateForm.jsp</a:t>
            </a:r>
          </a:p>
          <a:p>
            <a:pPr marL="144000" indent="-108000">
              <a:buFont typeface="Arial" pitchFamily="34" charset="0"/>
              <a:buChar char="•"/>
            </a:pPr>
            <a:endParaRPr lang="en-US" sz="1600" dirty="0" smtClean="0">
              <a:latin typeface="맑은 고딕"/>
              <a:ea typeface="맑은 고딕"/>
              <a:cs typeface="맑은 고딕"/>
            </a:endParaRPr>
          </a:p>
          <a:p>
            <a:pPr marL="36000"/>
            <a:r>
              <a:rPr lang="en-US" sz="2000" b="1" dirty="0" smtClean="0">
                <a:ea typeface="맑은 고딕"/>
                <a:cs typeface="맑은 고딕"/>
              </a:rPr>
              <a:t>VO</a:t>
            </a:r>
            <a:endParaRPr lang="en-US" sz="1600" dirty="0"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r>
              <a:rPr lang="en-US" sz="1600" dirty="0" smtClean="0">
                <a:ea typeface="맑은 고딕"/>
                <a:cs typeface="맑은 고딕"/>
              </a:rPr>
              <a:t>Project</a:t>
            </a:r>
            <a:endParaRPr lang="en-US" sz="1600" dirty="0"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endParaRPr lang="en-US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6196" y="1143000"/>
            <a:ext cx="2807804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훈련 산출물</a:t>
            </a:r>
            <a:endParaRPr lang="en-US" sz="2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7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36000">
          <a:defRPr sz="1100" dirty="0" smtClean="0">
            <a:latin typeface="맑은 고딕"/>
            <a:ea typeface="맑은 고딕"/>
            <a:cs typeface="맑은 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66347</TotalTime>
  <Words>605</Words>
  <Application>Microsoft Macintosh PowerPoint</Application>
  <PresentationFormat>On-screen Show (4:3)</PresentationFormat>
  <Paragraphs>154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Lesson 06 미니 MVC 프레임워크 만들기</vt:lpstr>
      <vt:lpstr>프런트 컨트롤러의 도입</vt:lpstr>
      <vt:lpstr>페이지 컨트롤러의 진화</vt:lpstr>
      <vt:lpstr>DI를 이용한 빈 의존성 관리</vt:lpstr>
      <vt:lpstr>리플랙션 API를 이용하여 프런트 컨트롤러 개선하기</vt:lpstr>
      <vt:lpstr>프로퍼티를 이용한 객체 관리</vt:lpstr>
      <vt:lpstr>애노테이션을 이용한 객체 관리</vt:lpstr>
      <vt:lpstr>실력 향상 훈련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Jinyoung Eom</cp:lastModifiedBy>
  <cp:revision>348</cp:revision>
  <dcterms:created xsi:type="dcterms:W3CDTF">2012-01-24T12:20:59Z</dcterms:created>
  <dcterms:modified xsi:type="dcterms:W3CDTF">2013-12-08T12:33:27Z</dcterms:modified>
</cp:coreProperties>
</file>