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8" r:id="rId4"/>
    <p:sldId id="272" r:id="rId5"/>
    <p:sldId id="279" r:id="rId6"/>
    <p:sldId id="275" r:id="rId7"/>
    <p:sldId id="273" r:id="rId8"/>
    <p:sldId id="277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00" autoAdjust="0"/>
    <p:restoredTop sz="90397" autoAdjust="0"/>
  </p:normalViewPr>
  <p:slideViewPr>
    <p:cSldViewPr snapToObjects="1">
      <p:cViewPr>
        <p:scale>
          <a:sx n="67" d="100"/>
          <a:sy n="67" d="100"/>
        </p:scale>
        <p:origin x="-2336" y="-10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7305-7F9E-4B42-BA50-030B31D54C84}" type="datetimeFigureOut">
              <a:rPr lang="ko-KR" altLang="en-US" smtClean="0"/>
              <a:t>2014. 1. 4.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57DF-CECB-444D-9C6E-07941994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890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7305-7F9E-4B42-BA50-030B31D54C84}" type="datetimeFigureOut">
              <a:rPr lang="ko-KR" altLang="en-US" smtClean="0"/>
              <a:t>2014. 1. 4.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57DF-CECB-444D-9C6E-07941994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978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7305-7F9E-4B42-BA50-030B31D54C84}" type="datetimeFigureOut">
              <a:rPr lang="ko-KR" altLang="en-US" smtClean="0"/>
              <a:t>2014. 1. 4.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57DF-CECB-444D-9C6E-07941994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747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7305-7F9E-4B42-BA50-030B31D54C84}" type="datetimeFigureOut">
              <a:rPr lang="ko-KR" altLang="en-US" smtClean="0"/>
              <a:t>2014. 1. 4.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57DF-CECB-444D-9C6E-07941994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05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7305-7F9E-4B42-BA50-030B31D54C84}" type="datetimeFigureOut">
              <a:rPr lang="ko-KR" altLang="en-US" smtClean="0"/>
              <a:t>2014. 1. 4.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57DF-CECB-444D-9C6E-07941994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822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7305-7F9E-4B42-BA50-030B31D54C84}" type="datetimeFigureOut">
              <a:rPr lang="ko-KR" altLang="en-US" smtClean="0"/>
              <a:t>2014. 1. 4.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57DF-CECB-444D-9C6E-07941994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59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7305-7F9E-4B42-BA50-030B31D54C84}" type="datetimeFigureOut">
              <a:rPr lang="ko-KR" altLang="en-US" smtClean="0"/>
              <a:t>2014. 1. 4.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57DF-CECB-444D-9C6E-07941994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231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7305-7F9E-4B42-BA50-030B31D54C84}" type="datetimeFigureOut">
              <a:rPr lang="ko-KR" altLang="en-US" smtClean="0"/>
              <a:t>2014. 1. 4.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57DF-CECB-444D-9C6E-07941994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263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7305-7F9E-4B42-BA50-030B31D54C84}" type="datetimeFigureOut">
              <a:rPr lang="ko-KR" altLang="en-US" smtClean="0"/>
              <a:t>2014. 1. 4.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57DF-CECB-444D-9C6E-07941994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70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7305-7F9E-4B42-BA50-030B31D54C84}" type="datetimeFigureOut">
              <a:rPr lang="ko-KR" altLang="en-US" smtClean="0"/>
              <a:t>2014. 1. 4.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57DF-CECB-444D-9C6E-07941994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14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7305-7F9E-4B42-BA50-030B31D54C84}" type="datetimeFigureOut">
              <a:rPr lang="ko-KR" altLang="en-US" smtClean="0"/>
              <a:t>2014. 1. 4.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57DF-CECB-444D-9C6E-07941994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527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57305-7F9E-4B42-BA50-030B31D54C84}" type="datetimeFigureOut">
              <a:rPr lang="ko-KR" altLang="en-US" smtClean="0"/>
              <a:t>2014. 1. 4.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657DF-CECB-444D-9C6E-07941994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986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Lesson 07</a:t>
            </a:r>
            <a:br>
              <a:rPr lang="en-US" altLang="ko-KR" dirty="0" smtClean="0"/>
            </a:br>
            <a:r>
              <a:rPr lang="ko-KR" altLang="en-US" dirty="0" smtClean="0"/>
              <a:t>퍼시스턴스 프레임워크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3628" y="196114"/>
            <a:ext cx="8797491" cy="416293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자바 고급반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실무 웹 개발자 양성 </a:t>
            </a:r>
            <a:r>
              <a:rPr lang="ko-KR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과정</a:t>
            </a:r>
            <a:endParaRPr lang="en-US" altLang="ko-KR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683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mybatis 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소개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1596" y="3794896"/>
            <a:ext cx="8229600" cy="2513240"/>
          </a:xfrm>
        </p:spPr>
        <p:txBody>
          <a:bodyPr vert="horz">
            <a:normAutofit/>
          </a:bodyPr>
          <a:lstStyle/>
          <a:p>
            <a:r>
              <a:rPr lang="en-US" altLang="ko-KR" sz="2400" b="1" dirty="0" smtClean="0">
                <a:latin typeface="맑은 고딕"/>
                <a:ea typeface="맑은 고딕"/>
                <a:cs typeface="맑은 고딕"/>
              </a:rPr>
              <a:t>mybatis </a:t>
            </a:r>
            <a:r>
              <a:rPr lang="ko-KR" altLang="en-US" sz="2400" b="1" dirty="0" smtClean="0">
                <a:latin typeface="맑은 고딕"/>
                <a:ea typeface="맑은 고딕"/>
                <a:cs typeface="맑은 고딕"/>
              </a:rPr>
              <a:t>역사</a:t>
            </a:r>
            <a:endParaRPr lang="en-US" altLang="ko-KR" sz="2400" b="1" dirty="0" smtClean="0">
              <a:latin typeface="맑은 고딕"/>
              <a:ea typeface="맑은 고딕"/>
              <a:cs typeface="맑은 고딕"/>
            </a:endParaRPr>
          </a:p>
          <a:p>
            <a:pPr lvl="1"/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JDBC 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프로그래밍을 단순화하기 위해 클린턴 비긴이 만듬</a:t>
            </a:r>
            <a:endParaRPr lang="en-US" altLang="ko-KR" sz="2000" dirty="0" smtClean="0">
              <a:latin typeface="맑은 고딕"/>
              <a:ea typeface="맑은 고딕"/>
              <a:cs typeface="맑은 고딕"/>
            </a:endParaRPr>
          </a:p>
          <a:p>
            <a:pPr lvl="1"/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2001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년</a:t>
            </a:r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,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 프로젝트 시작</a:t>
            </a:r>
            <a:endParaRPr lang="en-US" altLang="ko-KR" sz="2000" dirty="0" smtClean="0">
              <a:latin typeface="맑은 고딕"/>
              <a:ea typeface="맑은 고딕"/>
              <a:cs typeface="맑은 고딕"/>
            </a:endParaRPr>
          </a:p>
          <a:p>
            <a:pPr lvl="1"/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2004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년</a:t>
            </a:r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,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 아파치 소프트웨어 재단에 기부 </a:t>
            </a:r>
            <a:endParaRPr lang="en-US" altLang="ko-KR" sz="2000" dirty="0" smtClean="0">
              <a:latin typeface="맑은 고딕"/>
              <a:ea typeface="맑은 고딕"/>
              <a:cs typeface="맑은 고딕"/>
            </a:endParaRPr>
          </a:p>
          <a:p>
            <a:pPr lvl="1"/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2010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년</a:t>
            </a:r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,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 구글 코드로 이사</a:t>
            </a:r>
            <a:endParaRPr lang="en-US" altLang="ko-KR" sz="2000" dirty="0">
              <a:latin typeface="맑은 고딕"/>
              <a:ea typeface="맑은 고딕"/>
              <a:cs typeface="맑은 고딕"/>
            </a:endParaRPr>
          </a:p>
          <a:p>
            <a:pPr lvl="1"/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2013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년</a:t>
            </a:r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,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 깃허브</a:t>
            </a:r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(GitHub)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로 이사</a:t>
            </a:r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.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http://github.com/mybatis</a:t>
            </a:r>
          </a:p>
        </p:txBody>
      </p:sp>
      <p:sp>
        <p:nvSpPr>
          <p:cNvPr id="59" name="세로 텍스트 개체 틀 2"/>
          <p:cNvSpPr txBox="1">
            <a:spLocks/>
          </p:cNvSpPr>
          <p:nvPr/>
        </p:nvSpPr>
        <p:spPr>
          <a:xfrm>
            <a:off x="431540" y="1123035"/>
            <a:ext cx="8229600" cy="2882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dirty="0" smtClean="0">
                <a:latin typeface="맑은 고딕"/>
                <a:ea typeface="맑은 고딕"/>
                <a:cs typeface="맑은 고딕"/>
              </a:rPr>
              <a:t>특징</a:t>
            </a:r>
            <a:endParaRPr lang="en-US" altLang="ko-KR" sz="2400" b="1" dirty="0" smtClean="0">
              <a:latin typeface="맑은 고딕"/>
              <a:ea typeface="맑은 고딕"/>
              <a:cs typeface="맑은 고딕"/>
            </a:endParaRPr>
          </a:p>
          <a:p>
            <a:pPr lvl="1"/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퍼시스턴스 프레임워크의 일종</a:t>
            </a:r>
            <a:endParaRPr lang="en-US" altLang="ko-KR" sz="2000" dirty="0" smtClean="0">
              <a:latin typeface="맑은 고딕"/>
              <a:ea typeface="맑은 고딕"/>
              <a:cs typeface="맑은 고딕"/>
            </a:endParaRPr>
          </a:p>
          <a:p>
            <a:pPr lvl="1"/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자바 메서드와 </a:t>
            </a:r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SQL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 문을 연결하는 </a:t>
            </a:r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SQL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 매핑 프레임워크</a:t>
            </a:r>
            <a:endParaRPr lang="en-US" altLang="ko-KR" sz="2000" dirty="0" smtClean="0">
              <a:latin typeface="맑은 고딕"/>
              <a:ea typeface="맑은 고딕"/>
              <a:cs typeface="맑은 고딕"/>
            </a:endParaRPr>
          </a:p>
          <a:p>
            <a:pPr lvl="1"/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JDBC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 코드를 캡슐화하여 </a:t>
            </a:r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DB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 프로그래밍을 단순화 시킴</a:t>
            </a:r>
            <a:endParaRPr lang="en-US" altLang="ko-KR" sz="2000" dirty="0" smtClean="0">
              <a:latin typeface="맑은 고딕"/>
              <a:ea typeface="맑은 고딕"/>
              <a:cs typeface="맑은 고딕"/>
            </a:endParaRPr>
          </a:p>
          <a:p>
            <a:pPr lvl="1"/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자바 소스에서 </a:t>
            </a:r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SQL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을 분리하여 관리</a:t>
            </a:r>
            <a:endParaRPr lang="en-US" altLang="ko-KR" sz="2000" dirty="0" smtClean="0">
              <a:latin typeface="맑은 고딕"/>
              <a:ea typeface="맑은 고딕"/>
              <a:cs typeface="맑은 고딕"/>
            </a:endParaRPr>
          </a:p>
          <a:p>
            <a:pPr lvl="1"/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SQL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을 개발자가 직접 제어 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  <a:sym typeface="Wingdings"/>
              </a:rPr>
              <a:t> </a:t>
            </a:r>
            <a:r>
              <a:rPr lang="en-US" altLang="ko-KR" sz="2000" dirty="0" smtClean="0">
                <a:latin typeface="맑은 고딕"/>
                <a:ea typeface="맑은 고딕"/>
                <a:cs typeface="맑은 고딕"/>
                <a:sym typeface="Wingdings"/>
              </a:rPr>
              <a:t>DBMS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  <a:sym typeface="Wingdings"/>
              </a:rPr>
              <a:t>의 고유기능사용 </a:t>
            </a:r>
            <a:r>
              <a:rPr lang="en-US" altLang="ko-KR" sz="2000" dirty="0" smtClean="0">
                <a:latin typeface="맑은 고딕"/>
                <a:ea typeface="맑은 고딕"/>
                <a:cs typeface="맑은 고딕"/>
                <a:sym typeface="Wingdings"/>
              </a:rPr>
              <a:t> 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  <a:sym typeface="Wingdings"/>
              </a:rPr>
              <a:t>최적화</a:t>
            </a:r>
            <a:endParaRPr lang="en-US" altLang="ko-KR" sz="2000" dirty="0" smtClean="0">
              <a:latin typeface="맑은 고딕"/>
              <a:ea typeface="맑은 고딕"/>
              <a:cs typeface="맑은 고딕"/>
              <a:sym typeface="Wingdings"/>
            </a:endParaRPr>
          </a:p>
          <a:p>
            <a:pPr lvl="1"/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배우기가 쉽고 빠르게 적용할 수 있다</a:t>
            </a:r>
            <a:endParaRPr lang="en-US" altLang="ko-KR" sz="2000" dirty="0" smtClean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371273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mybatis 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적용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9" name="세로 텍스트 개체 틀 2"/>
          <p:cNvSpPr txBox="1">
            <a:spLocks/>
          </p:cNvSpPr>
          <p:nvPr/>
        </p:nvSpPr>
        <p:spPr>
          <a:xfrm>
            <a:off x="431540" y="1123035"/>
            <a:ext cx="8229600" cy="505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latin typeface="맑은 고딕"/>
                <a:ea typeface="맑은 고딕"/>
                <a:cs typeface="맑은 고딕"/>
              </a:rPr>
              <a:t>mybatis</a:t>
            </a:r>
            <a:r>
              <a:rPr lang="ko-KR" altLang="en-US" sz="2400" b="1" dirty="0" smtClean="0">
                <a:latin typeface="맑은 고딕"/>
                <a:ea typeface="맑은 고딕"/>
                <a:cs typeface="맑은 고딕"/>
              </a:rPr>
              <a:t> 구동 시나리오</a:t>
            </a:r>
            <a:endParaRPr lang="en-US" altLang="ko-KR" sz="2400" b="1" dirty="0" smtClean="0"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846234" y="4011651"/>
            <a:ext cx="861916" cy="430882"/>
            <a:chOff x="2999923" y="1364206"/>
            <a:chExt cx="1216477" cy="430882"/>
          </a:xfrm>
        </p:grpSpPr>
        <p:sp>
          <p:nvSpPr>
            <p:cNvPr id="7" name="직사각형 29"/>
            <p:cNvSpPr/>
            <p:nvPr/>
          </p:nvSpPr>
          <p:spPr>
            <a:xfrm>
              <a:off x="2999925" y="1364206"/>
              <a:ext cx="1216475" cy="430882"/>
            </a:xfrm>
            <a:prstGeom prst="rect">
              <a:avLst/>
            </a:prstGeom>
            <a:noFill/>
            <a:ln w="12700" cmpd="sng">
              <a:solidFill>
                <a:srgbClr val="00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99923" y="1369484"/>
              <a:ext cx="1216475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latin typeface="Comic Sans MS" pitchFamily="66" charset="0"/>
                  <a:ea typeface="나눔고딕" pitchFamily="50" charset="-127"/>
                </a:rPr>
                <a:t>« </a:t>
              </a:r>
              <a:r>
                <a:rPr lang="en-US" altLang="ko-KR" sz="900" dirty="0" smtClean="0">
                  <a:latin typeface="Comic Sans MS" pitchFamily="66" charset="0"/>
                  <a:ea typeface="나눔고딕" pitchFamily="50" charset="-127"/>
                </a:rPr>
                <a:t>List </a:t>
              </a:r>
              <a:r>
                <a:rPr lang="en-US" altLang="ko-KR" sz="900" dirty="0">
                  <a:latin typeface="Comic Sans MS" pitchFamily="66" charset="0"/>
                  <a:ea typeface="나눔고딕" pitchFamily="50" charset="-127"/>
                </a:rPr>
                <a:t>»</a:t>
              </a:r>
            </a:p>
            <a:p>
              <a:pPr algn="ctr"/>
              <a:r>
                <a:rPr lang="en-US" altLang="ko-KR" sz="1000" b="1" dirty="0" smtClean="0">
                  <a:latin typeface="맑은 고딕"/>
                  <a:ea typeface="맑은 고딕"/>
                  <a:cs typeface="맑은 고딕"/>
                </a:rPr>
                <a:t>Project</a:t>
              </a:r>
              <a:endParaRPr lang="en-US" altLang="ko-KR" sz="1200" b="1" dirty="0" smtClean="0"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504480" y="2208685"/>
            <a:ext cx="12151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맑은 고딕"/>
                <a:ea typeface="맑은 고딕"/>
                <a:cs typeface="맑은 고딕"/>
              </a:rPr>
              <a:t>①</a:t>
            </a:r>
            <a:r>
              <a:rPr lang="en-US" altLang="ko-KR" sz="1000" dirty="0" smtClean="0">
                <a:latin typeface="맑은 고딕"/>
                <a:ea typeface="맑은 고딕"/>
                <a:cs typeface="맑은 고딕"/>
              </a:rPr>
              <a:t>openSession()</a:t>
            </a:r>
            <a:endParaRPr lang="ko-KR" altLang="en-US" sz="1000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0" name="직선 화살표 연결선 21"/>
          <p:cNvCxnSpPr/>
          <p:nvPr/>
        </p:nvCxnSpPr>
        <p:spPr>
          <a:xfrm>
            <a:off x="1500308" y="2450655"/>
            <a:ext cx="1354704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1"/>
          <p:cNvCxnSpPr/>
          <p:nvPr/>
        </p:nvCxnSpPr>
        <p:spPr>
          <a:xfrm flipH="1">
            <a:off x="1500308" y="2186464"/>
            <a:ext cx="8344" cy="2805764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3591605" y="1741272"/>
            <a:ext cx="884845" cy="430887"/>
            <a:chOff x="2999925" y="1364201"/>
            <a:chExt cx="1216475" cy="430887"/>
          </a:xfrm>
        </p:grpSpPr>
        <p:sp>
          <p:nvSpPr>
            <p:cNvPr id="13" name="직사각형 29"/>
            <p:cNvSpPr/>
            <p:nvPr/>
          </p:nvSpPr>
          <p:spPr>
            <a:xfrm>
              <a:off x="2999925" y="1364206"/>
              <a:ext cx="1216475" cy="430882"/>
            </a:xfrm>
            <a:prstGeom prst="rect">
              <a:avLst/>
            </a:prstGeom>
            <a:solidFill>
              <a:srgbClr val="DCE6F2"/>
            </a:solidFill>
            <a:ln w="12700" cmpd="sng">
              <a:solidFill>
                <a:srgbClr val="00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99925" y="1364201"/>
              <a:ext cx="1216475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latin typeface="Comic Sans MS" pitchFamily="66" charset="0"/>
                  <a:ea typeface="나눔고딕" pitchFamily="50" charset="-127"/>
                </a:rPr>
                <a:t>« </a:t>
              </a:r>
              <a:r>
                <a:rPr lang="en-US" altLang="ko-KR" sz="900" dirty="0" smtClean="0">
                  <a:latin typeface="Comic Sans MS" pitchFamily="66" charset="0"/>
                  <a:ea typeface="나눔고딕" pitchFamily="50" charset="-127"/>
                </a:rPr>
                <a:t>mybatis </a:t>
              </a:r>
              <a:r>
                <a:rPr lang="en-US" altLang="ko-KR" sz="900" dirty="0">
                  <a:latin typeface="Comic Sans MS" pitchFamily="66" charset="0"/>
                  <a:ea typeface="나눔고딕" pitchFamily="50" charset="-127"/>
                </a:rPr>
                <a:t>»</a:t>
              </a:r>
            </a:p>
            <a:p>
              <a:pPr algn="ctr"/>
              <a:r>
                <a:rPr lang="en-US" altLang="ko-KR" sz="1000" b="1" dirty="0" smtClean="0">
                  <a:latin typeface="맑은 고딕"/>
                  <a:ea typeface="맑은 고딕"/>
                  <a:cs typeface="맑은 고딕"/>
                </a:rPr>
                <a:t>SqlSession</a:t>
              </a:r>
              <a:endParaRPr lang="en-US" altLang="ko-KR" sz="1200" b="1" dirty="0" smtClean="0">
                <a:latin typeface="맑은 고딕"/>
                <a:ea typeface="맑은 고딕"/>
                <a:cs typeface="맑은 고딕"/>
              </a:endParaRPr>
            </a:p>
          </p:txBody>
        </p:sp>
      </p:grpSp>
      <p:cxnSp>
        <p:nvCxnSpPr>
          <p:cNvPr id="15" name="직선 연결선 11"/>
          <p:cNvCxnSpPr/>
          <p:nvPr/>
        </p:nvCxnSpPr>
        <p:spPr>
          <a:xfrm>
            <a:off x="2859184" y="2202146"/>
            <a:ext cx="5193" cy="2790082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5911550" y="3565365"/>
            <a:ext cx="1204225" cy="430882"/>
            <a:chOff x="2999925" y="1364206"/>
            <a:chExt cx="1216475" cy="430882"/>
          </a:xfrm>
        </p:grpSpPr>
        <p:sp>
          <p:nvSpPr>
            <p:cNvPr id="17" name="직사각형 29"/>
            <p:cNvSpPr/>
            <p:nvPr/>
          </p:nvSpPr>
          <p:spPr>
            <a:xfrm>
              <a:off x="2999925" y="1364206"/>
              <a:ext cx="1216475" cy="430882"/>
            </a:xfrm>
            <a:prstGeom prst="rect">
              <a:avLst/>
            </a:prstGeom>
            <a:solidFill>
              <a:srgbClr val="DCE6F2"/>
            </a:solidFill>
            <a:ln w="12700" cmpd="sng">
              <a:solidFill>
                <a:srgbClr val="00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999925" y="1380867"/>
              <a:ext cx="1216475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latin typeface="Comic Sans MS" pitchFamily="66" charset="0"/>
                  <a:ea typeface="나눔고딕" pitchFamily="50" charset="-127"/>
                </a:rPr>
                <a:t>« </a:t>
              </a:r>
              <a:r>
                <a:rPr lang="en-US" altLang="ko-KR" sz="900" dirty="0" smtClean="0">
                  <a:latin typeface="Comic Sans MS" pitchFamily="66" charset="0"/>
                  <a:ea typeface="나눔고딕" pitchFamily="50" charset="-127"/>
                </a:rPr>
                <a:t>JDBC API »</a:t>
              </a:r>
            </a:p>
            <a:p>
              <a:pPr algn="ctr"/>
              <a:r>
                <a:rPr lang="en-US" altLang="ko-KR" sz="1000" b="1" dirty="0" smtClean="0">
                  <a:latin typeface="맑은 고딕"/>
                  <a:ea typeface="맑은 고딕"/>
                  <a:cs typeface="맑은 고딕"/>
                </a:rPr>
                <a:t>JDBC </a:t>
              </a:r>
              <a:r>
                <a:rPr lang="ko-KR" altLang="en-US" sz="1000" b="1" dirty="0" smtClean="0">
                  <a:latin typeface="맑은 고딕"/>
                  <a:ea typeface="맑은 고딕"/>
                  <a:cs typeface="맑은 고딕"/>
                </a:rPr>
                <a:t>드라이버</a:t>
              </a:r>
              <a:endParaRPr lang="en-US" altLang="ko-KR" sz="1400" b="1" dirty="0" smtClean="0">
                <a:latin typeface="맑은 고딕"/>
                <a:ea typeface="맑은 고딕"/>
                <a:cs typeface="맑은 고딕"/>
              </a:endParaRPr>
            </a:p>
          </p:txBody>
        </p:sp>
      </p:grpSp>
      <p:cxnSp>
        <p:nvCxnSpPr>
          <p:cNvPr id="19" name="직선 화살표 연결선 21"/>
          <p:cNvCxnSpPr/>
          <p:nvPr/>
        </p:nvCxnSpPr>
        <p:spPr>
          <a:xfrm>
            <a:off x="1500308" y="3133985"/>
            <a:ext cx="2557869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59184" y="2869887"/>
            <a:ext cx="13228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cs typeface="맑은 고딕"/>
              </a:rPr>
              <a:t>③</a:t>
            </a:r>
            <a:r>
              <a:rPr lang="en-US" altLang="ko-KR" sz="1000" dirty="0" smtClean="0">
                <a:latin typeface="맑은 고딕"/>
                <a:ea typeface="맑은 고딕"/>
                <a:cs typeface="맑은 고딕"/>
              </a:rPr>
              <a:t>selectList(sql id)</a:t>
            </a:r>
            <a:endParaRPr lang="ko-KR" altLang="en-US" sz="1000" dirty="0"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4795434" y="3960851"/>
            <a:ext cx="861916" cy="430882"/>
            <a:chOff x="2999923" y="1364206"/>
            <a:chExt cx="1216477" cy="430882"/>
          </a:xfrm>
        </p:grpSpPr>
        <p:sp>
          <p:nvSpPr>
            <p:cNvPr id="22" name="직사각형 29"/>
            <p:cNvSpPr/>
            <p:nvPr/>
          </p:nvSpPr>
          <p:spPr>
            <a:xfrm>
              <a:off x="2999925" y="1364206"/>
              <a:ext cx="1216475" cy="430882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rgbClr val="00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99923" y="1369484"/>
              <a:ext cx="1216475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latin typeface="Comic Sans MS" pitchFamily="66" charset="0"/>
                  <a:ea typeface="나눔고딕" pitchFamily="50" charset="-127"/>
                </a:rPr>
                <a:t>« </a:t>
              </a:r>
              <a:r>
                <a:rPr lang="en-US" altLang="ko-KR" sz="900" dirty="0" smtClean="0">
                  <a:latin typeface="Comic Sans MS" pitchFamily="66" charset="0"/>
                  <a:ea typeface="나눔고딕" pitchFamily="50" charset="-127"/>
                </a:rPr>
                <a:t>VO </a:t>
              </a:r>
              <a:r>
                <a:rPr lang="en-US" altLang="ko-KR" sz="900" dirty="0">
                  <a:latin typeface="Comic Sans MS" pitchFamily="66" charset="0"/>
                  <a:ea typeface="나눔고딕" pitchFamily="50" charset="-127"/>
                </a:rPr>
                <a:t>»</a:t>
              </a:r>
            </a:p>
            <a:p>
              <a:pPr algn="ctr"/>
              <a:r>
                <a:rPr lang="en-US" altLang="ko-KR" sz="1000" b="1" dirty="0" smtClean="0">
                  <a:latin typeface="맑은 고딕"/>
                  <a:ea typeface="맑은 고딕"/>
                  <a:cs typeface="맑은 고딕"/>
                </a:rPr>
                <a:t>Project</a:t>
              </a:r>
              <a:endParaRPr lang="en-US" altLang="ko-KR" sz="1200" b="1" dirty="0" smtClean="0">
                <a:latin typeface="맑은 고딕"/>
                <a:ea typeface="맑은 고딕"/>
                <a:cs typeface="맑은 고딕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193900" y="3017631"/>
            <a:ext cx="1130100" cy="507831"/>
            <a:chOff x="2999925" y="1313401"/>
            <a:chExt cx="1216475" cy="507831"/>
          </a:xfrm>
        </p:grpSpPr>
        <p:sp>
          <p:nvSpPr>
            <p:cNvPr id="25" name="직사각형 29"/>
            <p:cNvSpPr/>
            <p:nvPr/>
          </p:nvSpPr>
          <p:spPr>
            <a:xfrm>
              <a:off x="2999925" y="1364206"/>
              <a:ext cx="1216475" cy="430882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999925" y="1313401"/>
              <a:ext cx="1216475" cy="5078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latin typeface="Comic Sans MS" pitchFamily="66" charset="0"/>
                  <a:ea typeface="나눔고딕" pitchFamily="50" charset="-127"/>
                </a:rPr>
                <a:t>« </a:t>
              </a:r>
              <a:r>
                <a:rPr lang="en-US" altLang="ko-KR" sz="900" dirty="0" smtClean="0">
                  <a:latin typeface="Comic Sans MS" pitchFamily="66" charset="0"/>
                  <a:ea typeface="나눔고딕" pitchFamily="50" charset="-127"/>
                </a:rPr>
                <a:t>SQL Mapper </a:t>
              </a:r>
              <a:r>
                <a:rPr lang="en-US" altLang="ko-KR" sz="900" dirty="0">
                  <a:latin typeface="Comic Sans MS" pitchFamily="66" charset="0"/>
                  <a:ea typeface="나눔고딕" pitchFamily="50" charset="-127"/>
                </a:rPr>
                <a:t>»</a:t>
              </a:r>
            </a:p>
            <a:p>
              <a:pPr algn="ctr"/>
              <a:r>
                <a:rPr lang="en-US" altLang="ko-KR" sz="900" b="1" dirty="0" smtClean="0">
                  <a:latin typeface="맑은 고딕"/>
                  <a:ea typeface="맑은 고딕"/>
                  <a:cs typeface="맑은 고딕"/>
                </a:rPr>
                <a:t>MySqlProject</a:t>
              </a:r>
            </a:p>
            <a:p>
              <a:pPr algn="ctr"/>
              <a:r>
                <a:rPr lang="en-US" altLang="ko-KR" sz="900" b="1" dirty="0" smtClean="0">
                  <a:latin typeface="맑은 고딕"/>
                  <a:ea typeface="맑은 고딕"/>
                  <a:cs typeface="맑은 고딕"/>
                </a:rPr>
                <a:t>Dao.xml</a:t>
              </a:r>
            </a:p>
          </p:txBody>
        </p:sp>
      </p:grpSp>
      <p:cxnSp>
        <p:nvCxnSpPr>
          <p:cNvPr id="27" name="직선 화살표 연결선 21"/>
          <p:cNvCxnSpPr/>
          <p:nvPr/>
        </p:nvCxnSpPr>
        <p:spPr>
          <a:xfrm>
            <a:off x="4052984" y="3298711"/>
            <a:ext cx="1134666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052984" y="3034076"/>
            <a:ext cx="11346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cs typeface="맑은 고딕"/>
              </a:rPr>
              <a:t>④</a:t>
            </a:r>
            <a:r>
              <a:rPr lang="en-US" altLang="ko-KR" sz="1000" dirty="0" smtClean="0">
                <a:cs typeface="맑은 고딕"/>
              </a:rPr>
              <a:t>SQL </a:t>
            </a:r>
            <a:r>
              <a:rPr lang="ko-KR" altLang="en-US" sz="1000" dirty="0" smtClean="0">
                <a:cs typeface="맑은 고딕"/>
              </a:rPr>
              <a:t>가져오기</a:t>
            </a:r>
            <a:endParaRPr lang="ko-KR" altLang="en-US" sz="1000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9" name="직선 화살표 연결선 21"/>
          <p:cNvCxnSpPr/>
          <p:nvPr/>
        </p:nvCxnSpPr>
        <p:spPr>
          <a:xfrm>
            <a:off x="4052984" y="3784394"/>
            <a:ext cx="1858566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058177" y="3930071"/>
            <a:ext cx="6722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cs typeface="맑은 고딕"/>
              </a:rPr>
              <a:t>⑥</a:t>
            </a:r>
            <a:r>
              <a:rPr lang="ko-KR" altLang="en-US" sz="1000" dirty="0" smtClean="0">
                <a:cs typeface="맑은 고딕"/>
              </a:rPr>
              <a:t>생성</a:t>
            </a:r>
            <a:endParaRPr lang="ko-KR" altLang="en-US" sz="1000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1" name="직선 화살표 연결선 21"/>
          <p:cNvCxnSpPr/>
          <p:nvPr/>
        </p:nvCxnSpPr>
        <p:spPr>
          <a:xfrm flipH="1">
            <a:off x="1508652" y="4372207"/>
            <a:ext cx="2544333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dot"/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052984" y="3512773"/>
            <a:ext cx="14775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cs typeface="맑은 고딕"/>
              </a:rPr>
              <a:t>⑤</a:t>
            </a:r>
            <a:r>
              <a:rPr lang="en-US" altLang="ko-KR" sz="1000" dirty="0" smtClean="0">
                <a:cs typeface="맑은 고딕"/>
              </a:rPr>
              <a:t>executeQuery(sql)</a:t>
            </a:r>
            <a:endParaRPr lang="ko-KR" altLang="en-US" sz="1000" dirty="0"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888816" y="1741273"/>
            <a:ext cx="1239671" cy="430887"/>
            <a:chOff x="2999925" y="1364201"/>
            <a:chExt cx="1216475" cy="430887"/>
          </a:xfrm>
        </p:grpSpPr>
        <p:sp>
          <p:nvSpPr>
            <p:cNvPr id="34" name="직사각형 29"/>
            <p:cNvSpPr/>
            <p:nvPr/>
          </p:nvSpPr>
          <p:spPr>
            <a:xfrm>
              <a:off x="2999925" y="1364206"/>
              <a:ext cx="1216475" cy="430882"/>
            </a:xfrm>
            <a:prstGeom prst="rect">
              <a:avLst/>
            </a:prstGeom>
            <a:noFill/>
            <a:ln w="12700" cmpd="sng">
              <a:solidFill>
                <a:srgbClr val="00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99925" y="1364201"/>
              <a:ext cx="1216475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latin typeface="Comic Sans MS" pitchFamily="66" charset="0"/>
                  <a:ea typeface="나눔고딕" pitchFamily="50" charset="-127"/>
                </a:rPr>
                <a:t>« </a:t>
              </a:r>
              <a:r>
                <a:rPr lang="en-US" altLang="ko-KR" sz="900" dirty="0" smtClean="0">
                  <a:latin typeface="Comic Sans MS" pitchFamily="66" charset="0"/>
                  <a:ea typeface="나눔고딕" pitchFamily="50" charset="-127"/>
                </a:rPr>
                <a:t>DAO </a:t>
              </a:r>
              <a:r>
                <a:rPr lang="en-US" altLang="ko-KR" sz="900" dirty="0">
                  <a:latin typeface="Comic Sans MS" pitchFamily="66" charset="0"/>
                  <a:ea typeface="나눔고딕" pitchFamily="50" charset="-127"/>
                </a:rPr>
                <a:t>»</a:t>
              </a:r>
            </a:p>
            <a:p>
              <a:pPr algn="ctr"/>
              <a:r>
                <a:rPr lang="en-US" altLang="ko-KR" sz="1000" b="1" dirty="0" smtClean="0">
                  <a:latin typeface="맑은 고딕"/>
                  <a:ea typeface="맑은 고딕"/>
                  <a:cs typeface="맑은 고딕"/>
                </a:rPr>
                <a:t>MySqlProjectDao</a:t>
              </a:r>
              <a:endParaRPr lang="en-US" altLang="ko-KR" sz="1200" b="1" dirty="0" smtClean="0">
                <a:latin typeface="맑은 고딕"/>
                <a:ea typeface="맑은 고딕"/>
                <a:cs typeface="맑은 고딕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196376" y="1741273"/>
            <a:ext cx="1336001" cy="430887"/>
            <a:chOff x="2999925" y="1364201"/>
            <a:chExt cx="1216475" cy="430887"/>
          </a:xfrm>
        </p:grpSpPr>
        <p:sp>
          <p:nvSpPr>
            <p:cNvPr id="37" name="직사각형 29"/>
            <p:cNvSpPr/>
            <p:nvPr/>
          </p:nvSpPr>
          <p:spPr>
            <a:xfrm>
              <a:off x="2999925" y="1364206"/>
              <a:ext cx="1216475" cy="4308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sng">
              <a:solidFill>
                <a:srgbClr val="00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999925" y="1364201"/>
              <a:ext cx="1216475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latin typeface="Comic Sans MS" pitchFamily="66" charset="0"/>
                  <a:ea typeface="나눔고딕" pitchFamily="50" charset="-127"/>
                </a:rPr>
                <a:t>« </a:t>
              </a:r>
              <a:r>
                <a:rPr lang="en-US" altLang="ko-KR" sz="900" dirty="0" smtClean="0">
                  <a:latin typeface="Comic Sans MS" pitchFamily="66" charset="0"/>
                  <a:ea typeface="나눔고딕" pitchFamily="50" charset="-127"/>
                </a:rPr>
                <a:t>mybatis </a:t>
              </a:r>
              <a:r>
                <a:rPr lang="en-US" altLang="ko-KR" sz="900" dirty="0">
                  <a:latin typeface="Comic Sans MS" pitchFamily="66" charset="0"/>
                  <a:ea typeface="나눔고딕" pitchFamily="50" charset="-127"/>
                </a:rPr>
                <a:t>»</a:t>
              </a:r>
            </a:p>
            <a:p>
              <a:pPr algn="ctr"/>
              <a:r>
                <a:rPr lang="en-US" altLang="ko-KR" sz="1000" b="1" dirty="0" smtClean="0">
                  <a:latin typeface="맑은 고딕"/>
                  <a:ea typeface="맑은 고딕"/>
                  <a:cs typeface="맑은 고딕"/>
                </a:rPr>
                <a:t>SqlSessionFactory</a:t>
              </a:r>
              <a:endParaRPr lang="en-US" altLang="ko-KR" sz="1200" b="1" dirty="0" smtClean="0">
                <a:latin typeface="맑은 고딕"/>
                <a:ea typeface="맑은 고딕"/>
                <a:cs typeface="맑은 고딕"/>
              </a:endParaRPr>
            </a:p>
          </p:txBody>
        </p:sp>
      </p:grpSp>
      <p:cxnSp>
        <p:nvCxnSpPr>
          <p:cNvPr id="39" name="직선 연결선 11"/>
          <p:cNvCxnSpPr/>
          <p:nvPr/>
        </p:nvCxnSpPr>
        <p:spPr>
          <a:xfrm>
            <a:off x="4052984" y="2172159"/>
            <a:ext cx="5193" cy="2820069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21"/>
          <p:cNvCxnSpPr/>
          <p:nvPr/>
        </p:nvCxnSpPr>
        <p:spPr>
          <a:xfrm>
            <a:off x="4058177" y="4187710"/>
            <a:ext cx="737258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864377" y="2327544"/>
            <a:ext cx="6722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cs typeface="맑은 고딕"/>
              </a:rPr>
              <a:t>②</a:t>
            </a:r>
            <a:r>
              <a:rPr lang="ko-KR" altLang="en-US" sz="1000" dirty="0" smtClean="0">
                <a:cs typeface="맑은 고딕"/>
              </a:rPr>
              <a:t>생성</a:t>
            </a:r>
            <a:endParaRPr lang="ko-KR" altLang="en-US" sz="1000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42" name="직선 화살표 연결선 21"/>
          <p:cNvCxnSpPr/>
          <p:nvPr/>
        </p:nvCxnSpPr>
        <p:spPr>
          <a:xfrm>
            <a:off x="2848759" y="2589434"/>
            <a:ext cx="1204225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21"/>
          <p:cNvCxnSpPr/>
          <p:nvPr/>
        </p:nvCxnSpPr>
        <p:spPr>
          <a:xfrm flipH="1">
            <a:off x="1508652" y="2746607"/>
            <a:ext cx="1340107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dot"/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695150" y="2760917"/>
            <a:ext cx="11536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>
                <a:cs typeface="맑은 고딕"/>
              </a:rPr>
              <a:t>SqlSession </a:t>
            </a:r>
            <a:r>
              <a:rPr lang="ko-KR" altLang="en-US" sz="1000" dirty="0" smtClean="0">
                <a:cs typeface="맑은 고딕"/>
              </a:rPr>
              <a:t>객체</a:t>
            </a:r>
            <a:endParaRPr lang="ko-KR" altLang="en-US" sz="10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903721" y="4397607"/>
            <a:ext cx="11536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>
                <a:cs typeface="맑은 고딕"/>
              </a:rPr>
              <a:t>Project </a:t>
            </a:r>
            <a:r>
              <a:rPr lang="ko-KR" altLang="en-US" sz="1000" dirty="0" smtClean="0">
                <a:cs typeface="맑은 고딕"/>
              </a:rPr>
              <a:t>목록</a:t>
            </a:r>
            <a:endParaRPr lang="ko-KR" altLang="en-US" sz="10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00308" y="4558817"/>
            <a:ext cx="12151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cs typeface="맑은 고딕"/>
              </a:rPr>
              <a:t>⑦</a:t>
            </a:r>
            <a:r>
              <a:rPr lang="en-US" altLang="ko-KR" sz="1000" dirty="0" smtClean="0">
                <a:cs typeface="맑은 고딕"/>
              </a:rPr>
              <a:t>close</a:t>
            </a:r>
            <a:r>
              <a:rPr lang="en-US" altLang="ko-KR" sz="1000" dirty="0" smtClean="0">
                <a:latin typeface="맑은 고딕"/>
                <a:ea typeface="맑은 고딕"/>
                <a:cs typeface="맑은 고딕"/>
              </a:rPr>
              <a:t>()</a:t>
            </a:r>
            <a:endParaRPr lang="ko-KR" altLang="en-US" sz="1000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47" name="직선 화살표 연결선 21"/>
          <p:cNvCxnSpPr/>
          <p:nvPr/>
        </p:nvCxnSpPr>
        <p:spPr>
          <a:xfrm>
            <a:off x="1496136" y="4800787"/>
            <a:ext cx="1354704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31540" y="5076456"/>
            <a:ext cx="8229600" cy="1520896"/>
          </a:xfrm>
        </p:spPr>
        <p:txBody>
          <a:bodyPr vert="horz">
            <a:normAutofit/>
          </a:bodyPr>
          <a:lstStyle/>
          <a:p>
            <a:r>
              <a:rPr lang="en-US" altLang="ko-KR" sz="2400" b="1" dirty="0" smtClean="0">
                <a:latin typeface="맑은 고딕"/>
                <a:ea typeface="맑은 고딕"/>
                <a:cs typeface="맑은 고딕"/>
              </a:rPr>
              <a:t>mybatis </a:t>
            </a:r>
            <a:r>
              <a:rPr lang="ko-KR" altLang="en-US" sz="2400" b="1" dirty="0" smtClean="0">
                <a:latin typeface="맑은 고딕"/>
                <a:ea typeface="맑은 고딕"/>
                <a:cs typeface="맑은 고딕"/>
              </a:rPr>
              <a:t>핵심 컴포넌트</a:t>
            </a:r>
            <a:endParaRPr lang="en-US" altLang="ko-KR" sz="2400" b="1" dirty="0" smtClean="0">
              <a:latin typeface="맑은 고딕"/>
              <a:ea typeface="맑은 고딕"/>
              <a:cs typeface="맑은 고딕"/>
            </a:endParaRPr>
          </a:p>
          <a:p>
            <a:pPr lvl="1"/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SqlSession(SQL 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실행</a:t>
            </a:r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), SqlSessionFactory(SqlSession 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객체 생성</a:t>
            </a:r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), SqlSessionFactoryBuilder(SqlSessionFactory 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객체 생성</a:t>
            </a:r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)</a:t>
            </a:r>
          </a:p>
          <a:p>
            <a:pPr lvl="1"/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mybatis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 설정 파일</a:t>
            </a:r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,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SQL 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맵퍼 파일</a:t>
            </a:r>
            <a:endParaRPr lang="en-US" altLang="ko-KR" sz="2000" dirty="0" smtClean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25840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SQL 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맵퍼 파일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2" name="세로 텍스트 개체 틀 2"/>
          <p:cNvSpPr txBox="1">
            <a:spLocks/>
          </p:cNvSpPr>
          <p:nvPr/>
        </p:nvSpPr>
        <p:spPr>
          <a:xfrm>
            <a:off x="445481" y="1143000"/>
            <a:ext cx="4774591" cy="552636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smtClean="0"/>
              <a:t>&lt;!--</a:t>
            </a:r>
            <a:r>
              <a:rPr lang="ko-KR" altLang="en-US" sz="1600" dirty="0" smtClean="0"/>
              <a:t> </a:t>
            </a:r>
            <a:r>
              <a:rPr lang="en-US" sz="1600" dirty="0" smtClean="0"/>
              <a:t>SQL </a:t>
            </a:r>
            <a:r>
              <a:rPr lang="ko-KR" altLang="en-US" sz="1600" dirty="0" smtClean="0"/>
              <a:t>맵퍼 파일 예 </a:t>
            </a:r>
            <a:r>
              <a:rPr lang="en-US" altLang="ko-KR" sz="1600" dirty="0" smtClean="0"/>
              <a:t>--&gt;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&lt;</a:t>
            </a:r>
            <a:r>
              <a:rPr lang="en-US" sz="1600" dirty="0"/>
              <a:t>mapper namespace=</a:t>
            </a:r>
            <a:r>
              <a:rPr lang="en-US" sz="1600" i="1" dirty="0"/>
              <a:t>"spms.dao.ProjectDao"</a:t>
            </a:r>
            <a:r>
              <a:rPr lang="en-US" sz="1600" dirty="0" smtClean="0"/>
              <a:t>&gt;</a:t>
            </a:r>
          </a:p>
          <a:p>
            <a:pPr marL="0" indent="0">
              <a:buNone/>
            </a:pPr>
            <a:r>
              <a:rPr lang="en-US" sz="1600" dirty="0" smtClean="0"/>
              <a:t>  &lt;</a:t>
            </a:r>
            <a:r>
              <a:rPr lang="en-US" sz="1600" dirty="0"/>
              <a:t>resultMap type=“spms.vo.Project” </a:t>
            </a:r>
          </a:p>
          <a:p>
            <a:pPr marL="0" indent="0">
              <a:buNone/>
            </a:pPr>
            <a:r>
              <a:rPr lang="en-US" sz="1600" dirty="0"/>
              <a:t>   </a:t>
            </a:r>
            <a:r>
              <a:rPr lang="en-US" sz="1600" dirty="0" smtClean="0"/>
              <a:t>   </a:t>
            </a:r>
            <a:r>
              <a:rPr lang="en-US" sz="1600" dirty="0"/>
              <a:t>id=“</a:t>
            </a:r>
            <a:r>
              <a:rPr lang="en-US" sz="1600" b="1" dirty="0" smtClean="0"/>
              <a:t>projectMap</a:t>
            </a:r>
            <a:r>
              <a:rPr lang="en-US" sz="1600" dirty="0"/>
              <a:t>”&gt;</a:t>
            </a:r>
          </a:p>
          <a:p>
            <a:pPr marL="0" indent="0">
              <a:buNone/>
            </a:pPr>
            <a:r>
              <a:rPr lang="en-US" altLang="ko-KR" sz="1600" dirty="0"/>
              <a:t>  </a:t>
            </a:r>
            <a:r>
              <a:rPr lang="en-US" altLang="ko-KR" sz="1600" dirty="0" smtClean="0"/>
              <a:t>  &lt;</a:t>
            </a:r>
            <a:r>
              <a:rPr lang="en-US" altLang="ko-KR" sz="1600" dirty="0"/>
              <a:t>id column=“PNO” property=“no”/&gt;</a:t>
            </a:r>
          </a:p>
          <a:p>
            <a:pPr marL="0" indent="0">
              <a:buNone/>
            </a:pPr>
            <a:r>
              <a:rPr lang="en-US" altLang="ko-KR" sz="1600" dirty="0"/>
              <a:t>  </a:t>
            </a:r>
            <a:r>
              <a:rPr lang="en-US" altLang="ko-KR" sz="1600" dirty="0" smtClean="0"/>
              <a:t>  &lt;</a:t>
            </a:r>
            <a:r>
              <a:rPr lang="en-US" altLang="ko-KR" sz="1600" dirty="0"/>
              <a:t>result column=“PNAME” property=“title”/&gt;</a:t>
            </a:r>
          </a:p>
          <a:p>
            <a:pPr marL="0" indent="0">
              <a:buNone/>
            </a:pPr>
            <a:r>
              <a:rPr lang="en-US" altLang="ko-KR" sz="1600" dirty="0"/>
              <a:t>  </a:t>
            </a:r>
            <a:r>
              <a:rPr lang="en-US" altLang="ko-KR" sz="1600" dirty="0" smtClean="0"/>
              <a:t>  …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smtClean="0"/>
              <a:t>  &lt;</a:t>
            </a:r>
            <a:r>
              <a:rPr lang="en-US" altLang="ko-KR" sz="1600" dirty="0"/>
              <a:t>/resultMap</a:t>
            </a:r>
            <a:r>
              <a:rPr lang="en-US" altLang="ko-KR" sz="1600" dirty="0" smtClean="0"/>
              <a:t>&gt;</a:t>
            </a:r>
          </a:p>
          <a:p>
            <a:pPr marL="0" indent="0">
              <a:buNone/>
            </a:pPr>
            <a:r>
              <a:rPr lang="en-US" altLang="ko-KR" sz="1600" dirty="0" smtClean="0"/>
              <a:t>  &lt;select id=“select” resultMap=“</a:t>
            </a:r>
            <a:r>
              <a:rPr lang="en-US" altLang="ko-KR" sz="1600" b="1" dirty="0" smtClean="0"/>
              <a:t>projectMap</a:t>
            </a:r>
            <a:r>
              <a:rPr lang="en-US" altLang="ko-KR" sz="1600" dirty="0" smtClean="0"/>
              <a:t>”&gt;</a:t>
            </a:r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select PNO, PNAME …</a:t>
            </a:r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&lt;/select&gt;</a:t>
            </a:r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&lt;insert id=“insert” parameterType=“project”&gt;</a:t>
            </a:r>
          </a:p>
          <a:p>
            <a:pPr marL="0" indent="0">
              <a:buNone/>
            </a:pPr>
            <a:r>
              <a:rPr lang="en-US" altLang="ko-KR" sz="1600" dirty="0" smtClean="0"/>
              <a:t>  insert into PROJECTS(PNO, PNAME, …) </a:t>
            </a:r>
          </a:p>
          <a:p>
            <a:pPr marL="0" indent="0">
              <a:buNone/>
            </a:pPr>
            <a:r>
              <a:rPr lang="en-US" altLang="ko-KR" sz="1600" dirty="0" smtClean="0"/>
              <a:t>  values(</a:t>
            </a:r>
            <a:r>
              <a:rPr lang="en-US" altLang="ko-KR" sz="1600" b="1" dirty="0" smtClean="0"/>
              <a:t>#{title}</a:t>
            </a:r>
            <a:r>
              <a:rPr lang="en-US" altLang="ko-KR" sz="1600" dirty="0" smtClean="0"/>
              <a:t>, </a:t>
            </a:r>
            <a:r>
              <a:rPr lang="en-US" altLang="ko-KR" sz="1600" b="1" dirty="0" smtClean="0"/>
              <a:t>#{content}</a:t>
            </a:r>
            <a:r>
              <a:rPr lang="en-US" altLang="ko-KR" sz="1600" dirty="0" smtClean="0"/>
              <a:t>, …)</a:t>
            </a:r>
          </a:p>
          <a:p>
            <a:pPr marL="0" indent="0">
              <a:buNone/>
            </a:pPr>
            <a:r>
              <a:rPr lang="en-US" altLang="ko-KR" sz="1600" dirty="0" smtClean="0"/>
              <a:t>  &lt;/insert&gt;</a:t>
            </a:r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&lt;update </a:t>
            </a:r>
            <a:r>
              <a:rPr lang="en-US" altLang="ko-KR" sz="1600" b="1" dirty="0" smtClean="0"/>
              <a:t>id=“update”</a:t>
            </a:r>
            <a:r>
              <a:rPr lang="en-US" altLang="ko-KR" sz="1600" dirty="0" smtClean="0"/>
              <a:t>&gt; … &lt;/update&gt;</a:t>
            </a:r>
          </a:p>
          <a:p>
            <a:pPr marL="0" indent="0">
              <a:buNone/>
            </a:pPr>
            <a:r>
              <a:rPr lang="en-US" altLang="ko-KR" sz="1600" dirty="0" smtClean="0"/>
              <a:t>  &lt;delete id=“delete”&gt; … &lt;/delete&gt;</a:t>
            </a:r>
          </a:p>
          <a:p>
            <a:pPr marL="0" indent="0">
              <a:buNone/>
            </a:pPr>
            <a:r>
              <a:rPr lang="en-US" altLang="ko-KR" sz="1600" dirty="0" smtClean="0"/>
              <a:t>&lt;/mapper&gt;</a:t>
            </a:r>
            <a:endParaRPr lang="ko-KR" altLang="en-US" sz="1600" dirty="0"/>
          </a:p>
        </p:txBody>
      </p:sp>
      <p:sp>
        <p:nvSpPr>
          <p:cNvPr id="25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220072" y="1143000"/>
            <a:ext cx="3891654" cy="5184576"/>
          </a:xfrm>
        </p:spPr>
        <p:txBody>
          <a:bodyPr vert="horz">
            <a:normAutofit/>
          </a:bodyPr>
          <a:lstStyle/>
          <a:p>
            <a:pPr marL="114300" indent="0">
              <a:buNone/>
            </a:pPr>
            <a:r>
              <a:rPr lang="en-US" altLang="ko-KR" sz="1600" b="1" dirty="0" smtClean="0">
                <a:latin typeface="맑은 고딕"/>
                <a:ea typeface="맑은 고딕"/>
                <a:cs typeface="맑은 고딕"/>
              </a:rPr>
              <a:t>1.</a:t>
            </a:r>
            <a:r>
              <a:rPr lang="ko-KR" altLang="en-US" sz="1600" b="1" dirty="0" smtClean="0">
                <a:latin typeface="맑은 고딕"/>
                <a:ea typeface="맑은 고딕"/>
                <a:cs typeface="맑은 고딕"/>
              </a:rPr>
              <a:t> 네임스페이스</a:t>
            </a:r>
            <a:endParaRPr lang="en-US" altLang="ko-KR" sz="1600" b="1" dirty="0" smtClean="0">
              <a:latin typeface="맑은 고딕"/>
              <a:ea typeface="맑은 고딕"/>
              <a:cs typeface="맑은 고딕"/>
            </a:endParaRPr>
          </a:p>
          <a:p>
            <a:pPr marL="114300" indent="0">
              <a:buNone/>
            </a:pPr>
            <a:r>
              <a:rPr lang="en-US" altLang="ko-KR" sz="1400" dirty="0" smtClean="0">
                <a:latin typeface="맑은 고딕"/>
                <a:ea typeface="맑은 고딕"/>
                <a:cs typeface="맑은 고딕"/>
              </a:rPr>
              <a:t>SQL</a:t>
            </a:r>
            <a:r>
              <a:rPr lang="ko-KR" altLang="en-US" sz="1400" dirty="0" smtClean="0">
                <a:latin typeface="맑은 고딕"/>
                <a:ea typeface="맑은 고딕"/>
                <a:cs typeface="맑은 고딕"/>
              </a:rPr>
              <a:t>을 조직적으로 관리하기 위한 분류명</a:t>
            </a:r>
            <a:endParaRPr lang="en-US" altLang="ko-KR" sz="1400" dirty="0" smtClean="0">
              <a:latin typeface="맑은 고딕"/>
              <a:ea typeface="맑은 고딕"/>
              <a:cs typeface="맑은 고딕"/>
            </a:endParaRPr>
          </a:p>
          <a:p>
            <a:pPr marL="114300" indent="0">
              <a:buNone/>
            </a:pPr>
            <a:r>
              <a:rPr lang="ko-KR" altLang="ko-KR" sz="1600" b="1" dirty="0" smtClean="0">
                <a:latin typeface="맑은 고딕"/>
                <a:ea typeface="맑은 고딕"/>
                <a:cs typeface="맑은 고딕"/>
              </a:rPr>
              <a:t>2</a:t>
            </a:r>
            <a:r>
              <a:rPr lang="en-US" altLang="ko-KR" sz="1600" b="1" dirty="0" smtClean="0">
                <a:latin typeface="맑은 고딕"/>
                <a:ea typeface="맑은 고딕"/>
                <a:cs typeface="맑은 고딕"/>
              </a:rPr>
              <a:t>.</a:t>
            </a:r>
            <a:r>
              <a:rPr lang="ko-KR" altLang="en-US" sz="1600" b="1" dirty="0" smtClean="0"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1600" b="1" dirty="0" smtClean="0">
                <a:latin typeface="맑은 고딕"/>
                <a:ea typeface="맑은 고딕"/>
                <a:cs typeface="맑은 고딕"/>
              </a:rPr>
              <a:t>SQL </a:t>
            </a:r>
            <a:r>
              <a:rPr lang="ko-KR" altLang="en-US" sz="1600" b="1" dirty="0" smtClean="0">
                <a:latin typeface="맑은 고딕"/>
                <a:ea typeface="맑은 고딕"/>
                <a:cs typeface="맑은 고딕"/>
              </a:rPr>
              <a:t>아이디</a:t>
            </a:r>
            <a:endParaRPr lang="en-US" altLang="ko-KR" sz="1600" b="1" dirty="0" smtClean="0">
              <a:latin typeface="맑은 고딕"/>
              <a:ea typeface="맑은 고딕"/>
              <a:cs typeface="맑은 고딕"/>
            </a:endParaRPr>
          </a:p>
          <a:p>
            <a:pPr marL="114300" indent="0">
              <a:buNone/>
            </a:pPr>
            <a:r>
              <a:rPr lang="en-US" altLang="ko-KR" sz="1400" dirty="0" smtClean="0">
                <a:latin typeface="맑은 고딕"/>
                <a:ea typeface="맑은 고딕"/>
                <a:cs typeface="맑은 고딕"/>
              </a:rPr>
              <a:t>SqlSession</a:t>
            </a:r>
            <a:r>
              <a:rPr lang="ko-KR" altLang="en-US" sz="1400" dirty="0" smtClean="0">
                <a:latin typeface="맑은 고딕"/>
                <a:ea typeface="맑은 고딕"/>
                <a:cs typeface="맑은 고딕"/>
              </a:rPr>
              <a:t>에서 </a:t>
            </a:r>
            <a:r>
              <a:rPr lang="en-US" altLang="ko-KR" sz="1400" dirty="0" smtClean="0">
                <a:latin typeface="맑은 고딕"/>
                <a:ea typeface="맑은 고딕"/>
                <a:cs typeface="맑은 고딕"/>
              </a:rPr>
              <a:t>SQL</a:t>
            </a:r>
            <a:r>
              <a:rPr lang="ko-KR" altLang="en-US" sz="1400" dirty="0" smtClean="0">
                <a:latin typeface="맑은 고딕"/>
                <a:ea typeface="맑은 고딕"/>
                <a:cs typeface="맑은 고딕"/>
              </a:rPr>
              <a:t>을 찾을 때 사용하는 식별자</a:t>
            </a:r>
            <a:endParaRPr lang="en-US" altLang="ko-KR" sz="1400" dirty="0" smtClean="0">
              <a:latin typeface="맑은 고딕"/>
              <a:ea typeface="맑은 고딕"/>
              <a:cs typeface="맑은 고딕"/>
            </a:endParaRPr>
          </a:p>
          <a:p>
            <a:pPr marL="114300" indent="0">
              <a:buNone/>
            </a:pPr>
            <a:r>
              <a:rPr lang="en-US" altLang="ko-KR" sz="1600" b="1" dirty="0" smtClean="0">
                <a:latin typeface="맑은 고딕"/>
                <a:ea typeface="맑은 고딕"/>
                <a:cs typeface="맑은 고딕"/>
              </a:rPr>
              <a:t>3. </a:t>
            </a:r>
            <a:r>
              <a:rPr lang="en-US" altLang="ko-KR" sz="1600" b="1" dirty="0">
                <a:latin typeface="맑은 고딕"/>
                <a:ea typeface="맑은 고딕"/>
                <a:cs typeface="맑은 고딕"/>
              </a:rPr>
              <a:t>&lt;</a:t>
            </a:r>
            <a:r>
              <a:rPr lang="en-US" altLang="ko-KR" sz="1600" b="1" dirty="0" smtClean="0">
                <a:latin typeface="맑은 고딕"/>
                <a:ea typeface="맑은 고딕"/>
                <a:cs typeface="맑은 고딕"/>
              </a:rPr>
              <a:t>resultMap&gt; </a:t>
            </a:r>
            <a:r>
              <a:rPr lang="ko-KR" altLang="en-US" sz="1600" b="1" dirty="0" smtClean="0">
                <a:latin typeface="맑은 고딕"/>
                <a:ea typeface="맑은 고딕"/>
                <a:cs typeface="맑은 고딕"/>
              </a:rPr>
              <a:t>엘리먼트</a:t>
            </a:r>
            <a:endParaRPr lang="en-US" altLang="ko-KR" sz="1600" b="1" dirty="0" smtClean="0">
              <a:latin typeface="맑은 고딕"/>
              <a:ea typeface="맑은 고딕"/>
              <a:cs typeface="맑은 고딕"/>
            </a:endParaRPr>
          </a:p>
          <a:p>
            <a:pPr marL="114300" indent="0">
              <a:buNone/>
            </a:pPr>
            <a:r>
              <a:rPr lang="en-US" altLang="ko-KR" sz="1400" dirty="0" smtClean="0">
                <a:latin typeface="맑은 고딕"/>
                <a:ea typeface="맑은 고딕"/>
                <a:cs typeface="맑은 고딕"/>
              </a:rPr>
              <a:t>&lt;id&gt;</a:t>
            </a:r>
            <a:r>
              <a:rPr lang="ko-KR" altLang="en-US" sz="1400" dirty="0" smtClean="0">
                <a:latin typeface="맑은 고딕"/>
                <a:ea typeface="맑은 고딕"/>
                <a:cs typeface="맑은 고딕"/>
              </a:rPr>
              <a:t>와 </a:t>
            </a:r>
            <a:r>
              <a:rPr lang="en-US" altLang="ko-KR" sz="1400" dirty="0" smtClean="0">
                <a:latin typeface="맑은 고딕"/>
                <a:ea typeface="맑은 고딕"/>
                <a:cs typeface="맑은 고딕"/>
              </a:rPr>
              <a:t>&lt;result&gt;</a:t>
            </a:r>
            <a:r>
              <a:rPr lang="ko-KR" altLang="en-US" sz="1400" dirty="0" smtClean="0">
                <a:latin typeface="맑은 고딕"/>
                <a:ea typeface="맑은 고딕"/>
                <a:cs typeface="맑은 고딕"/>
              </a:rPr>
              <a:t>를 사용하여 자바 객체의 프로퍼티와 컬럼과의 연결 정의</a:t>
            </a:r>
            <a:endParaRPr lang="en-US" altLang="ko-KR" sz="1400" dirty="0" smtClean="0">
              <a:latin typeface="맑은 고딕"/>
              <a:ea typeface="맑은 고딕"/>
              <a:cs typeface="맑은 고딕"/>
            </a:endParaRPr>
          </a:p>
          <a:p>
            <a:pPr marL="114300" indent="0">
              <a:buNone/>
            </a:pPr>
            <a:r>
              <a:rPr lang="ko-KR" altLang="ko-KR" sz="1600" b="1" dirty="0" smtClean="0">
                <a:latin typeface="맑은 고딕"/>
                <a:ea typeface="맑은 고딕"/>
                <a:cs typeface="맑은 고딕"/>
              </a:rPr>
              <a:t>4</a:t>
            </a:r>
            <a:r>
              <a:rPr lang="en-US" altLang="ko-KR" sz="1600" b="1" dirty="0" smtClean="0">
                <a:latin typeface="맑은 고딕"/>
                <a:ea typeface="맑은 고딕"/>
                <a:cs typeface="맑은 고딕"/>
              </a:rPr>
              <a:t>.</a:t>
            </a:r>
            <a:r>
              <a:rPr lang="ko-KR" altLang="en-US" sz="1600" b="1" dirty="0" smtClean="0"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1600" b="1" dirty="0" smtClean="0">
                <a:latin typeface="맑은 고딕"/>
                <a:ea typeface="맑은 고딕"/>
                <a:cs typeface="맑은 고딕"/>
              </a:rPr>
              <a:t>SQL</a:t>
            </a:r>
            <a:r>
              <a:rPr lang="ko-KR" altLang="en-US" sz="1600" b="1" dirty="0" smtClean="0">
                <a:latin typeface="맑은 고딕"/>
                <a:ea typeface="맑은 고딕"/>
                <a:cs typeface="맑은 고딕"/>
              </a:rPr>
              <a:t> 맵퍼의 </a:t>
            </a:r>
            <a:r>
              <a:rPr lang="en-US" altLang="ko-KR" sz="1600" b="1" dirty="0" smtClean="0">
                <a:latin typeface="맑은 고딕"/>
                <a:ea typeface="맑은 고딕"/>
                <a:cs typeface="맑은 고딕"/>
              </a:rPr>
              <a:t>#{</a:t>
            </a:r>
            <a:r>
              <a:rPr lang="ko-KR" altLang="en-US" sz="1600" b="1" dirty="0" smtClean="0">
                <a:latin typeface="맑은 고딕"/>
                <a:ea typeface="맑은 고딕"/>
                <a:cs typeface="맑은 고딕"/>
              </a:rPr>
              <a:t>프로퍼티명</a:t>
            </a:r>
            <a:r>
              <a:rPr lang="en-US" altLang="ko-KR" sz="1600" b="1" dirty="0" smtClean="0">
                <a:latin typeface="맑은 고딕"/>
                <a:ea typeface="맑은 고딕"/>
                <a:cs typeface="맑은 고딕"/>
              </a:rPr>
              <a:t>}</a:t>
            </a:r>
          </a:p>
          <a:p>
            <a:pPr marL="114300" indent="0">
              <a:buNone/>
            </a:pPr>
            <a:r>
              <a:rPr lang="en-US" altLang="ko-KR" sz="1400" dirty="0" smtClean="0">
                <a:latin typeface="맑은 고딕"/>
                <a:ea typeface="맑은 고딕"/>
                <a:cs typeface="맑은 고딕"/>
              </a:rPr>
              <a:t>SqlSession.insert()</a:t>
            </a:r>
            <a:r>
              <a:rPr lang="ko-KR" altLang="en-US" sz="1400" dirty="0" smtClean="0">
                <a:latin typeface="맑은 고딕"/>
                <a:ea typeface="맑은 고딕"/>
                <a:cs typeface="맑은 고딕"/>
              </a:rPr>
              <a:t> 등의 메서드를 호출할 때 두 번째 파라미터로 전달된 값 객체에 대해 프로퍼티 값 참조</a:t>
            </a:r>
            <a:endParaRPr lang="en-US" altLang="ko-KR" sz="1400" dirty="0">
              <a:latin typeface="맑은 고딕"/>
              <a:ea typeface="맑은 고딕"/>
              <a:cs typeface="맑은 고딕"/>
            </a:endParaRPr>
          </a:p>
          <a:p>
            <a:pPr marL="114300" indent="0">
              <a:buNone/>
            </a:pPr>
            <a:r>
              <a:rPr lang="ko-KR" altLang="ko-KR" sz="1600" b="1" dirty="0" smtClean="0">
                <a:latin typeface="맑은 고딕"/>
                <a:ea typeface="맑은 고딕"/>
                <a:cs typeface="맑은 고딕"/>
              </a:rPr>
              <a:t>5</a:t>
            </a:r>
            <a:r>
              <a:rPr lang="en-US" altLang="ko-KR" sz="1600" b="1" dirty="0" smtClean="0">
                <a:latin typeface="맑은 고딕"/>
                <a:ea typeface="맑은 고딕"/>
                <a:cs typeface="맑은 고딕"/>
              </a:rPr>
              <a:t>.</a:t>
            </a:r>
            <a:r>
              <a:rPr lang="ko-KR" altLang="en-US" sz="1600" b="1" dirty="0" smtClean="0">
                <a:latin typeface="맑은 고딕"/>
                <a:ea typeface="맑은 고딕"/>
                <a:cs typeface="맑은 고딕"/>
              </a:rPr>
              <a:t> 랩퍼 객체의 값 사용</a:t>
            </a:r>
            <a:endParaRPr lang="en-US" altLang="ko-KR" sz="1400" dirty="0" smtClean="0">
              <a:latin typeface="맑은 고딕"/>
              <a:ea typeface="맑은 고딕"/>
              <a:cs typeface="맑은 고딕"/>
            </a:endParaRPr>
          </a:p>
          <a:p>
            <a:pPr marL="114300" indent="0">
              <a:buNone/>
            </a:pPr>
            <a:r>
              <a:rPr lang="ko-KR" altLang="en-US" sz="1400" dirty="0">
                <a:cs typeface="맑은 고딕"/>
              </a:rPr>
              <a:t>파라미터 값 객체가 랩퍼 객체일 때</a:t>
            </a:r>
            <a:r>
              <a:rPr lang="en-US" altLang="ko-KR" sz="1400" dirty="0">
                <a:cs typeface="맑은 고딕"/>
              </a:rPr>
              <a:t>,</a:t>
            </a:r>
            <a:r>
              <a:rPr lang="ko-KR" altLang="en-US" sz="1400" dirty="0">
                <a:cs typeface="맑은 고딕"/>
              </a:rPr>
              <a:t> </a:t>
            </a:r>
            <a:r>
              <a:rPr lang="en-US" altLang="ko-KR" sz="1400" dirty="0">
                <a:cs typeface="맑은 고딕"/>
              </a:rPr>
              <a:t>SQL</a:t>
            </a:r>
            <a:r>
              <a:rPr lang="ko-KR" altLang="en-US" sz="1400" dirty="0">
                <a:cs typeface="맑은 고딕"/>
              </a:rPr>
              <a:t> 맵에서는 프로퍼티 이름으로 무엇이든 </a:t>
            </a:r>
            <a:r>
              <a:rPr lang="ko-KR" altLang="en-US" sz="1400" dirty="0" smtClean="0">
                <a:cs typeface="맑은 고딕"/>
              </a:rPr>
              <a:t>가능</a:t>
            </a:r>
            <a:endParaRPr lang="en-US" altLang="ko-KR" sz="1400" dirty="0" smtClean="0">
              <a:latin typeface="Consolas"/>
              <a:ea typeface="맑은 고딕"/>
              <a:cs typeface="Consolas"/>
            </a:endParaRPr>
          </a:p>
          <a:p>
            <a:pPr marL="114300" indent="0">
              <a:buNone/>
            </a:pPr>
            <a:r>
              <a:rPr lang="en-US" altLang="ko-KR" sz="1400" dirty="0" smtClean="0">
                <a:latin typeface="Consolas"/>
                <a:ea typeface="맑은 고딕"/>
                <a:cs typeface="Consolas"/>
              </a:rPr>
              <a:t>int no = 20;</a:t>
            </a:r>
            <a:endParaRPr lang="en-US" altLang="ko-KR" sz="1200" dirty="0" smtClean="0">
              <a:latin typeface="Consolas"/>
              <a:ea typeface="맑은 고딕"/>
              <a:cs typeface="Consolas"/>
            </a:endParaRPr>
          </a:p>
          <a:p>
            <a:pPr marL="114300" indent="0">
              <a:buNone/>
            </a:pPr>
            <a:r>
              <a:rPr lang="en-US" altLang="ko-KR" sz="1400" dirty="0" smtClean="0">
                <a:latin typeface="Consolas"/>
                <a:ea typeface="맑은 고딕"/>
                <a:cs typeface="Consolas"/>
              </a:rPr>
              <a:t>SqlSession.delete(“…”, </a:t>
            </a:r>
            <a:r>
              <a:rPr lang="en-US" altLang="ko-KR" sz="1400" b="1" dirty="0" smtClean="0">
                <a:solidFill>
                  <a:srgbClr val="FF0000"/>
                </a:solidFill>
                <a:latin typeface="Consolas"/>
                <a:ea typeface="맑은 고딕"/>
                <a:cs typeface="Consolas"/>
              </a:rPr>
              <a:t>no</a:t>
            </a:r>
            <a:r>
              <a:rPr lang="en-US" altLang="ko-KR" sz="1400" dirty="0" smtClean="0">
                <a:latin typeface="Consolas"/>
                <a:ea typeface="맑은 고딕"/>
                <a:cs typeface="Consolas"/>
              </a:rPr>
              <a:t>);</a:t>
            </a:r>
          </a:p>
          <a:p>
            <a:pPr marL="114300" indent="0">
              <a:buNone/>
            </a:pPr>
            <a:endParaRPr lang="en-US" altLang="ko-KR" sz="1400" dirty="0" smtClean="0">
              <a:latin typeface="Consolas"/>
              <a:ea typeface="맑은 고딕"/>
              <a:cs typeface="Consolas"/>
            </a:endParaRPr>
          </a:p>
          <a:p>
            <a:pPr marL="114300" indent="0">
              <a:buNone/>
            </a:pPr>
            <a:r>
              <a:rPr lang="en-US" altLang="ko-KR" sz="1400" dirty="0" smtClean="0">
                <a:latin typeface="Consolas"/>
                <a:ea typeface="맑은 고딕"/>
                <a:cs typeface="Consolas"/>
              </a:rPr>
              <a:t>delete from PROJECTS</a:t>
            </a:r>
          </a:p>
          <a:p>
            <a:pPr marL="114300" indent="0">
              <a:buNone/>
            </a:pPr>
            <a:r>
              <a:rPr lang="en-US" altLang="ko-KR" sz="1400" dirty="0" smtClean="0">
                <a:latin typeface="Consolas"/>
                <a:ea typeface="맑은 고딕"/>
                <a:cs typeface="Consolas"/>
              </a:rPr>
              <a:t>where PNO=</a:t>
            </a:r>
            <a:r>
              <a:rPr lang="en-US" altLang="ko-KR" sz="1400" b="1" dirty="0" smtClean="0">
                <a:solidFill>
                  <a:srgbClr val="FF0000"/>
                </a:solidFill>
                <a:latin typeface="Consolas"/>
                <a:ea typeface="맑은 고딕"/>
                <a:cs typeface="Consolas"/>
              </a:rPr>
              <a:t>#{value}</a:t>
            </a:r>
          </a:p>
          <a:p>
            <a:pPr marL="114300" indent="0">
              <a:buNone/>
            </a:pPr>
            <a:endParaRPr lang="en-US" altLang="ko-KR" sz="1400" dirty="0" smtClean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6120172" y="5481228"/>
            <a:ext cx="288032" cy="252028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346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mybatis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 설정 파일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2" name="세로 텍스트 개체 틀 2"/>
          <p:cNvSpPr txBox="1">
            <a:spLocks/>
          </p:cNvSpPr>
          <p:nvPr/>
        </p:nvSpPr>
        <p:spPr>
          <a:xfrm>
            <a:off x="445481" y="1143000"/>
            <a:ext cx="4774591" cy="518457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smtClean="0"/>
              <a:t>&lt;!--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mybatis </a:t>
            </a:r>
            <a:r>
              <a:rPr lang="ko-KR" altLang="en-US" sz="1600" dirty="0" smtClean="0"/>
              <a:t>설정 파일 예 </a:t>
            </a:r>
            <a:r>
              <a:rPr lang="en-US" altLang="ko-KR" sz="1600" dirty="0" smtClean="0"/>
              <a:t>--&gt;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&lt;configuration</a:t>
            </a:r>
            <a:r>
              <a:rPr lang="en-US" sz="1600" dirty="0" smtClean="0"/>
              <a:t>&gt;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&lt;properties 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resource=“spms/dao/db.properties”/&gt;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&lt;typeAliases&gt;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&lt;typeAlias type=“spms.vo.Project”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    alias=“project”/&gt;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&lt;/typeAliases&gt;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&lt;environments default=“dev”&gt;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&lt;environment id=“dev”&gt;&lt;/environment&gt;</a:t>
            </a:r>
          </a:p>
          <a:p>
            <a:pPr marL="0" indent="0">
              <a:buNone/>
            </a:pPr>
            <a:r>
              <a:rPr lang="en-US" sz="1600" dirty="0" smtClean="0"/>
              <a:t>    &lt;</a:t>
            </a:r>
            <a:r>
              <a:rPr lang="en-US" sz="1600" dirty="0"/>
              <a:t>environment id=</a:t>
            </a:r>
            <a:r>
              <a:rPr lang="en-US" sz="1600" dirty="0" smtClean="0"/>
              <a:t>“test”</a:t>
            </a:r>
            <a:r>
              <a:rPr lang="en-US" sz="1600" dirty="0"/>
              <a:t>&gt;&lt;/environment</a:t>
            </a:r>
            <a:r>
              <a:rPr lang="en-US" sz="1600" dirty="0" smtClean="0"/>
              <a:t>&gt;    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&lt;/environments&gt;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&lt;mappers&gt;</a:t>
            </a:r>
          </a:p>
          <a:p>
            <a:pPr marL="0" indent="0">
              <a:buNone/>
            </a:pPr>
            <a:r>
              <a:rPr lang="en-US" sz="1600" dirty="0" smtClean="0"/>
              <a:t>    &lt;mapper 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resource=“spms/dao/MySqlProjectDao.xml”/&gt;  </a:t>
            </a:r>
          </a:p>
          <a:p>
            <a:pPr marL="0" indent="0">
              <a:buNone/>
            </a:pPr>
            <a:r>
              <a:rPr lang="en-US" sz="1600" dirty="0" smtClean="0"/>
              <a:t>  &lt;/mappers&gt;</a:t>
            </a:r>
          </a:p>
          <a:p>
            <a:pPr marL="0" indent="0">
              <a:buNone/>
            </a:pPr>
            <a:r>
              <a:rPr lang="en-US" sz="1600" dirty="0" smtClean="0"/>
              <a:t>&lt;/configuration&gt;</a:t>
            </a:r>
            <a:endParaRPr lang="en-US" sz="1600" dirty="0"/>
          </a:p>
        </p:txBody>
      </p:sp>
      <p:sp>
        <p:nvSpPr>
          <p:cNvPr id="25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220072" y="1143000"/>
            <a:ext cx="3744416" cy="5184576"/>
          </a:xfrm>
        </p:spPr>
        <p:txBody>
          <a:bodyPr vert="horz">
            <a:normAutofit/>
          </a:bodyPr>
          <a:lstStyle/>
          <a:p>
            <a:pPr marL="114300" indent="0">
              <a:buNone/>
            </a:pPr>
            <a:r>
              <a:rPr lang="en-US" altLang="ko-KR" sz="1600" b="1" dirty="0" smtClean="0">
                <a:latin typeface="맑은 고딕"/>
                <a:ea typeface="맑은 고딕"/>
                <a:cs typeface="맑은 고딕"/>
              </a:rPr>
              <a:t>1.</a:t>
            </a:r>
            <a:r>
              <a:rPr lang="ko-KR" altLang="en-US" sz="1600" b="1" dirty="0" smtClean="0"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1600" b="1" dirty="0" smtClean="0">
                <a:latin typeface="맑은 고딕"/>
                <a:ea typeface="맑은 고딕"/>
                <a:cs typeface="맑은 고딕"/>
              </a:rPr>
              <a:t>&lt;properties&gt;</a:t>
            </a:r>
          </a:p>
          <a:p>
            <a:pPr marL="114300" indent="0">
              <a:buNone/>
            </a:pPr>
            <a:r>
              <a:rPr lang="ko-KR" altLang="en-US" sz="1400" dirty="0" smtClean="0">
                <a:latin typeface="맑은 고딕"/>
                <a:ea typeface="맑은 고딕"/>
                <a:cs typeface="맑은 고딕"/>
              </a:rPr>
              <a:t>설정 파일에서 사용할 프로퍼티 파일 지정</a:t>
            </a:r>
            <a:endParaRPr lang="en-US" altLang="ko-KR" sz="1400" dirty="0" smtClean="0">
              <a:latin typeface="맑은 고딕"/>
              <a:ea typeface="맑은 고딕"/>
              <a:cs typeface="맑은 고딕"/>
            </a:endParaRPr>
          </a:p>
          <a:p>
            <a:pPr marL="114300" indent="0">
              <a:buNone/>
            </a:pPr>
            <a:r>
              <a:rPr lang="ko-KR" altLang="ko-KR" sz="1600" b="1" dirty="0" smtClean="0">
                <a:latin typeface="맑은 고딕"/>
                <a:ea typeface="맑은 고딕"/>
                <a:cs typeface="맑은 고딕"/>
              </a:rPr>
              <a:t>2</a:t>
            </a:r>
            <a:r>
              <a:rPr lang="en-US" altLang="ko-KR" sz="1600" b="1" dirty="0" smtClean="0">
                <a:latin typeface="맑은 고딕"/>
                <a:ea typeface="맑은 고딕"/>
                <a:cs typeface="맑은 고딕"/>
              </a:rPr>
              <a:t>.</a:t>
            </a:r>
            <a:r>
              <a:rPr lang="ko-KR" altLang="en-US" sz="1600" b="1" dirty="0" smtClean="0"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1600" b="1" dirty="0" smtClean="0">
                <a:latin typeface="맑은 고딕"/>
                <a:ea typeface="맑은 고딕"/>
                <a:cs typeface="맑은 고딕"/>
              </a:rPr>
              <a:t>&lt;typeAliases&gt;</a:t>
            </a:r>
          </a:p>
          <a:p>
            <a:pPr marL="114300" indent="0">
              <a:buNone/>
            </a:pPr>
            <a:r>
              <a:rPr lang="en-US" altLang="ko-KR" sz="1400" dirty="0" smtClean="0">
                <a:latin typeface="맑은 고딕"/>
                <a:ea typeface="맑은 고딕"/>
                <a:cs typeface="맑은 고딕"/>
              </a:rPr>
              <a:t>SQL </a:t>
            </a:r>
            <a:r>
              <a:rPr lang="ko-KR" altLang="en-US" sz="1400" dirty="0" smtClean="0">
                <a:latin typeface="맑은 고딕"/>
                <a:ea typeface="맑은 고딕"/>
                <a:cs typeface="맑은 고딕"/>
              </a:rPr>
              <a:t>맵퍼 파일에서 사용할 클래스 별명</a:t>
            </a:r>
            <a:endParaRPr lang="en-US" altLang="ko-KR" sz="1400" dirty="0" smtClean="0">
              <a:latin typeface="맑은 고딕"/>
              <a:ea typeface="맑은 고딕"/>
              <a:cs typeface="맑은 고딕"/>
            </a:endParaRPr>
          </a:p>
          <a:p>
            <a:pPr marL="114300" indent="0">
              <a:buNone/>
            </a:pPr>
            <a:r>
              <a:rPr lang="en-US" altLang="ko-KR" sz="1600" b="1" dirty="0" smtClean="0">
                <a:latin typeface="맑은 고딕"/>
                <a:ea typeface="맑은 고딕"/>
                <a:cs typeface="맑은 고딕"/>
              </a:rPr>
              <a:t>3. &lt;environments&gt;</a:t>
            </a:r>
          </a:p>
          <a:p>
            <a:pPr marL="114300" indent="0">
              <a:buNone/>
            </a:pPr>
            <a:r>
              <a:rPr lang="ko-KR" altLang="en-US" sz="1400" dirty="0" smtClean="0">
                <a:latin typeface="맑은 고딕"/>
                <a:ea typeface="맑은 고딕"/>
                <a:cs typeface="맑은 고딕"/>
              </a:rPr>
              <a:t>트랜잭션 관리 유형 및 데이터 소스 설정</a:t>
            </a:r>
            <a:endParaRPr lang="en-US" altLang="ko-KR" sz="1400" dirty="0" smtClean="0">
              <a:latin typeface="맑은 고딕"/>
              <a:ea typeface="맑은 고딕"/>
              <a:cs typeface="맑은 고딕"/>
            </a:endParaRPr>
          </a:p>
          <a:p>
            <a:pPr marL="114300" indent="0">
              <a:buNone/>
            </a:pPr>
            <a:r>
              <a:rPr lang="ko-KR" altLang="ko-KR" sz="1600" b="1" dirty="0" smtClean="0">
                <a:latin typeface="맑은 고딕"/>
                <a:ea typeface="맑은 고딕"/>
                <a:cs typeface="맑은 고딕"/>
              </a:rPr>
              <a:t>4</a:t>
            </a:r>
            <a:r>
              <a:rPr lang="en-US" altLang="ko-KR" sz="1600" b="1" dirty="0" smtClean="0">
                <a:latin typeface="맑은 고딕"/>
                <a:ea typeface="맑은 고딕"/>
                <a:cs typeface="맑은 고딕"/>
              </a:rPr>
              <a:t>.</a:t>
            </a:r>
            <a:r>
              <a:rPr lang="ko-KR" altLang="en-US" sz="1600" b="1" dirty="0" smtClean="0"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1600" b="1" dirty="0" smtClean="0">
                <a:latin typeface="맑은 고딕"/>
                <a:ea typeface="맑은 고딕"/>
                <a:cs typeface="맑은 고딕"/>
              </a:rPr>
              <a:t>&lt;mappers&gt;</a:t>
            </a:r>
          </a:p>
          <a:p>
            <a:pPr marL="114300" indent="0">
              <a:buNone/>
            </a:pPr>
            <a:r>
              <a:rPr lang="en-US" altLang="ko-KR" sz="1400" dirty="0" smtClean="0">
                <a:cs typeface="맑은 고딕"/>
              </a:rPr>
              <a:t>SQL </a:t>
            </a:r>
            <a:r>
              <a:rPr lang="ko-KR" altLang="en-US" sz="1400" dirty="0" smtClean="0">
                <a:cs typeface="맑은 고딕"/>
              </a:rPr>
              <a:t>맵퍼 파일의 경로 지정</a:t>
            </a:r>
            <a:endParaRPr lang="en-US" altLang="ko-KR" sz="1400" dirty="0" smtClean="0">
              <a:cs typeface="맑은 고딕"/>
            </a:endParaRPr>
          </a:p>
          <a:p>
            <a:pPr marL="114300" indent="0">
              <a:buNone/>
            </a:pPr>
            <a:r>
              <a:rPr lang="ko-KR" altLang="ko-KR" sz="1600" b="1" dirty="0" smtClean="0">
                <a:latin typeface="맑은 고딕"/>
                <a:ea typeface="맑은 고딕"/>
                <a:cs typeface="맑은 고딕"/>
              </a:rPr>
              <a:t>5</a:t>
            </a:r>
            <a:r>
              <a:rPr lang="en-US" altLang="ko-KR" sz="1600" b="1" dirty="0" smtClean="0">
                <a:latin typeface="맑은 고딕"/>
                <a:ea typeface="맑은 고딕"/>
                <a:cs typeface="맑은 고딕"/>
              </a:rPr>
              <a:t>.</a:t>
            </a:r>
            <a:r>
              <a:rPr lang="ko-KR" altLang="en-US" sz="1600" b="1" dirty="0" smtClean="0">
                <a:latin typeface="맑은 고딕"/>
                <a:ea typeface="맑은 고딕"/>
                <a:cs typeface="맑은 고딕"/>
              </a:rPr>
              <a:t> 트랜잭션 관리 유형</a:t>
            </a:r>
            <a:endParaRPr lang="en-US" altLang="ko-KR" sz="1600" b="1" dirty="0" smtClean="0">
              <a:latin typeface="맑은 고딕"/>
              <a:ea typeface="맑은 고딕"/>
              <a:cs typeface="맑은 고딕"/>
            </a:endParaRPr>
          </a:p>
          <a:p>
            <a:pPr marL="457200">
              <a:buAutoNum type="arabicParenR"/>
            </a:pPr>
            <a:r>
              <a:rPr lang="en-US" altLang="ko-KR" sz="1400" dirty="0" smtClean="0">
                <a:latin typeface="맑은 고딕"/>
                <a:ea typeface="맑은 고딕"/>
                <a:cs typeface="맑은 고딕"/>
              </a:rPr>
              <a:t>JDBC</a:t>
            </a:r>
            <a:r>
              <a:rPr lang="ko-KR" altLang="en-US" sz="1400" dirty="0" smtClean="0"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1400" dirty="0" smtClean="0">
                <a:latin typeface="맑은 고딕"/>
                <a:ea typeface="맑은 고딕"/>
                <a:cs typeface="맑은 고딕"/>
              </a:rPr>
              <a:t>–</a:t>
            </a:r>
            <a:r>
              <a:rPr lang="ko-KR" altLang="en-US" sz="1400" dirty="0" smtClean="0"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1400" dirty="0" smtClean="0">
                <a:latin typeface="맑은 고딕"/>
                <a:ea typeface="맑은 고딕"/>
                <a:cs typeface="맑은 고딕"/>
              </a:rPr>
              <a:t>JDBC</a:t>
            </a:r>
            <a:r>
              <a:rPr lang="ko-KR" altLang="en-US" sz="1400" dirty="0" smtClean="0">
                <a:latin typeface="맑은 고딕"/>
                <a:ea typeface="맑은 고딕"/>
                <a:cs typeface="맑은 고딕"/>
              </a:rPr>
              <a:t>의 커밋과 롤백을 사용하여 </a:t>
            </a:r>
            <a:r>
              <a:rPr lang="en-US" altLang="ko-KR" sz="1400" dirty="0" smtClean="0">
                <a:latin typeface="맑은 고딕"/>
                <a:ea typeface="맑은 고딕"/>
                <a:cs typeface="맑은 고딕"/>
              </a:rPr>
              <a:t>mybatis</a:t>
            </a:r>
            <a:r>
              <a:rPr lang="ko-KR" altLang="en-US" sz="1400" dirty="0" smtClean="0">
                <a:latin typeface="맑은 고딕"/>
                <a:ea typeface="맑은 고딕"/>
                <a:cs typeface="맑은 고딕"/>
              </a:rPr>
              <a:t>에서 직접 관리</a:t>
            </a:r>
            <a:endParaRPr lang="en-US" altLang="ko-KR" sz="1400" dirty="0">
              <a:latin typeface="맑은 고딕"/>
              <a:ea typeface="맑은 고딕"/>
              <a:cs typeface="맑은 고딕"/>
            </a:endParaRPr>
          </a:p>
          <a:p>
            <a:pPr marL="457200">
              <a:buAutoNum type="arabicParenR"/>
            </a:pPr>
            <a:r>
              <a:rPr lang="en-US" altLang="ko-KR" sz="1400" dirty="0" smtClean="0">
                <a:latin typeface="맑은 고딕"/>
                <a:ea typeface="맑은 고딕"/>
                <a:cs typeface="맑은 고딕"/>
              </a:rPr>
              <a:t>MANAGED – </a:t>
            </a:r>
            <a:r>
              <a:rPr lang="ko-KR" altLang="en-US" sz="1400" dirty="0" smtClean="0">
                <a:latin typeface="맑은 고딕"/>
                <a:ea typeface="맑은 고딕"/>
                <a:cs typeface="맑은 고딕"/>
              </a:rPr>
              <a:t>애플리케이션 서버에서</a:t>
            </a:r>
            <a:r>
              <a:rPr lang="en-US" altLang="ko-KR" sz="1400" dirty="0" smtClean="0"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1400" dirty="0" smtClean="0">
                <a:latin typeface="맑은 고딕"/>
                <a:ea typeface="맑은 고딕"/>
                <a:cs typeface="맑은 고딕"/>
              </a:rPr>
              <a:t>관리</a:t>
            </a:r>
            <a:r>
              <a:rPr lang="en-US" altLang="ko-KR" sz="1400" dirty="0" smtClean="0">
                <a:latin typeface="맑은 고딕"/>
                <a:ea typeface="맑은 고딕"/>
                <a:cs typeface="맑은 고딕"/>
              </a:rPr>
              <a:t>.</a:t>
            </a:r>
            <a:r>
              <a:rPr lang="ko-KR" altLang="en-US" sz="1400" dirty="0" smtClean="0">
                <a:latin typeface="맑은 고딕"/>
                <a:ea typeface="맑은 고딕"/>
                <a:cs typeface="맑은 고딕"/>
              </a:rPr>
              <a:t> 즉 톰캣에서 관리</a:t>
            </a:r>
            <a:endParaRPr lang="en-US" altLang="ko-KR" sz="1400" dirty="0" smtClean="0">
              <a:latin typeface="맑은 고딕"/>
              <a:ea typeface="맑은 고딕"/>
              <a:cs typeface="맑은 고딕"/>
            </a:endParaRPr>
          </a:p>
          <a:p>
            <a:pPr marL="114300" indent="0">
              <a:buNone/>
            </a:pPr>
            <a:r>
              <a:rPr lang="ko-KR" altLang="ko-KR" sz="1600" b="1" dirty="0" smtClean="0">
                <a:latin typeface="맑은 고딕"/>
                <a:ea typeface="맑은 고딕"/>
                <a:cs typeface="맑은 고딕"/>
              </a:rPr>
              <a:t>6</a:t>
            </a:r>
            <a:r>
              <a:rPr lang="en-US" altLang="ko-KR" sz="1600" b="1" dirty="0" smtClean="0">
                <a:latin typeface="맑은 고딕"/>
                <a:ea typeface="맑은 고딕"/>
                <a:cs typeface="맑은 고딕"/>
              </a:rPr>
              <a:t>.</a:t>
            </a:r>
            <a:r>
              <a:rPr lang="ko-KR" altLang="en-US" sz="1600" b="1" dirty="0" smtClean="0">
                <a:latin typeface="맑은 고딕"/>
                <a:ea typeface="맑은 고딕"/>
                <a:cs typeface="맑은 고딕"/>
              </a:rPr>
              <a:t> 데이터 소스 유형</a:t>
            </a:r>
            <a:endParaRPr lang="en-US" altLang="ko-KR" sz="1600" b="1" dirty="0" smtClean="0">
              <a:latin typeface="맑은 고딕"/>
              <a:ea typeface="맑은 고딕"/>
              <a:cs typeface="맑은 고딕"/>
            </a:endParaRPr>
          </a:p>
          <a:p>
            <a:pPr marL="457200">
              <a:buAutoNum type="arabicParenR"/>
            </a:pPr>
            <a:r>
              <a:rPr lang="en-US" altLang="ko-KR" sz="1400" dirty="0" smtClean="0">
                <a:latin typeface="맑은 고딕"/>
                <a:ea typeface="맑은 고딕"/>
                <a:cs typeface="맑은 고딕"/>
              </a:rPr>
              <a:t>UNPOOLED – </a:t>
            </a:r>
            <a:r>
              <a:rPr lang="ko-KR" altLang="en-US" sz="1400" dirty="0" smtClean="0">
                <a:latin typeface="맑은 고딕"/>
                <a:ea typeface="맑은 고딕"/>
                <a:cs typeface="맑은 고딕"/>
              </a:rPr>
              <a:t>매번 새로운 </a:t>
            </a:r>
            <a:r>
              <a:rPr lang="en-US" altLang="ko-KR" sz="1400" dirty="0" smtClean="0">
                <a:latin typeface="맑은 고딕"/>
                <a:ea typeface="맑은 고딕"/>
                <a:cs typeface="맑은 고딕"/>
              </a:rPr>
              <a:t>DB </a:t>
            </a:r>
            <a:r>
              <a:rPr lang="ko-KR" altLang="en-US" sz="1400" dirty="0" smtClean="0">
                <a:latin typeface="맑은 고딕"/>
                <a:ea typeface="맑은 고딕"/>
                <a:cs typeface="맑은 고딕"/>
              </a:rPr>
              <a:t>커넥션 객체 생성</a:t>
            </a:r>
            <a:endParaRPr lang="en-US" altLang="ko-KR" sz="1400" dirty="0" smtClean="0">
              <a:latin typeface="맑은 고딕"/>
              <a:ea typeface="맑은 고딕"/>
              <a:cs typeface="맑은 고딕"/>
            </a:endParaRPr>
          </a:p>
          <a:p>
            <a:pPr marL="457200">
              <a:buAutoNum type="arabicParenR"/>
            </a:pPr>
            <a:r>
              <a:rPr lang="en-US" altLang="ko-KR" sz="1400" dirty="0" smtClean="0">
                <a:latin typeface="맑은 고딕"/>
                <a:ea typeface="맑은 고딕"/>
                <a:cs typeface="맑은 고딕"/>
              </a:rPr>
              <a:t>POOLED</a:t>
            </a:r>
            <a:r>
              <a:rPr lang="ko-KR" altLang="en-US" sz="1400" dirty="0" smtClean="0"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1400" dirty="0" smtClean="0">
                <a:latin typeface="맑은 고딕"/>
                <a:ea typeface="맑은 고딕"/>
                <a:cs typeface="맑은 고딕"/>
              </a:rPr>
              <a:t>–</a:t>
            </a:r>
            <a:r>
              <a:rPr lang="ko-KR" altLang="en-US" sz="1400" dirty="0" smtClean="0">
                <a:latin typeface="맑은 고딕"/>
                <a:ea typeface="맑은 고딕"/>
                <a:cs typeface="맑은 고딕"/>
              </a:rPr>
              <a:t> 자체 </a:t>
            </a:r>
            <a:r>
              <a:rPr lang="en-US" altLang="ko-KR" sz="1400" dirty="0" smtClean="0">
                <a:latin typeface="맑은 고딕"/>
                <a:ea typeface="맑은 고딕"/>
                <a:cs typeface="맑은 고딕"/>
              </a:rPr>
              <a:t>DB </a:t>
            </a:r>
            <a:r>
              <a:rPr lang="ko-KR" altLang="en-US" sz="1400" dirty="0" smtClean="0">
                <a:latin typeface="맑은 고딕"/>
                <a:ea typeface="맑은 고딕"/>
                <a:cs typeface="맑은 고딕"/>
              </a:rPr>
              <a:t>커넥션풀 운영</a:t>
            </a:r>
            <a:endParaRPr lang="en-US" altLang="ko-KR" sz="1400" dirty="0" smtClean="0">
              <a:latin typeface="맑은 고딕"/>
              <a:ea typeface="맑은 고딕"/>
              <a:cs typeface="맑은 고딕"/>
            </a:endParaRPr>
          </a:p>
          <a:p>
            <a:pPr marL="457200">
              <a:buAutoNum type="arabicParenR"/>
            </a:pPr>
            <a:r>
              <a:rPr lang="en-US" altLang="ko-KR" sz="1400" dirty="0" smtClean="0">
                <a:latin typeface="맑은 고딕"/>
                <a:ea typeface="맑은 고딕"/>
                <a:cs typeface="맑은 고딕"/>
              </a:rPr>
              <a:t>JNDI</a:t>
            </a:r>
            <a:r>
              <a:rPr lang="ko-KR" altLang="en-US" sz="1400" dirty="0"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1400" dirty="0" smtClean="0">
                <a:latin typeface="맑은 고딕"/>
                <a:ea typeface="맑은 고딕"/>
                <a:cs typeface="맑은 고딕"/>
              </a:rPr>
              <a:t>–</a:t>
            </a:r>
            <a:r>
              <a:rPr lang="ko-KR" altLang="en-US" sz="1400" dirty="0" smtClean="0">
                <a:latin typeface="맑은 고딕"/>
                <a:ea typeface="맑은 고딕"/>
                <a:cs typeface="맑은 고딕"/>
              </a:rPr>
              <a:t> 애플리케이션 서버에서 제공하는 데이터 소스 사용</a:t>
            </a:r>
            <a:endParaRPr lang="en-US" altLang="ko-KR" sz="1400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515567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로그 출력 켜기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46127" y="1131783"/>
            <a:ext cx="8229600" cy="461013"/>
          </a:xfrm>
        </p:spPr>
        <p:txBody>
          <a:bodyPr vert="horz">
            <a:normAutofit/>
          </a:bodyPr>
          <a:lstStyle/>
          <a:p>
            <a:r>
              <a:rPr lang="en-US" altLang="ko-KR" sz="2400" b="1" dirty="0">
                <a:latin typeface="맑은 고딕"/>
                <a:ea typeface="맑은 고딕"/>
                <a:cs typeface="맑은 고딕"/>
              </a:rPr>
              <a:t>m</a:t>
            </a:r>
            <a:r>
              <a:rPr lang="en-US" altLang="ko-KR" sz="2400" b="1" dirty="0" smtClean="0">
                <a:latin typeface="맑은 고딕"/>
                <a:ea typeface="맑은 고딕"/>
                <a:cs typeface="맑은 고딕"/>
              </a:rPr>
              <a:t>ybatis</a:t>
            </a:r>
            <a:r>
              <a:rPr lang="ko-KR" altLang="en-US" sz="2400" b="1" dirty="0" smtClean="0">
                <a:latin typeface="맑은 고딕"/>
                <a:ea typeface="맑은 고딕"/>
                <a:cs typeface="맑은 고딕"/>
              </a:rPr>
              <a:t> 설정 파일</a:t>
            </a:r>
            <a:r>
              <a:rPr lang="en-US" altLang="ko-KR" sz="2400" b="1" dirty="0" smtClean="0">
                <a:latin typeface="맑은 고딕"/>
                <a:ea typeface="맑은 고딕"/>
                <a:cs typeface="맑은 고딕"/>
              </a:rPr>
              <a:t>(mybatis-config.xml)</a:t>
            </a:r>
            <a:endParaRPr lang="en-US" altLang="ko-KR" sz="2400" b="1" dirty="0" smtClean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7" name="세로 텍스트 개체 틀 2"/>
          <p:cNvSpPr txBox="1">
            <a:spLocks/>
          </p:cNvSpPr>
          <p:nvPr/>
        </p:nvSpPr>
        <p:spPr>
          <a:xfrm>
            <a:off x="827584" y="1664804"/>
            <a:ext cx="7429857" cy="9721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&lt;</a:t>
            </a:r>
            <a:r>
              <a:rPr lang="en-US" sz="1600" dirty="0"/>
              <a:t>settings&gt;</a:t>
            </a:r>
            <a:endParaRPr lang="ko-KR" altLang="en-US" sz="1600" dirty="0"/>
          </a:p>
          <a:p>
            <a:pPr marL="0" indent="0">
              <a:buNone/>
            </a:pPr>
            <a:r>
              <a:rPr lang="en-US" sz="1600" dirty="0" smtClean="0"/>
              <a:t>  &lt;</a:t>
            </a:r>
            <a:r>
              <a:rPr lang="en-US" sz="1600" dirty="0"/>
              <a:t>setting name=</a:t>
            </a:r>
            <a:r>
              <a:rPr lang="en-US" sz="1600" i="1" dirty="0"/>
              <a:t>"logImpl"</a:t>
            </a:r>
            <a:r>
              <a:rPr lang="en-US" sz="1600" dirty="0"/>
              <a:t> value=</a:t>
            </a:r>
            <a:r>
              <a:rPr lang="en-US" sz="1600" i="1" dirty="0"/>
              <a:t>"LOG4J"</a:t>
            </a:r>
            <a:r>
              <a:rPr lang="en-US" sz="1600" dirty="0"/>
              <a:t>/&gt;</a:t>
            </a:r>
            <a:endParaRPr lang="ko-KR" altLang="en-US" sz="1600" dirty="0"/>
          </a:p>
          <a:p>
            <a:pPr marL="0" indent="0">
              <a:buNone/>
            </a:pPr>
            <a:r>
              <a:rPr lang="en-US" sz="1600" dirty="0" smtClean="0"/>
              <a:t>&lt;</a:t>
            </a:r>
            <a:r>
              <a:rPr lang="en-US" sz="1600" dirty="0"/>
              <a:t>/</a:t>
            </a:r>
            <a:r>
              <a:rPr lang="en-US" sz="1600" dirty="0" smtClean="0"/>
              <a:t>settings</a:t>
            </a:r>
            <a:r>
              <a:rPr lang="en-US" sz="1600" dirty="0"/>
              <a:t>&gt;</a:t>
            </a:r>
            <a:endParaRPr lang="en-US" sz="1600" dirty="0"/>
          </a:p>
        </p:txBody>
      </p:sp>
      <p:sp>
        <p:nvSpPr>
          <p:cNvPr id="7" name="세로 텍스트 개체 틀 2"/>
          <p:cNvSpPr txBox="1">
            <a:spLocks/>
          </p:cNvSpPr>
          <p:nvPr/>
        </p:nvSpPr>
        <p:spPr>
          <a:xfrm>
            <a:off x="446127" y="2781035"/>
            <a:ext cx="8215588" cy="461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latin typeface="맑은 고딕"/>
                <a:ea typeface="맑은 고딕"/>
                <a:cs typeface="맑은 고딕"/>
              </a:rPr>
              <a:t>Log4J </a:t>
            </a:r>
            <a:r>
              <a:rPr lang="ko-KR" altLang="en-US" sz="2400" b="1" dirty="0" smtClean="0">
                <a:latin typeface="맑은 고딕"/>
                <a:ea typeface="맑은 고딕"/>
                <a:cs typeface="맑은 고딕"/>
              </a:rPr>
              <a:t>라이브러리 파일</a:t>
            </a:r>
            <a:endParaRPr lang="en-US" altLang="ko-KR" sz="2400" b="1" dirty="0" smtClean="0"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64" y="3329868"/>
            <a:ext cx="3187700" cy="711200"/>
          </a:xfrm>
          <a:prstGeom prst="rect">
            <a:avLst/>
          </a:prstGeom>
        </p:spPr>
      </p:pic>
      <p:sp>
        <p:nvSpPr>
          <p:cNvPr id="9" name="세로 텍스트 개체 틀 2"/>
          <p:cNvSpPr txBox="1">
            <a:spLocks/>
          </p:cNvSpPr>
          <p:nvPr/>
        </p:nvSpPr>
        <p:spPr>
          <a:xfrm>
            <a:off x="446127" y="4185084"/>
            <a:ext cx="8207174" cy="461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latin typeface="맑은 고딕"/>
                <a:ea typeface="맑은 고딕"/>
                <a:cs typeface="맑은 고딕"/>
              </a:rPr>
              <a:t>Log4J </a:t>
            </a:r>
            <a:r>
              <a:rPr lang="ko-KR" altLang="en-US" sz="2400" b="1" dirty="0" smtClean="0">
                <a:latin typeface="맑은 고딕"/>
                <a:ea typeface="맑은 고딕"/>
                <a:cs typeface="맑은 고딕"/>
              </a:rPr>
              <a:t>프로퍼티 파일</a:t>
            </a:r>
            <a:r>
              <a:rPr lang="en-US" altLang="ko-KR" sz="2400" b="1" dirty="0" smtClean="0">
                <a:latin typeface="맑은 고딕"/>
                <a:ea typeface="맑은 고딕"/>
                <a:cs typeface="맑은 고딕"/>
              </a:rPr>
              <a:t>(log4j.properties)</a:t>
            </a:r>
            <a:endParaRPr lang="en-US" altLang="ko-KR" sz="2400" b="1" dirty="0" smtClean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" name="세로 텍스트 개체 틀 2"/>
          <p:cNvSpPr txBox="1">
            <a:spLocks/>
          </p:cNvSpPr>
          <p:nvPr/>
        </p:nvSpPr>
        <p:spPr>
          <a:xfrm>
            <a:off x="827584" y="4718106"/>
            <a:ext cx="7429857" cy="173523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log4j.rootLogger</a:t>
            </a:r>
            <a:r>
              <a:rPr lang="en-US" sz="1600" dirty="0"/>
              <a:t>=ERROR, stdout</a:t>
            </a:r>
            <a:endParaRPr lang="ko-KR" altLang="en-US" sz="1600" dirty="0"/>
          </a:p>
          <a:p>
            <a:pPr marL="0" indent="0">
              <a:buNone/>
            </a:pPr>
            <a:r>
              <a:rPr lang="en-US" sz="1600" dirty="0" smtClean="0"/>
              <a:t>log4j.logger.spms.dao</a:t>
            </a:r>
            <a:r>
              <a:rPr lang="en-US" sz="1600" dirty="0"/>
              <a:t>=</a:t>
            </a:r>
            <a:r>
              <a:rPr lang="en-US" sz="1600" dirty="0" smtClean="0"/>
              <a:t>DEBUG</a:t>
            </a:r>
            <a:endParaRPr lang="ko-KR" altLang="en-US" sz="1600" dirty="0"/>
          </a:p>
          <a:p>
            <a:pPr marL="0" indent="0">
              <a:buNone/>
            </a:pPr>
            <a:r>
              <a:rPr lang="en-US" sz="1600" dirty="0" smtClean="0"/>
              <a:t>log4j.appender.stdout</a:t>
            </a:r>
            <a:r>
              <a:rPr lang="en-US" sz="1600" dirty="0"/>
              <a:t>=org.apache.log4j.ConsoleAppender</a:t>
            </a:r>
            <a:endParaRPr lang="ko-KR" altLang="en-US" sz="1600" dirty="0"/>
          </a:p>
          <a:p>
            <a:pPr marL="0" indent="0">
              <a:buNone/>
            </a:pPr>
            <a:r>
              <a:rPr lang="en-US" sz="1600" dirty="0"/>
              <a:t>log4j.appender.stdout.layout=org.apache.log4j.PatternLayout</a:t>
            </a:r>
            <a:endParaRPr lang="ko-KR" altLang="en-US" sz="1600" dirty="0"/>
          </a:p>
          <a:p>
            <a:pPr marL="0" indent="0">
              <a:buNone/>
            </a:pPr>
            <a:r>
              <a:rPr lang="en-US" sz="1600" dirty="0"/>
              <a:t>log4j.appender.stdout.layout.ConversionPattern=%5p [%t] - %m%n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09735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동적 </a:t>
            </a:r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SQL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의 사용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46127" y="1131784"/>
            <a:ext cx="8229600" cy="497016"/>
          </a:xfrm>
        </p:spPr>
        <p:txBody>
          <a:bodyPr vert="horz">
            <a:normAutofit/>
          </a:bodyPr>
          <a:lstStyle/>
          <a:p>
            <a:r>
              <a:rPr lang="en-US" altLang="ko-KR" sz="2400" b="1" dirty="0" smtClean="0">
                <a:latin typeface="맑은 고딕"/>
                <a:ea typeface="맑은 고딕"/>
                <a:cs typeface="맑은 고딕"/>
              </a:rPr>
              <a:t>mybatis</a:t>
            </a:r>
            <a:r>
              <a:rPr lang="ko-KR" altLang="en-US" sz="2400" b="1" dirty="0" smtClean="0">
                <a:latin typeface="맑은 고딕"/>
                <a:ea typeface="맑은 고딕"/>
                <a:cs typeface="맑은 고딕"/>
              </a:rPr>
              <a:t>의 동적 </a:t>
            </a:r>
            <a:r>
              <a:rPr lang="en-US" altLang="ko-KR" sz="2400" b="1" dirty="0" smtClean="0">
                <a:latin typeface="맑은 고딕"/>
                <a:ea typeface="맑은 고딕"/>
                <a:cs typeface="맑은 고딕"/>
              </a:rPr>
              <a:t>SQL </a:t>
            </a:r>
            <a:r>
              <a:rPr lang="ko-KR" altLang="en-US" sz="2400" b="1" dirty="0" smtClean="0">
                <a:latin typeface="맑은 고딕"/>
                <a:ea typeface="맑은 고딕"/>
                <a:cs typeface="맑은 고딕"/>
              </a:rPr>
              <a:t>태그</a:t>
            </a:r>
            <a:endParaRPr lang="en-US" altLang="ko-KR" sz="2400" b="1" dirty="0" smtClean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6" name="세로 텍스트 개체 틀 2"/>
          <p:cNvSpPr txBox="1">
            <a:spLocks/>
          </p:cNvSpPr>
          <p:nvPr/>
        </p:nvSpPr>
        <p:spPr>
          <a:xfrm>
            <a:off x="462535" y="1773153"/>
            <a:ext cx="3965449" cy="35970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&lt;</a:t>
            </a:r>
            <a:r>
              <a:rPr lang="en-US" sz="1600" b="1" dirty="0">
                <a:latin typeface="Consolas"/>
                <a:cs typeface="Consolas"/>
              </a:rPr>
              <a:t>if</a:t>
            </a:r>
            <a:r>
              <a:rPr lang="en-US" sz="1600" dirty="0">
                <a:latin typeface="Consolas"/>
                <a:cs typeface="Consolas"/>
              </a:rPr>
              <a:t> test="</a:t>
            </a:r>
            <a:r>
              <a:rPr lang="ko-KR" altLang="en-US" sz="1600" dirty="0">
                <a:latin typeface="Consolas"/>
                <a:cs typeface="Consolas"/>
              </a:rPr>
              <a:t>조건</a:t>
            </a:r>
            <a:r>
              <a:rPr lang="en-US" sz="1600" dirty="0">
                <a:latin typeface="Consolas"/>
                <a:cs typeface="Consolas"/>
              </a:rPr>
              <a:t>"&gt;SQL </a:t>
            </a:r>
            <a:r>
              <a:rPr lang="ko-KR" altLang="en-US" sz="1600" dirty="0">
                <a:latin typeface="Consolas"/>
                <a:cs typeface="Consolas"/>
              </a:rPr>
              <a:t>문</a:t>
            </a:r>
            <a:r>
              <a:rPr lang="en-US" sz="1600" dirty="0">
                <a:latin typeface="Consolas"/>
                <a:cs typeface="Consolas"/>
              </a:rPr>
              <a:t>&lt;/</a:t>
            </a:r>
            <a:r>
              <a:rPr lang="en-US" sz="1600" b="1" dirty="0">
                <a:latin typeface="Consolas"/>
                <a:cs typeface="Consolas"/>
              </a:rPr>
              <a:t>if</a:t>
            </a:r>
            <a:r>
              <a:rPr lang="en-US" sz="1600" dirty="0" smtClean="0">
                <a:latin typeface="Consolas"/>
                <a:cs typeface="Consolas"/>
              </a:rPr>
              <a:t>&gt;</a:t>
            </a:r>
          </a:p>
        </p:txBody>
      </p:sp>
      <p:sp>
        <p:nvSpPr>
          <p:cNvPr id="18" name="세로 텍스트 개체 틀 2"/>
          <p:cNvSpPr txBox="1">
            <a:spLocks/>
          </p:cNvSpPr>
          <p:nvPr/>
        </p:nvSpPr>
        <p:spPr>
          <a:xfrm>
            <a:off x="446127" y="2240868"/>
            <a:ext cx="3981857" cy="154817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&lt;</a:t>
            </a:r>
            <a:r>
              <a:rPr lang="en-US" sz="1600" b="1" dirty="0">
                <a:latin typeface="Consolas"/>
                <a:cs typeface="Consolas"/>
              </a:rPr>
              <a:t>choose</a:t>
            </a:r>
            <a:r>
              <a:rPr lang="en-US" sz="1600" dirty="0">
                <a:latin typeface="Consolas"/>
                <a:cs typeface="Consolas"/>
              </a:rPr>
              <a:t>&gt;</a:t>
            </a:r>
            <a:endParaRPr lang="ko-KR" alt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&lt;when test="</a:t>
            </a:r>
            <a:r>
              <a:rPr lang="ko-KR" altLang="en-US" sz="1600" dirty="0">
                <a:latin typeface="Consolas"/>
                <a:cs typeface="Consolas"/>
              </a:rPr>
              <a:t>조건</a:t>
            </a:r>
            <a:r>
              <a:rPr lang="en-US" sz="1600" dirty="0">
                <a:latin typeface="Consolas"/>
                <a:cs typeface="Consolas"/>
              </a:rPr>
              <a:t>1"&gt;SQL </a:t>
            </a:r>
            <a:r>
              <a:rPr lang="ko-KR" altLang="en-US" sz="1600" dirty="0">
                <a:latin typeface="Consolas"/>
                <a:cs typeface="Consolas"/>
              </a:rPr>
              <a:t>문</a:t>
            </a:r>
            <a:r>
              <a:rPr lang="en-US" sz="1600" dirty="0">
                <a:latin typeface="Consolas"/>
                <a:cs typeface="Consolas"/>
              </a:rPr>
              <a:t>&lt;/when&gt;</a:t>
            </a:r>
            <a:endParaRPr lang="ko-KR" alt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&lt;when test="</a:t>
            </a:r>
            <a:r>
              <a:rPr lang="ko-KR" altLang="en-US" sz="1600" dirty="0">
                <a:latin typeface="Consolas"/>
                <a:cs typeface="Consolas"/>
              </a:rPr>
              <a:t>조건</a:t>
            </a:r>
            <a:r>
              <a:rPr lang="en-US" sz="1600" dirty="0">
                <a:latin typeface="Consolas"/>
                <a:cs typeface="Consolas"/>
              </a:rPr>
              <a:t>2"&gt;SQL </a:t>
            </a:r>
            <a:r>
              <a:rPr lang="ko-KR" altLang="en-US" sz="1600" dirty="0">
                <a:latin typeface="Consolas"/>
                <a:cs typeface="Consolas"/>
              </a:rPr>
              <a:t>문</a:t>
            </a:r>
            <a:r>
              <a:rPr lang="en-US" sz="1600" dirty="0">
                <a:latin typeface="Consolas"/>
                <a:cs typeface="Consolas"/>
              </a:rPr>
              <a:t>&lt;/when&gt;</a:t>
            </a:r>
            <a:endParaRPr lang="ko-KR" alt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&lt;otherwise&gt;SQL </a:t>
            </a:r>
            <a:r>
              <a:rPr lang="ko-KR" altLang="en-US" sz="1600" dirty="0">
                <a:latin typeface="Consolas"/>
                <a:cs typeface="Consolas"/>
              </a:rPr>
              <a:t>문</a:t>
            </a:r>
            <a:r>
              <a:rPr lang="en-US" sz="1600" dirty="0">
                <a:latin typeface="Consolas"/>
                <a:cs typeface="Consolas"/>
              </a:rPr>
              <a:t>&lt;/otherwise&gt;</a:t>
            </a:r>
            <a:endParaRPr lang="ko-KR" alt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&lt;/</a:t>
            </a:r>
            <a:r>
              <a:rPr lang="en-US" sz="1600" b="1" dirty="0">
                <a:latin typeface="Consolas"/>
                <a:cs typeface="Consolas"/>
              </a:rPr>
              <a:t>choose</a:t>
            </a:r>
            <a:r>
              <a:rPr lang="en-US" sz="1600" dirty="0">
                <a:latin typeface="Consolas"/>
                <a:cs typeface="Consolas"/>
              </a:rPr>
              <a:t>&gt;</a:t>
            </a:r>
            <a:r>
              <a:rPr lang="ko-KR" altLang="en-US" sz="1600" dirty="0">
                <a:latin typeface="Consolas"/>
                <a:cs typeface="Consolas"/>
              </a:rPr>
              <a:t> </a:t>
            </a: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19" name="세로 텍스트 개체 틀 2"/>
          <p:cNvSpPr txBox="1">
            <a:spLocks/>
          </p:cNvSpPr>
          <p:nvPr/>
        </p:nvSpPr>
        <p:spPr>
          <a:xfrm>
            <a:off x="446127" y="5265541"/>
            <a:ext cx="3981857" cy="125980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&lt;</a:t>
            </a:r>
            <a:r>
              <a:rPr lang="en-US" sz="1600" b="1" dirty="0">
                <a:latin typeface="Consolas"/>
                <a:cs typeface="Consolas"/>
              </a:rPr>
              <a:t>where</a:t>
            </a:r>
            <a:r>
              <a:rPr lang="en-US" sz="1600" dirty="0">
                <a:latin typeface="Consolas"/>
                <a:cs typeface="Consolas"/>
              </a:rPr>
              <a:t>&gt;</a:t>
            </a:r>
            <a:endParaRPr lang="ko-KR" alt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&lt;if test="</a:t>
            </a:r>
            <a:r>
              <a:rPr lang="ko-KR" altLang="en-US" sz="1600" dirty="0">
                <a:latin typeface="Consolas"/>
                <a:cs typeface="Consolas"/>
              </a:rPr>
              <a:t>조건</a:t>
            </a:r>
            <a:r>
              <a:rPr lang="en-US" sz="1600" dirty="0">
                <a:latin typeface="Consolas"/>
                <a:cs typeface="Consolas"/>
              </a:rPr>
              <a:t>1"&gt;SQL </a:t>
            </a:r>
            <a:r>
              <a:rPr lang="ko-KR" altLang="en-US" sz="1600" dirty="0">
                <a:latin typeface="Consolas"/>
                <a:cs typeface="Consolas"/>
              </a:rPr>
              <a:t>문</a:t>
            </a:r>
            <a:r>
              <a:rPr lang="en-US" sz="1600" dirty="0">
                <a:latin typeface="Consolas"/>
                <a:cs typeface="Consolas"/>
              </a:rPr>
              <a:t>&lt;/when&gt;</a:t>
            </a:r>
            <a:endParaRPr lang="ko-KR" alt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&lt;if test="</a:t>
            </a:r>
            <a:r>
              <a:rPr lang="ko-KR" altLang="en-US" sz="1600" dirty="0">
                <a:latin typeface="Consolas"/>
                <a:cs typeface="Consolas"/>
              </a:rPr>
              <a:t>조건</a:t>
            </a:r>
            <a:r>
              <a:rPr lang="en-US" sz="1600" dirty="0">
                <a:latin typeface="Consolas"/>
                <a:cs typeface="Consolas"/>
              </a:rPr>
              <a:t>2"&gt;SQL </a:t>
            </a:r>
            <a:r>
              <a:rPr lang="ko-KR" altLang="en-US" sz="1600" dirty="0">
                <a:latin typeface="Consolas"/>
                <a:cs typeface="Consolas"/>
              </a:rPr>
              <a:t>문</a:t>
            </a:r>
            <a:r>
              <a:rPr lang="en-US" sz="1600" dirty="0">
                <a:latin typeface="Consolas"/>
                <a:cs typeface="Consolas"/>
              </a:rPr>
              <a:t>&lt;/when&gt;</a:t>
            </a:r>
            <a:endParaRPr lang="ko-KR" alt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&lt;/</a:t>
            </a:r>
            <a:r>
              <a:rPr lang="en-US" sz="1600" b="1" dirty="0">
                <a:latin typeface="Consolas"/>
                <a:cs typeface="Consolas"/>
              </a:rPr>
              <a:t>where</a:t>
            </a:r>
            <a:r>
              <a:rPr lang="en-US" sz="1600" dirty="0">
                <a:latin typeface="Consolas"/>
                <a:cs typeface="Consolas"/>
              </a:rPr>
              <a:t>&gt;</a:t>
            </a:r>
            <a:r>
              <a:rPr lang="ko-KR" altLang="en-US" sz="1600" dirty="0">
                <a:latin typeface="Consolas"/>
                <a:cs typeface="Consolas"/>
              </a:rPr>
              <a:t> </a:t>
            </a: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32" name="세로 텍스트 개체 틀 2"/>
          <p:cNvSpPr txBox="1">
            <a:spLocks/>
          </p:cNvSpPr>
          <p:nvPr/>
        </p:nvSpPr>
        <p:spPr>
          <a:xfrm>
            <a:off x="4572000" y="1773153"/>
            <a:ext cx="4120007" cy="147582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&lt;</a:t>
            </a:r>
            <a:r>
              <a:rPr lang="en-US" sz="1600" b="1" dirty="0">
                <a:latin typeface="Consolas"/>
                <a:cs typeface="Consolas"/>
              </a:rPr>
              <a:t>trim</a:t>
            </a:r>
            <a:r>
              <a:rPr lang="en-US" sz="1600" dirty="0">
                <a:latin typeface="Consolas"/>
                <a:cs typeface="Consolas"/>
              </a:rPr>
              <a:t> prefix="</a:t>
            </a:r>
            <a:r>
              <a:rPr lang="ko-KR" altLang="en-US" sz="1600" dirty="0">
                <a:latin typeface="Consolas"/>
                <a:cs typeface="Consolas"/>
              </a:rPr>
              <a:t>단어</a:t>
            </a:r>
            <a:r>
              <a:rPr lang="en-US" sz="1600" dirty="0">
                <a:latin typeface="Consolas"/>
                <a:cs typeface="Consolas"/>
              </a:rPr>
              <a:t>" </a:t>
            </a:r>
            <a:endParaRPr lang="ko-KR" alt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</a:t>
            </a:r>
            <a:r>
              <a:rPr lang="en-US" sz="1600" dirty="0" smtClean="0">
                <a:latin typeface="Consolas"/>
                <a:cs typeface="Consolas"/>
              </a:rPr>
              <a:t>prefixOverrides</a:t>
            </a:r>
            <a:r>
              <a:rPr lang="en-US" sz="1600" dirty="0">
                <a:latin typeface="Consolas"/>
                <a:cs typeface="Consolas"/>
              </a:rPr>
              <a:t>="</a:t>
            </a:r>
            <a:r>
              <a:rPr lang="ko-KR" altLang="en-US" sz="1600" dirty="0">
                <a:latin typeface="Consolas"/>
                <a:cs typeface="Consolas"/>
              </a:rPr>
              <a:t>문자열</a:t>
            </a:r>
            <a:r>
              <a:rPr lang="en-US" sz="1600" dirty="0">
                <a:latin typeface="Consolas"/>
                <a:cs typeface="Consolas"/>
              </a:rPr>
              <a:t>|</a:t>
            </a:r>
            <a:r>
              <a:rPr lang="ko-KR" altLang="en-US" sz="1600" dirty="0">
                <a:latin typeface="Consolas"/>
                <a:cs typeface="Consolas"/>
              </a:rPr>
              <a:t>문자열</a:t>
            </a:r>
            <a:r>
              <a:rPr lang="en-US" sz="1600" dirty="0">
                <a:latin typeface="Consolas"/>
                <a:cs typeface="Consolas"/>
              </a:rPr>
              <a:t>"&gt;</a:t>
            </a:r>
            <a:endParaRPr lang="ko-KR" alt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&lt;if test="</a:t>
            </a:r>
            <a:r>
              <a:rPr lang="ko-KR" altLang="en-US" sz="1600" dirty="0">
                <a:latin typeface="Consolas"/>
                <a:cs typeface="Consolas"/>
              </a:rPr>
              <a:t>조건</a:t>
            </a:r>
            <a:r>
              <a:rPr lang="en-US" sz="1600" dirty="0">
                <a:latin typeface="Consolas"/>
                <a:cs typeface="Consolas"/>
              </a:rPr>
              <a:t>1"&gt;SQL </a:t>
            </a:r>
            <a:r>
              <a:rPr lang="ko-KR" altLang="en-US" sz="1600" dirty="0">
                <a:latin typeface="Consolas"/>
                <a:cs typeface="Consolas"/>
              </a:rPr>
              <a:t>문</a:t>
            </a:r>
            <a:r>
              <a:rPr lang="en-US" sz="1600" dirty="0">
                <a:latin typeface="Consolas"/>
                <a:cs typeface="Consolas"/>
              </a:rPr>
              <a:t>&lt;/when&gt;</a:t>
            </a:r>
            <a:endParaRPr lang="ko-KR" alt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&lt;if test="</a:t>
            </a:r>
            <a:r>
              <a:rPr lang="ko-KR" altLang="en-US" sz="1600" dirty="0">
                <a:latin typeface="Consolas"/>
                <a:cs typeface="Consolas"/>
              </a:rPr>
              <a:t>조건</a:t>
            </a:r>
            <a:r>
              <a:rPr lang="en-US" sz="1600" dirty="0">
                <a:latin typeface="Consolas"/>
                <a:cs typeface="Consolas"/>
              </a:rPr>
              <a:t>2"&gt;SQL </a:t>
            </a:r>
            <a:r>
              <a:rPr lang="ko-KR" altLang="en-US" sz="1600" dirty="0">
                <a:latin typeface="Consolas"/>
                <a:cs typeface="Consolas"/>
              </a:rPr>
              <a:t>문</a:t>
            </a:r>
            <a:r>
              <a:rPr lang="en-US" sz="1600" dirty="0">
                <a:latin typeface="Consolas"/>
                <a:cs typeface="Consolas"/>
              </a:rPr>
              <a:t>&lt;/when&gt;</a:t>
            </a:r>
            <a:endParaRPr lang="ko-KR" alt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&lt;/</a:t>
            </a:r>
            <a:r>
              <a:rPr lang="en-US" sz="1600" b="1" dirty="0">
                <a:latin typeface="Consolas"/>
                <a:cs typeface="Consolas"/>
              </a:rPr>
              <a:t>trim</a:t>
            </a:r>
            <a:r>
              <a:rPr lang="en-US" sz="1600" dirty="0">
                <a:latin typeface="Consolas"/>
                <a:cs typeface="Consolas"/>
              </a:rPr>
              <a:t>&gt;</a:t>
            </a:r>
            <a:r>
              <a:rPr lang="ko-KR" altLang="en-US" sz="1600" dirty="0">
                <a:latin typeface="Consolas"/>
                <a:cs typeface="Consolas"/>
              </a:rPr>
              <a:t> </a:t>
            </a: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33" name="세로 텍스트 개체 틀 2"/>
          <p:cNvSpPr txBox="1">
            <a:spLocks/>
          </p:cNvSpPr>
          <p:nvPr/>
        </p:nvSpPr>
        <p:spPr>
          <a:xfrm>
            <a:off x="446127" y="3897052"/>
            <a:ext cx="3981857" cy="125980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&lt;</a:t>
            </a:r>
            <a:r>
              <a:rPr lang="en-US" sz="1600" b="1" dirty="0">
                <a:latin typeface="Consolas"/>
                <a:cs typeface="Consolas"/>
              </a:rPr>
              <a:t>set</a:t>
            </a:r>
            <a:r>
              <a:rPr lang="en-US" sz="1600" dirty="0">
                <a:latin typeface="Consolas"/>
                <a:cs typeface="Consolas"/>
              </a:rPr>
              <a:t>&gt;</a:t>
            </a:r>
            <a:endParaRPr lang="ko-KR" alt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&lt;if test="</a:t>
            </a:r>
            <a:r>
              <a:rPr lang="ko-KR" altLang="en-US" sz="1600" dirty="0">
                <a:latin typeface="Consolas"/>
                <a:cs typeface="Consolas"/>
              </a:rPr>
              <a:t>조건</a:t>
            </a:r>
            <a:r>
              <a:rPr lang="en-US" sz="1600" dirty="0">
                <a:latin typeface="Consolas"/>
                <a:cs typeface="Consolas"/>
              </a:rPr>
              <a:t>1"&gt;SQL </a:t>
            </a:r>
            <a:r>
              <a:rPr lang="ko-KR" altLang="en-US" sz="1600" dirty="0">
                <a:latin typeface="Consolas"/>
                <a:cs typeface="Consolas"/>
              </a:rPr>
              <a:t>문</a:t>
            </a:r>
            <a:r>
              <a:rPr lang="en-US" sz="1600" dirty="0">
                <a:latin typeface="Consolas"/>
                <a:cs typeface="Consolas"/>
              </a:rPr>
              <a:t>&lt;/when&gt;</a:t>
            </a:r>
            <a:endParaRPr lang="ko-KR" alt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&lt;if test="</a:t>
            </a:r>
            <a:r>
              <a:rPr lang="ko-KR" altLang="en-US" sz="1600" dirty="0">
                <a:latin typeface="Consolas"/>
                <a:cs typeface="Consolas"/>
              </a:rPr>
              <a:t>조건</a:t>
            </a:r>
            <a:r>
              <a:rPr lang="en-US" sz="1600" dirty="0">
                <a:latin typeface="Consolas"/>
                <a:cs typeface="Consolas"/>
              </a:rPr>
              <a:t>2"&gt;SQL </a:t>
            </a:r>
            <a:r>
              <a:rPr lang="ko-KR" altLang="en-US" sz="1600" dirty="0">
                <a:latin typeface="Consolas"/>
                <a:cs typeface="Consolas"/>
              </a:rPr>
              <a:t>문</a:t>
            </a:r>
            <a:r>
              <a:rPr lang="en-US" sz="1600" dirty="0">
                <a:latin typeface="Consolas"/>
                <a:cs typeface="Consolas"/>
              </a:rPr>
              <a:t>&lt;/when</a:t>
            </a:r>
            <a:r>
              <a:rPr lang="en-US" sz="1600" dirty="0" smtClean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&lt;</a:t>
            </a:r>
            <a:r>
              <a:rPr lang="en-US" sz="1600" dirty="0">
                <a:latin typeface="Consolas"/>
                <a:cs typeface="Consolas"/>
              </a:rPr>
              <a:t>/</a:t>
            </a:r>
            <a:r>
              <a:rPr lang="en-US" sz="1600" b="1" dirty="0">
                <a:latin typeface="Consolas"/>
                <a:cs typeface="Consolas"/>
              </a:rPr>
              <a:t>set</a:t>
            </a:r>
            <a:r>
              <a:rPr lang="en-US" sz="1600" dirty="0">
                <a:latin typeface="Consolas"/>
                <a:cs typeface="Consolas"/>
              </a:rPr>
              <a:t>&gt;</a:t>
            </a:r>
            <a:r>
              <a:rPr lang="ko-KR" altLang="en-US" sz="1600" dirty="0">
                <a:latin typeface="Consolas"/>
                <a:cs typeface="Consolas"/>
              </a:rPr>
              <a:t> </a:t>
            </a: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34" name="세로 텍스트 개체 틀 2"/>
          <p:cNvSpPr txBox="1">
            <a:spLocks/>
          </p:cNvSpPr>
          <p:nvPr/>
        </p:nvSpPr>
        <p:spPr>
          <a:xfrm>
            <a:off x="4572000" y="3356992"/>
            <a:ext cx="4120007" cy="1944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&lt;</a:t>
            </a:r>
            <a:r>
              <a:rPr lang="en-US" sz="1600" b="1" dirty="0">
                <a:latin typeface="Consolas"/>
                <a:cs typeface="Consolas"/>
              </a:rPr>
              <a:t>foreach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item</a:t>
            </a:r>
            <a:r>
              <a:rPr lang="en-US" sz="1600" dirty="0">
                <a:latin typeface="Consolas"/>
                <a:cs typeface="Consolas"/>
              </a:rPr>
              <a:t>="</a:t>
            </a:r>
            <a:r>
              <a:rPr lang="ko-KR" altLang="en-US" sz="1600" dirty="0" smtClean="0">
                <a:latin typeface="Consolas"/>
                <a:cs typeface="Consolas"/>
              </a:rPr>
              <a:t>항목</a:t>
            </a:r>
            <a:r>
              <a:rPr lang="en-US" sz="1600" dirty="0" smtClean="0">
                <a:latin typeface="Consolas"/>
                <a:cs typeface="Consolas"/>
              </a:rPr>
              <a:t>” index</a:t>
            </a:r>
            <a:r>
              <a:rPr lang="en-US" sz="1600" dirty="0">
                <a:latin typeface="Consolas"/>
                <a:cs typeface="Consolas"/>
              </a:rPr>
              <a:t>="</a:t>
            </a:r>
            <a:r>
              <a:rPr lang="ko-KR" altLang="en-US" sz="1600" dirty="0" smtClean="0">
                <a:latin typeface="Consolas"/>
                <a:cs typeface="Consolas"/>
              </a:rPr>
              <a:t>인덱스</a:t>
            </a:r>
            <a:r>
              <a:rPr lang="en-US" sz="1600" dirty="0" smtClean="0">
                <a:latin typeface="Consolas"/>
                <a:cs typeface="Consolas"/>
              </a:rPr>
              <a:t>”</a:t>
            </a:r>
            <a:endParaRPr lang="ko-KR" alt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collection</a:t>
            </a:r>
            <a:r>
              <a:rPr lang="en-US" sz="1600" dirty="0">
                <a:latin typeface="Consolas"/>
                <a:cs typeface="Consolas"/>
              </a:rPr>
              <a:t>="</a:t>
            </a:r>
            <a:r>
              <a:rPr lang="ko-KR" altLang="en-US" sz="1600" dirty="0">
                <a:latin typeface="Consolas"/>
                <a:cs typeface="Consolas"/>
              </a:rPr>
              <a:t>목록</a:t>
            </a:r>
            <a:r>
              <a:rPr lang="en-US" sz="1600" dirty="0">
                <a:latin typeface="Consolas"/>
                <a:cs typeface="Consolas"/>
              </a:rPr>
              <a:t>"</a:t>
            </a:r>
            <a:endParaRPr lang="ko-KR" alt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open</a:t>
            </a:r>
            <a:r>
              <a:rPr lang="en-US" sz="1600" dirty="0">
                <a:latin typeface="Consolas"/>
                <a:cs typeface="Consolas"/>
              </a:rPr>
              <a:t>="</a:t>
            </a:r>
            <a:r>
              <a:rPr lang="ko-KR" altLang="en-US" sz="1600" dirty="0">
                <a:latin typeface="Consolas"/>
                <a:cs typeface="Consolas"/>
              </a:rPr>
              <a:t>시작문자열</a:t>
            </a:r>
            <a:r>
              <a:rPr lang="en-US" sz="1600" dirty="0">
                <a:latin typeface="Consolas"/>
                <a:cs typeface="Consolas"/>
              </a:rPr>
              <a:t>"</a:t>
            </a:r>
            <a:endParaRPr lang="ko-KR" alt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close</a:t>
            </a:r>
            <a:r>
              <a:rPr lang="en-US" sz="1600" dirty="0">
                <a:latin typeface="Consolas"/>
                <a:cs typeface="Consolas"/>
              </a:rPr>
              <a:t>="</a:t>
            </a:r>
            <a:r>
              <a:rPr lang="ko-KR" altLang="en-US" sz="1600" dirty="0">
                <a:latin typeface="Consolas"/>
                <a:cs typeface="Consolas"/>
              </a:rPr>
              <a:t>종료문자열</a:t>
            </a:r>
            <a:r>
              <a:rPr lang="en-US" sz="1600" dirty="0">
                <a:latin typeface="Consolas"/>
                <a:cs typeface="Consolas"/>
              </a:rPr>
              <a:t>"</a:t>
            </a:r>
            <a:endParaRPr lang="ko-KR" alt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separator</a:t>
            </a:r>
            <a:r>
              <a:rPr lang="en-US" sz="1600" dirty="0">
                <a:latin typeface="Consolas"/>
                <a:cs typeface="Consolas"/>
              </a:rPr>
              <a:t>="</a:t>
            </a:r>
            <a:r>
              <a:rPr lang="ko-KR" altLang="en-US" sz="1600" dirty="0">
                <a:latin typeface="Consolas"/>
                <a:cs typeface="Consolas"/>
              </a:rPr>
              <a:t>구분자</a:t>
            </a:r>
            <a:r>
              <a:rPr lang="en-US" sz="1600" dirty="0">
                <a:latin typeface="Consolas"/>
                <a:cs typeface="Consolas"/>
              </a:rPr>
              <a:t>"&gt;</a:t>
            </a:r>
            <a:endParaRPr lang="ko-KR" alt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&lt;/</a:t>
            </a:r>
            <a:r>
              <a:rPr lang="en-US" sz="1600" b="1" dirty="0">
                <a:latin typeface="Consolas"/>
                <a:cs typeface="Consolas"/>
              </a:rPr>
              <a:t>foreach</a:t>
            </a:r>
            <a:r>
              <a:rPr lang="en-US" sz="1600" dirty="0">
                <a:latin typeface="Consolas"/>
                <a:cs typeface="Consolas"/>
              </a:rPr>
              <a:t>&gt;</a:t>
            </a:r>
            <a:r>
              <a:rPr lang="ko-KR" altLang="en-US" sz="1600" dirty="0">
                <a:latin typeface="Consolas"/>
                <a:cs typeface="Consolas"/>
              </a:rPr>
              <a:t> </a:t>
            </a: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36" name="세로 텍스트 개체 틀 2"/>
          <p:cNvSpPr txBox="1">
            <a:spLocks/>
          </p:cNvSpPr>
          <p:nvPr/>
        </p:nvSpPr>
        <p:spPr>
          <a:xfrm>
            <a:off x="4572000" y="5409220"/>
            <a:ext cx="4120007" cy="35970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&lt;</a:t>
            </a:r>
            <a:r>
              <a:rPr lang="en-US" sz="1600" b="1" dirty="0">
                <a:latin typeface="Consolas"/>
                <a:cs typeface="Consolas"/>
              </a:rPr>
              <a:t>bind</a:t>
            </a:r>
            <a:r>
              <a:rPr lang="en-US" sz="1600" dirty="0">
                <a:latin typeface="Consolas"/>
                <a:cs typeface="Consolas"/>
              </a:rPr>
              <a:t> name="</a:t>
            </a:r>
            <a:r>
              <a:rPr lang="ko-KR" altLang="en-US" sz="1600" dirty="0">
                <a:latin typeface="Consolas"/>
                <a:cs typeface="Consolas"/>
              </a:rPr>
              <a:t>변수명</a:t>
            </a:r>
            <a:r>
              <a:rPr lang="en-US" sz="1600" dirty="0">
                <a:latin typeface="Consolas"/>
                <a:cs typeface="Consolas"/>
              </a:rPr>
              <a:t>" value="</a:t>
            </a:r>
            <a:r>
              <a:rPr lang="ko-KR" altLang="en-US" sz="1600" dirty="0">
                <a:latin typeface="Consolas"/>
                <a:cs typeface="Consolas"/>
              </a:rPr>
              <a:t>값</a:t>
            </a:r>
            <a:r>
              <a:rPr lang="en-US" sz="1600" dirty="0">
                <a:latin typeface="Consolas"/>
                <a:cs typeface="Consolas"/>
              </a:rPr>
              <a:t>"/&gt;</a:t>
            </a:r>
            <a:r>
              <a:rPr lang="ko-KR" altLang="en-US" sz="1600" dirty="0">
                <a:latin typeface="Consolas"/>
                <a:cs typeface="Consolas"/>
              </a:rPr>
              <a:t> </a:t>
            </a:r>
            <a:endParaRPr lang="en-US" sz="16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11827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실력 향상 훈련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46127" y="3200896"/>
            <a:ext cx="5890069" cy="533020"/>
          </a:xfrm>
        </p:spPr>
        <p:txBody>
          <a:bodyPr vert="horz">
            <a:normAutofit/>
          </a:bodyPr>
          <a:lstStyle/>
          <a:p>
            <a:r>
              <a:rPr lang="ko-KR" altLang="en-US" sz="2400" b="1" dirty="0">
                <a:cs typeface="맑은 고딕"/>
              </a:rPr>
              <a:t>훈련 </a:t>
            </a:r>
            <a:r>
              <a:rPr lang="ko-KR" altLang="en-US" sz="2400" b="1" dirty="0" smtClean="0">
                <a:cs typeface="맑은 고딕"/>
              </a:rPr>
              <a:t>산출물</a:t>
            </a:r>
            <a:endParaRPr lang="en-US" sz="2400" b="1" dirty="0">
              <a:ea typeface="맑은 고딕"/>
              <a:cs typeface="맑은 고딕"/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952095"/>
              </p:ext>
            </p:extLst>
          </p:nvPr>
        </p:nvGraphicFramePr>
        <p:xfrm>
          <a:off x="791580" y="3779480"/>
          <a:ext cx="7920880" cy="25298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974978"/>
                <a:gridCol w="4945902"/>
              </a:tblGrid>
              <a:tr h="324036"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파일명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설명</a:t>
                      </a:r>
                      <a:endParaRPr lang="en-US" altLang="ko-KR" sz="1600" dirty="0" smtClean="0"/>
                    </a:p>
                  </a:txBody>
                  <a:tcPr/>
                </a:tc>
              </a:tr>
              <a:tr h="32403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MySqlMemberDao.xml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SQL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맵퍼 파일 생성</a:t>
                      </a:r>
                      <a:endParaRPr lang="en-US" sz="1800" dirty="0"/>
                    </a:p>
                  </a:txBody>
                  <a:tcPr/>
                </a:tc>
              </a:tr>
              <a:tr h="32403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MemberDao.java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selectList()</a:t>
                      </a:r>
                      <a:r>
                        <a:rPr lang="ko-KR" altLang="en-US" sz="1800" dirty="0" smtClean="0"/>
                        <a:t> 메서드</a:t>
                      </a:r>
                      <a:r>
                        <a:rPr lang="en-US" altLang="ko-KR" sz="1800" dirty="0" smtClean="0"/>
                        <a:t> </a:t>
                      </a:r>
                      <a:r>
                        <a:rPr lang="ko-KR" altLang="en-US" sz="1800" dirty="0" smtClean="0"/>
                        <a:t>선언에 파라미터 추가</a:t>
                      </a:r>
                      <a:endParaRPr lang="en-US" sz="1800" dirty="0"/>
                    </a:p>
                  </a:txBody>
                  <a:tcPr/>
                </a:tc>
              </a:tr>
              <a:tr h="324036">
                <a:tc>
                  <a:txBody>
                    <a:bodyPr/>
                    <a:lstStyle/>
                    <a:p>
                      <a:r>
                        <a:rPr lang="en-US" altLang="ko-KR" sz="1800" dirty="0" smtClean="0"/>
                        <a:t>MySqlMemberDao.java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mybatis</a:t>
                      </a:r>
                      <a:r>
                        <a:rPr lang="ko-KR" altLang="en-US" sz="1800" dirty="0" smtClean="0"/>
                        <a:t>의 </a:t>
                      </a:r>
                      <a:r>
                        <a:rPr lang="en-US" sz="1800" dirty="0" smtClean="0"/>
                        <a:t>SqlSession</a:t>
                      </a:r>
                      <a:r>
                        <a:rPr lang="ko-KR" altLang="en-US" sz="1800" dirty="0" smtClean="0"/>
                        <a:t>을 사용하여 데이터 처리</a:t>
                      </a:r>
                      <a:endParaRPr lang="en-US" altLang="ko-KR" sz="1800" dirty="0" smtClean="0"/>
                    </a:p>
                  </a:txBody>
                  <a:tcPr/>
                </a:tc>
              </a:tr>
              <a:tr h="32403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mybatis-config.xml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mybatis</a:t>
                      </a:r>
                      <a:r>
                        <a:rPr lang="ko-KR" altLang="en-US" sz="1800" dirty="0" smtClean="0"/>
                        <a:t> 설정 파일에</a:t>
                      </a:r>
                      <a:r>
                        <a:rPr lang="en-US" altLang="ko-KR" sz="1800" dirty="0" smtClean="0"/>
                        <a:t> SQL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맵퍼 파일 경로 추가</a:t>
                      </a:r>
                      <a:r>
                        <a:rPr lang="ko-KR" altLang="en-US" sz="1800" dirty="0" smtClean="0"/>
                        <a:t> </a:t>
                      </a:r>
                      <a:endParaRPr lang="en-US" altLang="ko-KR" sz="1800" dirty="0" smtClean="0"/>
                    </a:p>
                  </a:txBody>
                  <a:tcPr/>
                </a:tc>
              </a:tr>
              <a:tr h="32403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MemberListController.java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정렬 조건에 대한 파라미터 받는 기능 추가</a:t>
                      </a:r>
                      <a:endParaRPr lang="en-US" altLang="ko-KR" sz="1800" dirty="0" smtClean="0"/>
                    </a:p>
                  </a:txBody>
                  <a:tcPr/>
                </a:tc>
              </a:tr>
              <a:tr h="32403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MemberList.jsp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테이블 적용 및 컬럼 헤더에 정렬 링크 추가 </a:t>
                      </a:r>
                      <a:endParaRPr lang="en-US" altLang="ko-KR" sz="18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세로 텍스트 개체 틀 2"/>
          <p:cNvSpPr txBox="1">
            <a:spLocks/>
          </p:cNvSpPr>
          <p:nvPr/>
        </p:nvSpPr>
        <p:spPr>
          <a:xfrm>
            <a:off x="431540" y="1123035"/>
            <a:ext cx="8229600" cy="2125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dirty="0" smtClean="0">
                <a:latin typeface="맑은 고딕"/>
                <a:ea typeface="맑은 고딕"/>
                <a:cs typeface="맑은 고딕"/>
              </a:rPr>
              <a:t>훈련 목표</a:t>
            </a:r>
            <a:endParaRPr lang="en-US" altLang="ko-KR" sz="2400" b="1" dirty="0" smtClean="0">
              <a:latin typeface="맑은 고딕"/>
              <a:ea typeface="맑은 고딕"/>
              <a:cs typeface="맑은 고딕"/>
            </a:endParaRPr>
          </a:p>
          <a:p>
            <a:pPr lvl="1"/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mybatis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 프레임워크의 사용법 익히기</a:t>
            </a:r>
          </a:p>
          <a:p>
            <a:pPr lvl="1"/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회원 관리 및 로그인에 </a:t>
            </a:r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mybatis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 적용</a:t>
            </a:r>
            <a:endParaRPr lang="en-US" altLang="ko-KR" sz="2000" dirty="0" smtClean="0">
              <a:latin typeface="맑은 고딕"/>
              <a:ea typeface="맑은 고딕"/>
              <a:cs typeface="맑은 고딕"/>
            </a:endParaRPr>
          </a:p>
          <a:p>
            <a:pPr lvl="1"/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회원 목록 페이지에 정렬 기능 추가</a:t>
            </a:r>
            <a:endParaRPr lang="en-US" altLang="ko-KR" sz="2000" dirty="0" smtClean="0">
              <a:latin typeface="맑은 고딕"/>
              <a:ea typeface="맑은 고딕"/>
              <a:cs typeface="맑은 고딕"/>
            </a:endParaRPr>
          </a:p>
          <a:p>
            <a:pPr lvl="1"/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회원정보 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변경 시 변경 항목에 대해서만 </a:t>
            </a:r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UPDATE 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수행</a:t>
            </a:r>
            <a:endParaRPr lang="en-US" altLang="ko-KR" sz="2000" dirty="0" smtClean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57105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72000" rIns="72000" rtlCol="0">
        <a:spAutoFit/>
      </a:bodyPr>
      <a:lstStyle>
        <a:defPPr marL="36000">
          <a:defRPr sz="1100" dirty="0" smtClean="0">
            <a:latin typeface="맑은 고딕"/>
            <a:ea typeface="맑은 고딕"/>
            <a:cs typeface="맑은 고딕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69052</TotalTime>
  <Words>1109</Words>
  <Application>Microsoft Macintosh PowerPoint</Application>
  <PresentationFormat>On-screen Show (4:3)</PresentationFormat>
  <Paragraphs>173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테마</vt:lpstr>
      <vt:lpstr>Lesson 07 퍼시스턴스 프레임워크</vt:lpstr>
      <vt:lpstr>mybatis 소개</vt:lpstr>
      <vt:lpstr>mybatis 적용</vt:lpstr>
      <vt:lpstr>SQL 맵퍼 파일</vt:lpstr>
      <vt:lpstr>mybatis 설정 파일</vt:lpstr>
      <vt:lpstr>로그 출력 켜기</vt:lpstr>
      <vt:lpstr>동적 SQL의 사용</vt:lpstr>
      <vt:lpstr>실력 향상 훈련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 프레임워크 워크북</dc:title>
  <dc:creator>엄진영</dc:creator>
  <cp:lastModifiedBy>진영 엄</cp:lastModifiedBy>
  <cp:revision>378</cp:revision>
  <dcterms:created xsi:type="dcterms:W3CDTF">2012-01-24T12:20:59Z</dcterms:created>
  <dcterms:modified xsi:type="dcterms:W3CDTF">2014-01-05T13:07:29Z</dcterms:modified>
</cp:coreProperties>
</file>