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0397" autoAdjust="0"/>
  </p:normalViewPr>
  <p:slideViewPr>
    <p:cSldViewPr snapToObjects="1">
      <p:cViewPr>
        <p:scale>
          <a:sx n="67" d="100"/>
          <a:sy n="67" d="100"/>
        </p:scale>
        <p:origin x="-2336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2014. 5. 3.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</a:t>
            </a:r>
            <a:r>
              <a:rPr lang="en-US" altLang="ko-KR" dirty="0" smtClean="0"/>
              <a:t>0</a:t>
            </a:r>
            <a:r>
              <a:rPr lang="en-US" altLang="ko-KR" dirty="0" smtClean="0"/>
              <a:t>8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 </a:t>
            </a:r>
            <a:r>
              <a:rPr lang="en-US" altLang="ko-KR" dirty="0" smtClean="0"/>
              <a:t>IoC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날짜 값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주입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인스턴스 팩토리 메서드 활용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556" y="1840199"/>
            <a:ext cx="1433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“2014-5-5”</a:t>
            </a:r>
          </a:p>
        </p:txBody>
      </p:sp>
      <p:grpSp>
        <p:nvGrpSpPr>
          <p:cNvPr id="7" name="그룹 29"/>
          <p:cNvGrpSpPr/>
          <p:nvPr/>
        </p:nvGrpSpPr>
        <p:grpSpPr>
          <a:xfrm>
            <a:off x="2933105" y="1684580"/>
            <a:ext cx="3055968" cy="652658"/>
            <a:chOff x="3911371" y="1919423"/>
            <a:chExt cx="1184505" cy="476318"/>
          </a:xfrm>
        </p:grpSpPr>
        <p:sp>
          <p:nvSpPr>
            <p:cNvPr id="8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1371" y="1974580"/>
              <a:ext cx="1184505" cy="336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맑은 고딕"/>
                  <a:ea typeface="맑은 고딕"/>
                  <a:cs typeface="맑은 고딕"/>
                </a:rPr>
                <a:t>SimpleDateFormat</a:t>
              </a:r>
              <a:endParaRPr lang="en-US" altLang="ko-KR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0" name="Up Arrow 9"/>
          <p:cNvSpPr/>
          <p:nvPr/>
        </p:nvSpPr>
        <p:spPr>
          <a:xfrm rot="16200000" flipV="1">
            <a:off x="2261621" y="1601633"/>
            <a:ext cx="342900" cy="87289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4369911" y="2400738"/>
            <a:ext cx="342900" cy="53714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그룹 29"/>
          <p:cNvGrpSpPr/>
          <p:nvPr/>
        </p:nvGrpSpPr>
        <p:grpSpPr>
          <a:xfrm>
            <a:off x="3820406" y="2988686"/>
            <a:ext cx="1374916" cy="476318"/>
            <a:chOff x="3911371" y="1919423"/>
            <a:chExt cx="1184505" cy="476318"/>
          </a:xfrm>
        </p:grpSpPr>
        <p:sp>
          <p:nvSpPr>
            <p:cNvPr id="13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1371" y="1999980"/>
              <a:ext cx="11845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/>
                  <a:ea typeface="맑은 고딕"/>
                  <a:cs typeface="맑은 고딕"/>
                </a:rPr>
                <a:t>java.util.Date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12811" y="2406815"/>
            <a:ext cx="204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parse(“2014-5-5”)</a:t>
            </a:r>
          </a:p>
        </p:txBody>
      </p:sp>
      <p:sp>
        <p:nvSpPr>
          <p:cNvPr id="16" name="세로 텍스트 개체 틀 2"/>
          <p:cNvSpPr txBox="1">
            <a:spLocks/>
          </p:cNvSpPr>
          <p:nvPr/>
        </p:nvSpPr>
        <p:spPr>
          <a:xfrm>
            <a:off x="431540" y="3753036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커스텀 프로퍼티 에디터 활용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556" y="4484719"/>
            <a:ext cx="1433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“2014-5-5”</a:t>
            </a:r>
          </a:p>
        </p:txBody>
      </p:sp>
      <p:grpSp>
        <p:nvGrpSpPr>
          <p:cNvPr id="35" name="그룹 29"/>
          <p:cNvGrpSpPr/>
          <p:nvPr/>
        </p:nvGrpSpPr>
        <p:grpSpPr>
          <a:xfrm>
            <a:off x="2933105" y="4329100"/>
            <a:ext cx="3055968" cy="652658"/>
            <a:chOff x="3911371" y="1919423"/>
            <a:chExt cx="1184505" cy="476318"/>
          </a:xfrm>
        </p:grpSpPr>
        <p:sp>
          <p:nvSpPr>
            <p:cNvPr id="36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11371" y="1974580"/>
              <a:ext cx="1184505" cy="336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맑은 고딕"/>
                  <a:ea typeface="맑은 고딕"/>
                  <a:cs typeface="맑은 고딕"/>
                </a:rPr>
                <a:t>CustomDateEditor</a:t>
              </a:r>
              <a:endParaRPr lang="en-US" altLang="ko-KR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8" name="Up Arrow 37"/>
          <p:cNvSpPr/>
          <p:nvPr/>
        </p:nvSpPr>
        <p:spPr>
          <a:xfrm rot="16200000" flipV="1">
            <a:off x="2261621" y="4246153"/>
            <a:ext cx="342900" cy="87289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그룹 29"/>
          <p:cNvGrpSpPr/>
          <p:nvPr/>
        </p:nvGrpSpPr>
        <p:grpSpPr>
          <a:xfrm>
            <a:off x="7030472" y="4404677"/>
            <a:ext cx="1374916" cy="476318"/>
            <a:chOff x="3911371" y="1919423"/>
            <a:chExt cx="1184505" cy="476318"/>
          </a:xfrm>
        </p:grpSpPr>
        <p:sp>
          <p:nvSpPr>
            <p:cNvPr id="40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11371" y="1999980"/>
              <a:ext cx="11845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/>
                  <a:ea typeface="맑은 고딕"/>
                  <a:cs typeface="맑은 고딕"/>
                </a:rPr>
                <a:t>java.util.Date</a:t>
              </a:r>
              <a:endParaRPr lang="en-US" altLang="ko-KR" sz="1600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2" name="Up Arrow 41"/>
          <p:cNvSpPr/>
          <p:nvPr/>
        </p:nvSpPr>
        <p:spPr>
          <a:xfrm rot="16200000" flipV="1">
            <a:off x="6320974" y="4245636"/>
            <a:ext cx="342900" cy="87289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그룹 29"/>
          <p:cNvGrpSpPr/>
          <p:nvPr/>
        </p:nvGrpSpPr>
        <p:grpSpPr>
          <a:xfrm>
            <a:off x="2933105" y="5582401"/>
            <a:ext cx="3055968" cy="652657"/>
            <a:chOff x="3911371" y="1919423"/>
            <a:chExt cx="1184505" cy="476318"/>
          </a:xfrm>
        </p:grpSpPr>
        <p:sp>
          <p:nvSpPr>
            <p:cNvPr id="44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371" y="1946776"/>
              <a:ext cx="1184505" cy="426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SimpleDateFormat</a:t>
              </a:r>
              <a:endParaRPr lang="en-US" altLang="ko-KR" sz="1400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pattern=“yyyy-MM-dd”</a:t>
              </a:r>
              <a:endParaRPr lang="en-US" altLang="ko-KR" sz="1100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46" name="Straight Arrow Connector 45"/>
          <p:cNvCxnSpPr>
            <a:stCxn id="36" idx="2"/>
            <a:endCxn id="44" idx="0"/>
          </p:cNvCxnSpPr>
          <p:nvPr/>
        </p:nvCxnSpPr>
        <p:spPr>
          <a:xfrm>
            <a:off x="4461088" y="4981758"/>
            <a:ext cx="0" cy="600643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61088" y="5117329"/>
            <a:ext cx="1184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3632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애노테이션을 이용한 의존 객체 자동 주입</a:t>
            </a:r>
            <a:endParaRPr lang="ko-KR" altLang="en-US" sz="3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50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@Autowired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애노테이션 처리기 등록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457200" y="1628799"/>
            <a:ext cx="8229600" cy="1438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&lt;bean class=</a:t>
            </a:r>
            <a:r>
              <a:rPr lang="en-US" sz="1800" b="1" dirty="0"/>
              <a:t>"org.springframework.beans.factory.annotation </a:t>
            </a:r>
            <a:r>
              <a:rPr lang="en-US" sz="1800" b="1" dirty="0">
                <a:sym typeface="Wingdings"/>
              </a:rPr>
              <a:t></a:t>
            </a:r>
            <a:endParaRPr lang="ko-KR" altLang="en-US" sz="1800" b="1" dirty="0"/>
          </a:p>
          <a:p>
            <a:pPr marL="0" indent="0">
              <a:buNone/>
            </a:pPr>
            <a:r>
              <a:rPr lang="en-US" sz="1800" b="1" dirty="0"/>
              <a:t>                                  .AutowiredAnnotationBeanPostProcessor"</a:t>
            </a:r>
            <a:r>
              <a:rPr lang="en-US" sz="1800" dirty="0"/>
              <a:t> /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ko-KR" altLang="en-US" sz="1800" dirty="0" smtClean="0"/>
              <a:t>또는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 smtClean="0"/>
              <a:t>&lt;context:annotation-config/&gt;</a:t>
            </a:r>
            <a:endParaRPr lang="ko-KR" altLang="en-US" sz="1800" b="1" dirty="0"/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39039" y="3175261"/>
            <a:ext cx="8229600" cy="50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@Autowired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선언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세로 텍스트 개체 틀 2"/>
          <p:cNvSpPr txBox="1">
            <a:spLocks/>
          </p:cNvSpPr>
          <p:nvPr/>
        </p:nvSpPr>
        <p:spPr>
          <a:xfrm>
            <a:off x="464699" y="3681026"/>
            <a:ext cx="8229600" cy="10801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@Autowired Engine engine;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 인스턴스 변수에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선언 </a:t>
            </a:r>
            <a:endParaRPr lang="en-US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smtClean="0"/>
              <a:t> 또는 셋터 메서드에 선언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 smtClean="0"/>
              <a:t>@Autowired public </a:t>
            </a:r>
            <a:r>
              <a:rPr lang="en-US" sz="1800" dirty="0"/>
              <a:t>void setEngine(Engine engine) </a:t>
            </a:r>
            <a:r>
              <a:rPr lang="en-US" sz="1800" dirty="0" smtClean="0"/>
              <a:t>{ … }</a:t>
            </a:r>
            <a:endParaRPr lang="ko-KR" altLang="en-US" sz="1800" dirty="0"/>
          </a:p>
        </p:txBody>
      </p:sp>
      <p:sp>
        <p:nvSpPr>
          <p:cNvPr id="10" name="세로 텍스트 개체 틀 2"/>
          <p:cNvSpPr txBox="1">
            <a:spLocks/>
          </p:cNvSpPr>
          <p:nvPr/>
        </p:nvSpPr>
        <p:spPr>
          <a:xfrm>
            <a:off x="480088" y="4855696"/>
            <a:ext cx="8229600" cy="373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@Autowired(required=false) // </a:t>
            </a:r>
            <a:r>
              <a:rPr lang="ko-KR" altLang="en-US" sz="1800" dirty="0" smtClean="0"/>
              <a:t>의존 객체 주입 필수 여부 설정</a:t>
            </a:r>
            <a:r>
              <a:rPr lang="ko-KR" altLang="ko-KR" sz="1800" dirty="0"/>
              <a:t>,</a:t>
            </a:r>
            <a:r>
              <a:rPr lang="ko-KR" altLang="en-US" sz="1800" dirty="0" smtClean="0"/>
              <a:t> 기본값 </a:t>
            </a:r>
            <a:r>
              <a:rPr lang="en-US" altLang="ko-KR" sz="1800" dirty="0" smtClean="0"/>
              <a:t>true</a:t>
            </a:r>
            <a:endParaRPr lang="ko-KR" altLang="en-US" sz="1800" dirty="0"/>
          </a:p>
        </p:txBody>
      </p:sp>
      <p:sp>
        <p:nvSpPr>
          <p:cNvPr id="12" name="세로 텍스트 개체 틀 2"/>
          <p:cNvSpPr txBox="1">
            <a:spLocks/>
          </p:cNvSpPr>
          <p:nvPr/>
        </p:nvSpPr>
        <p:spPr>
          <a:xfrm>
            <a:off x="488566" y="5323748"/>
            <a:ext cx="8229600" cy="697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@Autowired</a:t>
            </a:r>
          </a:p>
          <a:p>
            <a:pPr marL="0" indent="0">
              <a:buNone/>
            </a:pPr>
            <a:r>
              <a:rPr lang="en-US" altLang="ko-KR" sz="1800" dirty="0" smtClean="0"/>
              <a:t>@Qualifier(“</a:t>
            </a:r>
            <a:r>
              <a:rPr lang="ko-KR" altLang="en-US" sz="1800" dirty="0" smtClean="0"/>
              <a:t>의존객체아이디</a:t>
            </a:r>
            <a:r>
              <a:rPr lang="en-US" altLang="ko-KR" sz="1800" dirty="0" smtClean="0"/>
              <a:t>”)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 주입할 대상 객체 지정</a:t>
            </a:r>
            <a:endParaRPr lang="ko-KR" altLang="en-US" sz="1800" dirty="0"/>
          </a:p>
        </p:txBody>
      </p:sp>
      <p:sp>
        <p:nvSpPr>
          <p:cNvPr id="13" name="세로 텍스트 개체 틀 2"/>
          <p:cNvSpPr txBox="1">
            <a:spLocks/>
          </p:cNvSpPr>
          <p:nvPr/>
        </p:nvSpPr>
        <p:spPr>
          <a:xfrm>
            <a:off x="488566" y="6115836"/>
            <a:ext cx="8229600" cy="445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@Resource(“</a:t>
            </a:r>
            <a:r>
              <a:rPr lang="ko-KR" altLang="en-US" sz="1800" dirty="0" smtClean="0"/>
              <a:t>의존객체아이디</a:t>
            </a:r>
            <a:r>
              <a:rPr lang="en-US" altLang="ko-KR" sz="1800" dirty="0" smtClean="0"/>
              <a:t>”)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JSR-250 </a:t>
            </a:r>
            <a:r>
              <a:rPr lang="ko-KR" altLang="en-US" sz="1800" dirty="0" smtClean="0"/>
              <a:t>명세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주입할 대상 객체 지정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210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빈 자동 등록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빈을 지정하는 애노테이션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4346"/>
              </p:ext>
            </p:extLst>
          </p:nvPr>
        </p:nvGraphicFramePr>
        <p:xfrm>
          <a:off x="468516" y="1646808"/>
          <a:ext cx="8192624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232"/>
                <a:gridCol w="6357392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애노테이션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설명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@Component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자동 생성 대상이 되는 빈에 대해 붙임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@Repository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DAO</a:t>
                      </a:r>
                      <a:r>
                        <a:rPr lang="ko-KR" altLang="en-US" dirty="0" smtClean="0"/>
                        <a:t>와 같은 퍼시스턴스 객체에 붙임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@Service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비즈니스 로직을 수행하는 객체에 붙임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@Controller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 </a:t>
                      </a:r>
                      <a:r>
                        <a:rPr lang="ko-KR" altLang="en-US" dirty="0" smtClean="0"/>
                        <a:t>구조에서 컨트롤러 객체에 붙임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세로 텍스트 개체 틀 2"/>
          <p:cNvSpPr txBox="1">
            <a:spLocks/>
          </p:cNvSpPr>
          <p:nvPr/>
        </p:nvSpPr>
        <p:spPr>
          <a:xfrm>
            <a:off x="431540" y="3573016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대상 컴포넌트 자동 찾기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57200" y="4077070"/>
            <a:ext cx="8229600" cy="4680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b="1" dirty="0"/>
              <a:t>context:component-scan</a:t>
            </a:r>
            <a:r>
              <a:rPr lang="en-US" sz="1800" dirty="0"/>
              <a:t> base-package</a:t>
            </a:r>
            <a:r>
              <a:rPr lang="en-US" sz="1800" dirty="0" smtClean="0"/>
              <a:t>=</a:t>
            </a:r>
            <a:r>
              <a:rPr lang="en-US" sz="1800" i="1" dirty="0" smtClean="0"/>
              <a:t>”</a:t>
            </a:r>
            <a:r>
              <a:rPr lang="ko-KR" altLang="en-US" sz="1800" b="1" i="1" dirty="0" smtClean="0"/>
              <a:t>탐색할 패키지 명</a:t>
            </a:r>
            <a:r>
              <a:rPr lang="en-US" sz="1800" i="1" dirty="0" smtClean="0"/>
              <a:t>"</a:t>
            </a:r>
            <a:r>
              <a:rPr lang="en-US" sz="1800" dirty="0"/>
              <a:t>/&gt;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10" name="세로 텍스트 개체 틀 2"/>
          <p:cNvSpPr txBox="1">
            <a:spLocks/>
          </p:cNvSpPr>
          <p:nvPr/>
        </p:nvSpPr>
        <p:spPr>
          <a:xfrm>
            <a:off x="431540" y="4653136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특정 패키지의 클래스를 제외하기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세로 텍스트 개체 틀 2"/>
          <p:cNvSpPr txBox="1">
            <a:spLocks/>
          </p:cNvSpPr>
          <p:nvPr/>
        </p:nvSpPr>
        <p:spPr>
          <a:xfrm>
            <a:off x="457200" y="5157190"/>
            <a:ext cx="8229600" cy="1476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&lt;context:component-scan base-package="exam.test21"&gt;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&lt;context:include-filter type</a:t>
            </a:r>
            <a:r>
              <a:rPr lang="en-US" sz="1800" b="1" dirty="0" smtClean="0"/>
              <a:t>=”regex" </a:t>
            </a:r>
            <a:r>
              <a:rPr lang="en-US" sz="1800" b="1" dirty="0"/>
              <a:t>expression</a:t>
            </a:r>
            <a:r>
              <a:rPr lang="en-US" sz="1800" b="1" dirty="0" smtClean="0"/>
              <a:t>=”exam.dao.*"</a:t>
            </a:r>
            <a:r>
              <a:rPr lang="en-US" sz="1800" b="1" dirty="0"/>
              <a:t>/&gt;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&lt;context:exclude-filter type</a:t>
            </a:r>
            <a:r>
              <a:rPr lang="en-US" sz="1800" b="1" dirty="0" smtClean="0"/>
              <a:t>=”annotation" </a:t>
            </a:r>
            <a:r>
              <a:rPr lang="en-US" sz="1800" b="1" dirty="0"/>
              <a:t>expression</a:t>
            </a:r>
            <a:r>
              <a:rPr lang="en-US" sz="1800" b="1" dirty="0" smtClean="0"/>
              <a:t>=”</a:t>
            </a:r>
            <a:r>
              <a:rPr lang="ko-KR" altLang="en-US" sz="1800" b="1" dirty="0" smtClean="0"/>
              <a:t>클래스명</a:t>
            </a:r>
            <a:r>
              <a:rPr lang="en-US" sz="1800" b="1" dirty="0" smtClean="0"/>
              <a:t>"</a:t>
            </a:r>
            <a:r>
              <a:rPr lang="en-US" sz="1800" b="1" dirty="0"/>
              <a:t>/&gt;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/>
              <a:t>&lt;/context:component-scan&gt;</a:t>
            </a:r>
            <a:r>
              <a:rPr lang="ko-KR" altLang="en-US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531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4" y="2780928"/>
            <a:ext cx="4305300" cy="2933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Gradle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적용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165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SPMS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프로젝트에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Gradle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적용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기존 프로젝트를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Gradle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프로젝트 폴더 구조로 변경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Gradle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의존 라이브러리 관리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400" b="1" dirty="0" smtClean="0">
                <a:cs typeface="맑은 고딕"/>
              </a:rPr>
              <a:t>Gradle</a:t>
            </a:r>
            <a:r>
              <a:rPr lang="ko-KR" altLang="en-US" sz="2400" b="1" dirty="0" smtClean="0">
                <a:cs typeface="맑은 고딕"/>
              </a:rPr>
              <a:t> 적용 </a:t>
            </a:r>
            <a:r>
              <a:rPr lang="en-US" altLang="ko-KR" sz="2400" b="1" dirty="0" smtClean="0">
                <a:cs typeface="맑은 고딕"/>
              </a:rPr>
              <a:t>SPMS </a:t>
            </a:r>
            <a:r>
              <a:rPr lang="ko-KR" altLang="en-US" sz="2400" b="1" dirty="0" smtClean="0">
                <a:cs typeface="맑은 고딕"/>
              </a:rPr>
              <a:t>프로젝트 폴더</a:t>
            </a:r>
            <a:endParaRPr lang="en-US" altLang="ko-KR" sz="2400" b="1" dirty="0" smtClean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388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IoC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컨테이너 적용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543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SPMS</a:t>
            </a: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프로젝트에 스프링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컨테이너 사용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와 스프링을 연동하기 위한 라이브러리 추가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트랜잭션 관리 빈 추가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400" b="1" dirty="0" smtClean="0">
                <a:cs typeface="맑은 고딕"/>
              </a:rPr>
              <a:t>빈 설정 파일 작성</a:t>
            </a:r>
            <a:endParaRPr lang="en-US" altLang="ko-KR" sz="2400" b="1" dirty="0" smtClean="0">
              <a:cs typeface="맑은 고딕"/>
            </a:endParaRPr>
          </a:p>
          <a:p>
            <a:pPr lvl="1"/>
            <a:r>
              <a:rPr lang="en-US" altLang="ko-KR" sz="2000" dirty="0" smtClean="0">
                <a:cs typeface="맑은 고딕"/>
              </a:rPr>
              <a:t>&lt;context:component-scan&gt;</a:t>
            </a:r>
            <a:r>
              <a:rPr lang="ko-KR" altLang="en-US" sz="2000" dirty="0" smtClean="0">
                <a:cs typeface="맑은 고딕"/>
              </a:rPr>
              <a:t> </a:t>
            </a:r>
            <a:r>
              <a:rPr lang="ko-KR" altLang="en-US" sz="2000" dirty="0" smtClean="0">
                <a:cs typeface="맑은 고딕"/>
                <a:sym typeface="Wingdings"/>
              </a:rPr>
              <a:t></a:t>
            </a:r>
            <a:r>
              <a:rPr lang="ko-KR" altLang="en-US" sz="2000" dirty="0" smtClean="0">
                <a:cs typeface="맑은 고딕"/>
              </a:rPr>
              <a:t> </a:t>
            </a:r>
            <a:r>
              <a:rPr lang="en-US" altLang="ko-KR" sz="2000" dirty="0" smtClean="0">
                <a:cs typeface="맑은 고딕"/>
              </a:rPr>
              <a:t>DAO</a:t>
            </a:r>
            <a:r>
              <a:rPr lang="en-US" altLang="ko-KR" sz="2000" dirty="0" smtClean="0">
                <a:cs typeface="맑은 고딕"/>
              </a:rPr>
              <a:t>/</a:t>
            </a:r>
            <a:r>
              <a:rPr lang="ko-KR" altLang="en-US" sz="2000" dirty="0" smtClean="0">
                <a:cs typeface="맑은 고딕"/>
              </a:rPr>
              <a:t>페이지 컨트롤러 자동 생성</a:t>
            </a:r>
            <a:endParaRPr lang="en-US" altLang="ko-KR" sz="2000" dirty="0"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의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SqlSessionFactory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빈 생성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트랜잭션 관리 빈 생성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400" b="1" dirty="0" smtClean="0">
                <a:cs typeface="맑은 고딕"/>
              </a:rPr>
              <a:t>DAO, </a:t>
            </a:r>
            <a:r>
              <a:rPr lang="ko-KR" altLang="en-US" sz="2400" b="1" dirty="0" smtClean="0">
                <a:cs typeface="맑은 고딕"/>
              </a:rPr>
              <a:t>페이지 컨트롤러에 </a:t>
            </a:r>
            <a:r>
              <a:rPr lang="en-US" altLang="ko-KR" sz="2400" b="1" dirty="0" smtClean="0">
                <a:cs typeface="맑은 고딕"/>
              </a:rPr>
              <a:t>@Component </a:t>
            </a:r>
            <a:r>
              <a:rPr lang="ko-KR" altLang="en-US" sz="2400" b="1" dirty="0" smtClean="0">
                <a:cs typeface="맑은 고딕"/>
              </a:rPr>
              <a:t>지정</a:t>
            </a:r>
            <a:endParaRPr lang="en-US" altLang="ko-KR" sz="2400" b="1" dirty="0">
              <a:cs typeface="맑은 고딕"/>
            </a:endParaRPr>
          </a:p>
          <a:p>
            <a:pPr lvl="1"/>
            <a:r>
              <a:rPr lang="ko-KR" altLang="en-US" sz="2000" dirty="0" smtClean="0">
                <a:cs typeface="맑은 고딕"/>
              </a:rPr>
              <a:t>빈 컨테이너에서 관리할 대상 클래스를 찾아 </a:t>
            </a:r>
            <a:r>
              <a:rPr lang="en-US" altLang="ko-KR" sz="2000" dirty="0" smtClean="0">
                <a:cs typeface="맑은 고딕"/>
              </a:rPr>
              <a:t>@Component </a:t>
            </a:r>
            <a:r>
              <a:rPr lang="ko-KR" altLang="en-US" sz="2000" dirty="0" smtClean="0">
                <a:cs typeface="맑은 고딕"/>
              </a:rPr>
              <a:t>애노테이션을 붙인다</a:t>
            </a:r>
            <a:r>
              <a:rPr lang="en-US" altLang="ko-KR" sz="2000" dirty="0" smtClean="0">
                <a:cs typeface="맑은 고딕"/>
              </a:rPr>
              <a:t>.</a:t>
            </a:r>
          </a:p>
          <a:p>
            <a:r>
              <a:rPr lang="en-US" altLang="ko-KR" sz="2400" b="1" dirty="0" smtClean="0">
                <a:cs typeface="맑은 고딕"/>
              </a:rPr>
              <a:t>ContextLoaderListener</a:t>
            </a:r>
            <a:r>
              <a:rPr lang="ko-KR" altLang="en-US" sz="2400" b="1" dirty="0" smtClean="0">
                <a:cs typeface="맑은 고딕"/>
              </a:rPr>
              <a:t>를 변경</a:t>
            </a:r>
            <a:endParaRPr lang="en-US" altLang="ko-KR" sz="2400" b="1" dirty="0" smtClean="0">
              <a:cs typeface="맑은 고딕"/>
            </a:endParaRPr>
          </a:p>
          <a:p>
            <a:r>
              <a:rPr lang="ko-KR" altLang="en-US" sz="2400" b="1" dirty="0" smtClean="0">
                <a:cs typeface="맑은 고딕"/>
              </a:rPr>
              <a:t>프런트 컨트롤러 </a:t>
            </a:r>
            <a:r>
              <a:rPr lang="en-US" altLang="ko-KR" sz="2400" b="1" dirty="0" smtClean="0">
                <a:cs typeface="맑은 고딕"/>
              </a:rPr>
              <a:t>‘DispatcherServlet’ </a:t>
            </a:r>
            <a:r>
              <a:rPr lang="ko-KR" altLang="en-US" sz="2400" b="1" dirty="0" smtClean="0">
                <a:cs typeface="맑은 고딕"/>
              </a:rPr>
              <a:t>변경</a:t>
            </a:r>
            <a:endParaRPr lang="en-US" altLang="ko-KR" sz="2400" b="1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36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스프링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IoC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컨테이너 사용 준비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55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역제어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(Inversion of Control)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외부에 의해 코드 흐름이 바뀌는 것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예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이벤트 처리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의존성 주입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(Dependency Injection)</a:t>
            </a:r>
          </a:p>
          <a:p>
            <a:r>
              <a:rPr lang="en-US" altLang="ko-KR" sz="2400" b="1" dirty="0" smtClean="0">
                <a:cs typeface="맑은 고딕"/>
              </a:rPr>
              <a:t>Gradle </a:t>
            </a:r>
            <a:r>
              <a:rPr lang="ko-KR" altLang="en-US" sz="2400" b="1" dirty="0" smtClean="0">
                <a:cs typeface="맑은 고딕"/>
              </a:rPr>
              <a:t>빌드 도구</a:t>
            </a:r>
            <a:endParaRPr lang="en-US" altLang="ko-KR" sz="2400" b="1" dirty="0"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Ant, Maven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과 같은 빌드 도구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groovy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스크립트를 이용하여 빌드 작업 설정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기존 빌드 도구 보다 세밀한 제어가 가능</a:t>
            </a:r>
            <a:endParaRPr lang="en-US" altLang="ko-KR" sz="2000" dirty="0">
              <a:latin typeface="맑은 고딕"/>
              <a:ea typeface="맑은 고딕"/>
              <a:cs typeface="맑은 고딕"/>
              <a:sym typeface="Wingdings"/>
            </a:endParaRPr>
          </a:p>
          <a:p>
            <a:r>
              <a:rPr lang="en-US" altLang="ko-KR" sz="2400" b="1" dirty="0">
                <a:cs typeface="맑은 고딕"/>
              </a:rPr>
              <a:t>Gradle </a:t>
            </a:r>
            <a:r>
              <a:rPr lang="ko-KR" altLang="en-US" sz="2400" b="1" dirty="0" smtClean="0">
                <a:cs typeface="맑은 고딕"/>
              </a:rPr>
              <a:t>프로젝트</a:t>
            </a:r>
            <a:endParaRPr lang="en-US" altLang="ko-KR" sz="2400" b="1" dirty="0">
              <a:cs typeface="맑은 고딕"/>
            </a:endParaRPr>
          </a:p>
          <a:p>
            <a:pPr lvl="1"/>
            <a:r>
              <a:rPr lang="en-US" altLang="ko-KR" sz="2000" dirty="0" smtClean="0">
                <a:cs typeface="맑은 고딕"/>
              </a:rPr>
              <a:t>File &gt; </a:t>
            </a:r>
            <a:r>
              <a:rPr lang="en-US" altLang="ko-KR" sz="2000" dirty="0" smtClean="0">
                <a:cs typeface="맑은 고딕"/>
              </a:rPr>
              <a:t>New &gt; Project… &gt; Gradle Project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Sample Project: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Java Quickstart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선택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400" b="1" dirty="0">
                <a:cs typeface="맑은 고딕"/>
              </a:rPr>
              <a:t>Gradle </a:t>
            </a:r>
            <a:r>
              <a:rPr lang="ko-KR" altLang="en-US" sz="2400" b="1" dirty="0" smtClean="0">
                <a:cs typeface="맑은 고딕"/>
              </a:rPr>
              <a:t>프로젝트</a:t>
            </a:r>
            <a:r>
              <a:rPr lang="ko-KR" altLang="en-US" sz="2400" b="1" dirty="0" smtClean="0">
                <a:cs typeface="맑은 고딕"/>
              </a:rPr>
              <a:t> 폴더 구조</a:t>
            </a:r>
            <a:endParaRPr lang="en-US" altLang="ko-KR" sz="2400" b="1" dirty="0" smtClean="0">
              <a:cs typeface="맑은 고딕"/>
            </a:endParaRPr>
          </a:p>
          <a:p>
            <a:pPr lvl="1"/>
            <a:r>
              <a:rPr lang="en-US" altLang="ko-KR" sz="2000" dirty="0" smtClean="0">
                <a:cs typeface="맑은 고딕"/>
              </a:rPr>
              <a:t>src/main/java (</a:t>
            </a:r>
            <a:r>
              <a:rPr lang="ko-KR" altLang="en-US" sz="2000" dirty="0" smtClean="0">
                <a:cs typeface="맑은 고딕"/>
              </a:rPr>
              <a:t>자바 소스</a:t>
            </a:r>
            <a:r>
              <a:rPr lang="en-US" altLang="ko-KR" sz="2000" dirty="0" smtClean="0">
                <a:cs typeface="맑은 고딕"/>
              </a:rPr>
              <a:t>),</a:t>
            </a:r>
            <a:r>
              <a:rPr lang="ko-KR" altLang="en-US" sz="2000" dirty="0" smtClean="0">
                <a:cs typeface="맑은 고딕"/>
              </a:rPr>
              <a:t> </a:t>
            </a:r>
            <a:r>
              <a:rPr lang="en-US" altLang="ko-KR" sz="2000" dirty="0" smtClean="0">
                <a:cs typeface="맑은 고딕"/>
              </a:rPr>
              <a:t>src/main/resources (</a:t>
            </a:r>
            <a:r>
              <a:rPr lang="ko-KR" altLang="en-US" sz="2000" dirty="0" smtClean="0">
                <a:cs typeface="맑은 고딕"/>
              </a:rPr>
              <a:t>기타 설정 파일</a:t>
            </a:r>
            <a:r>
              <a:rPr lang="en-US" altLang="ko-KR" sz="2000" dirty="0" smtClean="0">
                <a:cs typeface="맑은 고딕"/>
              </a:rPr>
              <a:t>)</a:t>
            </a:r>
          </a:p>
          <a:p>
            <a:pPr lvl="1"/>
            <a:r>
              <a:rPr lang="en-US" altLang="ko-KR" sz="2000" dirty="0" smtClean="0">
                <a:cs typeface="맑은 고딕"/>
              </a:rPr>
              <a:t>src/test (</a:t>
            </a:r>
            <a:r>
              <a:rPr lang="ko-KR" altLang="en-US" sz="2000" dirty="0" smtClean="0">
                <a:cs typeface="맑은 고딕"/>
              </a:rPr>
              <a:t>단위 테스트 관련 자바 소스와 설정 파일</a:t>
            </a:r>
            <a:r>
              <a:rPr lang="en-US" altLang="ko-KR" sz="2000" dirty="0" smtClean="0">
                <a:cs typeface="맑은 고딕"/>
              </a:rPr>
              <a:t>)</a:t>
            </a:r>
          </a:p>
          <a:p>
            <a:pPr lvl="1"/>
            <a:r>
              <a:rPr lang="en-US" altLang="ko-KR" sz="2000" dirty="0" smtClean="0">
                <a:cs typeface="맑은 고딕"/>
              </a:rPr>
              <a:t>build.gradle (Gradle </a:t>
            </a:r>
            <a:r>
              <a:rPr lang="ko-KR" altLang="en-US" sz="2000" dirty="0" smtClean="0">
                <a:cs typeface="맑은 고딕"/>
              </a:rPr>
              <a:t>설정 파일</a:t>
            </a:r>
            <a:r>
              <a:rPr lang="en-US" altLang="ko-KR" sz="2000" dirty="0" smtClean="0">
                <a:cs typeface="맑은 고딕"/>
              </a:rPr>
              <a:t>)</a:t>
            </a:r>
            <a:endParaRPr lang="en-US" altLang="ko-KR" sz="1600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12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Gradle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빌드 파일 분석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129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Gradle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플러그인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groovy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스크립트로 작성된 빌드 명령어 라이브러리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빌드 설정 파일에서 플러그인 추가 문법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27584" y="2420888"/>
            <a:ext cx="7429857" cy="792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apply </a:t>
            </a:r>
            <a:r>
              <a:rPr lang="en-US" sz="2000" dirty="0"/>
              <a:t>plugin: </a:t>
            </a:r>
            <a:r>
              <a:rPr lang="en-US" sz="2000" dirty="0" smtClean="0"/>
              <a:t>’</a:t>
            </a:r>
            <a:r>
              <a:rPr lang="ko-KR" altLang="en-US" sz="2000" dirty="0" smtClean="0"/>
              <a:t>플러그인 이름</a:t>
            </a:r>
            <a:r>
              <a:rPr lang="en-US" sz="2000" dirty="0" smtClean="0"/>
              <a:t>'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apply </a:t>
            </a:r>
            <a:r>
              <a:rPr lang="en-US" sz="2000" dirty="0"/>
              <a:t>plugin: </a:t>
            </a:r>
            <a:r>
              <a:rPr lang="en-US" sz="2000" dirty="0" smtClean="0"/>
              <a:t>’java'</a:t>
            </a:r>
            <a:endParaRPr lang="ko-KR" altLang="en-US" sz="2000" dirty="0"/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31540" y="3284984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‘java’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플러그인의 주요 작업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compileJava :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 소스 컴파일 수행 및 빌드 폴더로 복사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processResources :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기타 설정 파일을 빌드 폴더로 복사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classes : compileJava + processResources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build :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컴파일에서 배포 파일 작성까지 전체 빌드 프로세스 수행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400" b="1" dirty="0" smtClean="0">
                <a:cs typeface="맑은 고딕"/>
              </a:rPr>
              <a:t>의존 라이브러리 설정 </a:t>
            </a:r>
            <a:r>
              <a:rPr lang="en-US" altLang="ko-KR" sz="2400" b="1" dirty="0" smtClean="0">
                <a:cs typeface="맑은 고딕"/>
              </a:rPr>
              <a:t>-</a:t>
            </a:r>
            <a:r>
              <a:rPr lang="ko-KR" altLang="en-US" sz="2400" b="1" dirty="0" smtClean="0">
                <a:cs typeface="맑은 고딕"/>
              </a:rPr>
              <a:t> </a:t>
            </a:r>
            <a:r>
              <a:rPr lang="en-US" altLang="ko-KR" sz="2400" dirty="0"/>
              <a:t>dependencies </a:t>
            </a:r>
            <a:r>
              <a:rPr lang="en-US" altLang="ko-KR" sz="2400" dirty="0" smtClean="0"/>
              <a:t>{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…</a:t>
            </a:r>
            <a:r>
              <a:rPr lang="ko-KR" altLang="en-US" sz="2400" dirty="0" smtClean="0"/>
              <a:t> </a:t>
            </a:r>
            <a:r>
              <a:rPr lang="ko-KR" altLang="ko-KR" sz="2400" dirty="0"/>
              <a:t>}</a:t>
            </a:r>
            <a:endParaRPr lang="en-US" altLang="ko-KR" sz="2400" dirty="0"/>
          </a:p>
          <a:p>
            <a:endParaRPr lang="ko-KR" altLang="en-US" sz="2400" b="1" dirty="0">
              <a:cs typeface="맑은 고딕"/>
            </a:endParaRPr>
          </a:p>
        </p:txBody>
      </p:sp>
      <p:sp>
        <p:nvSpPr>
          <p:cNvPr id="8" name="세로 텍스트 개체 틀 2"/>
          <p:cNvSpPr txBox="1">
            <a:spLocks/>
          </p:cNvSpPr>
          <p:nvPr/>
        </p:nvSpPr>
        <p:spPr>
          <a:xfrm>
            <a:off x="838260" y="5661248"/>
            <a:ext cx="7429857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설정이름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의존 라이브러리 정보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compile ‘org.springframework:spring-context:4.0.4.RELEASE’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81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XML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기반 빈 관리 컨테이너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284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org.springframework.context.ApplicationContext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빈 컨테이너가 갖추어야 할 기능을 선언한 인터페이스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2400" b="1" dirty="0" smtClean="0">
                <a:cs typeface="맑은 고딕"/>
              </a:rPr>
              <a:t>주요 구현체들</a:t>
            </a:r>
            <a:endParaRPr lang="en-US" altLang="ko-KR" sz="2400" b="1" dirty="0">
              <a:cs typeface="맑은 고딕"/>
            </a:endParaRPr>
          </a:p>
          <a:p>
            <a:pPr lvl="1"/>
            <a:r>
              <a:rPr lang="en-US" altLang="ko-KR" sz="2000" dirty="0" smtClean="0">
                <a:cs typeface="맑은 고딕"/>
              </a:rPr>
              <a:t>ClassPathXmlApplicationContext : </a:t>
            </a:r>
            <a:r>
              <a:rPr lang="ko-KR" altLang="en-US" sz="2000" dirty="0" smtClean="0">
                <a:cs typeface="맑은 고딕"/>
              </a:rPr>
              <a:t>클래스 경로 빈 설정 파일</a:t>
            </a:r>
            <a:endParaRPr lang="en-US" altLang="ko-KR" sz="2000" dirty="0" smtClean="0">
              <a:cs typeface="맑은 고딕"/>
            </a:endParaRPr>
          </a:p>
          <a:p>
            <a:pPr lvl="1"/>
            <a:r>
              <a:rPr lang="en-US" altLang="ko-KR" sz="2000" dirty="0" smtClean="0">
                <a:cs typeface="맑은 고딕"/>
              </a:rPr>
              <a:t>FileSystemXmlApplicationContext : </a:t>
            </a:r>
            <a:r>
              <a:rPr lang="ko-KR" altLang="en-US" sz="2000" dirty="0" smtClean="0">
                <a:cs typeface="맑은 고딕"/>
              </a:rPr>
              <a:t>파일 시스템의 빈 설정 파일</a:t>
            </a:r>
            <a:endParaRPr lang="en-US" altLang="ko-KR" sz="2000" dirty="0" smtClean="0">
              <a:cs typeface="맑은 고딕"/>
            </a:endParaRPr>
          </a:p>
          <a:p>
            <a:pPr lvl="1"/>
            <a:r>
              <a:rPr lang="en-US" altLang="ko-KR" sz="2000" dirty="0" smtClean="0">
                <a:cs typeface="맑은 고딕"/>
              </a:rPr>
              <a:t>WebApplicationContext : </a:t>
            </a:r>
            <a:r>
              <a:rPr lang="ko-KR" altLang="en-US" sz="2000" dirty="0" smtClean="0">
                <a:cs typeface="맑은 고딕"/>
              </a:rPr>
              <a:t>웹 애플리케이션에서 사용</a:t>
            </a:r>
            <a:endParaRPr lang="en-US" altLang="ko-KR" sz="2000" dirty="0" smtClean="0">
              <a:cs typeface="맑은 고딕"/>
            </a:endParaRPr>
          </a:p>
          <a:p>
            <a:r>
              <a:rPr lang="ko-KR" altLang="en-US" sz="2400" b="1" dirty="0" smtClean="0">
                <a:cs typeface="맑은 고딕"/>
              </a:rPr>
              <a:t>컨테이너의 빈 생성 과정</a:t>
            </a:r>
            <a:endParaRPr lang="en-US" altLang="ko-KR" sz="2400" b="1" dirty="0">
              <a:cs typeface="맑은 고딕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7564" y="4251477"/>
            <a:ext cx="4012600" cy="476318"/>
            <a:chOff x="3288392" y="2845678"/>
            <a:chExt cx="1494211" cy="476318"/>
          </a:xfrm>
        </p:grpSpPr>
        <p:sp>
          <p:nvSpPr>
            <p:cNvPr id="9" name="직사각형 16"/>
            <p:cNvSpPr/>
            <p:nvPr/>
          </p:nvSpPr>
          <p:spPr>
            <a:xfrm>
              <a:off x="3288392" y="2845678"/>
              <a:ext cx="1494211" cy="476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8396" y="2860331"/>
              <a:ext cx="1494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ClassPathXmlApplicationContext</a:t>
              </a:r>
              <a:endParaRPr lang="en-US" altLang="ko-KR" sz="11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7536" y="3537012"/>
            <a:ext cx="2527302" cy="3103672"/>
            <a:chOff x="2776710" y="2120900"/>
            <a:chExt cx="3225802" cy="3340100"/>
          </a:xfrm>
        </p:grpSpPr>
        <p:sp>
          <p:nvSpPr>
            <p:cNvPr id="12" name="Rectangle 11"/>
            <p:cNvSpPr/>
            <p:nvPr/>
          </p:nvSpPr>
          <p:spPr>
            <a:xfrm>
              <a:off x="2776710" y="2120900"/>
              <a:ext cx="3225800" cy="334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76713" y="2178004"/>
              <a:ext cx="3225799" cy="498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맑은 고딕"/>
                  <a:ea typeface="맑은 고딕"/>
                  <a:cs typeface="맑은 고딕"/>
                </a:rPr>
                <a:t>객체 풀</a:t>
              </a:r>
              <a:endParaRPr lang="en-US" altLang="ko-KR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4" name="그룹 29"/>
          <p:cNvGrpSpPr/>
          <p:nvPr/>
        </p:nvGrpSpPr>
        <p:grpSpPr>
          <a:xfrm>
            <a:off x="6222219" y="4002534"/>
            <a:ext cx="2160002" cy="720000"/>
            <a:chOff x="3870526" y="1913034"/>
            <a:chExt cx="1338796" cy="225892"/>
          </a:xfrm>
          <a:solidFill>
            <a:schemeClr val="bg1"/>
          </a:solidFill>
        </p:grpSpPr>
        <p:sp>
          <p:nvSpPr>
            <p:cNvPr id="15" name="직사각형 30"/>
            <p:cNvSpPr/>
            <p:nvPr/>
          </p:nvSpPr>
          <p:spPr>
            <a:xfrm>
              <a:off x="3870526" y="1913034"/>
              <a:ext cx="1338795" cy="225892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214" y="1969892"/>
              <a:ext cx="1335108" cy="115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bean1: MyBean</a:t>
              </a:r>
              <a:endParaRPr lang="en-US" altLang="ko-KR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7" name="그룹 29"/>
          <p:cNvGrpSpPr/>
          <p:nvPr/>
        </p:nvGrpSpPr>
        <p:grpSpPr>
          <a:xfrm>
            <a:off x="6222217" y="4797149"/>
            <a:ext cx="2166207" cy="719999"/>
            <a:chOff x="3870527" y="1854505"/>
            <a:chExt cx="1338796" cy="336498"/>
          </a:xfrm>
          <a:solidFill>
            <a:schemeClr val="bg1"/>
          </a:solidFill>
        </p:grpSpPr>
        <p:sp>
          <p:nvSpPr>
            <p:cNvPr id="18" name="직사각형 30"/>
            <p:cNvSpPr/>
            <p:nvPr/>
          </p:nvSpPr>
          <p:spPr>
            <a:xfrm>
              <a:off x="3870527" y="1854505"/>
              <a:ext cx="1335108" cy="336498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4214" y="1945578"/>
              <a:ext cx="1335109" cy="172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bean2: MyBean2</a:t>
              </a:r>
              <a:endParaRPr lang="en-US" altLang="ko-KR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0" name="그룹 29"/>
          <p:cNvGrpSpPr/>
          <p:nvPr/>
        </p:nvGrpSpPr>
        <p:grpSpPr>
          <a:xfrm>
            <a:off x="6222219" y="5589240"/>
            <a:ext cx="2166206" cy="719999"/>
            <a:chOff x="3866840" y="1913034"/>
            <a:chExt cx="1338795" cy="220052"/>
          </a:xfrm>
          <a:solidFill>
            <a:schemeClr val="bg1"/>
          </a:solidFill>
        </p:grpSpPr>
        <p:sp>
          <p:nvSpPr>
            <p:cNvPr id="21" name="직사각형 30"/>
            <p:cNvSpPr/>
            <p:nvPr/>
          </p:nvSpPr>
          <p:spPr>
            <a:xfrm>
              <a:off x="3870527" y="1913034"/>
              <a:ext cx="1335108" cy="220052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6840" y="1965214"/>
              <a:ext cx="1338795" cy="112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bean3: MyBean3</a:t>
              </a:r>
              <a:endParaRPr lang="en-US" altLang="ko-KR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37715" y="6228020"/>
            <a:ext cx="12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…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27583" y="5290254"/>
            <a:ext cx="2330808" cy="927100"/>
            <a:chOff x="1898292" y="2641600"/>
            <a:chExt cx="2330808" cy="927100"/>
          </a:xfrm>
          <a:noFill/>
        </p:grpSpPr>
        <p:sp>
          <p:nvSpPr>
            <p:cNvPr id="25" name="Snip Single Corner Rectangle 24"/>
            <p:cNvSpPr/>
            <p:nvPr/>
          </p:nvSpPr>
          <p:spPr>
            <a:xfrm>
              <a:off x="3416300" y="2641600"/>
              <a:ext cx="812800" cy="927100"/>
            </a:xfrm>
            <a:prstGeom prst="snip1Rect">
              <a:avLst/>
            </a:prstGeom>
            <a:grp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98292" y="2966192"/>
              <a:ext cx="146985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cs typeface="맑은 고딕"/>
                </a:rPr>
                <a:t>빈</a:t>
              </a:r>
              <a:r>
                <a:rPr lang="ko-KR" altLang="en-US" dirty="0" smtClean="0">
                  <a:cs typeface="맑은 고딕"/>
                </a:rPr>
                <a:t> </a:t>
              </a:r>
              <a:r>
                <a:rPr lang="ko-KR" altLang="en-US" dirty="0" smtClean="0">
                  <a:cs typeface="맑은 고딕"/>
                </a:rPr>
                <a:t>설정파일</a:t>
              </a:r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7" name="Up Arrow 26"/>
          <p:cNvSpPr/>
          <p:nvPr/>
        </p:nvSpPr>
        <p:spPr>
          <a:xfrm rot="16200000" flipV="1">
            <a:off x="5164027" y="3838407"/>
            <a:ext cx="313041" cy="128107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2575785" y="4784078"/>
            <a:ext cx="342900" cy="45657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31940" y="4707711"/>
            <a:ext cx="192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인스턴스 생성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623" y="6271352"/>
            <a:ext cx="31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예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exam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/test01/beans.xml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548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생성자와 프로퍼티 설정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호출할 생성자 설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정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&lt;constructor-arg/&gt;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457200" y="1628800"/>
            <a:ext cx="8039236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constructor-</a:t>
            </a:r>
            <a:r>
              <a:rPr lang="en-US" sz="1800" dirty="0" smtClean="0"/>
              <a:t>arg&gt;&lt;</a:t>
            </a:r>
            <a:r>
              <a:rPr lang="en-US" sz="1800" dirty="0"/>
              <a:t>value type</a:t>
            </a:r>
            <a:r>
              <a:rPr lang="en-US" sz="1800" dirty="0" smtClean="0"/>
              <a:t>=</a:t>
            </a:r>
            <a:r>
              <a:rPr lang="en-US" sz="1800" i="1" dirty="0" smtClean="0"/>
              <a:t>”float"</a:t>
            </a:r>
            <a:r>
              <a:rPr lang="en-US" sz="1800" dirty="0" smtClean="0"/>
              <a:t>&gt;</a:t>
            </a:r>
            <a:r>
              <a:rPr lang="en-US" altLang="ko-KR" sz="1800" dirty="0" smtClean="0"/>
              <a:t>99</a:t>
            </a:r>
            <a:r>
              <a:rPr lang="en-US" sz="1800" dirty="0" smtClean="0"/>
              <a:t>&lt;</a:t>
            </a:r>
            <a:r>
              <a:rPr lang="en-US" sz="1800" dirty="0"/>
              <a:t>/value</a:t>
            </a:r>
            <a:r>
              <a:rPr lang="en-US" sz="1800" dirty="0" smtClean="0"/>
              <a:t>&gt;&lt;</a:t>
            </a:r>
            <a:r>
              <a:rPr lang="en-US" sz="1800" dirty="0"/>
              <a:t>/constructor-arg&gt;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constructor-</a:t>
            </a:r>
            <a:r>
              <a:rPr lang="en-US" sz="1800" dirty="0" smtClean="0"/>
              <a:t>arg value=“88”/&gt;</a:t>
            </a:r>
            <a:endParaRPr lang="ko-KR" altLang="en-US" sz="1800" dirty="0"/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31540" y="2455183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프로퍼티 설정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&lt;property/&gt;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세로 텍스트 개체 틀 2"/>
          <p:cNvSpPr txBox="1">
            <a:spLocks/>
          </p:cNvSpPr>
          <p:nvPr/>
        </p:nvSpPr>
        <p:spPr>
          <a:xfrm>
            <a:off x="457200" y="2960948"/>
            <a:ext cx="8039236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&lt;property name=“kor”&gt;&lt;value&gt;</a:t>
            </a:r>
            <a:r>
              <a:rPr lang="en-US" altLang="ko-KR" sz="1800" dirty="0" smtClean="0"/>
              <a:t>99</a:t>
            </a:r>
            <a:r>
              <a:rPr lang="en-US" sz="1800" dirty="0" smtClean="0"/>
              <a:t>&lt;</a:t>
            </a:r>
            <a:r>
              <a:rPr lang="en-US" sz="1800" dirty="0"/>
              <a:t>/value</a:t>
            </a:r>
            <a:r>
              <a:rPr lang="en-US" sz="1800" dirty="0" smtClean="0"/>
              <a:t>&gt;&lt;/property&gt;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 smtClean="0"/>
              <a:t>&lt;property name=“kor” value=“99”/&gt;</a:t>
            </a:r>
            <a:endParaRPr lang="ko-KR" altLang="en-US" sz="1800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50071" y="3789040"/>
            <a:ext cx="8229600" cy="46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태그 속성으로 생성자 및 프로퍼티 값 설정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세로 텍스트 개체 틀 2"/>
          <p:cNvSpPr txBox="1">
            <a:spLocks/>
          </p:cNvSpPr>
          <p:nvPr/>
        </p:nvSpPr>
        <p:spPr>
          <a:xfrm>
            <a:off x="475731" y="4294804"/>
            <a:ext cx="8039236" cy="20865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&lt;!</a:t>
            </a:r>
            <a:r>
              <a:rPr lang="en-US" altLang="ko-KR" sz="1800" dirty="0" smtClean="0"/>
              <a:t>--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생성자 파라미터 설정 </a:t>
            </a:r>
            <a:r>
              <a:rPr lang="en-US" altLang="ko-KR" sz="1800" dirty="0" smtClean="0"/>
              <a:t>--&gt;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&lt;bean id=“score1” class=“exam.test06.Score”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/>
              <a:t> c:name=“</a:t>
            </a:r>
            <a:r>
              <a:rPr lang="ko-KR" altLang="en-US" sz="1800" b="1" dirty="0" smtClean="0"/>
              <a:t>홍길동 </a:t>
            </a:r>
            <a:r>
              <a:rPr lang="en-US" altLang="ko-KR" sz="1800" b="1" dirty="0" smtClean="0"/>
              <a:t>c:kor=“100” c:eng=“99” c:math=“88”</a:t>
            </a:r>
            <a:r>
              <a:rPr lang="en-US" altLang="ko-KR" sz="1800" dirty="0" smtClean="0"/>
              <a:t>/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smtClean="0"/>
              <a:t>!</a:t>
            </a:r>
            <a:r>
              <a:rPr lang="ko-KR" altLang="ko-KR" sz="1800" dirty="0" smtClean="0"/>
              <a:t>-</a:t>
            </a:r>
            <a:r>
              <a:rPr lang="en-US" altLang="ko-KR" sz="1800" dirty="0" smtClean="0"/>
              <a:t>-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프로퍼티 </a:t>
            </a: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--&gt;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&lt;bean id=“score1” class=“exam.test06.Score”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b="1" dirty="0" smtClean="0"/>
              <a:t>p:name</a:t>
            </a:r>
            <a:r>
              <a:rPr lang="en-US" sz="1800" b="1" dirty="0"/>
              <a:t>=“</a:t>
            </a:r>
            <a:r>
              <a:rPr lang="ko-KR" altLang="en-US" sz="1800" b="1" dirty="0"/>
              <a:t>홍길동 </a:t>
            </a:r>
            <a:r>
              <a:rPr lang="en-US" altLang="ko-KR" sz="1800" b="1" dirty="0" smtClean="0"/>
              <a:t>p:kor</a:t>
            </a:r>
            <a:r>
              <a:rPr lang="en-US" altLang="ko-KR" sz="1800" b="1" dirty="0"/>
              <a:t>=“100” p:eng=“99” p:math=“88”</a:t>
            </a:r>
            <a:r>
              <a:rPr lang="en-US" altLang="ko-KR" sz="1800" dirty="0"/>
              <a:t>/</a:t>
            </a:r>
            <a:r>
              <a:rPr lang="en-US" sz="1800" dirty="0"/>
              <a:t>&gt;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869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의존 객체 주입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165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의존 객체 주입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&lt;ref bean=“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빈 아이디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”/&gt;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p: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프로퍼티명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-ref=“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빈 아이디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”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c: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생성자파라미터명</a:t>
            </a:r>
            <a:r>
              <a:rPr lang="ko-KR" altLang="ko-KR" sz="2000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ref=“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빈 아이디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”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457200" y="2780928"/>
            <a:ext cx="8229600" cy="1476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&lt;property name=</a:t>
            </a:r>
            <a:r>
              <a:rPr lang="en-US" sz="1800" i="1" dirty="0"/>
              <a:t>"engine"</a:t>
            </a:r>
            <a:r>
              <a:rPr lang="en-US" sz="1800" dirty="0"/>
              <a:t>&gt;</a:t>
            </a:r>
            <a:r>
              <a:rPr lang="en-US" sz="1800" b="1" dirty="0"/>
              <a:t>&lt;ref bean=</a:t>
            </a:r>
            <a:r>
              <a:rPr lang="en-US" sz="1800" b="1" i="1" dirty="0"/>
              <a:t>"engine1"</a:t>
            </a:r>
            <a:r>
              <a:rPr lang="en-US" sz="1800" b="1" dirty="0"/>
              <a:t>/&gt;</a:t>
            </a:r>
            <a:r>
              <a:rPr lang="en-US" sz="1800" dirty="0"/>
              <a:t>&lt;/property&gt;</a:t>
            </a:r>
            <a:r>
              <a:rPr lang="ko-KR" alt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&lt;property name=</a:t>
            </a:r>
            <a:r>
              <a:rPr lang="en-US" sz="1800" i="1" dirty="0"/>
              <a:t>"engine"</a:t>
            </a:r>
            <a:r>
              <a:rPr lang="en-US" sz="1800" dirty="0"/>
              <a:t> </a:t>
            </a:r>
            <a:r>
              <a:rPr lang="en-US" sz="1800" b="1" dirty="0"/>
              <a:t>ref=</a:t>
            </a:r>
            <a:r>
              <a:rPr lang="en-US" sz="1800" b="1" i="1" dirty="0"/>
              <a:t>"engine1"</a:t>
            </a:r>
            <a:r>
              <a:rPr lang="en-US" sz="1800" dirty="0"/>
              <a:t>/&gt;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sz="1800" dirty="0"/>
              <a:t>&lt;bean id="car3" class</a:t>
            </a:r>
            <a:r>
              <a:rPr lang="en-US" sz="1800" dirty="0" smtClean="0"/>
              <a:t>=”</a:t>
            </a:r>
            <a:r>
              <a:rPr lang="en-US" altLang="ko-KR" sz="1800" dirty="0" smtClean="0"/>
              <a:t>…</a:t>
            </a:r>
            <a:r>
              <a:rPr lang="en-US" sz="1800" dirty="0" smtClean="0"/>
              <a:t>”</a:t>
            </a:r>
            <a:r>
              <a:rPr lang="ko-KR" altLang="en-US" sz="1800" dirty="0" smtClean="0"/>
              <a:t> </a:t>
            </a:r>
            <a:r>
              <a:rPr lang="en-US" sz="1800" dirty="0" smtClean="0"/>
              <a:t>p:model=</a:t>
            </a:r>
            <a:r>
              <a:rPr lang="en-US" sz="1800" i="1" dirty="0" smtClean="0"/>
              <a:t>”</a:t>
            </a:r>
            <a:r>
              <a:rPr lang="en-US" altLang="ko-KR" sz="1800" i="1" dirty="0" smtClean="0"/>
              <a:t>…</a:t>
            </a:r>
            <a:r>
              <a:rPr lang="en-US" sz="1800" i="1" dirty="0" smtClean="0"/>
              <a:t>"</a:t>
            </a:r>
            <a:r>
              <a:rPr lang="en-US" sz="1800" dirty="0" smtClean="0"/>
              <a:t> </a:t>
            </a:r>
            <a:r>
              <a:rPr lang="en-US" sz="1800" b="1" dirty="0"/>
              <a:t>p:engine-ref=</a:t>
            </a:r>
            <a:r>
              <a:rPr lang="en-US" sz="1800" b="1" i="1" dirty="0"/>
              <a:t>"engine1"</a:t>
            </a:r>
            <a:r>
              <a:rPr lang="en-US" sz="1800" dirty="0"/>
              <a:t>/</a:t>
            </a:r>
            <a:r>
              <a:rPr lang="en-US" sz="1800" dirty="0" smtClean="0"/>
              <a:t>&gt;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bean id="car4" class</a:t>
            </a:r>
            <a:r>
              <a:rPr lang="en-US" sz="1800" dirty="0" smtClean="0"/>
              <a:t>=”</a:t>
            </a:r>
            <a:r>
              <a:rPr lang="en-US" altLang="ko-KR" sz="1800" dirty="0" smtClean="0"/>
              <a:t>…</a:t>
            </a:r>
            <a:r>
              <a:rPr lang="en-US" sz="1800" dirty="0" smtClean="0"/>
              <a:t>”</a:t>
            </a:r>
            <a:r>
              <a:rPr lang="ko-KR" altLang="en-US" sz="1800" dirty="0" smtClean="0"/>
              <a:t> </a:t>
            </a:r>
            <a:r>
              <a:rPr lang="en-US" sz="1800" dirty="0" smtClean="0"/>
              <a:t>c:model=</a:t>
            </a:r>
            <a:r>
              <a:rPr lang="en-US" sz="1800" i="1" dirty="0" smtClean="0"/>
              <a:t>”</a:t>
            </a:r>
            <a:r>
              <a:rPr lang="en-US" altLang="ko-KR" sz="1800" i="1" dirty="0" smtClean="0"/>
              <a:t>…</a:t>
            </a:r>
            <a:r>
              <a:rPr lang="en-US" sz="1800" i="1" dirty="0" smtClean="0"/>
              <a:t>"</a:t>
            </a:r>
            <a:r>
              <a:rPr lang="en-US" sz="1800" dirty="0" smtClean="0"/>
              <a:t> </a:t>
            </a:r>
            <a:r>
              <a:rPr lang="en-US" sz="1800" b="1" dirty="0"/>
              <a:t>c:engine-ref=</a:t>
            </a:r>
            <a:r>
              <a:rPr lang="en-US" sz="1800" b="1" i="1" dirty="0"/>
              <a:t>"engine1"</a:t>
            </a:r>
            <a:r>
              <a:rPr lang="en-US" sz="1800" dirty="0"/>
              <a:t>/&gt;</a:t>
            </a:r>
            <a:r>
              <a:rPr lang="ko-KR" altLang="en-US" sz="1800" dirty="0"/>
              <a:t> </a:t>
            </a:r>
            <a:endParaRPr lang="en-US" sz="1800" dirty="0" smtClean="0"/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53376" y="4363395"/>
            <a:ext cx="8229600" cy="82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개별 인스턴스 주입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의존 객체 주입 시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새 인스턴스를 만들어 주입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세로 텍스트 개체 틀 2"/>
          <p:cNvSpPr txBox="1">
            <a:spLocks/>
          </p:cNvSpPr>
          <p:nvPr/>
        </p:nvSpPr>
        <p:spPr>
          <a:xfrm>
            <a:off x="479036" y="5265204"/>
            <a:ext cx="8229600" cy="792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&lt;constructor-arg</a:t>
            </a:r>
            <a:r>
              <a:rPr lang="en-US" sz="1800" dirty="0" smtClean="0"/>
              <a:t>&gt;</a:t>
            </a:r>
            <a:r>
              <a:rPr lang="en-US" sz="1800" b="1" dirty="0" smtClean="0"/>
              <a:t>&lt;</a:t>
            </a:r>
            <a:r>
              <a:rPr lang="en-US" sz="1800" b="1" dirty="0"/>
              <a:t>bean class</a:t>
            </a:r>
            <a:r>
              <a:rPr lang="en-US" sz="1800" b="1" dirty="0" smtClean="0"/>
              <a:t>=“</a:t>
            </a:r>
            <a:r>
              <a:rPr lang="en-US" altLang="ko-KR" sz="1800" b="1" dirty="0" smtClean="0"/>
              <a:t>…</a:t>
            </a:r>
            <a:r>
              <a:rPr lang="en-US" sz="1800" b="1" dirty="0" smtClean="0"/>
              <a:t>Engine</a:t>
            </a:r>
            <a:r>
              <a:rPr lang="en-US" sz="1800" b="1" dirty="0"/>
              <a:t>" </a:t>
            </a:r>
            <a:r>
              <a:rPr lang="en-US" altLang="ko-KR" sz="1800" b="1" dirty="0" smtClean="0"/>
              <a:t>…</a:t>
            </a:r>
            <a:r>
              <a:rPr lang="en-US" sz="1800" b="1" dirty="0" smtClean="0"/>
              <a:t> </a:t>
            </a:r>
            <a:r>
              <a:rPr lang="en-US" sz="1800" b="1" dirty="0"/>
              <a:t>/</a:t>
            </a:r>
            <a:r>
              <a:rPr lang="en-US" sz="1800" b="1" dirty="0" smtClean="0"/>
              <a:t>&gt;</a:t>
            </a:r>
            <a:r>
              <a:rPr lang="en-US" sz="1800" dirty="0" smtClean="0"/>
              <a:t>&lt;</a:t>
            </a:r>
            <a:r>
              <a:rPr lang="en-US" sz="1800" dirty="0"/>
              <a:t>/constructor-arg&gt;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smtClean="0"/>
              <a:t>property name=“engine”</a:t>
            </a:r>
            <a:r>
              <a:rPr lang="en-US" sz="1800" dirty="0" smtClean="0"/>
              <a:t>&gt;</a:t>
            </a:r>
            <a:r>
              <a:rPr lang="en-US" sz="1800" b="1" dirty="0"/>
              <a:t>&lt;bean class=“</a:t>
            </a:r>
            <a:r>
              <a:rPr lang="en-US" altLang="ko-KR" sz="1800" b="1" dirty="0"/>
              <a:t>…</a:t>
            </a:r>
            <a:r>
              <a:rPr lang="en-US" sz="1800" b="1" dirty="0"/>
              <a:t>Engine" </a:t>
            </a:r>
            <a:r>
              <a:rPr lang="en-US" altLang="ko-KR" sz="1800" b="1" dirty="0"/>
              <a:t>…</a:t>
            </a:r>
            <a:r>
              <a:rPr lang="en-US" sz="1800" b="1" dirty="0"/>
              <a:t> /&gt;</a:t>
            </a:r>
            <a:r>
              <a:rPr lang="en-US" sz="1800" dirty="0"/>
              <a:t>&lt;</a:t>
            </a:r>
            <a:r>
              <a:rPr lang="en-US" sz="1800" dirty="0" smtClean="0"/>
              <a:t>/property&gt;</a:t>
            </a:r>
          </a:p>
        </p:txBody>
      </p:sp>
    </p:spTree>
    <p:extLst>
      <p:ext uri="{BB962C8B-B14F-4D97-AF65-F5344CB8AC3E}">
        <p14:creationId xmlns:p14="http://schemas.microsoft.com/office/powerpoint/2010/main" val="346217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컬렉션 값 주입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93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배열 프로퍼티 값 주입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list&gt;…&lt;/list&gt;, &lt;set&gt;…&lt;/set&gt;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사용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457200" y="2060848"/>
            <a:ext cx="822960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smtClean="0"/>
              <a:t>list</a:t>
            </a:r>
            <a:r>
              <a:rPr lang="en-US" altLang="ko-KR" sz="1800" dirty="0" smtClean="0"/>
              <a:t>&gt;</a:t>
            </a:r>
            <a:r>
              <a:rPr lang="en-US" sz="1800" dirty="0" smtClean="0"/>
              <a:t>&lt;</a:t>
            </a:r>
            <a:r>
              <a:rPr lang="en-US" sz="1800" dirty="0"/>
              <a:t>bean class</a:t>
            </a:r>
            <a:r>
              <a:rPr lang="en-US" sz="1800" dirty="0" smtClean="0"/>
              <a:t>=”</a:t>
            </a:r>
            <a:r>
              <a:rPr lang="en-US" altLang="ko-KR" sz="1800" dirty="0" smtClean="0"/>
              <a:t>…</a:t>
            </a:r>
            <a:r>
              <a:rPr lang="en-US" sz="1800" dirty="0" smtClean="0"/>
              <a:t>”/&gt;</a:t>
            </a:r>
            <a:r>
              <a:rPr lang="ko-KR" altLang="en-US" sz="1800" dirty="0" smtClean="0"/>
              <a:t> </a:t>
            </a:r>
            <a:r>
              <a:rPr lang="ko-KR" altLang="ko-KR" sz="1800" dirty="0" smtClean="0"/>
              <a:t>&lt;</a:t>
            </a:r>
            <a:r>
              <a:rPr lang="en-US" altLang="ko-KR" sz="1800" dirty="0" smtClean="0"/>
              <a:t>value&gt;</a:t>
            </a:r>
            <a:r>
              <a:rPr lang="ko-KR" altLang="en-US" sz="1800" dirty="0" smtClean="0"/>
              <a:t>간단한 상수 값</a:t>
            </a:r>
            <a:r>
              <a:rPr lang="en-US" altLang="ko-KR" sz="1800" dirty="0" smtClean="0"/>
              <a:t>&lt;/value&gt;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&lt;ref bean=“</a:t>
            </a:r>
            <a:r>
              <a:rPr lang="ko-KR" altLang="en-US" sz="1800" dirty="0" smtClean="0"/>
              <a:t>빈 아이디</a:t>
            </a:r>
            <a:r>
              <a:rPr lang="en-US" altLang="ko-KR" sz="1800" dirty="0" smtClean="0"/>
              <a:t>”/&gt;&lt;null/&gt;</a:t>
            </a:r>
            <a:r>
              <a:rPr lang="en-US" sz="1800" dirty="0" smtClean="0"/>
              <a:t>&lt;</a:t>
            </a:r>
            <a:r>
              <a:rPr lang="en-US" sz="1800" dirty="0"/>
              <a:t>/list&gt;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endParaRPr lang="en-US" sz="1800" dirty="0" smtClean="0"/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57065" y="2887231"/>
            <a:ext cx="8229600" cy="93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Map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Properties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값 주입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&lt;map&gt;…&lt;/map&gt;, &lt;props&gt;…&lt;/props&gt;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사용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세로 텍스트 개체 틀 2"/>
          <p:cNvSpPr txBox="1">
            <a:spLocks/>
          </p:cNvSpPr>
          <p:nvPr/>
        </p:nvSpPr>
        <p:spPr>
          <a:xfrm>
            <a:off x="482725" y="3825044"/>
            <a:ext cx="8229600" cy="27363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&lt;props&gt;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en-US" sz="1800" dirty="0" smtClean="0"/>
              <a:t>&lt;</a:t>
            </a:r>
            <a:r>
              <a:rPr lang="en-US" sz="1800" dirty="0"/>
              <a:t>prop key=</a:t>
            </a:r>
            <a:r>
              <a:rPr lang="en-US" sz="1800" i="1" dirty="0"/>
              <a:t>"width"</a:t>
            </a:r>
            <a:r>
              <a:rPr lang="en-US" sz="1800" dirty="0"/>
              <a:t>&gt;205&lt;/prop&gt;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en-US" sz="1800" dirty="0" smtClean="0"/>
              <a:t>&lt;</a:t>
            </a:r>
            <a:r>
              <a:rPr lang="en-US" sz="1800" dirty="0"/>
              <a:t>prop key=</a:t>
            </a:r>
            <a:r>
              <a:rPr lang="en-US" sz="1800" i="1" dirty="0"/>
              <a:t>"ratio"</a:t>
            </a:r>
            <a:r>
              <a:rPr lang="en-US" sz="1800" dirty="0"/>
              <a:t>&gt;65&lt;/prop</a:t>
            </a:r>
            <a:r>
              <a:rPr lang="en-US" sz="1800" dirty="0" smtClean="0"/>
              <a:t>&gt;&lt;</a:t>
            </a:r>
            <a:r>
              <a:rPr lang="en-US" sz="1800" dirty="0"/>
              <a:t>/props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&lt;map&gt;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&lt;entry&gt;&lt;key&gt;&lt;value&gt;</a:t>
            </a:r>
            <a:r>
              <a:rPr lang="ko-KR" altLang="en-US" sz="1800" dirty="0" smtClean="0"/>
              <a:t>키</a:t>
            </a:r>
            <a:r>
              <a:rPr lang="en-US" altLang="ko-KR" sz="1800" dirty="0" smtClean="0"/>
              <a:t>&lt;/value&gt;&lt;/key&gt;&lt;value&gt;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&lt;/value&gt;&lt;/entry&gt;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&lt;entry key=“</a:t>
            </a:r>
            <a:r>
              <a:rPr lang="ko-KR" altLang="en-US" sz="1800" dirty="0" smtClean="0"/>
              <a:t>키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value=“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”/&gt;</a:t>
            </a:r>
          </a:p>
          <a:p>
            <a:pPr marL="0" indent="0">
              <a:buNone/>
            </a:pPr>
            <a:r>
              <a:rPr lang="ko-KR" altLang="ko-KR" sz="1800" dirty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&lt;entry key=“</a:t>
            </a:r>
            <a:r>
              <a:rPr lang="ko-KR" altLang="en-US" sz="1800" dirty="0" smtClean="0"/>
              <a:t>키</a:t>
            </a:r>
            <a:r>
              <a:rPr lang="en-US" altLang="ko-KR" sz="1800" dirty="0" smtClean="0"/>
              <a:t>”&gt;&lt;ref bean=“</a:t>
            </a:r>
            <a:r>
              <a:rPr lang="ko-KR" altLang="en-US" sz="1800" dirty="0" smtClean="0"/>
              <a:t>빈 아이디</a:t>
            </a:r>
            <a:r>
              <a:rPr lang="en-US" altLang="ko-KR" sz="1800" dirty="0" smtClean="0"/>
              <a:t>”/&gt;&lt;/entry&gt;</a:t>
            </a:r>
          </a:p>
          <a:p>
            <a:pPr marL="0" indent="0">
              <a:buNone/>
            </a:pPr>
            <a:r>
              <a:rPr lang="en-US" altLang="ko-KR" sz="1800" dirty="0" smtClean="0"/>
              <a:t>&lt;/map&gt;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269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팩토리 메서드와 팩토리 빈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50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간접적인 인스턴스 생성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" name="그룹 29"/>
          <p:cNvGrpSpPr/>
          <p:nvPr/>
        </p:nvGrpSpPr>
        <p:grpSpPr>
          <a:xfrm>
            <a:off x="1439652" y="1700808"/>
            <a:ext cx="1184505" cy="476318"/>
            <a:chOff x="3911371" y="1919423"/>
            <a:chExt cx="1184505" cy="476318"/>
          </a:xfrm>
        </p:grpSpPr>
        <p:sp>
          <p:nvSpPr>
            <p:cNvPr id="7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1371" y="1974580"/>
              <a:ext cx="11845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맑은 고딕"/>
                  <a:ea typeface="맑은 고딕"/>
                  <a:cs typeface="맑은 고딕"/>
                </a:rPr>
                <a:t>Tire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3573890" y="1700808"/>
            <a:ext cx="1934214" cy="476318"/>
            <a:chOff x="3911371" y="1919423"/>
            <a:chExt cx="1184505" cy="476318"/>
          </a:xfrm>
        </p:grpSpPr>
        <p:sp>
          <p:nvSpPr>
            <p:cNvPr id="10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1371" y="1974580"/>
              <a:ext cx="11845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맑은 고딕"/>
                  <a:ea typeface="맑은 고딕"/>
                  <a:cs typeface="맑은 고딕"/>
                </a:rPr>
                <a:t>팩토리 클래스</a:t>
              </a:r>
              <a:endParaRPr lang="en-US" altLang="ko-KR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Up Arrow 11"/>
          <p:cNvSpPr/>
          <p:nvPr/>
        </p:nvSpPr>
        <p:spPr>
          <a:xfrm rot="16200000" flipV="1">
            <a:off x="2927167" y="1517399"/>
            <a:ext cx="342900" cy="87289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그룹 29"/>
          <p:cNvGrpSpPr/>
          <p:nvPr/>
        </p:nvGrpSpPr>
        <p:grpSpPr>
          <a:xfrm>
            <a:off x="6503808" y="1712172"/>
            <a:ext cx="1374916" cy="476318"/>
            <a:chOff x="3911371" y="1919423"/>
            <a:chExt cx="1184505" cy="476318"/>
          </a:xfrm>
        </p:grpSpPr>
        <p:sp>
          <p:nvSpPr>
            <p:cNvPr id="14" name="직사각형 30"/>
            <p:cNvSpPr/>
            <p:nvPr/>
          </p:nvSpPr>
          <p:spPr>
            <a:xfrm>
              <a:off x="3911371" y="1919423"/>
              <a:ext cx="1184504" cy="47631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1371" y="1999980"/>
              <a:ext cx="11845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/>
                  <a:ea typeface="맑은 고딕"/>
                  <a:cs typeface="맑은 고딕"/>
                </a:rPr>
                <a:t>인스턴스</a:t>
              </a:r>
              <a:endParaRPr lang="en-US" altLang="ko-KR" sz="1600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Up Arrow 15"/>
          <p:cNvSpPr/>
          <p:nvPr/>
        </p:nvSpPr>
        <p:spPr>
          <a:xfrm rot="16200000" flipV="1">
            <a:off x="5845110" y="1527731"/>
            <a:ext cx="342900" cy="87289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570948" y="2348881"/>
            <a:ext cx="8229600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스태틱 팩토리 메서드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세로 텍스트 개체 틀 2"/>
          <p:cNvSpPr txBox="1">
            <a:spLocks/>
          </p:cNvSpPr>
          <p:nvPr/>
        </p:nvSpPr>
        <p:spPr>
          <a:xfrm>
            <a:off x="457200" y="2852936"/>
            <a:ext cx="8229600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&lt;bean id</a:t>
            </a:r>
            <a:r>
              <a:rPr lang="en-US" sz="1800" dirty="0" smtClean="0"/>
              <a:t>=“</a:t>
            </a:r>
            <a:r>
              <a:rPr lang="en-US" altLang="ko-KR" sz="1800" dirty="0" smtClean="0"/>
              <a:t>…</a:t>
            </a:r>
            <a:r>
              <a:rPr lang="en-US" sz="1800" dirty="0" smtClean="0"/>
              <a:t>" </a:t>
            </a:r>
            <a:r>
              <a:rPr lang="en-US" sz="1800" dirty="0"/>
              <a:t>class</a:t>
            </a:r>
            <a:r>
              <a:rPr lang="en-US" sz="1800" dirty="0" smtClean="0"/>
              <a:t>=”</a:t>
            </a:r>
            <a:r>
              <a:rPr lang="en-US" altLang="ko-KR" sz="1800" dirty="0" smtClean="0"/>
              <a:t>..</a:t>
            </a:r>
            <a:r>
              <a:rPr lang="en-US" sz="1800" dirty="0" smtClean="0"/>
              <a:t>.TireFactory”</a:t>
            </a:r>
            <a:r>
              <a:rPr lang="ko-KR" altLang="en-US" sz="1800" dirty="0" smtClean="0"/>
              <a:t> </a:t>
            </a:r>
            <a:r>
              <a:rPr lang="en-US" sz="1800" b="1" dirty="0" smtClean="0"/>
              <a:t>factory</a:t>
            </a:r>
            <a:r>
              <a:rPr lang="en-US" sz="1800" b="1" dirty="0"/>
              <a:t>-method=</a:t>
            </a:r>
            <a:r>
              <a:rPr lang="en-US" sz="1800" b="1" i="1" dirty="0"/>
              <a:t>"createTire"</a:t>
            </a:r>
            <a:r>
              <a:rPr lang="en-US" sz="1800" dirty="0"/>
              <a:t>&gt;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en-US" sz="1800" b="1" dirty="0" smtClean="0"/>
              <a:t>&lt;</a:t>
            </a:r>
            <a:r>
              <a:rPr lang="en-US" sz="1800" b="1" dirty="0"/>
              <a:t>constructor-arg value=</a:t>
            </a:r>
            <a:r>
              <a:rPr lang="en-US" sz="1800" b="1" i="1" dirty="0"/>
              <a:t>"Hankook"</a:t>
            </a:r>
            <a:r>
              <a:rPr lang="en-US" sz="1800" b="1" dirty="0"/>
              <a:t> /</a:t>
            </a:r>
            <a:r>
              <a:rPr lang="en-US" sz="1800" b="1" dirty="0" smtClean="0"/>
              <a:t>&gt;</a:t>
            </a:r>
            <a:r>
              <a:rPr lang="en-US" altLang="ko-KR" sz="1800" dirty="0" smtClean="0"/>
              <a:t>&lt;!--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createTire()</a:t>
            </a:r>
            <a:r>
              <a:rPr lang="ko-KR" altLang="en-US" sz="1800" dirty="0" smtClean="0"/>
              <a:t>의 파라미터 값 </a:t>
            </a:r>
            <a:r>
              <a:rPr lang="en-US" altLang="ko-KR" sz="1800" dirty="0" smtClean="0"/>
              <a:t>--&gt;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/bean&gt;</a:t>
            </a:r>
            <a:endParaRPr lang="ko-KR" altLang="en-US" sz="1800" dirty="0"/>
          </a:p>
        </p:txBody>
      </p:sp>
      <p:sp>
        <p:nvSpPr>
          <p:cNvPr id="19" name="세로 텍스트 개체 틀 2"/>
          <p:cNvSpPr txBox="1">
            <a:spLocks/>
          </p:cNvSpPr>
          <p:nvPr/>
        </p:nvSpPr>
        <p:spPr>
          <a:xfrm>
            <a:off x="570948" y="4041068"/>
            <a:ext cx="8229600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인스턴스 팩토리 메서드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세로 텍스트 개체 틀 2"/>
          <p:cNvSpPr txBox="1">
            <a:spLocks/>
          </p:cNvSpPr>
          <p:nvPr/>
        </p:nvSpPr>
        <p:spPr>
          <a:xfrm>
            <a:off x="457200" y="4545123"/>
            <a:ext cx="8229600" cy="720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&lt;bean id</a:t>
            </a:r>
            <a:r>
              <a:rPr lang="en-US" sz="1800" dirty="0" smtClean="0"/>
              <a:t>=</a:t>
            </a:r>
            <a:r>
              <a:rPr lang="en-US" sz="1800" i="1" dirty="0" smtClean="0"/>
              <a:t>”</a:t>
            </a:r>
            <a:r>
              <a:rPr lang="en-US" altLang="ko-KR" sz="1800" i="1" dirty="0" smtClean="0"/>
              <a:t>…</a:t>
            </a:r>
            <a:r>
              <a:rPr lang="en-US" sz="1800" i="1" dirty="0" smtClean="0"/>
              <a:t>”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 </a:t>
            </a:r>
            <a:r>
              <a:rPr lang="en-US" sz="1800" b="1" dirty="0" smtClean="0"/>
              <a:t>factory</a:t>
            </a:r>
            <a:r>
              <a:rPr lang="en-US" sz="1800" b="1" dirty="0"/>
              <a:t>-bean</a:t>
            </a:r>
            <a:r>
              <a:rPr lang="en-US" sz="1800" b="1" dirty="0" smtClean="0"/>
              <a:t>=</a:t>
            </a:r>
            <a:r>
              <a:rPr lang="en-US" sz="1800" b="1" i="1" dirty="0" smtClean="0"/>
              <a:t>”</a:t>
            </a:r>
            <a:r>
              <a:rPr lang="ko-KR" altLang="en-US" sz="1800" b="1" i="1" dirty="0" smtClean="0"/>
              <a:t>팩토리빈 아이디</a:t>
            </a:r>
            <a:r>
              <a:rPr lang="en-US" sz="1800" b="1" i="1" dirty="0" smtClean="0"/>
              <a:t>" </a:t>
            </a:r>
          </a:p>
          <a:p>
            <a:pPr marL="0" indent="0">
              <a:buNone/>
            </a:pPr>
            <a:r>
              <a:rPr lang="ko-KR" altLang="en-US" sz="1800" i="1" dirty="0"/>
              <a:t> </a:t>
            </a:r>
            <a:r>
              <a:rPr lang="ko-KR" altLang="en-US" sz="1800" i="1" dirty="0" smtClean="0"/>
              <a:t> </a:t>
            </a:r>
            <a:r>
              <a:rPr lang="en-US" sz="1800" b="1" dirty="0" smtClean="0"/>
              <a:t>factory</a:t>
            </a:r>
            <a:r>
              <a:rPr lang="en-US" sz="1800" b="1" dirty="0"/>
              <a:t>-method=</a:t>
            </a:r>
            <a:r>
              <a:rPr lang="en-US" sz="1800" b="1" i="1" dirty="0"/>
              <a:t>"</a:t>
            </a:r>
            <a:r>
              <a:rPr lang="en-US" sz="1800" b="1" i="1" dirty="0" smtClean="0"/>
              <a:t>createTire”</a:t>
            </a:r>
            <a:r>
              <a:rPr lang="en-US" altLang="ko-KR" sz="1800" i="1" dirty="0" smtClean="0"/>
              <a:t>/</a:t>
            </a:r>
            <a:r>
              <a:rPr lang="en-US" sz="1800" dirty="0" smtClean="0"/>
              <a:t>&gt;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1" name="세로 텍스트 개체 틀 2"/>
          <p:cNvSpPr txBox="1">
            <a:spLocks/>
          </p:cNvSpPr>
          <p:nvPr/>
        </p:nvSpPr>
        <p:spPr>
          <a:xfrm>
            <a:off x="570948" y="5353585"/>
            <a:ext cx="8229600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팩토리 빈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 – FactoryBean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인터페이스 구현체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세로 텍스트 개체 틀 2"/>
          <p:cNvSpPr txBox="1">
            <a:spLocks/>
          </p:cNvSpPr>
          <p:nvPr/>
        </p:nvSpPr>
        <p:spPr>
          <a:xfrm>
            <a:off x="457200" y="5857640"/>
            <a:ext cx="8229600" cy="5596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&lt;bean id</a:t>
            </a:r>
            <a:r>
              <a:rPr lang="en-US" sz="1800" dirty="0" smtClean="0"/>
              <a:t>=</a:t>
            </a:r>
            <a:r>
              <a:rPr lang="en-US" sz="1800" i="1" dirty="0" smtClean="0"/>
              <a:t>”…"</a:t>
            </a:r>
            <a:r>
              <a:rPr lang="en-US" sz="1800" dirty="0" smtClean="0"/>
              <a:t> </a:t>
            </a:r>
            <a:r>
              <a:rPr lang="en-US" sz="1800" b="1" dirty="0"/>
              <a:t>class</a:t>
            </a:r>
            <a:r>
              <a:rPr lang="en-US" sz="1800" b="1" dirty="0" smtClean="0"/>
              <a:t>=</a:t>
            </a:r>
            <a:r>
              <a:rPr lang="en-US" sz="1800" b="1" i="1" dirty="0" smtClean="0"/>
              <a:t>”</a:t>
            </a:r>
            <a:r>
              <a:rPr lang="ko-KR" altLang="en-US" sz="1800" b="1" i="1" dirty="0" smtClean="0"/>
              <a:t>팩토리빈 클래스</a:t>
            </a:r>
            <a:r>
              <a:rPr lang="en-US" sz="1800" b="1" i="1" dirty="0" smtClean="0"/>
              <a:t>"</a:t>
            </a:r>
            <a:r>
              <a:rPr lang="en-US" sz="1800" dirty="0" smtClean="0"/>
              <a:t>&gt;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…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&lt;/bean&gt;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618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빈의 범위 설정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237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빈의 생존 기간 및 사용 범위 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singleton :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오직 하나의 빈만 생성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기본값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prototype : getBean()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 시 마다 새로 빈을 생성</a:t>
            </a: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request : HTTP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요청 시 마다 생성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session : HTTP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세션 생성 시 마다 빈 생성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세션 무효화 시 제거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globalsession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포틀릿 컨텍스트에서 사용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570948" y="3501008"/>
            <a:ext cx="8229600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빈 설정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>
          <a:xfrm>
            <a:off x="457200" y="4005063"/>
            <a:ext cx="8229600" cy="82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&lt;bean id=</a:t>
            </a:r>
            <a:r>
              <a:rPr lang="en-US" sz="1800" i="1" dirty="0"/>
              <a:t>"kiaEngine"</a:t>
            </a:r>
            <a:r>
              <a:rPr lang="en-US" sz="1800" dirty="0"/>
              <a:t> class=</a:t>
            </a:r>
            <a:r>
              <a:rPr lang="en-US" sz="1800" i="1" dirty="0"/>
              <a:t>"exam.test14.</a:t>
            </a:r>
            <a:r>
              <a:rPr lang="en-US" sz="1800" i="1" dirty="0" smtClean="0"/>
              <a:t>Engine</a:t>
            </a:r>
            <a:r>
              <a:rPr lang="en-US" altLang="ko-KR" sz="1800" i="1" dirty="0" smtClean="0"/>
              <a:t>”</a:t>
            </a:r>
            <a:r>
              <a:rPr lang="ko-KR" altLang="en-US" sz="1800" i="1" dirty="0" smtClean="0"/>
              <a:t> </a:t>
            </a:r>
            <a:r>
              <a:rPr lang="en-US" sz="1800" b="1" dirty="0"/>
              <a:t>scope=</a:t>
            </a:r>
            <a:r>
              <a:rPr lang="en-US" sz="1800" b="1" i="1" dirty="0"/>
              <a:t>"prototype"</a:t>
            </a:r>
            <a:r>
              <a:rPr lang="en-US" sz="1800" i="1" dirty="0" smtClean="0"/>
              <a:t> </a:t>
            </a:r>
          </a:p>
          <a:p>
            <a:pPr marL="0" indent="0">
              <a:buNone/>
            </a:pPr>
            <a:r>
              <a:rPr lang="ko-KR" altLang="en-US" sz="1800" i="1" dirty="0"/>
              <a:t> </a:t>
            </a:r>
            <a:r>
              <a:rPr lang="ko-KR" altLang="en-US" sz="1800" i="1" dirty="0" smtClean="0"/>
              <a:t> </a:t>
            </a:r>
            <a:r>
              <a:rPr lang="en-US" sz="1800" dirty="0" smtClean="0"/>
              <a:t>p:maker</a:t>
            </a:r>
            <a:r>
              <a:rPr lang="en-US" sz="1800" dirty="0"/>
              <a:t>=</a:t>
            </a:r>
            <a:r>
              <a:rPr lang="en-US" sz="1800" i="1" dirty="0"/>
              <a:t>"Kia"</a:t>
            </a:r>
            <a:r>
              <a:rPr lang="en-US" sz="1800" dirty="0"/>
              <a:t> p:cc=</a:t>
            </a:r>
            <a:r>
              <a:rPr lang="en-US" sz="1800" i="1" dirty="0"/>
              <a:t>"</a:t>
            </a:r>
            <a:r>
              <a:rPr lang="en-US" sz="1800" i="1" dirty="0" smtClean="0"/>
              <a:t>3000”</a:t>
            </a:r>
            <a:r>
              <a:rPr lang="ko-KR" altLang="en-US" sz="1800" dirty="0"/>
              <a:t> </a:t>
            </a:r>
            <a:r>
              <a:rPr lang="en-US" sz="1800" dirty="0" smtClean="0"/>
              <a:t>/</a:t>
            </a:r>
            <a:r>
              <a:rPr lang="en-US" sz="1800" dirty="0"/>
              <a:t>&gt;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053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36000">
          <a:defRPr sz="1100" dirty="0" smtClean="0">
            <a:latin typeface="맑은 고딕"/>
            <a:ea typeface="맑은 고딕"/>
            <a:cs typeface="맑은 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70112</TotalTime>
  <Words>1433</Words>
  <Application>Microsoft Macintosh PowerPoint</Application>
  <PresentationFormat>On-screen Show (4:3)</PresentationFormat>
  <Paragraphs>176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Lesson 08 스프링 IoC 컨테이너</vt:lpstr>
      <vt:lpstr>스프링 IoC 컨테이너 사용 준비</vt:lpstr>
      <vt:lpstr>Gradle 빌드 파일 분석</vt:lpstr>
      <vt:lpstr>XML 기반 빈 관리 컨테이너</vt:lpstr>
      <vt:lpstr>생성자와 프로퍼티 설정</vt:lpstr>
      <vt:lpstr>의존 객체 주입</vt:lpstr>
      <vt:lpstr>컬렉션 값 주입</vt:lpstr>
      <vt:lpstr>팩토리 메서드와 팩토리 빈</vt:lpstr>
      <vt:lpstr>빈의 범위 설정</vt:lpstr>
      <vt:lpstr>날짜 값 주입</vt:lpstr>
      <vt:lpstr>애노테이션을 이용한 의존 객체 자동 주입</vt:lpstr>
      <vt:lpstr>빈 자동 등록</vt:lpstr>
      <vt:lpstr>Gradle 적용</vt:lpstr>
      <vt:lpstr>스프링 IoC 컨테이너 적용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진영 엄</cp:lastModifiedBy>
  <cp:revision>415</cp:revision>
  <dcterms:created xsi:type="dcterms:W3CDTF">2012-01-24T12:20:59Z</dcterms:created>
  <dcterms:modified xsi:type="dcterms:W3CDTF">2014-05-04T03:04:42Z</dcterms:modified>
</cp:coreProperties>
</file>