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CC"/>
    <a:srgbClr val="3399FF"/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A4552F6-1D60-4267-91F6-4827DA06E5E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5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Both – go back and forth</a:t>
            </a:r>
          </a:p>
        </p:txBody>
      </p:sp>
    </p:spTree>
    <p:extLst>
      <p:ext uri="{BB962C8B-B14F-4D97-AF65-F5344CB8AC3E}">
        <p14:creationId xmlns:p14="http://schemas.microsoft.com/office/powerpoint/2010/main" val="569491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Both – back and forth</a:t>
            </a:r>
          </a:p>
        </p:txBody>
      </p:sp>
    </p:spTree>
    <p:extLst>
      <p:ext uri="{BB962C8B-B14F-4D97-AF65-F5344CB8AC3E}">
        <p14:creationId xmlns:p14="http://schemas.microsoft.com/office/powerpoint/2010/main" val="137948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Taylor start</a:t>
            </a:r>
          </a:p>
          <a:p>
            <a:r>
              <a:rPr lang="en-US" sz="2000" b="0" strike="noStrike" spc="-1" dirty="0">
                <a:latin typeface="Arial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549039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1614527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Taylor start</a:t>
            </a:r>
          </a:p>
          <a:p>
            <a:r>
              <a:rPr lang="en-US" sz="2000" b="0" strike="noStrike" spc="-1" dirty="0">
                <a:latin typeface="Arial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49397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322629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Mike start</a:t>
            </a:r>
          </a:p>
          <a:p>
            <a:r>
              <a:rPr lang="en-US" sz="2000" b="0" strike="noStrike" spc="-1" dirty="0">
                <a:latin typeface="Arial"/>
              </a:rPr>
              <a:t>Taylor chime in as needed</a:t>
            </a:r>
          </a:p>
        </p:txBody>
      </p:sp>
    </p:spTree>
    <p:extLst>
      <p:ext uri="{BB962C8B-B14F-4D97-AF65-F5344CB8AC3E}">
        <p14:creationId xmlns:p14="http://schemas.microsoft.com/office/powerpoint/2010/main" val="58255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Mike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65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Taylor start</a:t>
            </a:r>
          </a:p>
          <a:p>
            <a:r>
              <a:rPr lang="en-US" sz="2000" b="0" strike="noStrike" spc="-1" dirty="0">
                <a:latin typeface="Arial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4261932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652768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Mike start</a:t>
            </a:r>
          </a:p>
          <a:p>
            <a:r>
              <a:rPr lang="en-US" sz="2000" b="0" strike="noStrike" spc="-1" dirty="0">
                <a:latin typeface="Arial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336397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Both – back and forth</a:t>
            </a:r>
          </a:p>
        </p:txBody>
      </p:sp>
    </p:spTree>
    <p:extLst>
      <p:ext uri="{BB962C8B-B14F-4D97-AF65-F5344CB8AC3E}">
        <p14:creationId xmlns:p14="http://schemas.microsoft.com/office/powerpoint/2010/main" val="1909528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A4552F6-1D60-4267-91F6-4827DA06E5E1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30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Taylor</a:t>
            </a:r>
          </a:p>
        </p:txBody>
      </p:sp>
    </p:spTree>
    <p:extLst>
      <p:ext uri="{BB962C8B-B14F-4D97-AF65-F5344CB8AC3E}">
        <p14:creationId xmlns:p14="http://schemas.microsoft.com/office/powerpoint/2010/main" val="315175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Both – different topics</a:t>
            </a:r>
          </a:p>
        </p:txBody>
      </p:sp>
    </p:spTree>
    <p:extLst>
      <p:ext uri="{BB962C8B-B14F-4D97-AF65-F5344CB8AC3E}">
        <p14:creationId xmlns:p14="http://schemas.microsoft.com/office/powerpoint/2010/main" val="327321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58689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Taylor</a:t>
            </a:r>
          </a:p>
        </p:txBody>
      </p:sp>
    </p:spTree>
    <p:extLst>
      <p:ext uri="{BB962C8B-B14F-4D97-AF65-F5344CB8AC3E}">
        <p14:creationId xmlns:p14="http://schemas.microsoft.com/office/powerpoint/2010/main" val="345024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176568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51435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18653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65240" y="1782502"/>
            <a:ext cx="8227800" cy="16204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0000"/>
              </a:lnSpc>
            </a:pPr>
            <a:r>
              <a:rPr lang="en-US" sz="5400" b="0" strike="noStrike" cap="small" spc="86" dirty="0">
                <a:solidFill>
                  <a:srgbClr val="FFFFFF"/>
                </a:solidFill>
                <a:latin typeface="Bookman Old Style" panose="02050604050505020204" pitchFamily="18" charset="0"/>
                <a:ea typeface="DejaVu Sans"/>
              </a:rPr>
              <a:t>Black Lodge Research</a:t>
            </a:r>
            <a:endParaRPr lang="en-US" sz="5400" b="0" strike="noStrike" cap="small" spc="-1" dirty="0">
              <a:latin typeface="Bookman Old Style" panose="02050604050505020204" pitchFamily="18" charset="0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65240" y="3569282"/>
            <a:ext cx="8227800" cy="1217520"/>
          </a:xfrm>
          <a:prstGeom prst="rect">
            <a:avLst/>
          </a:prstGeom>
          <a:noFill/>
          <a:ln>
            <a:noFill/>
          </a:ln>
          <a:effectLst>
            <a:reflection blurRad="12700" stA="44000" endPos="55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cap="small" spc="188" dirty="0">
                <a:ln w="6350">
                  <a:noFill/>
                </a:ln>
                <a:solidFill>
                  <a:srgbClr val="000000"/>
                </a:solidFill>
                <a:effectLst>
                  <a:glow rad="139700">
                    <a:schemeClr val="tx2">
                      <a:lumMod val="25000"/>
                      <a:lumOff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ookman Old Style" panose="02050604050505020204" pitchFamily="18" charset="0"/>
                <a:ea typeface="DejaVu Sans"/>
              </a:rPr>
              <a:t>C</a:t>
            </a:r>
            <a:r>
              <a:rPr lang="en-US" sz="3600" b="0" strike="noStrike" cap="small" spc="188" dirty="0">
                <a:ln w="6350">
                  <a:noFill/>
                </a:ln>
                <a:solidFill>
                  <a:srgbClr val="000000"/>
                </a:solidFill>
                <a:effectLst>
                  <a:glow rad="139700">
                    <a:schemeClr val="tx2">
                      <a:lumMod val="25000"/>
                      <a:lumOff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ookman Old Style" panose="02050604050505020204" pitchFamily="18" charset="0"/>
                <a:ea typeface="DejaVu Sans"/>
              </a:rPr>
              <a:t>apture </a:t>
            </a:r>
            <a:r>
              <a:rPr lang="en-US" sz="4000" b="0" strike="noStrike" cap="small" spc="188" dirty="0">
                <a:ln w="6350">
                  <a:noFill/>
                </a:ln>
                <a:solidFill>
                  <a:srgbClr val="000000"/>
                </a:solidFill>
                <a:effectLst>
                  <a:glow rad="139700">
                    <a:schemeClr val="tx2">
                      <a:lumMod val="25000"/>
                      <a:lumOff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ookman Old Style" panose="02050604050505020204" pitchFamily="18" charset="0"/>
                <a:ea typeface="DejaVu Sans"/>
              </a:rPr>
              <a:t>T</a:t>
            </a:r>
            <a:r>
              <a:rPr lang="en-US" sz="3600" b="0" strike="noStrike" cap="small" spc="188" dirty="0">
                <a:ln w="6350">
                  <a:noFill/>
                </a:ln>
                <a:solidFill>
                  <a:srgbClr val="000000"/>
                </a:solidFill>
                <a:effectLst>
                  <a:glow rad="139700">
                    <a:schemeClr val="tx2">
                      <a:lumMod val="25000"/>
                      <a:lumOff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ookman Old Style" panose="02050604050505020204" pitchFamily="18" charset="0"/>
                <a:ea typeface="DejaVu Sans"/>
              </a:rPr>
              <a:t>he </a:t>
            </a:r>
            <a:r>
              <a:rPr lang="en-US" sz="4000" b="0" strike="noStrike" cap="small" spc="188" dirty="0">
                <a:ln w="6350">
                  <a:noFill/>
                </a:ln>
                <a:solidFill>
                  <a:srgbClr val="000000"/>
                </a:solidFill>
                <a:effectLst>
                  <a:glow rad="139700">
                    <a:schemeClr val="tx2">
                      <a:lumMod val="25000"/>
                      <a:lumOff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ookman Old Style" panose="02050604050505020204" pitchFamily="18" charset="0"/>
                <a:ea typeface="DejaVu Sans"/>
              </a:rPr>
              <a:t>F</a:t>
            </a:r>
            <a:r>
              <a:rPr lang="en-US" sz="3600" b="0" strike="noStrike" cap="small" spc="188" dirty="0">
                <a:ln w="6350">
                  <a:noFill/>
                </a:ln>
                <a:solidFill>
                  <a:srgbClr val="000000"/>
                </a:solidFill>
                <a:effectLst>
                  <a:glow rad="139700">
                    <a:schemeClr val="tx2">
                      <a:lumMod val="25000"/>
                      <a:lumOff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ookman Old Style" panose="02050604050505020204" pitchFamily="18" charset="0"/>
                <a:ea typeface="DejaVu Sans"/>
              </a:rPr>
              <a:t>lag</a:t>
            </a:r>
            <a:endParaRPr lang="en-US" sz="3600" b="0" strike="noStrike" cap="small" spc="-1" dirty="0">
              <a:ln w="6350">
                <a:noFill/>
              </a:ln>
              <a:solidFill>
                <a:srgbClr val="000000"/>
              </a:solidFill>
              <a:effectLst>
                <a:glow rad="139700">
                  <a:schemeClr val="tx2">
                    <a:lumMod val="25000"/>
                    <a:lumOff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2440" y="380880"/>
            <a:ext cx="9142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8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So why do you CTF?</a:t>
            </a:r>
          </a:p>
        </p:txBody>
      </p:sp>
      <p:sp>
        <p:nvSpPr>
          <p:cNvPr id="137" name="CustomShape 2"/>
          <p:cNvSpPr/>
          <p:nvPr/>
        </p:nvSpPr>
        <p:spPr>
          <a:xfrm>
            <a:off x="1504800" y="1905119"/>
            <a:ext cx="8474040" cy="395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ITS SUPER FUN!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It can be extremely challenging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Get that learn on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Gain some experience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Build out that resume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" algn="ctr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</a:pPr>
            <a:r>
              <a:rPr lang="en-US" sz="3200" strike="noStrike" cap="small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All the cool kids are doing it</a:t>
            </a:r>
            <a:endParaRPr lang="en-US" sz="3200" strike="noStrike" cap="small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625471" y="380880"/>
            <a:ext cx="9385966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6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Great what do I need to get started?</a:t>
            </a:r>
          </a:p>
        </p:txBody>
      </p:sp>
      <p:sp>
        <p:nvSpPr>
          <p:cNvPr id="139" name="CustomShape 2"/>
          <p:cNvSpPr/>
          <p:nvPr/>
        </p:nvSpPr>
        <p:spPr>
          <a:xfrm>
            <a:off x="1504800" y="1905120"/>
            <a:ext cx="8474040" cy="2963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Curiosity (required)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Computer (yeah kind of required too)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Source of caffeine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Source of alcohol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10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Tacos (recommended)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715" y="3951091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71640" y="380880"/>
            <a:ext cx="9693000" cy="6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6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So what does a CTF actually look like?</a:t>
            </a:r>
          </a:p>
        </p:txBody>
      </p:sp>
      <p:pic>
        <p:nvPicPr>
          <p:cNvPr id="141" name="Content Placeholder 5"/>
          <p:cNvPicPr/>
          <p:nvPr/>
        </p:nvPicPr>
        <p:blipFill>
          <a:blip r:embed="rId3"/>
          <a:stretch/>
        </p:blipFill>
        <p:spPr>
          <a:xfrm>
            <a:off x="971640" y="1219320"/>
            <a:ext cx="4798800" cy="479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2" name="Content Placeholder 6"/>
          <p:cNvPicPr/>
          <p:nvPr/>
        </p:nvPicPr>
        <p:blipFill>
          <a:blip r:embed="rId4"/>
          <a:stretch/>
        </p:blipFill>
        <p:spPr>
          <a:xfrm>
            <a:off x="5942160" y="1219320"/>
            <a:ext cx="5412240" cy="479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3" name="CustomShape 2"/>
          <p:cNvSpPr/>
          <p:nvPr/>
        </p:nvSpPr>
        <p:spPr>
          <a:xfrm>
            <a:off x="1141560" y="6248520"/>
            <a:ext cx="4113000" cy="2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Image shamelessly stolen from DEFCON.org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72731" y="380880"/>
            <a:ext cx="10444767" cy="6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The network</a:t>
            </a:r>
          </a:p>
        </p:txBody>
      </p:sp>
      <p:pic>
        <p:nvPicPr>
          <p:cNvPr id="145" name="Content Placeholder 3"/>
          <p:cNvPicPr/>
          <p:nvPr/>
        </p:nvPicPr>
        <p:blipFill>
          <a:blip r:embed="rId3"/>
          <a:stretch/>
        </p:blipFill>
        <p:spPr>
          <a:xfrm>
            <a:off x="866571" y="1249251"/>
            <a:ext cx="10466838" cy="4930808"/>
          </a:xfrm>
          <a:prstGeom prst="rect">
            <a:avLst/>
          </a:prstGeom>
          <a:ln>
            <a:noFill/>
          </a:ln>
        </p:spPr>
      </p:pic>
      <p:pic>
        <p:nvPicPr>
          <p:cNvPr id="146" name="Graphic 5"/>
          <p:cNvPicPr/>
          <p:nvPr/>
        </p:nvPicPr>
        <p:blipFill>
          <a:blip r:embed="rId4"/>
          <a:stretch/>
        </p:blipFill>
        <p:spPr>
          <a:xfrm>
            <a:off x="6932520" y="1752480"/>
            <a:ext cx="912600" cy="91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22440" y="380880"/>
            <a:ext cx="9142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600" b="0" strike="noStrike" spc="86" dirty="0">
                <a:solidFill>
                  <a:srgbClr val="FFFFFF"/>
                </a:solidFill>
                <a:latin typeface="Corbel"/>
                <a:ea typeface="DejaVu Sans"/>
              </a:rPr>
              <a:t>Scoring</a:t>
            </a:r>
            <a:br>
              <a:rPr dirty="0"/>
            </a:br>
            <a:endParaRPr lang="en-US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22440" y="1905120"/>
            <a:ext cx="913248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Scoring for now is being done through CTFd.</a:t>
            </a:r>
            <a:endParaRPr lang="en-US" sz="2400" b="0" strike="noStrike" spc="-1" dirty="0">
              <a:latin typeface="Arial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It is both easier and harder to manage than you think.</a:t>
            </a:r>
            <a:endParaRPr lang="en-US" sz="2400" b="0" strike="noStrike" spc="-1" dirty="0">
              <a:latin typeface="Arial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Points are awarded based on difficulty.</a:t>
            </a:r>
            <a:endParaRPr lang="en-US" sz="2400" b="0" strike="noStrike" spc="-1" dirty="0">
              <a:latin typeface="Arial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Hints may cost you.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19409" y="643944"/>
            <a:ext cx="9142200" cy="1261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Challenges</a:t>
            </a:r>
            <a:br>
              <a:rPr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</a:br>
            <a:endParaRPr lang="en-US" sz="4000" cap="small" spc="86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Bookman Old Style" panose="02050604050505020204" pitchFamily="18" charset="0"/>
              <a:ea typeface="DejaVu Sans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522440" y="1905120"/>
            <a:ext cx="9132480" cy="2718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Creating challenges is about as challenging as solving them.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Variety is important.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Mix of static and virtualized.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Mix of </a:t>
            </a:r>
            <a:r>
              <a:rPr lang="en-US" sz="2400" b="0" strike="sng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shamelessly stolen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borrowed and custom creations.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22440" y="380880"/>
            <a:ext cx="9142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Organization</a:t>
            </a:r>
            <a:br>
              <a:rPr dirty="0"/>
            </a:br>
            <a:endParaRPr lang="en-US" sz="3600" b="0" strike="noStrike" spc="-1" dirty="0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522440" y="1750680"/>
            <a:ext cx="9132480" cy="28857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Education and skill development is key.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New and advanced players </a:t>
            </a:r>
            <a:r>
              <a:rPr lang="en-US" sz="2400" b="0" i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both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need to be challenged.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Finding a time and a location is kind of a big deal.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Everyone shows up at the same place? Everyone is remote?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22440" y="380880"/>
            <a:ext cx="9142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1472838" y="721217"/>
            <a:ext cx="9141266" cy="15325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WHY NOT BOTH?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850" y="2594140"/>
            <a:ext cx="5079303" cy="27045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522440" y="380880"/>
            <a:ext cx="9142200" cy="1061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Pwning from afar</a:t>
            </a:r>
          </a:p>
        </p:txBody>
      </p:sp>
      <p:sp>
        <p:nvSpPr>
          <p:cNvPr id="156" name="CustomShape 2"/>
          <p:cNvSpPr/>
          <p:nvPr/>
        </p:nvSpPr>
        <p:spPr>
          <a:xfrm>
            <a:off x="1522440" y="1558344"/>
            <a:ext cx="9132480" cy="28333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Having a VPN allows for ease of management.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Greater service area. </a:t>
            </a: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MORE PLAYERS!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Less commuting more rooting.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Now everyone can play!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22440" y="380879"/>
            <a:ext cx="9142200" cy="1370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Documentation</a:t>
            </a:r>
          </a:p>
        </p:txBody>
      </p:sp>
      <p:sp>
        <p:nvSpPr>
          <p:cNvPr id="158" name="CustomShape 2"/>
          <p:cNvSpPr/>
          <p:nvPr/>
        </p:nvSpPr>
        <p:spPr>
          <a:xfrm>
            <a:off x="1522440" y="1879468"/>
            <a:ext cx="9132480" cy="31949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Intro to CTF.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Brief intro to tool kits.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CTF write up style guide.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Creating a library.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Do these slides count?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22440" y="380880"/>
            <a:ext cx="9142200" cy="842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600" b="0" strike="noStrike" cap="small" spc="86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DejaVu Sans"/>
              </a:rPr>
              <a:t>What the hell is this?</a:t>
            </a:r>
            <a:endParaRPr lang="en-US" sz="3600" b="0" strike="noStrike" cap="small" spc="-1" dirty="0">
              <a:solidFill>
                <a:schemeClr val="tx2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522440" y="1544512"/>
            <a:ext cx="913248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Black Lodge Research CTF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Public outreach for hands on security experience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CTF competitions – Join the team or just play with us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Skill development – Build and practice with others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Wanna break shit? Get your learn on? Like competition? Talk shop?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Then come kick it!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22440" y="380881"/>
            <a:ext cx="9142200" cy="739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Financials</a:t>
            </a:r>
          </a:p>
        </p:txBody>
      </p:sp>
      <p:sp>
        <p:nvSpPr>
          <p:cNvPr id="160" name="CustomShape 2"/>
          <p:cNvSpPr/>
          <p:nvPr/>
        </p:nvSpPr>
        <p:spPr>
          <a:xfrm>
            <a:off x="1522440" y="1416676"/>
            <a:ext cx="9132480" cy="3876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Self funded.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Initial build out? about $1000. </a:t>
            </a: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Pwning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with your friends? </a:t>
            </a:r>
            <a:r>
              <a:rPr lang="en-US" sz="3200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PRICELESS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. 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Volunteer donations made it </a:t>
            </a:r>
            <a:r>
              <a:rPr lang="en-US" sz="2400" b="0" i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way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better. THANK YOU!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REPC and Amazon were critical.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Worth every cent.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22440" y="380880"/>
            <a:ext cx="9142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532160" y="527081"/>
            <a:ext cx="9132480" cy="1739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WHAT THE FUCK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94" y="2524840"/>
            <a:ext cx="3308429" cy="3293724"/>
          </a:xfrm>
          <a:prstGeom prst="rect">
            <a:avLst/>
          </a:prstGeom>
          <a:effectLst>
            <a:glow rad="381000">
              <a:schemeClr val="tx2">
                <a:lumMod val="60000"/>
                <a:lumOff val="40000"/>
                <a:alpha val="40000"/>
              </a:schemeClr>
            </a:glo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22440" y="380880"/>
            <a:ext cx="9142200" cy="919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Problems we encountered</a:t>
            </a:r>
          </a:p>
        </p:txBody>
      </p:sp>
      <p:sp>
        <p:nvSpPr>
          <p:cNvPr id="164" name="CustomShape 2"/>
          <p:cNvSpPr/>
          <p:nvPr/>
        </p:nvSpPr>
        <p:spPr>
          <a:xfrm>
            <a:off x="1522440" y="1480117"/>
            <a:ext cx="9132480" cy="4560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cloud wont work. </a:t>
            </a: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Sooo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, we need a server then, right? Don’t those cost money?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network core.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Where did all the challenges go?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RAID controller ate my homework.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LVM blues.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 won’t be home for dinner</a:t>
            </a: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</a:p>
          <a:p>
            <a:pPr marL="459000" lvl="1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 (My girlfriend was </a:t>
            </a:r>
            <a:r>
              <a:rPr lang="en-US" sz="2400" spc="-1" dirty="0" err="1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kinda</a:t>
            </a: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mad)</a:t>
            </a:r>
          </a:p>
          <a:p>
            <a:pPr marL="459000" lvl="1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91" y="2820473"/>
            <a:ext cx="4762500" cy="28498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22440" y="380880"/>
            <a:ext cx="9142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What is it like to build a CTF?</a:t>
            </a:r>
          </a:p>
        </p:txBody>
      </p:sp>
      <p:sp>
        <p:nvSpPr>
          <p:cNvPr id="166" name="CustomShape 2"/>
          <p:cNvSpPr/>
          <p:nvPr/>
        </p:nvSpPr>
        <p:spPr>
          <a:xfrm>
            <a:off x="1522440" y="1905120"/>
            <a:ext cx="9132480" cy="28858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Building a CTF is a hard, frustrating, experience.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It is far more rewarding.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You have to outsmart those smarter than you.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People who play CTF are some of the coolest people you can meet.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Community support is awesome.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22440" y="380880"/>
            <a:ext cx="9142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What will they think of next?</a:t>
            </a:r>
          </a:p>
        </p:txBody>
      </p:sp>
      <p:sp>
        <p:nvSpPr>
          <p:cNvPr id="168" name="CustomShape 2"/>
          <p:cNvSpPr/>
          <p:nvPr/>
        </p:nvSpPr>
        <p:spPr>
          <a:xfrm>
            <a:off x="1522440" y="1905120"/>
            <a:ext cx="913248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We are accepting and building new challenges.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Theater of war and total world domination.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Remote accessibility for everyone! </a:t>
            </a:r>
            <a:r>
              <a:rPr lang="en-US" sz="12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(except that </a:t>
            </a:r>
            <a:r>
              <a:rPr lang="en-US" sz="12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one</a:t>
            </a:r>
            <a:r>
              <a:rPr lang="en-US" sz="12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guy fuck that guy)</a:t>
            </a:r>
            <a:endParaRPr lang="en-US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Firmware shaming (Pwning poor innocent firmware)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SCADA anyone?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Turn public panic in to new exciting challenges! (Shell shock, Heart bleed, and the very many others)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22440" y="380880"/>
            <a:ext cx="91422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So where do we go from here?</a:t>
            </a:r>
          </a:p>
        </p:txBody>
      </p:sp>
      <p:sp>
        <p:nvSpPr>
          <p:cNvPr id="170" name="CustomShape 2"/>
          <p:cNvSpPr/>
          <p:nvPr/>
        </p:nvSpPr>
        <p:spPr>
          <a:xfrm>
            <a:off x="1522440" y="1905120"/>
            <a:ext cx="9132480" cy="2473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Lets get together and learn and break shit.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What if we had a Black Lodge Research CTF Team?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Building an info sec knowledge base (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Pwn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-o-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pedia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)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What about a dedicated CTF gathering?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210614" y="1081825"/>
            <a:ext cx="9544178" cy="1300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Questions? Crickets? </a:t>
            </a:r>
          </a:p>
          <a:p>
            <a:pPr algn="ctr"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Awkward silence?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88" y="3497619"/>
            <a:ext cx="2619375" cy="1743075"/>
          </a:xfrm>
          <a:prstGeom prst="rect">
            <a:avLst/>
          </a:prstGeom>
          <a:effectLst>
            <a:glow rad="279400">
              <a:schemeClr val="accent3">
                <a:satMod val="175000"/>
                <a:alpha val="46000"/>
              </a:schemeClr>
            </a:glow>
            <a:reflection blurRad="6350" stA="52000" endA="300" endPos="35000" dir="5400000" sy="-100000" algn="bl" rotWithShape="0"/>
            <a:softEdge rad="63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5C67-90A4-4CE3-9E75-33C385FB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3780B-D327-458E-BB15-F3A266F6FDC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482836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87B7D2-46A4-4FF8-BAF7-E912C17C9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64818"/>
              </p:ext>
            </p:extLst>
          </p:nvPr>
        </p:nvGraphicFramePr>
        <p:xfrm>
          <a:off x="754602" y="1604520"/>
          <a:ext cx="1082407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8454">
                  <a:extLst>
                    <a:ext uri="{9D8B030D-6E8A-4147-A177-3AD203B41FA5}">
                      <a16:colId xmlns:a16="http://schemas.microsoft.com/office/drawing/2014/main" val="3267531403"/>
                    </a:ext>
                  </a:extLst>
                </a:gridCol>
                <a:gridCol w="4325624">
                  <a:extLst>
                    <a:ext uri="{9D8B030D-6E8A-4147-A177-3AD203B41FA5}">
                      <a16:colId xmlns:a16="http://schemas.microsoft.com/office/drawing/2014/main" val="395595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ookman Old Style" panose="02050604050505020204" pitchFamily="18" charset="0"/>
                        </a:rPr>
                        <a:t>Black Lodge Research:</a:t>
                      </a:r>
                    </a:p>
                    <a:p>
                      <a:r>
                        <a:rPr lang="en-US" b="0" dirty="0" err="1">
                          <a:latin typeface="Bookman Old Style" panose="02050604050505020204" pitchFamily="18" charset="0"/>
                        </a:rPr>
                        <a:t>Cryptomonkey</a:t>
                      </a:r>
                      <a:endParaRPr lang="en-US" b="0" dirty="0">
                        <a:latin typeface="Bookman Old Style" panose="02050604050505020204" pitchFamily="18" charset="0"/>
                      </a:endParaRP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Embalmed</a:t>
                      </a:r>
                    </a:p>
                    <a:p>
                      <a:r>
                        <a:rPr lang="en-US" b="0" dirty="0" err="1">
                          <a:latin typeface="Bookman Old Style" panose="02050604050505020204" pitchFamily="18" charset="0"/>
                        </a:rPr>
                        <a:t>Hattz</a:t>
                      </a:r>
                      <a:endParaRPr lang="en-US" b="0" dirty="0">
                        <a:latin typeface="Bookman Old Style" panose="02050604050505020204" pitchFamily="18" charset="0"/>
                      </a:endParaRP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Spoons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Dune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Jake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Colby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Bryan (and his buddy for the servers!)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Phil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Ben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Subterfuge</a:t>
                      </a:r>
                    </a:p>
                    <a:p>
                      <a:r>
                        <a:rPr lang="en-US" b="0" dirty="0" err="1">
                          <a:latin typeface="Bookman Old Style" panose="02050604050505020204" pitchFamily="18" charset="0"/>
                        </a:rPr>
                        <a:t>Noid</a:t>
                      </a:r>
                      <a:endParaRPr lang="en-US" b="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ookman Old Style" panose="02050604050505020204" pitchFamily="18" charset="0"/>
                        </a:rPr>
                        <a:t>DC206:</a:t>
                      </a:r>
                    </a:p>
                    <a:p>
                      <a:r>
                        <a:rPr lang="en-US" b="0" dirty="0" err="1">
                          <a:latin typeface="Bookman Old Style" panose="02050604050505020204" pitchFamily="18" charset="0"/>
                        </a:rPr>
                        <a:t>Blibbet</a:t>
                      </a:r>
                      <a:endParaRPr lang="en-US" b="0" dirty="0">
                        <a:latin typeface="Bookman Old Style" panose="02050604050505020204" pitchFamily="18" charset="0"/>
                      </a:endParaRPr>
                    </a:p>
                    <a:p>
                      <a:endParaRPr lang="en-US" dirty="0">
                        <a:latin typeface="Bookman Old Style" panose="02050604050505020204" pitchFamily="18" charset="0"/>
                      </a:endParaRPr>
                    </a:p>
                    <a:p>
                      <a:r>
                        <a:rPr lang="en-US" sz="2400" dirty="0">
                          <a:latin typeface="Bookman Old Style" panose="02050604050505020204" pitchFamily="18" charset="0"/>
                        </a:rPr>
                        <a:t>WA2600: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Brand0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Charon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Johnny</a:t>
                      </a:r>
                    </a:p>
                    <a:p>
                      <a:endParaRPr lang="en-US" dirty="0">
                        <a:latin typeface="Bookman Old Style" panose="02050604050505020204" pitchFamily="18" charset="0"/>
                      </a:endParaRPr>
                    </a:p>
                    <a:p>
                      <a:r>
                        <a:rPr lang="en-US" sz="2400" dirty="0">
                          <a:latin typeface="Bookman Old Style" panose="02050604050505020204" pitchFamily="18" charset="0"/>
                        </a:rPr>
                        <a:t>Others: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LadyD410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Steven</a:t>
                      </a:r>
                    </a:p>
                    <a:p>
                      <a:r>
                        <a:rPr lang="en-US" b="0" dirty="0">
                          <a:latin typeface="Bookman Old Style" panose="02050604050505020204" pitchFamily="18" charset="0"/>
                        </a:rPr>
                        <a:t>Protocall7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1310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6879D4-E6A7-4725-B691-30F3E88B1B11}"/>
              </a:ext>
            </a:extLst>
          </p:cNvPr>
          <p:cNvSpPr txBox="1"/>
          <p:nvPr/>
        </p:nvSpPr>
        <p:spPr>
          <a:xfrm>
            <a:off x="737456" y="5662836"/>
            <a:ext cx="10969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 special thank you to Lil diesel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Oh to hell with it, thank you, ALL of you!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22440" y="380880"/>
            <a:ext cx="9142200" cy="1035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600" cap="small" spc="86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DejaVu Sans"/>
              </a:rPr>
              <a:t>Who</a:t>
            </a:r>
            <a:r>
              <a:rPr lang="en-US" sz="3600" b="0" strike="noStrike" spc="86" dirty="0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r>
              <a:rPr lang="en-US" sz="3600" cap="small" spc="86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DejaVu Sans"/>
              </a:rPr>
              <a:t>the hell are we?</a:t>
            </a:r>
          </a:p>
        </p:txBody>
      </p:sp>
      <p:sp>
        <p:nvSpPr>
          <p:cNvPr id="125" name="CustomShape 2"/>
          <p:cNvSpPr/>
          <p:nvPr/>
        </p:nvSpPr>
        <p:spPr>
          <a:xfrm>
            <a:off x="1522440" y="1634662"/>
            <a:ext cx="9132480" cy="4585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0xFED – Security Researcher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Hoc Genu – IT Professional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Just some members who want to put “hack” back in “hacker space”.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We love CTF.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Don’t worry we didn’t quit our day jobs (yet).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</a:pP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Please don’t feed the makers. </a:t>
            </a: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Just Kidding.</a:t>
            </a:r>
            <a:endParaRPr lang="en-US" sz="2400" b="0" strike="noStrike" spc="-1" dirty="0">
              <a:solidFill>
                <a:srgbClr val="FFFFFF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(We like tacos (hint hint))</a:t>
            </a: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058" y="3963070"/>
            <a:ext cx="2028825" cy="225742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04800" dir="13500000" algn="br" rotWithShape="0">
              <a:schemeClr val="accent3">
                <a:lumMod val="60000"/>
                <a:lumOff val="40000"/>
                <a:alpha val="25000"/>
              </a:schemeClr>
            </a:outerShdw>
            <a:softEdge rad="3175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35319" y="475566"/>
            <a:ext cx="9132480" cy="20615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3600" cap="small" spc="86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DejaVu Sans"/>
              </a:rPr>
              <a:t>That’s enough social interaction for one day.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87" y="2845819"/>
            <a:ext cx="4433744" cy="26846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522440" y="380880"/>
            <a:ext cx="9142200" cy="1022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300" cap="small" spc="86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DejaVu Sans"/>
              </a:rPr>
              <a:t>So</a:t>
            </a:r>
            <a:r>
              <a:rPr lang="en-US" sz="3600" b="0" strike="noStrike" spc="86" dirty="0">
                <a:solidFill>
                  <a:srgbClr val="FFFFFF"/>
                </a:solidFill>
                <a:latin typeface="Corbel"/>
                <a:ea typeface="DejaVu Sans"/>
              </a:rPr>
              <a:t> </a:t>
            </a:r>
            <a:r>
              <a:rPr lang="en-US" sz="3300" cap="small" spc="86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DejaVu Sans"/>
              </a:rPr>
              <a:t>what's this CTF thing?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1522440" y="1647543"/>
            <a:ext cx="9132480" cy="44312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Capture the Flag (CTF) is a special kind of information security competition.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You get to </a:t>
            </a:r>
            <a:r>
              <a:rPr lang="en-US" sz="2400" b="0" i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really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hack on </a:t>
            </a:r>
            <a:r>
              <a:rPr lang="en-US" sz="2400" b="0" i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real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things in our environment.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You can learn about various topics by </a:t>
            </a:r>
            <a:r>
              <a:rPr lang="en-US" sz="2400" b="0" i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doing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such as Cryptography, Application exploitation, Reverse Engineering, Forensics, Web application security, etc. Just to name a few.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Team based, individual based, we do both.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3920" indent="-22212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Its legal and safe! 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71977" y="380879"/>
            <a:ext cx="9800823" cy="1113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600" cap="small" spc="86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DejaVu Sans"/>
              </a:rPr>
              <a:t>Cool! What other topics are there?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2099257" y="1630278"/>
            <a:ext cx="8190964" cy="4590218"/>
          </a:xfrm>
        </p:spPr>
        <p:txBody>
          <a:bodyPr numCol="2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Cryptography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challenges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Crack me/keygens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exploitation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application exploitation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VoIP/SIP exploitation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Security/Hacker Trivia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 to root challenges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Reverse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Forensic challenges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Steganography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Firmware challenges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attacks/challenges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Malware analysis challenges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Privilege escalation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disclosure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Misconfigurations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challenges (Phones, tablets)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challenges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Reconnaissance challenges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list keeps growing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22440" y="380880"/>
            <a:ext cx="9142200" cy="12289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4000" cap="small" spc="86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DejaVu Sans"/>
              </a:rPr>
              <a:t>So what inspired this idea?</a:t>
            </a:r>
          </a:p>
        </p:txBody>
      </p:sp>
      <p:sp>
        <p:nvSpPr>
          <p:cNvPr id="133" name="CustomShape 2"/>
          <p:cNvSpPr/>
          <p:nvPr/>
        </p:nvSpPr>
        <p:spPr>
          <a:xfrm>
            <a:off x="1522440" y="1905120"/>
            <a:ext cx="9132480" cy="1932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</a:pPr>
            <a:r>
              <a:rPr lang="en-US" sz="20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There was alcohol.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</a:pPr>
            <a:r>
              <a:rPr lang="en-US" sz="20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On a Thursday.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</a:pPr>
            <a:r>
              <a:rPr lang="en-US" sz="20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Really, really late at night.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</a:pPr>
            <a:r>
              <a:rPr lang="en-US" sz="20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Not very long ago. 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9" y="2511380"/>
            <a:ext cx="4353059" cy="2419693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3" name="Rectangle 2"/>
          <p:cNvSpPr/>
          <p:nvPr/>
        </p:nvSpPr>
        <p:spPr>
          <a:xfrm>
            <a:off x="1522440" y="5673756"/>
            <a:ext cx="46020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</a:pPr>
            <a:r>
              <a:rPr lang="en-US" sz="2400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hacker space not very far away.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73955" y="1389964"/>
            <a:ext cx="9132480" cy="1404751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48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Someone had to do it.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651228" y="642990"/>
            <a:ext cx="913248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48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FUCK! </a:t>
            </a:r>
          </a:p>
          <a:p>
            <a:pPr algn="ctr">
              <a:spcBef>
                <a:spcPts val="1800"/>
              </a:spcBef>
            </a:pPr>
            <a:r>
              <a:rPr lang="en-US" sz="48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That means us.</a:t>
            </a:r>
          </a:p>
          <a:p>
            <a:pPr algn="ctr">
              <a:spcBef>
                <a:spcPts val="1800"/>
              </a:spcBef>
            </a:pPr>
            <a:r>
              <a:rPr lang="en-US" sz="2400" cap="small" spc="86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ookman Old Style" panose="02050604050505020204" pitchFamily="18" charset="0"/>
                <a:ea typeface="DejaVu Sans"/>
              </a:rPr>
              <a:t>(Shit.)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21" y="3863663"/>
            <a:ext cx="2518094" cy="2518094"/>
          </a:xfrm>
          <a:prstGeom prst="rect">
            <a:avLst/>
          </a:prstGeom>
          <a:effectLst>
            <a:glow rad="368300">
              <a:srgbClr val="3399FF">
                <a:alpha val="40000"/>
              </a:srgbClr>
            </a:glow>
            <a:softEdge rad="63500"/>
          </a:effectLst>
          <a:scene3d>
            <a:camera prst="orthographicFront"/>
            <a:lightRig rig="soft" dir="t">
              <a:rot lat="0" lon="0" rev="1200000"/>
            </a:lightRig>
          </a:scene3d>
          <a:sp3d extrusionH="107950" contourW="50800" prstMaterial="powder">
            <a:bevelT w="114300" prst="artDeco"/>
            <a:bevelB w="165100" prst="coolSlant"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40000"/>
                <a:lumOff val="60000"/>
              </a:schemeClr>
            </a:contourClr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579</TotalTime>
  <Words>950</Words>
  <Application>Microsoft Office PowerPoint</Application>
  <PresentationFormat>Custom</PresentationFormat>
  <Paragraphs>203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Bookman Old Style</vt:lpstr>
      <vt:lpstr>Calibri</vt:lpstr>
      <vt:lpstr>Corbel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subject/>
  <dc:creator>Michael Peterson</dc:creator>
  <dc:description/>
  <cp:lastModifiedBy>Michael Peterson</cp:lastModifiedBy>
  <cp:revision>171</cp:revision>
  <dcterms:created xsi:type="dcterms:W3CDTF">2018-03-23T22:30:33Z</dcterms:created>
  <dcterms:modified xsi:type="dcterms:W3CDTF">2018-05-18T21:17:17Z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Custom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23</vt:i4>
  </property>
</Properties>
</file>