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8" r:id="rId3"/>
    <p:sldId id="312" r:id="rId4"/>
    <p:sldId id="308" r:id="rId5"/>
    <p:sldId id="278" r:id="rId6"/>
    <p:sldId id="336" r:id="rId7"/>
    <p:sldId id="280" r:id="rId8"/>
    <p:sldId id="281" r:id="rId9"/>
    <p:sldId id="313" r:id="rId10"/>
    <p:sldId id="337" r:id="rId11"/>
    <p:sldId id="282" r:id="rId12"/>
    <p:sldId id="283" r:id="rId13"/>
    <p:sldId id="284" r:id="rId14"/>
    <p:sldId id="285" r:id="rId15"/>
    <p:sldId id="286" r:id="rId16"/>
    <p:sldId id="31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315" r:id="rId29"/>
    <p:sldId id="316" r:id="rId30"/>
    <p:sldId id="326" r:id="rId31"/>
    <p:sldId id="327" r:id="rId32"/>
    <p:sldId id="328" r:id="rId33"/>
    <p:sldId id="329" r:id="rId34"/>
    <p:sldId id="330" r:id="rId35"/>
    <p:sldId id="338" r:id="rId36"/>
    <p:sldId id="339" r:id="rId37"/>
    <p:sldId id="331" r:id="rId38"/>
    <p:sldId id="332" r:id="rId39"/>
    <p:sldId id="333" r:id="rId40"/>
    <p:sldId id="334" r:id="rId41"/>
    <p:sldId id="298" r:id="rId42"/>
    <p:sldId id="299" r:id="rId43"/>
    <p:sldId id="300" r:id="rId44"/>
    <p:sldId id="301" r:id="rId45"/>
    <p:sldId id="302" r:id="rId46"/>
    <p:sldId id="303" r:id="rId47"/>
    <p:sldId id="317" r:id="rId48"/>
    <p:sldId id="304" r:id="rId49"/>
    <p:sldId id="305" r:id="rId50"/>
    <p:sldId id="306" r:id="rId51"/>
    <p:sldId id="318" r:id="rId52"/>
    <p:sldId id="319" r:id="rId53"/>
    <p:sldId id="307" r:id="rId54"/>
    <p:sldId id="320" r:id="rId55"/>
    <p:sldId id="321" r:id="rId56"/>
    <p:sldId id="322" r:id="rId57"/>
    <p:sldId id="323" r:id="rId58"/>
    <p:sldId id="324" r:id="rId59"/>
    <p:sldId id="310" r:id="rId60"/>
    <p:sldId id="311" r:id="rId61"/>
    <p:sldId id="335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6" autoAdjust="0"/>
    <p:restoredTop sz="89954" autoAdjust="0"/>
  </p:normalViewPr>
  <p:slideViewPr>
    <p:cSldViewPr>
      <p:cViewPr>
        <p:scale>
          <a:sx n="100" d="100"/>
          <a:sy n="100" d="100"/>
        </p:scale>
        <p:origin x="-264" y="-174"/>
      </p:cViewPr>
      <p:guideLst>
        <p:guide orient="horz" pos="601"/>
        <p:guide orient="horz" pos="3974"/>
        <p:guide pos="1224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78F4E-F37D-4FCE-B2A1-0B532D342661}" type="datetimeFigureOut">
              <a:rPr lang="ko-KR" altLang="en-US" smtClean="0"/>
              <a:t>2013-07-16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4A3A1-BE99-4A48-BD01-707438AE1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기울임꼴 문자는 수정한것임</a:t>
            </a:r>
            <a:r>
              <a:rPr lang="en-US" altLang="ko-KR" dirty="0" smtClean="0"/>
              <a:t>.!!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A3A1-BE99-4A48-BD01-707438AE14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97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서버의 시간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A3A1-BE99-4A48-BD01-707438AE14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7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방화벽 정책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A3A1-BE99-4A48-BD01-707438AE14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4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방화벽 정책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A3A1-BE99-4A48-BD01-707438AE14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1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IP Block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A3A1-BE99-4A48-BD01-707438AE14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6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A3A1-BE99-4A48-BD01-707438AE14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7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706E-C332-4C16-B248-7F95E1E6A49C}" type="datetimeFigureOut">
              <a:rPr lang="ko-KR" altLang="en-US" smtClean="0"/>
              <a:pPr/>
              <a:t>2013-07-16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&#50937;&#51452;&#49548;:800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n</a:t>
            </a:r>
            <a:r>
              <a:rPr lang="en-US" altLang="ko-KR" sz="7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x</a:t>
            </a:r>
            <a:r>
              <a:rPr lang="en-US" altLang="ko-KR" sz="7200" b="1" dirty="0" smtClean="0">
                <a:latin typeface="+mj-ea"/>
              </a:rPr>
              <a:t> </a:t>
            </a:r>
            <a:r>
              <a:rPr lang="en-US" altLang="ko-KR" sz="7200" b="1" dirty="0" smtClean="0">
                <a:solidFill>
                  <a:srgbClr val="FF0000"/>
                </a:solidFill>
                <a:latin typeface="+mj-ea"/>
              </a:rPr>
              <a:t>Switch</a:t>
            </a:r>
            <a:endParaRPr lang="ko-KR" altLang="en-US" sz="7200" b="1" dirty="0">
              <a:solidFill>
                <a:srgbClr val="FF0000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12575"/>
              </p:ext>
            </p:extLst>
          </p:nvPr>
        </p:nvGraphicFramePr>
        <p:xfrm>
          <a:off x="323528" y="3085688"/>
          <a:ext cx="8568952" cy="3596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19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프로세스 실행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인덱스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67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Log level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로그레벨 설정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디폴트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: INFO)</a:t>
                      </a:r>
                    </a:p>
                  </a:txBody>
                  <a:tcPr/>
                </a:tc>
              </a:tr>
              <a:tr h="526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UDP Port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TCP Port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TLS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IVR </a:t>
                      </a:r>
                      <a:r>
                        <a:rPr lang="ko-KR" altLang="en-US" sz="1400" baseline="0" dirty="0" smtClean="0"/>
                        <a:t>사용 포트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3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Scenario Directory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Scenario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IVR </a:t>
                      </a:r>
                      <a:r>
                        <a:rPr lang="ko-KR" altLang="en-US" sz="1400" baseline="0" dirty="0" smtClean="0"/>
                        <a:t>동작 시나리오 파일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경로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67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Ment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Directroy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IVR </a:t>
                      </a:r>
                      <a:r>
                        <a:rPr lang="ko-KR" altLang="en-US" sz="1400" baseline="0" dirty="0" err="1" smtClean="0"/>
                        <a:t>멘트</a:t>
                      </a:r>
                      <a:r>
                        <a:rPr lang="ko-KR" altLang="en-US" sz="1400" baseline="0" dirty="0" smtClean="0"/>
                        <a:t> 파일 경로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3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Interface</a:t>
                      </a:r>
                      <a:r>
                        <a:rPr lang="en-US" altLang="ko-KR" sz="1400" baseline="0" dirty="0" smtClean="0"/>
                        <a:t> Address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Interface Port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인터페이스 서버 주소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포트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67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설명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67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Negotiation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err="1" smtClean="0"/>
                        <a:t>코덱</a:t>
                      </a:r>
                      <a:r>
                        <a:rPr lang="ko-KR" altLang="en-US" sz="1400" baseline="0" dirty="0" smtClean="0"/>
                        <a:t> 사용 여부 지정</a:t>
                      </a:r>
                      <a:r>
                        <a:rPr lang="en-US" altLang="ko-KR" sz="1400" baseline="0" dirty="0" smtClean="0"/>
                        <a:t>( TRUE / FALSE )</a:t>
                      </a:r>
                    </a:p>
                  </a:txBody>
                  <a:tcPr/>
                </a:tc>
              </a:tr>
              <a:tr h="267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Codec1</a:t>
                      </a:r>
                      <a:r>
                        <a:rPr lang="en-US" altLang="ko-KR" sz="1400" baseline="0" dirty="0" smtClean="0"/>
                        <a:t>/2/3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err="1" smtClean="0"/>
                        <a:t>코덱의</a:t>
                      </a:r>
                      <a:r>
                        <a:rPr lang="ko-KR" altLang="en-US" sz="1400" baseline="0" dirty="0" smtClean="0"/>
                        <a:t> 우선순위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- EQUIPMENT </a:t>
            </a:r>
            <a:r>
              <a:rPr lang="en-US" altLang="ko-KR" dirty="0" smtClean="0"/>
              <a:t>(IVR)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970223"/>
            <a:ext cx="85248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7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3363" y="1094209"/>
            <a:ext cx="8677275" cy="3990975"/>
            <a:chOff x="233363" y="1094209"/>
            <a:chExt cx="8677275" cy="399097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363" y="1094209"/>
              <a:ext cx="8677275" cy="399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009" y="1744241"/>
              <a:ext cx="1600200" cy="133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1" y="1935882"/>
              <a:ext cx="1685925" cy="133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2339752" y="2401143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호 처리 서버에서 사용하기 위한 미디어 서버 목록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75803"/>
              </p:ext>
            </p:extLst>
          </p:nvPr>
        </p:nvGraphicFramePr>
        <p:xfrm>
          <a:off x="323528" y="5229200"/>
          <a:ext cx="8568952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NEW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SAVE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CANCEL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미디어 목록에 대한 정보를 추가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삭제하기 위한 버튼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NEW: </a:t>
                      </a:r>
                      <a:r>
                        <a:rPr lang="ko-KR" altLang="en-US" sz="1400" baseline="0" dirty="0" smtClean="0"/>
                        <a:t>새로운 미디어 목록 정보 입력을 위해서 항목을 초기화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SAVE: </a:t>
                      </a:r>
                      <a:r>
                        <a:rPr lang="ko-KR" altLang="en-US" sz="1400" baseline="0" dirty="0" smtClean="0"/>
                        <a:t>미디어 목록 정보 입력 항목에 입력된 정보를 저장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CANCEL: </a:t>
                      </a:r>
                      <a:r>
                        <a:rPr lang="ko-KR" altLang="en-US" sz="1400" baseline="0" dirty="0" smtClean="0"/>
                        <a:t>작성하고 있는 미디어 목록 정보를 초기화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DELETE: </a:t>
                      </a:r>
                      <a:r>
                        <a:rPr lang="ko-KR" altLang="en-US" sz="1400" baseline="0" dirty="0" smtClean="0"/>
                        <a:t>선택된 미디어 목록 삭제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– MEDIA LIST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79450"/>
              </p:ext>
            </p:extLst>
          </p:nvPr>
        </p:nvGraphicFramePr>
        <p:xfrm>
          <a:off x="284339" y="1988840"/>
          <a:ext cx="8568952" cy="1767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64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MEDIA</a:t>
                      </a:r>
                      <a:r>
                        <a:rPr lang="en-US" altLang="ko-KR" sz="1400" baseline="0" dirty="0" smtClean="0"/>
                        <a:t> SERVER 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호 처리 서버에서 사용하는 미디어 서버 주소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190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START/END</a:t>
                      </a:r>
                      <a:r>
                        <a:rPr lang="en-US" altLang="ko-KR" sz="1400" baseline="0" dirty="0" smtClean="0"/>
                        <a:t> CHANEL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호 처리 서버에서 사용하는 채널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3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미디어 서버 상태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UNUSE: </a:t>
                      </a:r>
                      <a:r>
                        <a:rPr lang="ko-KR" altLang="en-US" sz="1400" baseline="0" dirty="0" smtClean="0"/>
                        <a:t>사용하고 있는 미디어 서버가 없음 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PAUSE: </a:t>
                      </a:r>
                      <a:r>
                        <a:rPr lang="ko-KR" altLang="en-US" sz="1400" baseline="0" dirty="0" smtClean="0"/>
                        <a:t>사용중지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지정된 채널로 호가 </a:t>
                      </a:r>
                      <a:r>
                        <a:rPr lang="ko-KR" altLang="en-US" sz="1400" baseline="0" dirty="0" err="1" smtClean="0"/>
                        <a:t>인입되지</a:t>
                      </a:r>
                      <a:r>
                        <a:rPr lang="ko-KR" altLang="en-US" sz="1400" baseline="0" dirty="0" smtClean="0"/>
                        <a:t> 않음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USE: </a:t>
                      </a:r>
                      <a:r>
                        <a:rPr lang="ko-KR" altLang="en-US" sz="1400" baseline="0" dirty="0" smtClean="0"/>
                        <a:t>미디어 서버에서 지정하여 사용하고 있음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2849"/>
            <a:ext cx="830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– MEDIA LIST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12677"/>
            <a:ext cx="83724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6241" y="1431827"/>
            <a:ext cx="319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NTP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서버를 설정하기 위한 서버 선택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5856" y="2439939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서버에 설정된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NTP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서버 목록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4677" y="3199218"/>
            <a:ext cx="150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NTP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서버 입력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55836"/>
              </p:ext>
            </p:extLst>
          </p:nvPr>
        </p:nvGraphicFramePr>
        <p:xfrm>
          <a:off x="323528" y="4221088"/>
          <a:ext cx="8568952" cy="1889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NEW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SAVE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CANCEL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DELETE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NTP</a:t>
                      </a:r>
                      <a:r>
                        <a:rPr lang="en-US" altLang="ko-KR" sz="1400" baseline="0" dirty="0" smtClean="0"/>
                        <a:t> STOP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NTP RESTART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NTP </a:t>
                      </a:r>
                      <a:r>
                        <a:rPr lang="ko-KR" altLang="en-US" sz="1400" baseline="0" dirty="0" smtClean="0"/>
                        <a:t>서버 정보를 추가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삭제하기 위한 버튼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NEW: </a:t>
                      </a:r>
                      <a:r>
                        <a:rPr lang="ko-KR" altLang="en-US" sz="1400" baseline="0" dirty="0" smtClean="0"/>
                        <a:t>새로운 </a:t>
                      </a:r>
                      <a:r>
                        <a:rPr lang="en-US" altLang="ko-KR" sz="1400" baseline="0" dirty="0" smtClean="0"/>
                        <a:t>NTP </a:t>
                      </a:r>
                      <a:r>
                        <a:rPr lang="ko-KR" altLang="en-US" sz="1400" baseline="0" dirty="0" smtClean="0"/>
                        <a:t>서버 정보 입력을 위해서 </a:t>
                      </a:r>
                      <a:r>
                        <a:rPr lang="en-US" altLang="ko-KR" sz="1400" baseline="0" dirty="0" smtClean="0"/>
                        <a:t>NTP SERVER NAME </a:t>
                      </a:r>
                      <a:r>
                        <a:rPr lang="ko-KR" altLang="en-US" sz="1400" baseline="0" dirty="0" smtClean="0"/>
                        <a:t>초기화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SAVE: NTP SERVER NAME</a:t>
                      </a:r>
                      <a:r>
                        <a:rPr lang="ko-KR" altLang="en-US" sz="1400" baseline="0" dirty="0" smtClean="0"/>
                        <a:t>에 입력된 정보를 저장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CANCEL: </a:t>
                      </a:r>
                      <a:r>
                        <a:rPr lang="ko-KR" altLang="en-US" sz="1400" baseline="0" dirty="0" smtClean="0"/>
                        <a:t>작성하고 있는 </a:t>
                      </a:r>
                      <a:r>
                        <a:rPr lang="en-US" altLang="ko-KR" sz="1400" baseline="0" dirty="0" smtClean="0"/>
                        <a:t>NTP SERVER NAME </a:t>
                      </a:r>
                      <a:r>
                        <a:rPr lang="ko-KR" altLang="en-US" sz="1400" baseline="0" dirty="0" smtClean="0"/>
                        <a:t>입력 창 초기화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DELETE: </a:t>
                      </a:r>
                      <a:r>
                        <a:rPr lang="ko-KR" altLang="en-US" sz="1400" baseline="0" dirty="0" smtClean="0"/>
                        <a:t>선택된 </a:t>
                      </a:r>
                      <a:r>
                        <a:rPr lang="en-US" altLang="ko-KR" sz="1400" baseline="0" dirty="0" smtClean="0"/>
                        <a:t>NTP </a:t>
                      </a:r>
                      <a:r>
                        <a:rPr lang="ko-KR" altLang="en-US" sz="1400" baseline="0" dirty="0" smtClean="0"/>
                        <a:t>서버 목록 삭제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NTP STOP: </a:t>
                      </a:r>
                      <a:r>
                        <a:rPr lang="ko-KR" altLang="en-US" sz="1400" baseline="0" dirty="0" smtClean="0"/>
                        <a:t>서버의 </a:t>
                      </a:r>
                      <a:r>
                        <a:rPr lang="en-US" altLang="ko-KR" sz="1400" baseline="0" dirty="0" smtClean="0"/>
                        <a:t>NTP </a:t>
                      </a:r>
                      <a:r>
                        <a:rPr lang="ko-KR" altLang="en-US" sz="1400" baseline="0" dirty="0" smtClean="0"/>
                        <a:t>데몬 중지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NTP RESTART: </a:t>
                      </a:r>
                      <a:r>
                        <a:rPr lang="ko-KR" altLang="en-US" sz="1400" baseline="0" dirty="0" smtClean="0"/>
                        <a:t>서버의 </a:t>
                      </a:r>
                      <a:r>
                        <a:rPr lang="en-US" altLang="ko-KR" sz="1400" baseline="0" dirty="0" smtClean="0"/>
                        <a:t>NTP </a:t>
                      </a:r>
                      <a:r>
                        <a:rPr lang="ko-KR" altLang="en-US" sz="1400" baseline="0" dirty="0" smtClean="0"/>
                        <a:t>데몬 </a:t>
                      </a:r>
                      <a:r>
                        <a:rPr lang="ko-KR" altLang="en-US" sz="1400" baseline="0" dirty="0" err="1" smtClean="0"/>
                        <a:t>재시작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TIME SAVE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CURRENT TIME</a:t>
                      </a:r>
                      <a:r>
                        <a:rPr lang="ko-KR" altLang="en-US" sz="1400" baseline="0" dirty="0" smtClean="0"/>
                        <a:t>에 설정된 시간을 서버에 적용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– NTP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3528" y="4005064"/>
          <a:ext cx="8568952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NEW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SAVE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CANCEL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방화벽 설정 정보 추가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삭제 버튼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NEW: </a:t>
                      </a:r>
                      <a:r>
                        <a:rPr lang="ko-KR" altLang="en-US" sz="1400" baseline="0" dirty="0" smtClean="0"/>
                        <a:t>새로운 방화벽 정보 입력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SAVE: </a:t>
                      </a:r>
                      <a:r>
                        <a:rPr lang="ko-KR" altLang="en-US" sz="1400" baseline="0" dirty="0" smtClean="0"/>
                        <a:t>방화벽 설정저장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CANCEL: </a:t>
                      </a:r>
                      <a:r>
                        <a:rPr lang="ko-KR" altLang="en-US" sz="1400" baseline="0" dirty="0" smtClean="0"/>
                        <a:t>작성하고 있는 방화벽 설정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입력 창 초기화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DELETE: </a:t>
                      </a:r>
                      <a:r>
                        <a:rPr lang="ko-KR" altLang="en-US" sz="1400" baseline="0" dirty="0" smtClean="0"/>
                        <a:t>선택된 방화벽 설정 정보 삭제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80728"/>
            <a:ext cx="86677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257842" y="1321023"/>
            <a:ext cx="319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방화벽 설정을 위한 서버 선택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– FIREWALL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97402" y="3039576"/>
          <a:ext cx="8568952" cy="3413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ACCEPT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방화벽 정책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ACCEPT: </a:t>
                      </a:r>
                      <a:r>
                        <a:rPr lang="ko-KR" altLang="en-US" sz="1400" baseline="0" dirty="0" smtClean="0"/>
                        <a:t>허용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DROP: </a:t>
                      </a:r>
                      <a:r>
                        <a:rPr lang="ko-KR" altLang="en-US" sz="1400" baseline="0" dirty="0" smtClean="0"/>
                        <a:t>차단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IFACE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네트워크 인터페이스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NONE: </a:t>
                      </a:r>
                      <a:r>
                        <a:rPr lang="ko-KR" altLang="en-US" sz="1400" baseline="0" dirty="0" smtClean="0"/>
                        <a:t>모든 인터페이스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ETHERNET INTERFACE NAME: </a:t>
                      </a:r>
                      <a:r>
                        <a:rPr lang="ko-KR" altLang="en-US" sz="1400" baseline="0" dirty="0" smtClean="0"/>
                        <a:t>정책을 적용할 네트워크 인터페이스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PROTOCOL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프로토콜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NONE: </a:t>
                      </a:r>
                      <a:r>
                        <a:rPr lang="ko-KR" altLang="en-US" sz="1400" baseline="0" dirty="0" smtClean="0"/>
                        <a:t>모든 프로토콜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UDP/TCP: </a:t>
                      </a:r>
                      <a:r>
                        <a:rPr lang="ko-KR" altLang="en-US" sz="1400" baseline="0" dirty="0" smtClean="0"/>
                        <a:t>정책을 적용할 프로토콜 유형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SOURCE 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서버에 접근하는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주소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SOURCE</a:t>
                      </a:r>
                      <a:r>
                        <a:rPr lang="en-US" altLang="ko-KR" sz="1400" baseline="0" dirty="0" smtClean="0"/>
                        <a:t>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서버에 접근하는 포트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DESTINATION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서버에서 사용하는 포트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설명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– FIREWALL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16732"/>
            <a:ext cx="85725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74" y="1124744"/>
            <a:ext cx="85915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12354"/>
              </p:ext>
            </p:extLst>
          </p:nvPr>
        </p:nvGraphicFramePr>
        <p:xfrm>
          <a:off x="289620" y="2852936"/>
          <a:ext cx="856895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IP</a:t>
                      </a:r>
                      <a:r>
                        <a:rPr lang="en-US" altLang="ko-KR" sz="1400" baseline="0" dirty="0" smtClean="0"/>
                        <a:t> 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접근 불가 목록 입력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46074" y="1465039"/>
            <a:ext cx="2547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접속 불허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– IP </a:t>
            </a:r>
            <a:r>
              <a:rPr lang="en-US" altLang="ko-KR" dirty="0" err="1"/>
              <a:t>Excep</a:t>
            </a:r>
            <a:r>
              <a:rPr lang="en-US" altLang="ko-KR" dirty="0"/>
              <a:t>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8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5576"/>
            <a:ext cx="830465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2060848"/>
            <a:ext cx="29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검색 조건을 이용하여 사용자 검색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1177007"/>
            <a:ext cx="305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사용자 정보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5474" y="2420888"/>
            <a:ext cx="305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입력된 사용자 정보 총 개수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USER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7402" y="3039576"/>
          <a:ext cx="8568952" cy="3596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 계정 정보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E164 (</a:t>
                      </a:r>
                      <a:r>
                        <a:rPr lang="ko-KR" altLang="en-US" sz="1400" baseline="0" dirty="0" smtClean="0"/>
                        <a:t>전화번호</a:t>
                      </a:r>
                      <a:r>
                        <a:rPr lang="en-US" altLang="ko-KR" sz="1400" baseline="0" dirty="0" smtClean="0"/>
                        <a:t>)/USER ID/PASSWORD/REALM (</a:t>
                      </a:r>
                      <a:r>
                        <a:rPr lang="ko-KR" altLang="en-US" sz="1400" baseline="0" dirty="0" smtClean="0"/>
                        <a:t>도메인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 번호 서비스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PERMISSION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사용자 단말기 권한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PAUSE/SENDRECV/SENDONLY/RECVONLY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DECLINE: </a:t>
                      </a:r>
                      <a:r>
                        <a:rPr lang="ko-KR" altLang="en-US" sz="1400" baseline="0" dirty="0" smtClean="0"/>
                        <a:t>등록 거부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FORWARD</a:t>
                      </a:r>
                      <a:r>
                        <a:rPr lang="en-US" altLang="ko-KR" sz="1400" baseline="0" dirty="0" smtClean="0"/>
                        <a:t> TYPE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FORWARD</a:t>
                      </a:r>
                      <a:r>
                        <a:rPr lang="en-US" altLang="ko-KR" sz="1400" baseline="0" dirty="0" smtClean="0"/>
                        <a:t> E164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착신전환 서비스 방식과 착신전환 전화번호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DISABLE/ALL/BUSY/TIMEOUT/UNREGISTER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 CALL</a:t>
                      </a:r>
                      <a:r>
                        <a:rPr lang="en-US" altLang="ko-KR" sz="1400" baseline="0" dirty="0" smtClean="0"/>
                        <a:t> 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최대 통화시간 설정 </a:t>
                      </a:r>
                      <a:r>
                        <a:rPr lang="en-US" altLang="ko-KR" sz="1400" baseline="0" dirty="0" smtClean="0"/>
                        <a:t>(0: </a:t>
                      </a:r>
                      <a:r>
                        <a:rPr lang="ko-KR" altLang="en-US" sz="1400" baseline="0" dirty="0" smtClean="0"/>
                        <a:t>무제한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PICK</a:t>
                      </a:r>
                      <a:r>
                        <a:rPr lang="en-US" altLang="ko-KR" sz="1400" baseline="0" dirty="0" smtClean="0"/>
                        <a:t>UP 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PICKUP </a:t>
                      </a:r>
                      <a:r>
                        <a:rPr lang="ko-KR" altLang="en-US" sz="1400" baseline="0" dirty="0" smtClean="0"/>
                        <a:t>그룹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 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정책 그룹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METHOD OF CALL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동시 등록된 사용자에 대한 호 연결 방식 </a:t>
                      </a:r>
                      <a:r>
                        <a:rPr lang="en-US" altLang="ko-KR" sz="1400" baseline="0" smtClean="0"/>
                        <a:t>(MULTI-REGISTER USER)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CONCURRENT/SEQUENCE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err="1" smtClean="0"/>
                        <a:t>녹취</a:t>
                      </a:r>
                      <a:r>
                        <a:rPr lang="ko-KR" altLang="en-US" sz="1400" baseline="0" dirty="0" smtClean="0"/>
                        <a:t> 서비스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USER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44724"/>
            <a:ext cx="8543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29319"/>
              </p:ext>
            </p:extLst>
          </p:nvPr>
        </p:nvGraphicFramePr>
        <p:xfrm>
          <a:off x="251520" y="1268760"/>
          <a:ext cx="8568952" cy="490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PREPAY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선불 서비스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CLIR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 번호 제한 </a:t>
                      </a:r>
                      <a:r>
                        <a:rPr lang="en-US" altLang="ko-KR" sz="1400" dirty="0" smtClean="0"/>
                        <a:t>(Calling Line Identification Restriction)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 번호 표시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dirty="0" smtClean="0"/>
                        <a:t>Calling Line Identification Presentation)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CLASS OF USER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사용자 유형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NORMAL/ENTERPRISE/CALLCENTER/IVR/WHOLESALE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단축 내선번호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SERVICE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부가서비스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RBT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ANNOUNCE: </a:t>
                      </a:r>
                      <a:r>
                        <a:rPr lang="ko-KR" altLang="en-US" sz="1400" baseline="0" dirty="0" smtClean="0"/>
                        <a:t>선불 잔액 알림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VMS: </a:t>
                      </a:r>
                      <a:r>
                        <a:rPr lang="ko-KR" altLang="en-US" sz="1400" baseline="0" dirty="0" smtClean="0"/>
                        <a:t>지원하지 않음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MEDIA RELAY: </a:t>
                      </a:r>
                      <a:r>
                        <a:rPr lang="ko-KR" altLang="en-US" sz="1400" baseline="0" dirty="0" smtClean="0"/>
                        <a:t>공인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사용자에게 미디어 릴레이 서비스 지원 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NETWORK: </a:t>
                      </a:r>
                      <a:r>
                        <a:rPr lang="ko-KR" altLang="en-US" sz="1400" baseline="0" dirty="0" smtClean="0"/>
                        <a:t>공인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사용자를 사설 네트워크로 인식하도록 하는 서비스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 PERMISSION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호 허용 정책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EXTENSION: </a:t>
                      </a:r>
                      <a:r>
                        <a:rPr lang="ko-KR" altLang="en-US" sz="1400" baseline="0" dirty="0" smtClean="0"/>
                        <a:t>내선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LOCAL: </a:t>
                      </a:r>
                      <a:r>
                        <a:rPr lang="ko-KR" altLang="en-US" sz="1400" baseline="0" dirty="0" smtClean="0"/>
                        <a:t>시내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LONG DISTANCE: </a:t>
                      </a:r>
                      <a:r>
                        <a:rPr lang="ko-KR" altLang="en-US" sz="1400" baseline="0" dirty="0" smtClean="0"/>
                        <a:t>시외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MOBILE: </a:t>
                      </a:r>
                      <a:r>
                        <a:rPr lang="ko-KR" altLang="en-US" sz="1400" baseline="0" dirty="0" smtClean="0"/>
                        <a:t>이동전화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INTERNATIONAL: </a:t>
                      </a:r>
                      <a:r>
                        <a:rPr lang="ko-KR" altLang="en-US" sz="1400" baseline="0" dirty="0" smtClean="0"/>
                        <a:t>국제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MULTI REGISTER: </a:t>
                      </a:r>
                      <a:r>
                        <a:rPr lang="ko-KR" altLang="en-US" sz="1400" baseline="0" dirty="0" smtClean="0"/>
                        <a:t>다중 등록 허용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MULTI CALL: </a:t>
                      </a:r>
                      <a:r>
                        <a:rPr lang="ko-KR" altLang="en-US" sz="1400" baseline="0" dirty="0" smtClean="0"/>
                        <a:t>다중 통화 허용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USER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5700389"/>
            <a:ext cx="8229600" cy="608931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Internet Explorer</a:t>
            </a:r>
            <a:r>
              <a:rPr lang="ko-KR" altLang="en-US" dirty="0" smtClean="0"/>
              <a:t>의 주소창에 </a:t>
            </a:r>
            <a:r>
              <a:rPr lang="en-US" altLang="ko-KR" dirty="0" smtClean="0">
                <a:hlinkClick r:id="rId2"/>
              </a:rPr>
              <a:t>http://</a:t>
            </a:r>
            <a:r>
              <a:rPr lang="ko-KR" altLang="en-US" dirty="0" err="1" smtClean="0">
                <a:hlinkClick r:id="rId2"/>
              </a:rPr>
              <a:t>웹주소</a:t>
            </a:r>
            <a:r>
              <a:rPr lang="en-US" altLang="ko-KR" dirty="0" smtClean="0">
                <a:hlinkClick r:id="rId2"/>
              </a:rPr>
              <a:t>:8000</a:t>
            </a:r>
            <a:r>
              <a:rPr lang="ko-KR" altLang="en-US" dirty="0" smtClean="0"/>
              <a:t>을 입력하여 접속</a:t>
            </a:r>
            <a:endParaRPr lang="en-US" altLang="ko-KR" dirty="0" smtClean="0"/>
          </a:p>
          <a:p>
            <a:r>
              <a:rPr lang="ko-KR" altLang="en-US" dirty="0" smtClean="0"/>
              <a:t>로그인 화면에서 계정 아이디와 패스워드를 입력하여 로그인</a:t>
            </a:r>
            <a:endParaRPr lang="ko-KR" alt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관리 페이지 접속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952555"/>
            <a:ext cx="6477508" cy="452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2609"/>
            <a:ext cx="8568952" cy="409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23423"/>
              </p:ext>
            </p:extLst>
          </p:nvPr>
        </p:nvGraphicFramePr>
        <p:xfrm>
          <a:off x="323528" y="5325576"/>
          <a:ext cx="8568952" cy="112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IDENTITY/PASSWORD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CALLCENTER </a:t>
                      </a:r>
                      <a:r>
                        <a:rPr lang="ko-KR" altLang="en-US" sz="1400" baseline="0" dirty="0" smtClean="0"/>
                        <a:t>로그인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ADDR/PORT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로컬 주소와 포트 입력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REALM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CALLCENTER </a:t>
                      </a:r>
                      <a:r>
                        <a:rPr lang="ko-KR" altLang="en-US" sz="1400" baseline="0" dirty="0" smtClean="0"/>
                        <a:t>계정이 포함되어 있는 정책 그룹과 도메인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동일한 정책 그룹과 도메인에 속한 내선번호와 </a:t>
                      </a:r>
                      <a:r>
                        <a:rPr lang="en-US" altLang="ko-KR" sz="1400" baseline="0" dirty="0" smtClean="0"/>
                        <a:t>QUEUE</a:t>
                      </a:r>
                      <a:r>
                        <a:rPr lang="ko-KR" altLang="en-US" sz="1400" baseline="0" dirty="0" smtClean="0"/>
                        <a:t>에 대해서 정보 송수신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87075" y="908720"/>
            <a:ext cx="364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CALLCENTER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계정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6136" y="1592796"/>
            <a:ext cx="283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CALLCENTER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계정 검색 버튼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006" y="3144159"/>
            <a:ext cx="2278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CALLCENTER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계정 목록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CALL CENTER USER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908720"/>
            <a:ext cx="85248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75856" y="96098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그룹 정보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0334" y="414908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정책 그룹 목록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4008" y="132102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그룹 검색 버튼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566124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그룹 목록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순서에 따라 우선순위가 변경됨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9872" y="58052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내선 목록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450912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내선번호 이동 버튼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Hunt Group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78428"/>
              </p:ext>
            </p:extLst>
          </p:nvPr>
        </p:nvGraphicFramePr>
        <p:xfrm>
          <a:off x="251520" y="1268760"/>
          <a:ext cx="8568952" cy="38164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332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GDN E164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대표번호 </a:t>
                      </a:r>
                      <a:r>
                        <a:rPr lang="en-US" altLang="ko-KR" sz="1400" baseline="0" dirty="0" smtClean="0"/>
                        <a:t>(Numbering plan</a:t>
                      </a:r>
                      <a:r>
                        <a:rPr lang="ko-KR" altLang="en-US" sz="1400" baseline="0" dirty="0" smtClean="0"/>
                        <a:t>에 내선대역으로 설정되어 있어야함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7976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 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그룹에 속한 내선 번호 호출 방식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동시호출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순차호출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지정된 시간 내에 응답이 없으면 다음 내선 호출 </a:t>
                      </a:r>
                      <a:r>
                        <a:rPr lang="en-US" altLang="ko-KR" sz="1400" baseline="0" dirty="0" smtClean="0"/>
                        <a:t>(10/15/30)</a:t>
                      </a:r>
                    </a:p>
                  </a:txBody>
                  <a:tcPr/>
                </a:tc>
              </a:tr>
              <a:tr h="332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POLICY/REALM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대표번호의 정책그룹과 도메인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7976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HOUR1/MIN1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HOUR2/MIN2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서비스 가능 시간 설정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모든 항목이 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ko-KR" altLang="en-US" sz="1400" baseline="0" dirty="0" smtClean="0"/>
                        <a:t>이면 시간 제한 없음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HOUR1/MIN1: </a:t>
                      </a:r>
                      <a:r>
                        <a:rPr lang="ko-KR" altLang="en-US" sz="1400" baseline="0" dirty="0" smtClean="0"/>
                        <a:t>시작시간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HOUR2/MIN2: </a:t>
                      </a:r>
                      <a:r>
                        <a:rPr lang="ko-KR" altLang="en-US" sz="1400" baseline="0" dirty="0" smtClean="0"/>
                        <a:t>종료시간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32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서비스 가능 요일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대표번호의 상세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APPLY LAST TIME: </a:t>
                      </a:r>
                      <a:r>
                        <a:rPr lang="ko-KR" altLang="en-US" sz="1400" baseline="0" dirty="0" smtClean="0"/>
                        <a:t>전화 응답 시간을 고려하여 호출 순서를 지정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ENABLE </a:t>
                      </a:r>
                      <a:r>
                        <a:rPr lang="en-US" altLang="ko-KR" sz="1400" baseline="0" dirty="0" smtClean="0"/>
                        <a:t>RBT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대표번호에 </a:t>
                      </a:r>
                      <a:r>
                        <a:rPr lang="en-US" altLang="ko-KR" sz="1400" baseline="0" dirty="0" smtClean="0"/>
                        <a:t>RBT </a:t>
                      </a:r>
                      <a:r>
                        <a:rPr lang="ko-KR" altLang="en-US" sz="1400" baseline="0" dirty="0" smtClean="0"/>
                        <a:t>기능 지정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ENABLE WAIT: </a:t>
                      </a:r>
                      <a:r>
                        <a:rPr lang="ko-KR" altLang="en-US" sz="1400" baseline="0" dirty="0" smtClean="0"/>
                        <a:t>대표번호에 속한 모든 내선이 통화중인 경우 통화가 종료될 때까지 </a:t>
                      </a:r>
                      <a:r>
                        <a:rPr lang="ko-KR" altLang="en-US" sz="1400" baseline="0" dirty="0" smtClean="0"/>
                        <a:t>대기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Hunt Group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54088"/>
            <a:ext cx="8595078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79712" y="960983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정책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3933056"/>
            <a:ext cx="859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정책 목록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134076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정책 검색 버튼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8204" y="162880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정책 우선 순위 검색 버튼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NUMBERINGPLAN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12607"/>
              </p:ext>
            </p:extLst>
          </p:nvPr>
        </p:nvGraphicFramePr>
        <p:xfrm>
          <a:off x="251520" y="1268760"/>
          <a:ext cx="8568952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4216"/>
                <a:gridCol w="6624736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PATTERN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err="1" smtClean="0"/>
                        <a:t>라우팅을</a:t>
                      </a:r>
                      <a:r>
                        <a:rPr lang="ko-KR" altLang="en-US" sz="1400" baseline="0" dirty="0" smtClean="0"/>
                        <a:t> 설정하기 위한 패턴 </a:t>
                      </a:r>
                      <a:r>
                        <a:rPr lang="en-US" altLang="ko-KR" sz="1400" baseline="0" dirty="0" smtClean="0"/>
                        <a:t>(Regular Expression </a:t>
                      </a:r>
                      <a:r>
                        <a:rPr lang="ko-KR" altLang="en-US" sz="1400" baseline="0" dirty="0" smtClean="0"/>
                        <a:t>사용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REPLACEMENT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입력된 </a:t>
                      </a:r>
                      <a:r>
                        <a:rPr lang="en-US" altLang="ko-KR" sz="1400" baseline="0" dirty="0" smtClean="0"/>
                        <a:t>PATTERN</a:t>
                      </a:r>
                      <a:r>
                        <a:rPr lang="ko-KR" altLang="en-US" sz="1400" baseline="0" dirty="0" smtClean="0"/>
                        <a:t> 변경 정책 </a:t>
                      </a:r>
                      <a:r>
                        <a:rPr lang="en-US" altLang="ko-KR" sz="1400" baseline="0" dirty="0" smtClean="0"/>
                        <a:t>(PREFIX </a:t>
                      </a:r>
                      <a:r>
                        <a:rPr lang="ko-KR" altLang="en-US" sz="1400" baseline="0" dirty="0" smtClean="0"/>
                        <a:t>추가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삭제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${EXT}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기본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 070${EXT}  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전화번호에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PREFIX 070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을 추가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예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12345678  07012345678)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 ${EXT}90  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전화번호에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POSTFIX 90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을 추가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예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12345678  1234567890)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 ${EXT:3}  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전화번호 앞에서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3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자리 삭제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예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07012345678 12345678)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 ${EXT:-3}  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전화번호 뒤에서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3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자리 삭제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예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07012345678 07012345)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GRADE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CALL PERMISSION</a:t>
                      </a:r>
                      <a:r>
                        <a:rPr lang="ko-KR" altLang="en-US" sz="1400" baseline="0" dirty="0" smtClean="0"/>
                        <a:t> 설정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사용자의 </a:t>
                      </a:r>
                      <a:r>
                        <a:rPr lang="en-US" altLang="ko-KR" sz="1400" baseline="0" dirty="0" smtClean="0"/>
                        <a:t>CALL PERMISSION</a:t>
                      </a:r>
                      <a:r>
                        <a:rPr lang="ko-KR" altLang="en-US" sz="1400" baseline="0" dirty="0" smtClean="0"/>
                        <a:t>과 관련 있음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EXTENSION/LOCAL/LONG/MOBILE/INTERNATIONAL (CALL PERMISSION)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PICKUP: </a:t>
                      </a:r>
                      <a:r>
                        <a:rPr lang="ko-KR" altLang="en-US" sz="1400" baseline="0" dirty="0" smtClean="0"/>
                        <a:t>지정된 </a:t>
                      </a:r>
                      <a:r>
                        <a:rPr lang="en-US" altLang="ko-KR" sz="1400" baseline="0" dirty="0" smtClean="0"/>
                        <a:t>PICKUP </a:t>
                      </a:r>
                      <a:r>
                        <a:rPr lang="ko-KR" altLang="en-US" sz="1400" baseline="0" dirty="0" smtClean="0"/>
                        <a:t>그룹에 속한 특정 내선 당겨 받기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GROUP-PICKUP: </a:t>
                      </a:r>
                      <a:r>
                        <a:rPr lang="ko-KR" altLang="en-US" sz="1400" baseline="0" dirty="0" smtClean="0"/>
                        <a:t>지정된 </a:t>
                      </a:r>
                      <a:r>
                        <a:rPr lang="en-US" altLang="ko-KR" sz="1400" baseline="0" dirty="0" smtClean="0"/>
                        <a:t>PICKUP </a:t>
                      </a:r>
                      <a:r>
                        <a:rPr lang="ko-KR" altLang="en-US" sz="1400" baseline="0" dirty="0" smtClean="0"/>
                        <a:t>그룹에 속한 번호에 대한 당겨 받기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ALLER-GDN: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발신자를 기준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발신자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CID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(USER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보다 우선순위 낮음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CALLED-GDN: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수신자를 기준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발신자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CID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(USER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보다 우선순위 높음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  CALLER_GDN &lt; USER_CID &lt; CALLED_GDN (</a:t>
                      </a:r>
                      <a:r>
                        <a:rPr lang="ko-KR" altLang="en-US" sz="1400" baseline="0" dirty="0" smtClean="0"/>
                        <a:t>우선순위 높은 순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TRUNK-EXTENSION: </a:t>
                      </a:r>
                      <a:r>
                        <a:rPr lang="ko-KR" altLang="en-US" sz="1400" baseline="0" dirty="0" smtClean="0"/>
                        <a:t>다른 서버에 설정된 내선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EXCEPT-EXTENSION: </a:t>
                      </a:r>
                      <a:r>
                        <a:rPr lang="ko-KR" altLang="en-US" sz="1400" baseline="0" dirty="0" smtClean="0"/>
                        <a:t>특정 번호를 내선으로 처리하지 않음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SERVICE: </a:t>
                      </a:r>
                      <a:r>
                        <a:rPr lang="ko-KR" altLang="en-US" sz="1400" baseline="0" dirty="0" smtClean="0"/>
                        <a:t>특정 번호를 </a:t>
                      </a:r>
                      <a:r>
                        <a:rPr lang="en-US" altLang="ko-KR" sz="1400" baseline="0" dirty="0" smtClean="0"/>
                        <a:t>IVR</a:t>
                      </a:r>
                      <a:r>
                        <a:rPr lang="ko-KR" altLang="en-US" sz="1400" baseline="0" dirty="0" smtClean="0"/>
                        <a:t>과 서비스 번호로 처리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BLOCK: </a:t>
                      </a:r>
                      <a:r>
                        <a:rPr lang="ko-KR" altLang="en-US" sz="1400" baseline="0" dirty="0" smtClean="0"/>
                        <a:t>특정 번호에 대해서 서비스 제한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LOGIN/LOGOUT: </a:t>
                      </a:r>
                      <a:r>
                        <a:rPr lang="en-US" altLang="ko-KR" sz="1400" baseline="0" dirty="0" smtClean="0"/>
                        <a:t>ACD</a:t>
                      </a:r>
                      <a:r>
                        <a:rPr lang="ko-KR" altLang="en-US" sz="1400" baseline="0" dirty="0" smtClean="0"/>
                        <a:t>그룹에 로그인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로그아웃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외부 발신인 경우 연결에 사용할 </a:t>
                      </a:r>
                      <a:r>
                        <a:rPr lang="en-US" altLang="ko-KR" sz="1400" baseline="0" dirty="0" smtClean="0"/>
                        <a:t>TRUNK </a:t>
                      </a:r>
                      <a:r>
                        <a:rPr lang="ko-KR" altLang="en-US" sz="1400" baseline="0" dirty="0" smtClean="0"/>
                        <a:t>그룹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 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err="1" smtClean="0"/>
                        <a:t>라우팅</a:t>
                      </a:r>
                      <a:r>
                        <a:rPr lang="ko-KR" altLang="en-US" sz="1400" baseline="0" dirty="0" smtClean="0"/>
                        <a:t> 정책이 적용되는 </a:t>
                      </a:r>
                      <a:r>
                        <a:rPr lang="en-US" altLang="ko-KR" sz="1400" baseline="0" dirty="0" smtClean="0"/>
                        <a:t>POLICY GROUP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NUMBERINGPLAN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980728"/>
            <a:ext cx="864096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367297" y="95460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정보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2527" y="132101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PICKUP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 검색 버튼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0232" y="249289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정책그룹 목록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450912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내선 목록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1880" y="450912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내선 목록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2132857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그룹 목록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378904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내선번호 이동 버튼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3968" y="2977207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그룹 명칭 지정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968" y="32129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그룹의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POLICY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3968" y="3481263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그룹의 도메인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23528" y="5943168"/>
          <a:ext cx="856895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8952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PICKUP </a:t>
                      </a:r>
                      <a:r>
                        <a:rPr lang="ko-KR" altLang="en-US" sz="1400" dirty="0" smtClean="0"/>
                        <a:t>그룹이 설정되면 자동으로 </a:t>
                      </a:r>
                      <a:r>
                        <a:rPr lang="en-US" altLang="ko-KR" sz="1400" dirty="0" smtClean="0"/>
                        <a:t>USER</a:t>
                      </a:r>
                      <a:r>
                        <a:rPr lang="ko-KR" altLang="en-US" sz="1400" dirty="0" smtClean="0"/>
                        <a:t>의 </a:t>
                      </a:r>
                      <a:r>
                        <a:rPr lang="en-US" altLang="ko-KR" sz="1400" dirty="0" smtClean="0"/>
                        <a:t>PICKUP GROUP</a:t>
                      </a:r>
                      <a:r>
                        <a:rPr lang="ko-KR" altLang="en-US" sz="1400" dirty="0" smtClean="0"/>
                        <a:t>에 반영됨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PICKUP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07924"/>
            <a:ext cx="85153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12088"/>
              </p:ext>
            </p:extLst>
          </p:nvPr>
        </p:nvGraphicFramePr>
        <p:xfrm>
          <a:off x="251520" y="5860504"/>
          <a:ext cx="864096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**</a:t>
                      </a:r>
                      <a:r>
                        <a:rPr lang="en-US" altLang="ko-KR" sz="1400" baseline="0" dirty="0" smtClean="0"/>
                        <a:t> REALM</a:t>
                      </a:r>
                      <a:r>
                        <a:rPr lang="ko-KR" altLang="en-US" sz="1400" baseline="0" dirty="0" smtClean="0"/>
                        <a:t>은 사용자 </a:t>
                      </a:r>
                      <a:r>
                        <a:rPr lang="en-US" altLang="ko-KR" sz="1400" baseline="0" dirty="0" smtClean="0"/>
                        <a:t>REGISTER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CALL CENTER </a:t>
                      </a:r>
                      <a:r>
                        <a:rPr lang="ko-KR" altLang="en-US" sz="1400" baseline="0" dirty="0" smtClean="0"/>
                        <a:t>기능과 관련이 있음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87824" y="898064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REALM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정보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464" y="3202321"/>
            <a:ext cx="851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REALM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목록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최대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128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 지정 가능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80312" y="549351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도메인 지정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POLICY (REALM)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836712"/>
            <a:ext cx="85153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15816" y="898277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POLICY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정보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2894756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POLICY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목록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(KEY 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9999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은 기본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747197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KEY: 1 ~ 9998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사이의 임의의 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9940" y="574719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VALUE: POLICY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 명칭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0260" y="574719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DEFAULT POLICY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 사용여부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POLICY (POLICY)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71800" y="110499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Record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정보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846237"/>
            <a:ext cx="8448675" cy="379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72280"/>
              </p:ext>
            </p:extLst>
          </p:nvPr>
        </p:nvGraphicFramePr>
        <p:xfrm>
          <a:off x="251520" y="4653136"/>
          <a:ext cx="8568952" cy="2087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133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</a:t>
                      </a:r>
                      <a:r>
                        <a:rPr lang="en-US" altLang="ko-KR" sz="1400" baseline="0" dirty="0" smtClean="0"/>
                        <a:t> 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정책 그룹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Backup IP / 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녹취 파일이 저장될 서버</a:t>
                      </a:r>
                      <a:r>
                        <a:rPr lang="en-US" altLang="ko-KR" sz="1400" baseline="0" dirty="0" smtClean="0"/>
                        <a:t>IP</a:t>
                      </a:r>
                      <a:r>
                        <a:rPr lang="ko-KR" altLang="en-US" sz="1400" baseline="0" dirty="0" smtClean="0"/>
                        <a:t>와 디렉토리 위치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ID / Password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en-US" altLang="ko-KR" sz="1400" dirty="0" smtClean="0"/>
                        <a:t>Backup</a:t>
                      </a:r>
                      <a:r>
                        <a:rPr lang="en-US" altLang="ko-KR" sz="1400" baseline="0" dirty="0" smtClean="0"/>
                        <a:t> Type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Backup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Backup Type</a:t>
                      </a:r>
                      <a:r>
                        <a:rPr lang="ko-KR" altLang="en-US" sz="1400" baseline="0" dirty="0" smtClean="0"/>
                        <a:t>에 맞는 아이디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비밀번호</a:t>
                      </a:r>
                      <a:endParaRPr lang="en-US" altLang="ko-KR" sz="14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FTP, SFTP, SCP, MOVE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백업 방식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백업할 서버의 접속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</a:p>
                  </a:txBody>
                  <a:tcPr/>
                </a:tc>
              </a:tr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Make Data Folder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Delete Original</a:t>
                      </a:r>
                      <a:r>
                        <a:rPr lang="en-US" altLang="ko-KR" sz="1400" baseline="0" dirty="0" smtClean="0"/>
                        <a:t> 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인덱스를 사용할지 안할지를 결정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TRUE / FALSE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날짜 폴더를 생성할지 안할지를 결정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TRUE / FALSE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원본 녹취 파일을 삭제할지 안할지를 결정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 TRUE / FALSE 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235" y="888975"/>
            <a:ext cx="328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RECORD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정</a:t>
            </a:r>
            <a:r>
              <a:rPr lang="ko-KR" altLang="en-US" sz="1400" b="1" dirty="0">
                <a:solidFill>
                  <a:srgbClr val="FF0000"/>
                </a:solidFill>
              </a:rPr>
              <a:t>책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POLICY (RECORD)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3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8" y="898116"/>
            <a:ext cx="82867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</a:t>
            </a:r>
            <a:r>
              <a:rPr lang="en-US" altLang="ko-KR" dirty="0" smtClean="0"/>
              <a:t>CRBT(Ring)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888975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graphicFrame>
        <p:nvGraphicFramePr>
          <p:cNvPr id="7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72324"/>
              </p:ext>
            </p:extLst>
          </p:nvPr>
        </p:nvGraphicFramePr>
        <p:xfrm>
          <a:off x="251520" y="3465004"/>
          <a:ext cx="8568952" cy="14477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133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Ring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컬러링 이름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Convert</a:t>
                      </a:r>
                      <a:r>
                        <a:rPr lang="en-US" altLang="ko-KR" sz="1400" baseline="0" dirty="0" smtClean="0"/>
                        <a:t> 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Wav</a:t>
                      </a:r>
                      <a:r>
                        <a:rPr lang="ko-KR" altLang="en-US" sz="1400" baseline="0" dirty="0" smtClean="0"/>
                        <a:t>파일로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Ring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컬러링 타입 지정</a:t>
                      </a:r>
                      <a:endParaRPr lang="en-US" altLang="ko-KR" sz="14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DEFAULT, USER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04348" y="2420888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재생버튼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57432"/>
            <a:ext cx="8244916" cy="549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6276" y="130476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로그 아웃 버튼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5617" y="1737392"/>
            <a:ext cx="2160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환경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서버 운영 정보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7900" y="2276872"/>
            <a:ext cx="2160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서비스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서비스 정책  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7900" y="3465584"/>
            <a:ext cx="2160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외부 연동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7900" y="3950590"/>
            <a:ext cx="2160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모니터링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7900" y="4797732"/>
            <a:ext cx="2160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웹 관리자 설정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19632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5" y="913000"/>
            <a:ext cx="85729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</a:t>
            </a:r>
            <a:r>
              <a:rPr lang="en-US" altLang="ko-KR" dirty="0" smtClean="0"/>
              <a:t>CRBT(Scenario)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3988" y="88897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225712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유저 목록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4408" y="3379975"/>
            <a:ext cx="459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컬러링 날짜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시간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Ring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종류 선택</a:t>
            </a:r>
          </a:p>
        </p:txBody>
      </p:sp>
    </p:spTree>
    <p:extLst>
      <p:ext uri="{BB962C8B-B14F-4D97-AF65-F5344CB8AC3E}">
        <p14:creationId xmlns:p14="http://schemas.microsoft.com/office/powerpoint/2010/main" val="11932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08720"/>
            <a:ext cx="8543925" cy="298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</a:t>
            </a:r>
            <a:r>
              <a:rPr lang="en-US" altLang="ko-KR" dirty="0" smtClean="0"/>
              <a:t>Attendants(</a:t>
            </a:r>
            <a:r>
              <a:rPr lang="en-US" altLang="ko-KR" dirty="0" err="1" smtClean="0"/>
              <a:t>Ment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75956" y="88897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graphicFrame>
        <p:nvGraphicFramePr>
          <p:cNvPr id="10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74009"/>
              </p:ext>
            </p:extLst>
          </p:nvPr>
        </p:nvGraphicFramePr>
        <p:xfrm>
          <a:off x="251520" y="3969060"/>
          <a:ext cx="8568952" cy="27584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133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Ment</a:t>
                      </a:r>
                      <a:r>
                        <a:rPr lang="en-US" altLang="ko-KR" sz="1400" dirty="0" smtClean="0"/>
                        <a:t>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멘트명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설명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Convert</a:t>
                      </a:r>
                      <a:r>
                        <a:rPr lang="en-US" altLang="ko-KR" sz="1400" baseline="0" dirty="0" smtClean="0"/>
                        <a:t> 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변경할 파일 불러오기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DTMF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DTMF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미사용 지정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TRUE / FALSE )</a:t>
                      </a:r>
                    </a:p>
                  </a:txBody>
                  <a:tcPr/>
                </a:tc>
              </a:tr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Max</a:t>
                      </a:r>
                      <a:r>
                        <a:rPr lang="en-US" altLang="ko-KR" sz="1400" baseline="0" dirty="0" smtClean="0"/>
                        <a:t> DTMF 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DTMF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횟수 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OutBound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아웃바운드 지정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TRUE / FALSE )</a:t>
                      </a:r>
                    </a:p>
                  </a:txBody>
                  <a:tcPr/>
                </a:tc>
              </a:tr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RingFile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아웃바운드가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 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컬러링 파일 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Short</a:t>
                      </a:r>
                      <a:r>
                        <a:rPr lang="en-US" altLang="ko-KR" sz="1400" baseline="0" dirty="0" smtClean="0"/>
                        <a:t> Dial 0 ~ 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바로가기 키 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Basic Dial / Retry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 키 지정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재시도 설정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NONE / * / # 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20372" y="2185119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재생버튼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25" y="908720"/>
            <a:ext cx="85725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Attendants(Scenario)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75956" y="88897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graphicFrame>
        <p:nvGraphicFramePr>
          <p:cNvPr id="10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29068"/>
              </p:ext>
            </p:extLst>
          </p:nvPr>
        </p:nvGraphicFramePr>
        <p:xfrm>
          <a:off x="251520" y="4941168"/>
          <a:ext cx="8568952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E164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유저 번호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165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Realm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/ Policy Group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정책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Scenario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시나리오 타입 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</a:t>
                      </a:r>
                      <a:r>
                        <a:rPr lang="en-US" altLang="ko-KR" sz="1400" baseline="0" dirty="0" smtClean="0"/>
                        <a:t> Time / End 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시작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종료 시간 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요일 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Ment</a:t>
                      </a:r>
                      <a:r>
                        <a:rPr lang="en-US" altLang="ko-KR" sz="1400" dirty="0" smtClean="0"/>
                        <a:t>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멘트명 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9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9" y="910546"/>
            <a:ext cx="8556725" cy="493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</a:t>
            </a:r>
            <a:r>
              <a:rPr lang="en-US" altLang="ko-KR" dirty="0" smtClean="0"/>
              <a:t>Record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725144"/>
            <a:ext cx="234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녹취 파일 재생 프로그램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7724" y="5281463"/>
            <a:ext cx="153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배속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볼륨 설정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6096" y="5229200"/>
            <a:ext cx="284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Caller /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Callee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파일명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확장자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7524" y="5769260"/>
            <a:ext cx="306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재생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정지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되감기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빨리감</a:t>
            </a:r>
            <a:r>
              <a:rPr lang="ko-KR" altLang="en-US" sz="1400" b="1" dirty="0">
                <a:solidFill>
                  <a:srgbClr val="FF0000"/>
                </a:solidFill>
              </a:rPr>
              <a:t>기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2330" y="4761148"/>
            <a:ext cx="153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파일 재생길이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6016" y="3049215"/>
            <a:ext cx="234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녹취 파일 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12060" y="1484784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조건 검색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27548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7" y="910950"/>
            <a:ext cx="8677275" cy="468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</a:t>
            </a:r>
            <a:r>
              <a:rPr lang="en-US" altLang="ko-KR" dirty="0" smtClean="0"/>
              <a:t>IVR </a:t>
            </a:r>
            <a:r>
              <a:rPr lang="en-US" altLang="ko-KR" dirty="0" err="1" smtClean="0"/>
              <a:t>Ment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6316" y="1086925"/>
            <a:ext cx="1630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취소 버튼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0092" y="1230941"/>
            <a:ext cx="1630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국가별 멘트 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5976" y="3164656"/>
            <a:ext cx="1630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멘트 목록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2360" y="479715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재생버튼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1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99486"/>
              </p:ext>
            </p:extLst>
          </p:nvPr>
        </p:nvGraphicFramePr>
        <p:xfrm>
          <a:off x="251520" y="5663716"/>
          <a:ext cx="8568952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File</a:t>
                      </a:r>
                      <a:r>
                        <a:rPr lang="en-US" altLang="ko-KR" sz="1400" baseline="0" dirty="0" smtClean="0"/>
                        <a:t>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파일명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Convert</a:t>
                      </a:r>
                      <a:r>
                        <a:rPr lang="en-US" altLang="ko-KR" sz="1400" baseline="0" dirty="0" smtClean="0"/>
                        <a:t> 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변경할 파일 불러오기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6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서비스 </a:t>
            </a:r>
            <a:r>
              <a:rPr lang="en-US" altLang="ko-KR" dirty="0"/>
              <a:t>– Holiday &amp; Work Setting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8" y="898116"/>
            <a:ext cx="84582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9016"/>
              </p:ext>
            </p:extLst>
          </p:nvPr>
        </p:nvGraphicFramePr>
        <p:xfrm>
          <a:off x="251520" y="5049180"/>
          <a:ext cx="8568952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Country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국가명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Holiday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공휴일 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National Holiday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국가 공휴일 체크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41630" y="3049215"/>
            <a:ext cx="117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국가별 코드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1720" y="1592796"/>
            <a:ext cx="117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년도별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검색</a:t>
            </a:r>
          </a:p>
        </p:txBody>
      </p:sp>
    </p:spTree>
    <p:extLst>
      <p:ext uri="{BB962C8B-B14F-4D97-AF65-F5344CB8AC3E}">
        <p14:creationId xmlns:p14="http://schemas.microsoft.com/office/powerpoint/2010/main" val="410140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8" y="908720"/>
            <a:ext cx="84391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서비스 </a:t>
            </a:r>
            <a:r>
              <a:rPr lang="en-US" altLang="ko-KR" dirty="0"/>
              <a:t>– Holiday &amp; Work Setting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1630" y="3049215"/>
            <a:ext cx="117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국가별 코드</a:t>
            </a:r>
          </a:p>
        </p:txBody>
      </p:sp>
      <p:graphicFrame>
        <p:nvGraphicFramePr>
          <p:cNvPr id="11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73912"/>
              </p:ext>
            </p:extLst>
          </p:nvPr>
        </p:nvGraphicFramePr>
        <p:xfrm>
          <a:off x="251520" y="4797152"/>
          <a:ext cx="8568952" cy="112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Country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국가명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</a:t>
                      </a:r>
                      <a:r>
                        <a:rPr lang="en-US" altLang="ko-KR" sz="1400" baseline="0" dirty="0" smtClean="0"/>
                        <a:t> Time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End 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업무 시작시간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종료시간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업무 일자 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3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2" y="899611"/>
            <a:ext cx="8597973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</a:t>
            </a:r>
            <a:r>
              <a:rPr lang="en-US" altLang="ko-KR" dirty="0" smtClean="0"/>
              <a:t>IVR Common(Sound)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1141003"/>
            <a:ext cx="1630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취소 버튼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79812" y="2276872"/>
            <a:ext cx="1630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파일 목록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8384" y="28889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재생버튼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1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22278"/>
              </p:ext>
            </p:extLst>
          </p:nvPr>
        </p:nvGraphicFramePr>
        <p:xfrm>
          <a:off x="251520" y="3861048"/>
          <a:ext cx="8568952" cy="1432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Sound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파일명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Convert</a:t>
                      </a:r>
                      <a:r>
                        <a:rPr lang="en-US" altLang="ko-KR" sz="1400" baseline="0" dirty="0" smtClean="0"/>
                        <a:t> 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변경할 파일 불러오기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Sound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사운드 타입 지정</a:t>
                      </a:r>
                      <a:endParaRPr lang="en-US" altLang="ko-KR" sz="14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MOH / QUEUE / DEFAULT MOH / DEFAULT QUEUE / </a:t>
                      </a: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9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1" y="891332"/>
            <a:ext cx="8570379" cy="386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</a:t>
            </a:r>
            <a:r>
              <a:rPr lang="en-US" altLang="ko-KR" dirty="0" smtClean="0"/>
              <a:t>IVR Common(Group)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5996" y="148478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유저 검색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1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9063"/>
              </p:ext>
            </p:extLst>
          </p:nvPr>
        </p:nvGraphicFramePr>
        <p:xfrm>
          <a:off x="251520" y="4857328"/>
          <a:ext cx="4212468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8844"/>
                <a:gridCol w="2913624"/>
              </a:tblGrid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Group</a:t>
                      </a:r>
                      <a:r>
                        <a:rPr lang="en-US" altLang="ko-KR" sz="1400" baseline="0" dirty="0" smtClean="0"/>
                        <a:t>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그룹명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Moh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Sound file type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Queue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Sound file type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45340"/>
              </p:ext>
            </p:extLst>
          </p:nvPr>
        </p:nvGraphicFramePr>
        <p:xfrm>
          <a:off x="4587560" y="4857328"/>
          <a:ext cx="4232912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5148"/>
                <a:gridCol w="2927764"/>
              </a:tblGrid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E164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유저 전화번호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Group</a:t>
                      </a:r>
                      <a:r>
                        <a:rPr lang="en-US" altLang="ko-KR" sz="1400" baseline="0" dirty="0" smtClean="0"/>
                        <a:t>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그룹명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311" y="148478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그룹 검색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572" y="2204864"/>
            <a:ext cx="11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그룹 목록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2050" y="2204864"/>
            <a:ext cx="11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유저 목록</a:t>
            </a:r>
          </a:p>
        </p:txBody>
      </p:sp>
    </p:spTree>
    <p:extLst>
      <p:ext uri="{BB962C8B-B14F-4D97-AF65-F5344CB8AC3E}">
        <p14:creationId xmlns:p14="http://schemas.microsoft.com/office/powerpoint/2010/main" val="37239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898079"/>
            <a:ext cx="85915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</a:t>
            </a:r>
            <a:r>
              <a:rPr lang="en-US" altLang="ko-KR" dirty="0" smtClean="0"/>
              <a:t>IVR Common(Common)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00292" y="1285019"/>
            <a:ext cx="1630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취소 버튼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79812" y="3481263"/>
            <a:ext cx="1630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파일 목록</a:t>
            </a:r>
          </a:p>
        </p:txBody>
      </p:sp>
      <p:graphicFrame>
        <p:nvGraphicFramePr>
          <p:cNvPr id="21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39774"/>
              </p:ext>
            </p:extLst>
          </p:nvPr>
        </p:nvGraphicFramePr>
        <p:xfrm>
          <a:off x="251520" y="5877272"/>
          <a:ext cx="8568952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Reason</a:t>
                      </a:r>
                      <a:r>
                        <a:rPr lang="en-US" altLang="ko-KR" sz="1400" baseline="0" dirty="0" smtClean="0"/>
                        <a:t> 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IVR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멘트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중 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Alarm</a:t>
                      </a:r>
                      <a:r>
                        <a:rPr lang="en-US" altLang="ko-KR" sz="1400" baseline="0" dirty="0" smtClean="0"/>
                        <a:t> 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094"/>
            <a:ext cx="83629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44938"/>
              </p:ext>
            </p:extLst>
          </p:nvPr>
        </p:nvGraphicFramePr>
        <p:xfrm>
          <a:off x="323528" y="3068960"/>
          <a:ext cx="8568952" cy="3520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LOG LEVEL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 레벨 설정 </a:t>
                      </a:r>
                      <a:r>
                        <a:rPr lang="en-US" altLang="ko-KR" sz="1400" dirty="0" smtClean="0"/>
                        <a:t>(DEBUG/INFO/NOTICE/WARRING)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AUTHENTICATION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호</a:t>
                      </a:r>
                      <a:r>
                        <a:rPr lang="ko-KR" altLang="en-US" sz="1400" baseline="0" dirty="0" smtClean="0"/>
                        <a:t>에 대한 인증 방식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NONE: </a:t>
                      </a:r>
                      <a:r>
                        <a:rPr lang="ko-KR" altLang="en-US" sz="1400" baseline="0" dirty="0" smtClean="0"/>
                        <a:t>별도 인증 없음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dirty="0" smtClean="0"/>
                        <a:t> UNREGISTER:</a:t>
                      </a:r>
                      <a:r>
                        <a:rPr lang="en-US" altLang="ko-KR" sz="1400" baseline="0" dirty="0" smtClean="0"/>
                        <a:t> REGISTER </a:t>
                      </a:r>
                      <a:r>
                        <a:rPr lang="ko-KR" altLang="en-US" sz="1400" baseline="0" dirty="0" smtClean="0"/>
                        <a:t>되지 않은 사용자 추가 인증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ALL: </a:t>
                      </a:r>
                      <a:r>
                        <a:rPr lang="ko-KR" altLang="en-US" sz="1400" baseline="0" dirty="0" smtClean="0"/>
                        <a:t>모든 사용자에 대해서 추가 인증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Enable 302 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전화기의 착신전화 서비스 사용여부 설정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기본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FALSE)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APPOINT EXIRE TIME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MIN EXPIRE TIME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MAX EXPIRE 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REGISTER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등록 주기 설정 방식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NORMAL: </a:t>
                      </a:r>
                      <a:r>
                        <a:rPr lang="ko-KR" altLang="en-US" sz="1400" baseline="0" dirty="0" smtClean="0"/>
                        <a:t>사용자 </a:t>
                      </a:r>
                      <a:r>
                        <a:rPr lang="en-US" altLang="ko-KR" sz="1400" baseline="0" dirty="0" smtClean="0"/>
                        <a:t>REGISTER EXPIRES </a:t>
                      </a:r>
                      <a:r>
                        <a:rPr lang="ko-KR" altLang="en-US" sz="1400" baseline="0" dirty="0" smtClean="0"/>
                        <a:t>시간이 </a:t>
                      </a:r>
                      <a:r>
                        <a:rPr lang="en-US" altLang="ko-KR" sz="1400" baseline="0" dirty="0" smtClean="0"/>
                        <a:t>MAX</a:t>
                      </a:r>
                      <a:r>
                        <a:rPr lang="ko-KR" altLang="en-US" sz="1400" baseline="0" dirty="0" smtClean="0"/>
                        <a:t>를 넘지 않으면 사용자가 정의한 시간을 설정하며 </a:t>
                      </a:r>
                      <a:r>
                        <a:rPr lang="en-US" altLang="ko-KR" sz="1400" baseline="0" dirty="0" smtClean="0"/>
                        <a:t>MAX </a:t>
                      </a:r>
                      <a:r>
                        <a:rPr lang="ko-KR" altLang="en-US" sz="1400" baseline="0" dirty="0" smtClean="0"/>
                        <a:t>값을 넘는 경우 </a:t>
                      </a:r>
                      <a:r>
                        <a:rPr lang="en-US" altLang="ko-KR" sz="1400" baseline="0" dirty="0" smtClean="0"/>
                        <a:t>MAX EXPIRE TIME</a:t>
                      </a:r>
                      <a:r>
                        <a:rPr lang="ko-KR" altLang="en-US" sz="1400" baseline="0" dirty="0" smtClean="0"/>
                        <a:t>을 지정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RANDOM: MIN/MAX EXPIRE TIME </a:t>
                      </a:r>
                      <a:r>
                        <a:rPr lang="ko-KR" altLang="en-US" sz="1400" baseline="0" dirty="0" smtClean="0"/>
                        <a:t>값 사이에서 랜덤으로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** 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사설 네트워크 사용자는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MIN EXPIRE TIME 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지정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SESSION</a:t>
                      </a:r>
                      <a:r>
                        <a:rPr lang="en-US" altLang="ko-KR" sz="1400" baseline="0" dirty="0" smtClean="0"/>
                        <a:t> TIMER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연결되어 있는 호에 대한 체크 주기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ENABLE</a:t>
                      </a:r>
                      <a:r>
                        <a:rPr lang="en-US" altLang="ko-KR" sz="1400" baseline="0" dirty="0" smtClean="0"/>
                        <a:t> DISCONNECT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사용자가 통화 중에 </a:t>
                      </a:r>
                      <a:r>
                        <a:rPr lang="en-US" altLang="ko-KR" sz="1400" dirty="0" smtClean="0"/>
                        <a:t>UNREGISTER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되었을 때 통화 종료 여부 설정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16216" y="110499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설정 저장 버튼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- EQUIPMENT (SIGNAL)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0" y="891766"/>
            <a:ext cx="8648538" cy="455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en-US" altLang="ko-KR" dirty="0"/>
              <a:t>– </a:t>
            </a:r>
            <a:r>
              <a:rPr lang="en-US" altLang="ko-KR" dirty="0" smtClean="0"/>
              <a:t>ACD Group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90019"/>
              </p:ext>
            </p:extLst>
          </p:nvPr>
        </p:nvGraphicFramePr>
        <p:xfrm>
          <a:off x="251520" y="5515136"/>
          <a:ext cx="4212468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8152"/>
                <a:gridCol w="2844316"/>
              </a:tblGrid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GDN E164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그룹의 대표 번호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 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지정된 간격으로 통화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(10/15/30)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</a:t>
                      </a:r>
                      <a:r>
                        <a:rPr lang="en-US" altLang="ko-KR" sz="1400" baseline="0" dirty="0" smtClean="0"/>
                        <a:t> / Realm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통화 정책 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CallCenter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콜센터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계정 지정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6285"/>
              </p:ext>
            </p:extLst>
          </p:nvPr>
        </p:nvGraphicFramePr>
        <p:xfrm>
          <a:off x="4587560" y="5515136"/>
          <a:ext cx="4232912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5148"/>
                <a:gridCol w="2927764"/>
              </a:tblGrid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Agent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그룹에 소속되어 있는 번호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그룹 번호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10466" y="1429035"/>
            <a:ext cx="254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검색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6910" y="1429035"/>
            <a:ext cx="2186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검색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</p:spTree>
    <p:extLst>
      <p:ext uri="{BB962C8B-B14F-4D97-AF65-F5344CB8AC3E}">
        <p14:creationId xmlns:p14="http://schemas.microsoft.com/office/powerpoint/2010/main" val="41965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3" y="846237"/>
            <a:ext cx="84486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3988" y="1177007"/>
            <a:ext cx="364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TRUNK LIST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복사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저장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3800" y="1599084"/>
            <a:ext cx="364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TRUNK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검색 버튼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외부연동 </a:t>
            </a:r>
            <a:r>
              <a:rPr lang="en-US" altLang="ko-KR" dirty="0"/>
              <a:t>– TRUNK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4583" y="3068960"/>
          <a:ext cx="8568952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TRUNK</a:t>
                      </a:r>
                      <a:r>
                        <a:rPr lang="en-US" altLang="ko-KR" sz="1400" baseline="0" dirty="0" smtClean="0"/>
                        <a:t>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서버 명칭 또는 별명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REMOTE ADDRESS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REALM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서버 정보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REMOTE ADDRESS/PORT: SIP </a:t>
                      </a:r>
                      <a:r>
                        <a:rPr lang="ko-KR" altLang="en-US" sz="1400" baseline="0" dirty="0" smtClean="0"/>
                        <a:t>메시지 송수신 정보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REALM: </a:t>
                      </a:r>
                      <a:r>
                        <a:rPr lang="ko-KR" altLang="en-US" sz="1400" baseline="0" dirty="0" smtClean="0"/>
                        <a:t>도메인 정보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사용하지 않을 경우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입력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LOCAL</a:t>
                      </a:r>
                      <a:r>
                        <a:rPr lang="en-US" altLang="ko-KR" sz="1400" baseline="0" dirty="0" smtClean="0"/>
                        <a:t> 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내부 서버에서 사용할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PROTOCOL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프로토콜 </a:t>
                      </a:r>
                      <a:r>
                        <a:rPr lang="en-US" altLang="ko-KR" sz="1400" baseline="0" dirty="0" smtClean="0"/>
                        <a:t>(UDP/TCP/TLS)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DIRECTION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방식 </a:t>
                      </a:r>
                      <a:r>
                        <a:rPr lang="en-US" altLang="ko-KR" sz="1400" baseline="0" dirty="0" smtClean="0"/>
                        <a:t>(INBOUND/OUTBOUND/BOTH)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연동 방식에 따라 </a:t>
                      </a:r>
                      <a:r>
                        <a:rPr lang="en-US" altLang="ko-KR" sz="1400" baseline="0" dirty="0" smtClean="0"/>
                        <a:t>INBOUND/OUTBOND TRUNK</a:t>
                      </a:r>
                      <a:r>
                        <a:rPr lang="ko-KR" altLang="en-US" sz="1400" baseline="0" dirty="0" smtClean="0"/>
                        <a:t>에 설정 가능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MAX</a:t>
                      </a:r>
                      <a:r>
                        <a:rPr lang="en-US" altLang="ko-KR" sz="1400" baseline="0" dirty="0" smtClean="0"/>
                        <a:t> CHANNEL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채널 개수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INTERWORKING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SIP </a:t>
                      </a:r>
                      <a:r>
                        <a:rPr lang="ko-KR" altLang="en-US" sz="1400" baseline="0" dirty="0" smtClean="0"/>
                        <a:t>연동 방식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IP-TRUNK: </a:t>
                      </a:r>
                      <a:r>
                        <a:rPr lang="ko-KR" altLang="en-US" sz="1400" baseline="0" dirty="0" smtClean="0"/>
                        <a:t>일반적인 연동 방식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SIP-CONNECT: FROM </a:t>
                      </a:r>
                      <a:r>
                        <a:rPr lang="ko-KR" altLang="en-US" sz="1400" baseline="0" dirty="0" smtClean="0"/>
                        <a:t>필드에 지정된 </a:t>
                      </a:r>
                      <a:r>
                        <a:rPr lang="en-US" altLang="ko-KR" sz="1400" baseline="0" dirty="0" smtClean="0"/>
                        <a:t>E164</a:t>
                      </a:r>
                      <a:r>
                        <a:rPr lang="ko-KR" altLang="en-US" sz="1400" baseline="0" dirty="0" smtClean="0"/>
                        <a:t>를 보내는 방식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92" y="980728"/>
            <a:ext cx="8631188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외부연동 </a:t>
            </a:r>
            <a:r>
              <a:rPr lang="en-US" altLang="ko-KR" dirty="0"/>
              <a:t>– TRUNK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4583" y="1124744"/>
          <a:ext cx="8568952" cy="5608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SUPPORT P-ASSERTED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P-ASSERTED </a:t>
                      </a:r>
                      <a:r>
                        <a:rPr lang="ko-KR" altLang="en-US" sz="1400" baseline="0" dirty="0" smtClean="0"/>
                        <a:t>필드 사용 여부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SUPPORT</a:t>
                      </a:r>
                      <a:r>
                        <a:rPr lang="en-US" altLang="ko-KR" sz="1400" baseline="0" dirty="0" smtClean="0"/>
                        <a:t> DIVERSION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DIVERSION </a:t>
                      </a:r>
                      <a:r>
                        <a:rPr lang="ko-KR" altLang="en-US" sz="1400" baseline="0" dirty="0" smtClean="0"/>
                        <a:t>필드 사용 여부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SUPPORT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REGISTER </a:t>
                      </a:r>
                      <a:r>
                        <a:rPr lang="ko-KR" altLang="en-US" sz="1400" baseline="0" dirty="0" smtClean="0"/>
                        <a:t>메시지를 이용하여 연동 서버에 등록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USER ID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PASSWORD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E164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EXPIRES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RETRY 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서버에 대한 계정 정보와 환경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USER ID/PASSWORD/E164: </a:t>
                      </a:r>
                      <a:r>
                        <a:rPr lang="ko-KR" altLang="en-US" sz="1400" baseline="0" dirty="0" smtClean="0"/>
                        <a:t>계정 정보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EXPIRES: REGISTER EXPIRES TIMES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RETRY TIME: REGISTER</a:t>
                      </a:r>
                      <a:r>
                        <a:rPr lang="ko-KR" altLang="en-US" sz="1400" baseline="0" dirty="0" smtClean="0"/>
                        <a:t>를 실패했을 때 재 전송 주기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내부 </a:t>
                      </a:r>
                      <a:r>
                        <a:rPr lang="en-US" altLang="ko-KR" sz="1400" baseline="0" dirty="0" smtClean="0"/>
                        <a:t>SIP </a:t>
                      </a:r>
                      <a:r>
                        <a:rPr lang="ko-KR" altLang="en-US" sz="1400" baseline="0" dirty="0" smtClean="0"/>
                        <a:t>서비스 포트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TRUNK</a:t>
                      </a:r>
                      <a:r>
                        <a:rPr lang="en-US" altLang="ko-KR" sz="1400" baseline="0" dirty="0" smtClean="0"/>
                        <a:t> SIGNAL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외부 서버와 연동하는 </a:t>
                      </a:r>
                      <a:r>
                        <a:rPr lang="en-US" altLang="ko-KR" sz="1400" baseline="0" dirty="0" smtClean="0"/>
                        <a:t>TRUNK </a:t>
                      </a:r>
                      <a:r>
                        <a:rPr lang="ko-KR" altLang="en-US" sz="1400" baseline="0" dirty="0" smtClean="0"/>
                        <a:t>정보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호가 많은 경우 </a:t>
                      </a:r>
                      <a:r>
                        <a:rPr lang="ko-KR" altLang="en-US" sz="1400" baseline="0" dirty="0" err="1" smtClean="0"/>
                        <a:t>트래픽</a:t>
                      </a:r>
                      <a:r>
                        <a:rPr lang="ko-KR" altLang="en-US" sz="1400" baseline="0" dirty="0" smtClean="0"/>
                        <a:t> 분산을 위해서 사용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CALLED CLI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수신자 번호 식별 패턴 </a:t>
                      </a:r>
                      <a:r>
                        <a:rPr lang="en-US" altLang="ko-KR" sz="1400" baseline="0" dirty="0" smtClean="0"/>
                        <a:t>(Regular Expression </a:t>
                      </a:r>
                      <a:r>
                        <a:rPr lang="ko-KR" altLang="en-US" sz="1400" baseline="0" dirty="0" smtClean="0"/>
                        <a:t>사용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CALLER CLI PATTERN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 번호 식별 패턴 </a:t>
                      </a:r>
                      <a:r>
                        <a:rPr lang="en-US" altLang="ko-KR" sz="1400" baseline="0" dirty="0" smtClean="0"/>
                        <a:t>(Regular Expression </a:t>
                      </a:r>
                      <a:r>
                        <a:rPr lang="ko-KR" altLang="en-US" sz="1400" baseline="0" dirty="0" smtClean="0"/>
                        <a:t>사용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MEDIA RELAY: </a:t>
                      </a:r>
                      <a:r>
                        <a:rPr lang="ko-KR" altLang="en-US" sz="1400" baseline="0" dirty="0" smtClean="0"/>
                        <a:t>미디어 릴레이 서비스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기본적으로 지원하지 않음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VIDEO: VIDIO </a:t>
                      </a:r>
                      <a:r>
                        <a:rPr lang="ko-KR" altLang="en-US" sz="1400" baseline="0" dirty="0" smtClean="0"/>
                        <a:t>서비스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CHECK: </a:t>
                      </a:r>
                      <a:r>
                        <a:rPr lang="ko-KR" altLang="en-US" sz="1400" baseline="0" dirty="0" smtClean="0"/>
                        <a:t>연동 서버 </a:t>
                      </a:r>
                      <a:r>
                        <a:rPr lang="en-US" altLang="ko-KR" sz="1400" baseline="0" dirty="0" smtClean="0"/>
                        <a:t>HEARTBEAT </a:t>
                      </a:r>
                      <a:r>
                        <a:rPr lang="ko-KR" altLang="en-US" sz="1400" baseline="0" dirty="0" smtClean="0"/>
                        <a:t>체크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CHANGE FROM: FROM </a:t>
                      </a:r>
                      <a:r>
                        <a:rPr lang="ko-KR" altLang="en-US" sz="1400" baseline="0" dirty="0" smtClean="0"/>
                        <a:t>필드 변경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CHANGE DISPLAY: FROM </a:t>
                      </a:r>
                      <a:r>
                        <a:rPr lang="ko-KR" altLang="en-US" sz="1400" baseline="0" dirty="0" smtClean="0"/>
                        <a:t>필드의 </a:t>
                      </a:r>
                      <a:r>
                        <a:rPr lang="en-US" altLang="ko-KR" sz="1400" baseline="0" dirty="0" smtClean="0"/>
                        <a:t>DISPLAY </a:t>
                      </a:r>
                      <a:r>
                        <a:rPr lang="ko-KR" altLang="en-US" sz="1400" baseline="0" dirty="0" smtClean="0"/>
                        <a:t>값 변경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CHANGE P-ASSERTED: P-ASSERTED </a:t>
                      </a:r>
                      <a:r>
                        <a:rPr lang="ko-KR" altLang="en-US" sz="1400" baseline="0" dirty="0" smtClean="0"/>
                        <a:t>필드 변경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CALLED CLI: CALLED CLI </a:t>
                      </a:r>
                      <a:r>
                        <a:rPr lang="ko-KR" altLang="en-US" sz="1400" baseline="0" dirty="0" smtClean="0"/>
                        <a:t>사용 여부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CALLER CLI: CALLER CLI </a:t>
                      </a:r>
                      <a:r>
                        <a:rPr lang="ko-KR" altLang="en-US" sz="1400" baseline="0" dirty="0" smtClean="0"/>
                        <a:t>사용 여부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** CALLED CLI/CALLER CLI </a:t>
                      </a:r>
                      <a:r>
                        <a:rPr lang="ko-KR" altLang="en-US" sz="1400" dirty="0" smtClean="0"/>
                        <a:t>옵션은 연동 서버가 동일한 </a:t>
                      </a:r>
                      <a:r>
                        <a:rPr lang="en-US" altLang="ko-KR" sz="1400" dirty="0" smtClean="0"/>
                        <a:t>IP</a:t>
                      </a:r>
                      <a:r>
                        <a:rPr lang="ko-KR" altLang="en-US" sz="1400" dirty="0" smtClean="0"/>
                        <a:t>와 포트를 사용하는 경우에 서버를 식별하기 위해서 사용한다 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외부연동 </a:t>
            </a:r>
            <a:r>
              <a:rPr lang="en-US" altLang="ko-KR" dirty="0"/>
              <a:t>– TRUNK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49" y="980728"/>
            <a:ext cx="8632931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3193231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INBOUND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서버 목록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537321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서버 선택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0312" y="537321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정책 그룹 선택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9832" y="2060848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HOUR1/HOUR2/MIN1/MIN2/DAY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는 서비스 가능 시간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9832" y="6073551"/>
            <a:ext cx="16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단축 내선 지원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606047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선불 서비스 지원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5085185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** INBOUND 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서버는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TRUNK LIST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에서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DIRECTION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INBOUND 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또는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BOTH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로 설정된 서버만 선택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외부연동 </a:t>
            </a:r>
            <a:r>
              <a:rPr lang="en-US" altLang="ko-KR" dirty="0" smtClean="0"/>
              <a:t>– INBOUND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5810"/>
            <a:ext cx="864096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6309320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** OUTBOUND 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서버는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TRUNK LIST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에서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DIRECTION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OUTBOUND 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또는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BOTH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로 설정된 서버만 선택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827" y="5687374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OUTBOUND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서버 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457" y="3913311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선택된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OUTBOUND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그룹에 포함된 서버 목록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1988840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OUTBOUND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 목록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외부연동 </a:t>
            </a:r>
            <a:r>
              <a:rPr lang="en-US" altLang="ko-KR" dirty="0" smtClean="0"/>
              <a:t>– OUTBOUND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35211"/>
              </p:ext>
            </p:extLst>
          </p:nvPr>
        </p:nvGraphicFramePr>
        <p:xfrm>
          <a:off x="251520" y="1268760"/>
          <a:ext cx="8568952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GROUP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NUMBERING PLAN</a:t>
                      </a:r>
                      <a:r>
                        <a:rPr lang="ko-KR" altLang="en-US" sz="1400" baseline="0" dirty="0" smtClean="0"/>
                        <a:t>에 표시할 그룹 명칭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 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 호출 방식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EQUALITY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SEQUENTIALLY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OUTBOUND </a:t>
                      </a:r>
                      <a:r>
                        <a:rPr lang="ko-KR" altLang="en-US" sz="1400" baseline="0" dirty="0" smtClean="0"/>
                        <a:t>그룹의 정책그룹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629" y="2708920"/>
            <a:ext cx="8634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1520" y="3284984"/>
          <a:ext cx="8568952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NUMBERING PLAN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수신자 번호 변경 </a:t>
                      </a:r>
                      <a:r>
                        <a:rPr lang="en-US" altLang="ko-KR" sz="1400" baseline="0" dirty="0" smtClean="0"/>
                        <a:t>(NUMBERING PLAN</a:t>
                      </a:r>
                      <a:r>
                        <a:rPr lang="ko-KR" altLang="en-US" sz="1400" baseline="0" dirty="0" smtClean="0"/>
                        <a:t>의 </a:t>
                      </a:r>
                      <a:r>
                        <a:rPr lang="en-US" altLang="ko-KR" sz="1400" dirty="0" smtClean="0"/>
                        <a:t>REPLACEMENT</a:t>
                      </a:r>
                      <a:r>
                        <a:rPr lang="ko-KR" altLang="en-US" sz="1400" dirty="0" smtClean="0"/>
                        <a:t>과 사용방법 동일</a:t>
                      </a:r>
                      <a:r>
                        <a:rPr lang="en-US" altLang="ko-KR" sz="1400" dirty="0" smtClean="0"/>
                        <a:t>)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GDN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NUMBERING PLAN</a:t>
                      </a:r>
                      <a:r>
                        <a:rPr lang="ko-KR" altLang="en-US" sz="1400" baseline="0" dirty="0" smtClean="0"/>
                        <a:t>의 발신자 번호를 대표번호로 변경하는 서비스 지원 여부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IVR </a:t>
                      </a:r>
                      <a:r>
                        <a:rPr lang="ko-KR" altLang="en-US" sz="1400" baseline="0" dirty="0" smtClean="0"/>
                        <a:t>서버가 </a:t>
                      </a:r>
                      <a:r>
                        <a:rPr lang="en-US" altLang="ko-KR" sz="1400" baseline="0" dirty="0" smtClean="0"/>
                        <a:t>TRUNK </a:t>
                      </a:r>
                      <a:r>
                        <a:rPr lang="ko-KR" altLang="en-US" sz="1400" baseline="0" dirty="0" smtClean="0"/>
                        <a:t>방식으로 연동하면 </a:t>
                      </a:r>
                      <a:r>
                        <a:rPr lang="en-US" altLang="ko-KR" sz="1400" baseline="0" dirty="0" smtClean="0"/>
                        <a:t>FALSE</a:t>
                      </a:r>
                      <a:r>
                        <a:rPr lang="ko-KR" altLang="en-US" sz="1400" baseline="0" dirty="0" smtClean="0"/>
                        <a:t>로 설정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HOUR1/HOUR2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MIN1/MIN2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서버 사용 가능한 시간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ko-KR" altLang="en-US" dirty="0"/>
              <a:t>외부연동 </a:t>
            </a:r>
            <a:r>
              <a:rPr lang="en-US" altLang="ko-KR" dirty="0"/>
              <a:t>– OUTBOUND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44724"/>
            <a:ext cx="84582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외부연동 </a:t>
            </a:r>
            <a:r>
              <a:rPr lang="en-US" altLang="ko-KR" dirty="0" smtClean="0"/>
              <a:t>– </a:t>
            </a:r>
            <a:r>
              <a:rPr lang="en-US" altLang="ko-KR" dirty="0"/>
              <a:t>IVR TRUNK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1600" y="4473116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실행중인 프로세스 목록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01189"/>
              </p:ext>
            </p:extLst>
          </p:nvPr>
        </p:nvGraphicFramePr>
        <p:xfrm>
          <a:off x="251520" y="4905164"/>
          <a:ext cx="8568952" cy="112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HOST</a:t>
                      </a:r>
                      <a:r>
                        <a:rPr lang="en-US" altLang="ko-KR" sz="1400" baseline="0" dirty="0" smtClean="0"/>
                        <a:t> NAME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ACTIVE</a:t>
                      </a:r>
                      <a:r>
                        <a:rPr lang="en-US" altLang="ko-KR" sz="1400" baseline="0" dirty="0" smtClean="0"/>
                        <a:t> CHANGE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서버가 </a:t>
                      </a:r>
                      <a:r>
                        <a:rPr lang="en-US" altLang="ko-KR" sz="1400" baseline="0" dirty="0" smtClean="0"/>
                        <a:t>ACTVIE/STANDBY</a:t>
                      </a:r>
                      <a:r>
                        <a:rPr lang="ko-KR" altLang="en-US" sz="1400" baseline="0" dirty="0" smtClean="0"/>
                        <a:t>로 설정되어 있는 경우에 </a:t>
                      </a:r>
                      <a:r>
                        <a:rPr lang="en-US" altLang="ko-KR" sz="1400" baseline="0" dirty="0" smtClean="0"/>
                        <a:t>ACTIVE/STANDBY </a:t>
                      </a:r>
                      <a:r>
                        <a:rPr lang="ko-KR" altLang="en-US" sz="1400" baseline="0" dirty="0" smtClean="0"/>
                        <a:t>전환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START/STOP/RESTART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프로세스 시작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중지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err="1" smtClean="0"/>
                        <a:t>재시작</a:t>
                      </a:r>
                      <a:r>
                        <a:rPr lang="ko-KR" altLang="en-US" sz="1400" baseline="0" dirty="0" smtClean="0"/>
                        <a:t> 버튼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1" y="893922"/>
            <a:ext cx="79343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87724" y="1700808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Active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서버의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IP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모니터링 </a:t>
            </a:r>
            <a:r>
              <a:rPr lang="en-US" altLang="ko-KR" dirty="0"/>
              <a:t>– PROCESS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13353"/>
              </p:ext>
            </p:extLst>
          </p:nvPr>
        </p:nvGraphicFramePr>
        <p:xfrm>
          <a:off x="251520" y="4768552"/>
          <a:ext cx="8568952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E164/USER 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내선번호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사용자 </a:t>
                      </a:r>
                      <a:r>
                        <a:rPr lang="en-US" altLang="ko-KR" sz="1400" baseline="0" dirty="0" smtClean="0"/>
                        <a:t>ID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PUBLIC IP/PORT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단말기가 접속한 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PRIVATE</a:t>
                      </a:r>
                      <a:r>
                        <a:rPr lang="en-US" altLang="ko-KR" sz="1400" baseline="0" dirty="0" smtClean="0"/>
                        <a:t> IP/PORT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단말기에 지정된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사용 프로토콜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REGISTER/EXPIRE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단말기가 등록된 시간과 등록 유효 시간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smtClean="0"/>
                        <a:t>등록된 단말기 </a:t>
                      </a:r>
                      <a:r>
                        <a:rPr lang="ko-KR" altLang="en-US" sz="1400" baseline="0" dirty="0" smtClean="0"/>
                        <a:t>명칭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28" y="887592"/>
            <a:ext cx="8601452" cy="378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en-US" altLang="ko-KR" dirty="0" smtClean="0"/>
              <a:t>Register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2060848"/>
          <a:ext cx="8568952" cy="2473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MEDIA</a:t>
                      </a:r>
                      <a:r>
                        <a:rPr lang="en-US" altLang="ko-KR" sz="1400" baseline="0" dirty="0" smtClean="0"/>
                        <a:t> I/F ADDRESS1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MEDIA</a:t>
                      </a:r>
                      <a:r>
                        <a:rPr lang="en-US" altLang="ko-KR" sz="1400" baseline="0" dirty="0" smtClean="0"/>
                        <a:t> I/F ADDRESS2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MEDIA I/F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미디어 서버와 메시지를 주고 받기 위한 시그널 서버 인터페이스 정보 설정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단일 서버의 경우 </a:t>
                      </a:r>
                      <a:r>
                        <a:rPr lang="en-US" altLang="ko-KR" sz="1400" dirty="0" smtClean="0"/>
                        <a:t>MEDIA</a:t>
                      </a:r>
                      <a:r>
                        <a:rPr lang="en-US" altLang="ko-KR" sz="1400" baseline="0" dirty="0" smtClean="0"/>
                        <a:t> I/F ADDRESS1/</a:t>
                      </a:r>
                      <a:r>
                        <a:rPr lang="en-US" altLang="ko-KR" sz="1400" dirty="0" smtClean="0"/>
                        <a:t>MEDIA</a:t>
                      </a:r>
                      <a:r>
                        <a:rPr lang="en-US" altLang="ko-KR" sz="1400" baseline="0" dirty="0" smtClean="0"/>
                        <a:t> I/F ADDRESS2</a:t>
                      </a:r>
                      <a:r>
                        <a:rPr lang="ko-KR" altLang="en-US" sz="1400" baseline="0" dirty="0" smtClean="0"/>
                        <a:t>의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주소 동일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MEDIA RELAY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미디어 릴레이 설정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NONE: </a:t>
                      </a:r>
                      <a:r>
                        <a:rPr lang="ko-KR" altLang="en-US" sz="1400" dirty="0" smtClean="0"/>
                        <a:t>미디어 릴레이를 사용하지 않음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dirty="0" smtClean="0"/>
                        <a:t> ALL </a:t>
                      </a:r>
                      <a:r>
                        <a:rPr lang="ko-KR" altLang="en-US" sz="1400" dirty="0" smtClean="0"/>
                        <a:t>전체 사용자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dirty="0" smtClean="0"/>
                        <a:t> USER: </a:t>
                      </a:r>
                      <a:r>
                        <a:rPr lang="ko-KR" altLang="en-US" sz="1400" dirty="0" smtClean="0"/>
                        <a:t>내선 사용자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dirty="0" smtClean="0"/>
                        <a:t> PRIVATE: </a:t>
                      </a:r>
                      <a:r>
                        <a:rPr lang="ko-KR" altLang="en-US" sz="1400" dirty="0" smtClean="0"/>
                        <a:t>사설 네트워크 사용자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**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녹취가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설정되어 있는 경우에는 미디어 릴레이 사용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VMS WAIT 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미사용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0" y="1292572"/>
            <a:ext cx="8498780" cy="53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- EQUIPMENT (SIGNAL)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76" y="908720"/>
            <a:ext cx="8460940" cy="581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67744" y="4077072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SIP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메시지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LIST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50973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모니터링 대상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전화번호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6780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모니터링 대상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서버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5736" y="1592796"/>
            <a:ext cx="428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TRACE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시작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정지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새로고침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로그저장 버튼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모니터링 </a:t>
            </a:r>
            <a:r>
              <a:rPr lang="en-US" altLang="ko-KR" dirty="0"/>
              <a:t>– TRACE(Call Trace)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6" y="944770"/>
            <a:ext cx="8430742" cy="56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4208" y="340925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SIP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메시지 흐름</a:t>
            </a:r>
            <a:r>
              <a:rPr lang="ko-KR" altLang="en-US" sz="1400" b="1" dirty="0">
                <a:solidFill>
                  <a:srgbClr val="FF0000"/>
                </a:solidFill>
              </a:rPr>
              <a:t>도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1620" y="28697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SIP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메시지 필터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4748" y="1079155"/>
            <a:ext cx="22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SIP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파일 메뉴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옵션 메뉴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8304" y="592953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SIP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메시지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en-US" altLang="ko-KR" dirty="0" smtClean="0"/>
              <a:t>TRACE(SIP Viewer)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4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30953"/>
              </p:ext>
            </p:extLst>
          </p:nvPr>
        </p:nvGraphicFramePr>
        <p:xfrm>
          <a:off x="264583" y="1124744"/>
          <a:ext cx="8568952" cy="335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1033"/>
                <a:gridCol w="2520280"/>
                <a:gridCol w="5197639"/>
              </a:tblGrid>
              <a:tr h="29883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Open</a:t>
                      </a:r>
                      <a:r>
                        <a:rPr lang="en-US" altLang="ko-KR" sz="1400" baseline="0" dirty="0" smtClean="0"/>
                        <a:t> Sip trace File(ALT+F)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SIP trace </a:t>
                      </a:r>
                      <a:r>
                        <a:rPr lang="ko-KR" altLang="en-US" sz="1400" baseline="0" dirty="0" smtClean="0"/>
                        <a:t>파일 열기</a:t>
                      </a:r>
                      <a:r>
                        <a:rPr lang="en-US" altLang="ko-KR" sz="1400" baseline="0" dirty="0" smtClean="0"/>
                        <a:t>( *.xml)</a:t>
                      </a:r>
                    </a:p>
                  </a:txBody>
                  <a:tcPr anchor="ctr"/>
                </a:tc>
              </a:tr>
              <a:tr h="2988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Import </a:t>
                      </a:r>
                      <a:r>
                        <a:rPr lang="en-US" altLang="ko-KR" sz="1400" dirty="0" err="1" smtClean="0"/>
                        <a:t>SysLog</a:t>
                      </a:r>
                      <a:r>
                        <a:rPr lang="en-US" altLang="ko-KR" sz="1400" dirty="0" smtClean="0"/>
                        <a:t>(ALT+Y)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로그 파일 가져오기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298832">
                <a:tc vMerge="1"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Save As(ALT+S)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xml </a:t>
                      </a:r>
                      <a:r>
                        <a:rPr lang="ko-KR" altLang="en-US" sz="1400" baseline="0" dirty="0" smtClean="0"/>
                        <a:t>파일로 저장하기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2988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Save</a:t>
                      </a:r>
                      <a:r>
                        <a:rPr lang="en-US" altLang="ko-KR" sz="1400" baseline="0" dirty="0" smtClean="0"/>
                        <a:t> As SIP Message(ALT+M)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txt </a:t>
                      </a:r>
                      <a:r>
                        <a:rPr lang="ko-KR" altLang="en-US" sz="1400" baseline="0" dirty="0" smtClean="0"/>
                        <a:t>파일로 저장하기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298832">
                <a:tc vMerge="1"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Reload(ALT+Q)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다시 불러오기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2988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Quit(ALT+Q)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모니터링 닫기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29883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Options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Toggle Screen Mode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Single / Split </a:t>
                      </a:r>
                      <a:r>
                        <a:rPr lang="ko-KR" altLang="en-US" sz="1400" baseline="0" dirty="0" smtClean="0"/>
                        <a:t>모드 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나눠 보기 기능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298832">
                <a:tc vMerge="1"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Show All Dialogs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모든 다이얼로그를 보여줌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2988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Time zone Setting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한국 표준시 </a:t>
                      </a:r>
                      <a:r>
                        <a:rPr lang="en-US" altLang="ko-KR" sz="1400" baseline="0" dirty="0" smtClean="0"/>
                        <a:t>/ UTC </a:t>
                      </a:r>
                      <a:r>
                        <a:rPr lang="ko-KR" altLang="en-US" sz="1400" baseline="0" dirty="0" smtClean="0"/>
                        <a:t>설정 가능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2988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Time</a:t>
                      </a:r>
                      <a:r>
                        <a:rPr lang="en-US" altLang="ko-KR" sz="1400" baseline="0" dirty="0" smtClean="0"/>
                        <a:t> Display Toggle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SIP </a:t>
                      </a:r>
                      <a:r>
                        <a:rPr lang="ko-KR" altLang="en-US" sz="1400" baseline="0" dirty="0" smtClean="0"/>
                        <a:t>흐름도에 시간 표시 </a:t>
                      </a:r>
                      <a:r>
                        <a:rPr lang="en-US" altLang="ko-KR" sz="1400" baseline="0" dirty="0" smtClean="0"/>
                        <a:t>( Show / Hide )</a:t>
                      </a:r>
                    </a:p>
                  </a:txBody>
                  <a:tcPr anchor="ctr"/>
                </a:tc>
              </a:tr>
              <a:tr h="2988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Time</a:t>
                      </a:r>
                      <a:r>
                        <a:rPr lang="en-US" altLang="ko-KR" sz="1400" baseline="0" dirty="0" smtClean="0"/>
                        <a:t> Display Format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시간 표시 형태 설정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en-US" altLang="ko-KR" dirty="0" smtClean="0"/>
              <a:t>TRACE(SIP Viewer)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3" y="860016"/>
            <a:ext cx="8452431" cy="411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70746"/>
              </p:ext>
            </p:extLst>
          </p:nvPr>
        </p:nvGraphicFramePr>
        <p:xfrm>
          <a:off x="251520" y="5109356"/>
          <a:ext cx="8568952" cy="152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E164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수신자 전화번호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IP/PORT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수신자 접속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A/C</a:t>
                      </a:r>
                      <a:r>
                        <a:rPr lang="en-US" altLang="ko-KR" sz="1400" baseline="0" dirty="0" smtClean="0"/>
                        <a:t> &amp; V/C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수신자의 음성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영상 </a:t>
                      </a:r>
                      <a:r>
                        <a:rPr lang="ko-KR" altLang="en-US" sz="1400" baseline="0" dirty="0" err="1" smtClean="0"/>
                        <a:t>코덱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REQUEST</a:t>
                      </a:r>
                      <a:r>
                        <a:rPr lang="en-US" altLang="ko-KR" sz="1400" baseline="0" dirty="0" smtClean="0"/>
                        <a:t> TIME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전화 시작 시간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전화 응답 시간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4048" y="996987"/>
            <a:ext cx="392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좌측 메뉴바 안보이기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콜 정보 자동 새로고침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7904" y="2708920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콜 목록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5856" y="4597387"/>
            <a:ext cx="300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감청기능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 </a:t>
            </a:r>
            <a:r>
              <a:rPr lang="ko-KR" altLang="en-US" sz="1400" b="1" dirty="0">
                <a:solidFill>
                  <a:srgbClr val="FF0000"/>
                </a:solidFill>
              </a:rPr>
              <a:t>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선택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재생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정지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en-US" altLang="ko-KR" dirty="0" smtClean="0"/>
              <a:t>CALL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7" y="870620"/>
            <a:ext cx="8375946" cy="160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모니터링 </a:t>
            </a:r>
            <a:r>
              <a:rPr lang="en-US" altLang="ko-KR" dirty="0" smtClean="0"/>
              <a:t>– TRUNK STATUS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532441"/>
              </p:ext>
            </p:extLst>
          </p:nvPr>
        </p:nvGraphicFramePr>
        <p:xfrm>
          <a:off x="251520" y="3284984"/>
          <a:ext cx="8568952" cy="11881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Trunk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트렁크 이름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Inbound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err="1" smtClean="0"/>
                        <a:t>인바운드에서</a:t>
                      </a:r>
                      <a:r>
                        <a:rPr lang="ko-KR" altLang="en-US" sz="1400" baseline="0" dirty="0" smtClean="0"/>
                        <a:t> 실패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취소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성공의 개수를 나타냄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아웃바운드에서 실패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취소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성공의 개수를 나타냄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7904" y="2600908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트렁크 목록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3948" y="954088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현재 시간대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누적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2180" y="980728"/>
            <a:ext cx="27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자동 새로고침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시간대별 설정</a:t>
            </a:r>
          </a:p>
        </p:txBody>
      </p:sp>
    </p:spTree>
    <p:extLst>
      <p:ext uri="{BB962C8B-B14F-4D97-AF65-F5344CB8AC3E}">
        <p14:creationId xmlns:p14="http://schemas.microsoft.com/office/powerpoint/2010/main" val="25532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모니터링 </a:t>
            </a:r>
            <a:r>
              <a:rPr lang="en-US" altLang="ko-KR" dirty="0" smtClean="0"/>
              <a:t>– TRUNK HISTORY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92212"/>
            <a:ext cx="8460940" cy="530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07704" y="956113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총 개수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일정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시간별 선택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4048" y="956113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기간 설정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검색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775" y="2384884"/>
            <a:ext cx="1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트렁크 검색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트렁크 목록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9932" y="6187961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트렁크 목록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모니터링 </a:t>
            </a:r>
            <a:r>
              <a:rPr lang="en-US" altLang="ko-KR" dirty="0" smtClean="0"/>
              <a:t>– SERVER MONITOR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954089"/>
            <a:ext cx="8534400" cy="535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63988" y="956113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서버 상세 정보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2600908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서버 목록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7884" y="3789040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모니터링 옵션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4617132"/>
            <a:ext cx="153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서버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네트워크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장비 목록</a:t>
            </a:r>
          </a:p>
        </p:txBody>
      </p:sp>
    </p:spTree>
    <p:extLst>
      <p:ext uri="{BB962C8B-B14F-4D97-AF65-F5344CB8AC3E}">
        <p14:creationId xmlns:p14="http://schemas.microsoft.com/office/powerpoint/2010/main" val="16555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모니터링 </a:t>
            </a:r>
            <a:r>
              <a:rPr lang="en-US" altLang="ko-KR" dirty="0" smtClean="0"/>
              <a:t>– SERVER MONITOR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40" y="1433179"/>
            <a:ext cx="4155788" cy="206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91980" y="956113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프로세스 정보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15" y="954088"/>
            <a:ext cx="8539460" cy="535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63988" y="956113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프로세스 정보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600908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서버 목록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7884" y="3789040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모니터링 옵션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4617132"/>
            <a:ext cx="153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서버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네트워크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장비 목록</a:t>
            </a:r>
          </a:p>
        </p:txBody>
      </p:sp>
    </p:spTree>
    <p:extLst>
      <p:ext uri="{BB962C8B-B14F-4D97-AF65-F5344CB8AC3E}">
        <p14:creationId xmlns:p14="http://schemas.microsoft.com/office/powerpoint/2010/main" val="39456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모니터링 </a:t>
            </a:r>
            <a:r>
              <a:rPr lang="en-US" altLang="ko-KR" dirty="0" smtClean="0"/>
              <a:t>– SERVER MONITOR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951000"/>
            <a:ext cx="8534400" cy="564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19972" y="3753036"/>
            <a:ext cx="1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모니터링 옵션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전체보기 모드</a:t>
            </a:r>
          </a:p>
        </p:txBody>
      </p:sp>
    </p:spTree>
    <p:extLst>
      <p:ext uri="{BB962C8B-B14F-4D97-AF65-F5344CB8AC3E}">
        <p14:creationId xmlns:p14="http://schemas.microsoft.com/office/powerpoint/2010/main" val="21687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WEB USER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0" y="3356992"/>
          <a:ext cx="8568952" cy="112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USER ID/PASSWORD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계정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USER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사용자 명칭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USER 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사용자 권한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WEB USER GRANT</a:t>
                      </a:r>
                      <a:r>
                        <a:rPr lang="ko-KR" altLang="en-US" sz="1400" baseline="0" dirty="0" smtClean="0"/>
                        <a:t>에서 사용자 권한 설정 가능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12229" y="913656"/>
            <a:ext cx="8642734" cy="2300089"/>
            <a:chOff x="249746" y="942231"/>
            <a:chExt cx="8642734" cy="2300089"/>
          </a:xfrm>
        </p:grpSpPr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746" y="942231"/>
              <a:ext cx="8642734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446" y="2708920"/>
              <a:ext cx="863803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3887924" y="2204864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웹 관리자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목록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1201191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새 유저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취소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61628"/>
              </p:ext>
            </p:extLst>
          </p:nvPr>
        </p:nvGraphicFramePr>
        <p:xfrm>
          <a:off x="323528" y="2215180"/>
          <a:ext cx="8568952" cy="2352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Prepay I/F ADDRESS1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Prepay I/F ADDRESS2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Prepay I/F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선불처리 서버와 메시지를 주고 받기 위한 시그널 서버 인터페이스 정보 설정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단일 서버의 경우 </a:t>
                      </a:r>
                      <a:r>
                        <a:rPr lang="en-US" altLang="ko-KR" sz="1400" baseline="0" dirty="0" smtClean="0"/>
                        <a:t>Prepay I/F ADDRESS1/Prepay I/F ADDRESS2</a:t>
                      </a:r>
                      <a:r>
                        <a:rPr lang="ko-KR" altLang="en-US" sz="1400" baseline="0" dirty="0" smtClean="0"/>
                        <a:t>의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주소 동일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Prepay Use Error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선불 처리 오류 사용</a:t>
                      </a:r>
                      <a:r>
                        <a:rPr lang="en-US" altLang="ko-KR" sz="1400" dirty="0" smtClean="0"/>
                        <a:t>( TRUE</a:t>
                      </a:r>
                      <a:r>
                        <a:rPr lang="en-US" altLang="ko-KR" sz="1400" baseline="0" dirty="0" smtClean="0"/>
                        <a:t> / FALSE )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CDR I/F Address1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CDR I/F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Address2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CDR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CDR </a:t>
                      </a:r>
                      <a:r>
                        <a:rPr lang="ko-KR" altLang="en-US" sz="1400" baseline="0" dirty="0" err="1" smtClean="0"/>
                        <a:t>패킷을</a:t>
                      </a:r>
                      <a:r>
                        <a:rPr lang="ko-KR" altLang="en-US" sz="1400" baseline="0" dirty="0" smtClean="0"/>
                        <a:t> 처리하기 위한 시그널 서버 인터페이스 </a:t>
                      </a:r>
                      <a:r>
                        <a:rPr lang="ko-KR" altLang="en-US" sz="1400" baseline="0" dirty="0" err="1" smtClean="0"/>
                        <a:t>정버</a:t>
                      </a:r>
                      <a:r>
                        <a:rPr lang="ko-KR" altLang="en-US" sz="1400" baseline="0" dirty="0" smtClean="0"/>
                        <a:t> 설정</a:t>
                      </a:r>
                      <a:endParaRPr lang="en-US" altLang="ko-KR" sz="14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단일 서버의 경우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CDR I/F ADDRESS1 / CDR I/F ADDRESS2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동일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Local Address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Balance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현재 로컬 주소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밸런스 서버 포트 입력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- EQUIPMENT (SIGNAL)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5248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8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WEB USER GRANT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918245"/>
            <a:ext cx="864096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0" y="5445224"/>
          <a:ext cx="28083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312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사용자 권한 설정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CALL CENTER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9"/>
            <a:ext cx="8496300" cy="446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32744"/>
              </p:ext>
            </p:extLst>
          </p:nvPr>
        </p:nvGraphicFramePr>
        <p:xfrm>
          <a:off x="251520" y="5445224"/>
          <a:ext cx="8568952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UserID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유저 계정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비밀번호 설정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UserName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유저명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UserAuth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유저의 권한 설정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4048" y="89341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8862" y="2343818"/>
            <a:ext cx="11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유저 목록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1144" y="4067199"/>
            <a:ext cx="1855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선택된 유저 목록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유저목록에서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더블클릭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292" y="2987538"/>
            <a:ext cx="11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정책 목록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9" y="988690"/>
            <a:ext cx="8601493" cy="484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2364" y="96098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설정 저장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9021" y="165492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미디어 서버 선택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193" y="1890717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로그 레벨 저장 버튼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587727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미디어 서버에 설정되어 있는 정보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1269" y="342900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시그널 서버에 설정되어 있지만 미디어 서버에서 사용하지 않은 미디어 정보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- EQUIPMENT (MEDIA)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72034"/>
              </p:ext>
            </p:extLst>
          </p:nvPr>
        </p:nvGraphicFramePr>
        <p:xfrm>
          <a:off x="323528" y="2060848"/>
          <a:ext cx="8568952" cy="2575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 ADDRESS1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CALL ADDRESS2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CALL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 처리 서버에 대한 인터페이스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LOCAL ADDRESS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PUBLIC</a:t>
                      </a:r>
                      <a:r>
                        <a:rPr lang="en-US" altLang="ko-KR" sz="1400" baseline="0" dirty="0" smtClean="0"/>
                        <a:t> 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내선 또는 외부에 전송할 미디어 서버의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IP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LOCAL ADDRESS: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내부 서비스 또는 내부에서 등록된 사용자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PUBLIC ADDRESS: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국선 사용자 또는 외부에서 등록된 사용자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 RTP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미디어 서버가 사용하는 </a:t>
                      </a:r>
                      <a:r>
                        <a:rPr lang="en-US" altLang="ko-KR" sz="1400" baseline="0" dirty="0" smtClean="0"/>
                        <a:t>RTP </a:t>
                      </a:r>
                      <a:r>
                        <a:rPr lang="ko-KR" altLang="en-US" sz="1400" baseline="0" dirty="0" smtClean="0"/>
                        <a:t>포트 주소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START/END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미디어 서버에서 처리하는 채널 대역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PRIVATE</a:t>
                      </a:r>
                      <a:r>
                        <a:rPr lang="en-US" altLang="ko-KR" sz="1400" baseline="0" dirty="0" smtClean="0"/>
                        <a:t> 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사설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주소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315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- EQUIPMENT (MEDIA)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59571"/>
              </p:ext>
            </p:extLst>
          </p:nvPr>
        </p:nvGraphicFramePr>
        <p:xfrm>
          <a:off x="323528" y="3085688"/>
          <a:ext cx="8568952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UDP</a:t>
                      </a:r>
                      <a:r>
                        <a:rPr lang="en-US" altLang="ko-KR" sz="1400" baseline="0" dirty="0" smtClean="0"/>
                        <a:t> Port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TCP Port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TLS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사용하는 포트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Scenario</a:t>
                      </a:r>
                      <a:r>
                        <a:rPr lang="en-US" altLang="ko-KR" sz="1400" baseline="0" dirty="0" smtClean="0"/>
                        <a:t> 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ivr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에서 사용할 시나리오 파일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시나리오에 대한 설명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09700"/>
            <a:ext cx="83534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6016" y="103299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새 설정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저장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57200" y="8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- EQUIPMENT </a:t>
            </a:r>
            <a:r>
              <a:rPr lang="en-US" altLang="ko-KR" dirty="0" smtClean="0"/>
              <a:t>(IVR)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1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4265</TotalTime>
  <Words>3113</Words>
  <Application>Microsoft Office PowerPoint</Application>
  <PresentationFormat>화면 슬라이드 쇼(4:3)</PresentationFormat>
  <Paragraphs>739</Paragraphs>
  <Slides>61</Slides>
  <Notes>6</Notes>
  <HiddenSlides>9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nx Switch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외부연동 – OUTBOUND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모니터링 – TRUNK STATUS</vt:lpstr>
      <vt:lpstr>모니터링 – TRUNK HISTORY</vt:lpstr>
      <vt:lpstr>모니터링 – SERVER MONITOR</vt:lpstr>
      <vt:lpstr>모니터링 – SERVER MONITOR</vt:lpstr>
      <vt:lpstr>모니터링 – SERVER MONITOR</vt:lpstr>
      <vt:lpstr>관리자 – WEB USER</vt:lpstr>
      <vt:lpstr>관리자 – WEB USER GRANT</vt:lpstr>
      <vt:lpstr>관리자 – CALL CENTER</vt:lpstr>
    </vt:vector>
  </TitlesOfParts>
  <Company>(주)스카이컴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김회대</dc:creator>
  <cp:lastModifiedBy>양현섭</cp:lastModifiedBy>
  <cp:revision>367</cp:revision>
  <dcterms:created xsi:type="dcterms:W3CDTF">2012-08-09T23:46:04Z</dcterms:created>
  <dcterms:modified xsi:type="dcterms:W3CDTF">2013-07-16T04:11:17Z</dcterms:modified>
</cp:coreProperties>
</file>