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30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0" r:id="rId36"/>
    <p:sldId id="31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0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706E-C332-4C16-B248-7F95E1E6A49C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515D-023E-4FF7-9B2E-CFE5CCFF1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&#50937;&#51452;&#49548;:800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SKYPBX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매뉴얼</a:t>
            </a:r>
            <a:endParaRPr lang="en-US" altLang="ko-KR" dirty="0" smtClean="0"/>
          </a:p>
          <a:p>
            <a:r>
              <a:rPr lang="en-US" altLang="ko-KR" dirty="0" smtClean="0"/>
              <a:t>2012.08.10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– MEDIA LIST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84339" y="1988840"/>
          <a:ext cx="8568952" cy="20970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66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SERVER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호 처리 서버에서 사용하는 미디어 서버 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482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START/END</a:t>
                      </a:r>
                      <a:r>
                        <a:rPr lang="en-US" altLang="ko-KR" sz="1400" baseline="0" dirty="0" smtClean="0"/>
                        <a:t> CHANEL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호 처리 서버에서 사용하는 채널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482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미디어 서버 상태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UNUSE: </a:t>
                      </a:r>
                      <a:r>
                        <a:rPr lang="ko-KR" altLang="en-US" sz="1400" baseline="0" dirty="0" smtClean="0"/>
                        <a:t>사용하고 있는 미디어 서버가 없음 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PAUSE: </a:t>
                      </a:r>
                      <a:r>
                        <a:rPr lang="ko-KR" altLang="en-US" sz="1400" baseline="0" dirty="0" smtClean="0"/>
                        <a:t>사용중지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지정된 채널로 호가 </a:t>
                      </a:r>
                      <a:r>
                        <a:rPr lang="ko-KR" altLang="en-US" sz="1400" baseline="0" dirty="0" err="1" smtClean="0"/>
                        <a:t>인입되지</a:t>
                      </a:r>
                      <a:r>
                        <a:rPr lang="ko-KR" altLang="en-US" sz="1400" baseline="0" dirty="0" smtClean="0"/>
                        <a:t> 않음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USE: </a:t>
                      </a:r>
                      <a:r>
                        <a:rPr lang="ko-KR" altLang="en-US" sz="1400" baseline="0" dirty="0" smtClean="0"/>
                        <a:t>미디어 서버에서 지정하여 사용하고 있음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255" y="1268760"/>
            <a:ext cx="86582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– NTP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568952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9810" y="1412777"/>
            <a:ext cx="319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NTP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서버를 설정하기 위한 서버 선택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840" y="2420889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서버에 설정된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NTP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리스트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0621" y="3180168"/>
            <a:ext cx="15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NTP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입력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3528" y="4221088"/>
          <a:ext cx="8568952" cy="188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NEW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SAVE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CANCEL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NTP</a:t>
                      </a:r>
                      <a:r>
                        <a:rPr lang="en-US" altLang="ko-KR" sz="1400" baseline="0" dirty="0" smtClean="0"/>
                        <a:t> STOP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NTP RESTART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서버 정보를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삭제하기 위한 버튼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NEW: </a:t>
                      </a:r>
                      <a:r>
                        <a:rPr lang="ko-KR" altLang="en-US" sz="1400" baseline="0" dirty="0" smtClean="0"/>
                        <a:t>새로운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서버 정보 입력을 위해서 </a:t>
                      </a:r>
                      <a:r>
                        <a:rPr lang="en-US" altLang="ko-KR" sz="1400" baseline="0" dirty="0" smtClean="0"/>
                        <a:t>NTP SERVER NAME </a:t>
                      </a:r>
                      <a:r>
                        <a:rPr lang="ko-KR" altLang="en-US" sz="1400" baseline="0" dirty="0" smtClean="0"/>
                        <a:t>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SAVE: NTP SERVER NAME</a:t>
                      </a:r>
                      <a:r>
                        <a:rPr lang="ko-KR" altLang="en-US" sz="1400" baseline="0" dirty="0" smtClean="0"/>
                        <a:t>에 입력된 정보를 저장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CANCEL: </a:t>
                      </a:r>
                      <a:r>
                        <a:rPr lang="ko-KR" altLang="en-US" sz="1400" baseline="0" dirty="0" smtClean="0"/>
                        <a:t>작성하고 있는 </a:t>
                      </a:r>
                      <a:r>
                        <a:rPr lang="en-US" altLang="ko-KR" sz="1400" baseline="0" dirty="0" smtClean="0"/>
                        <a:t>NTP SERVER NAME </a:t>
                      </a:r>
                      <a:r>
                        <a:rPr lang="ko-KR" altLang="en-US" sz="1400" baseline="0" dirty="0" smtClean="0"/>
                        <a:t>입력 창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DELETE: </a:t>
                      </a:r>
                      <a:r>
                        <a:rPr lang="ko-KR" altLang="en-US" sz="1400" baseline="0" dirty="0" smtClean="0"/>
                        <a:t>선택된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서버 리스트를 삭제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NTP STOP: </a:t>
                      </a:r>
                      <a:r>
                        <a:rPr lang="ko-KR" altLang="en-US" sz="1400" baseline="0" dirty="0" smtClean="0"/>
                        <a:t>서버의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데몬 중지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NTP RESTART: </a:t>
                      </a:r>
                      <a:r>
                        <a:rPr lang="ko-KR" altLang="en-US" sz="1400" baseline="0" dirty="0" smtClean="0"/>
                        <a:t>서버의 </a:t>
                      </a:r>
                      <a:r>
                        <a:rPr lang="en-US" altLang="ko-KR" sz="1400" baseline="0" dirty="0" smtClean="0"/>
                        <a:t>NTP </a:t>
                      </a:r>
                      <a:r>
                        <a:rPr lang="ko-KR" altLang="en-US" sz="1400" baseline="0" dirty="0" smtClean="0"/>
                        <a:t>데몬 </a:t>
                      </a:r>
                      <a:r>
                        <a:rPr lang="ko-KR" altLang="en-US" sz="1400" baseline="0" dirty="0" err="1" smtClean="0"/>
                        <a:t>재시작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TIME SAVE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CURRENT TIME</a:t>
                      </a:r>
                      <a:r>
                        <a:rPr lang="ko-KR" altLang="en-US" sz="1400" baseline="0" dirty="0" smtClean="0"/>
                        <a:t>에 설정된 시간을 서버에 적용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– FIREWALL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3528" y="4005064"/>
          <a:ext cx="8568952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NEW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SAVE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CANCEL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방화벽 설정 정보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 버튼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NEW: </a:t>
                      </a:r>
                      <a:r>
                        <a:rPr lang="ko-KR" altLang="en-US" sz="1400" baseline="0" dirty="0" smtClean="0"/>
                        <a:t>새로운 방화벽 정보 입력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SAVE: </a:t>
                      </a:r>
                      <a:r>
                        <a:rPr lang="ko-KR" altLang="en-US" sz="1400" baseline="0" dirty="0" smtClean="0"/>
                        <a:t>방화벽 설정저장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CANCEL: </a:t>
                      </a:r>
                      <a:r>
                        <a:rPr lang="ko-KR" altLang="en-US" sz="1400" baseline="0" dirty="0" smtClean="0"/>
                        <a:t>작성하고 있는 방화벽 설정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입력 창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DELETE: </a:t>
                      </a:r>
                      <a:r>
                        <a:rPr lang="ko-KR" altLang="en-US" sz="1400" baseline="0" dirty="0" smtClean="0"/>
                        <a:t>선택된 방화벽 설정 정보 삭제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667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57842" y="1321023"/>
            <a:ext cx="319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방화벽 설정을 위한 서버 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– FIREWALL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97402" y="3039576"/>
          <a:ext cx="8568952" cy="3413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ACCEPT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방화벽 정책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ACCEPT: </a:t>
                      </a:r>
                      <a:r>
                        <a:rPr lang="ko-KR" altLang="en-US" sz="1400" baseline="0" dirty="0" smtClean="0"/>
                        <a:t>허용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DROP: </a:t>
                      </a:r>
                      <a:r>
                        <a:rPr lang="ko-KR" altLang="en-US" sz="1400" baseline="0" dirty="0" smtClean="0"/>
                        <a:t>차단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IFACE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네트워크 인터페이스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NONE: </a:t>
                      </a:r>
                      <a:r>
                        <a:rPr lang="ko-KR" altLang="en-US" sz="1400" baseline="0" dirty="0" smtClean="0"/>
                        <a:t>모든 인터페이스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ETHERNET INTERFACE NAME: </a:t>
                      </a:r>
                      <a:r>
                        <a:rPr lang="ko-KR" altLang="en-US" sz="1400" baseline="0" dirty="0" smtClean="0"/>
                        <a:t>정책을 적용할 네트워크 인터페이스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프로토콜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NONE: </a:t>
                      </a:r>
                      <a:r>
                        <a:rPr lang="ko-KR" altLang="en-US" sz="1400" baseline="0" dirty="0" smtClean="0"/>
                        <a:t>모든 프로토콜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UDP/TCP: </a:t>
                      </a:r>
                      <a:r>
                        <a:rPr lang="ko-KR" altLang="en-US" sz="1400" baseline="0" dirty="0" smtClean="0"/>
                        <a:t>정책을 적용할 프로토콜 유형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SOURCE 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서버에 접근하는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SOURCE</a:t>
                      </a:r>
                      <a:r>
                        <a:rPr lang="en-US" altLang="ko-KR" sz="1400" baseline="0" dirty="0" smtClean="0"/>
                        <a:t>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서버에 접근하는 포트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DESTINATION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서버에서 사용하는 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설명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255" y="1119386"/>
            <a:ext cx="86582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USER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412776"/>
            <a:ext cx="864096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30821" y="2008646"/>
            <a:ext cx="30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검색 조건을 이용하여 사용자 검색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5994" y="1104999"/>
            <a:ext cx="30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사용자 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348880"/>
            <a:ext cx="30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입력된 사용자 정보 총 개수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USER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7402" y="3039576"/>
          <a:ext cx="8568952" cy="359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 계정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E164 (</a:t>
                      </a:r>
                      <a:r>
                        <a:rPr lang="ko-KR" altLang="en-US" sz="1400" baseline="0" dirty="0" smtClean="0"/>
                        <a:t>전화번호</a:t>
                      </a:r>
                      <a:r>
                        <a:rPr lang="en-US" altLang="ko-KR" sz="1400" baseline="0" dirty="0" smtClean="0"/>
                        <a:t>)/USER ID/PASSWORD/REALM (</a:t>
                      </a:r>
                      <a:r>
                        <a:rPr lang="ko-KR" altLang="en-US" sz="1400" baseline="0" dirty="0" smtClean="0"/>
                        <a:t>도메인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 번호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PERMISSION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단말기 권한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PAUSE/SENDRECV/SENDONLY/RECVONLY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DECLINE: </a:t>
                      </a:r>
                      <a:r>
                        <a:rPr lang="ko-KR" altLang="en-US" sz="1400" baseline="0" dirty="0" smtClean="0"/>
                        <a:t>등록 거부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FORWARD</a:t>
                      </a:r>
                      <a:r>
                        <a:rPr lang="en-US" altLang="ko-KR" sz="1400" baseline="0" dirty="0" smtClean="0"/>
                        <a:t> TYPE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FORWARD</a:t>
                      </a:r>
                      <a:r>
                        <a:rPr lang="en-US" altLang="ko-KR" sz="1400" baseline="0" dirty="0" smtClean="0"/>
                        <a:t> 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착신전환 서비스 방식과 착신전환 전화번호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DISABLE/ALL/BUSY/TIMEOUT/UNREGISTER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 CALL</a:t>
                      </a:r>
                      <a:r>
                        <a:rPr lang="en-US" altLang="ko-KR" sz="1400" baseline="0" dirty="0" smtClean="0"/>
                        <a:t>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최대 통화시간 설정 </a:t>
                      </a:r>
                      <a:r>
                        <a:rPr lang="en-US" altLang="ko-KR" sz="1400" baseline="0" dirty="0" smtClean="0"/>
                        <a:t>(0: </a:t>
                      </a:r>
                      <a:r>
                        <a:rPr lang="ko-KR" altLang="en-US" sz="1400" baseline="0" dirty="0" smtClean="0"/>
                        <a:t>무제한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PICK</a:t>
                      </a:r>
                      <a:r>
                        <a:rPr lang="en-US" altLang="ko-KR" sz="1400" baseline="0" dirty="0" smtClean="0"/>
                        <a:t>UP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PICKUP </a:t>
                      </a:r>
                      <a:r>
                        <a:rPr lang="ko-KR" altLang="en-US" sz="1400" baseline="0" dirty="0" smtClean="0"/>
                        <a:t>그룹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정책 그룹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METHOD OF CALL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동시 등록된 사용자에 대한 호 연결 방식 </a:t>
                      </a:r>
                      <a:r>
                        <a:rPr lang="en-US" altLang="ko-KR" sz="1400" baseline="0" smtClean="0"/>
                        <a:t>(MULTI-REGISTER USER)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CONCURRENT/SEQUENCE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녹취</a:t>
                      </a:r>
                      <a:r>
                        <a:rPr lang="ko-KR" altLang="en-US" sz="1400" baseline="0" dirty="0" smtClean="0"/>
                        <a:t>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67" y="972319"/>
            <a:ext cx="8640713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USER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1268760"/>
          <a:ext cx="8568952" cy="490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PREPAY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선불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CLIR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 번호 제한 </a:t>
                      </a:r>
                      <a:r>
                        <a:rPr lang="en-US" altLang="ko-KR" sz="1400" dirty="0" smtClean="0"/>
                        <a:t>(Calling Line Identification Restriction)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 번호 표시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dirty="0" smtClean="0"/>
                        <a:t>Calling Line Identification Presentation)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CLASS OF USER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유형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NORMAL/ENTERPRISE/CALLCENTER/IVR/WHOLESALE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단축 내선번호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부가서비스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CRBT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ANNOUNCE: </a:t>
                      </a:r>
                      <a:r>
                        <a:rPr lang="ko-KR" altLang="en-US" sz="1400" baseline="0" dirty="0" smtClean="0"/>
                        <a:t>선불 잔액 알림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VMS: </a:t>
                      </a:r>
                      <a:r>
                        <a:rPr lang="ko-KR" altLang="en-US" sz="1400" baseline="0" dirty="0" smtClean="0"/>
                        <a:t>지원하지 않음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MEDIA RELAY: </a:t>
                      </a:r>
                      <a:r>
                        <a:rPr lang="ko-KR" altLang="en-US" sz="1400" baseline="0" dirty="0" smtClean="0"/>
                        <a:t>공인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사용자에게 미디어 릴레이 서비스 지원 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NETWORK: </a:t>
                      </a:r>
                      <a:r>
                        <a:rPr lang="ko-KR" altLang="en-US" sz="1400" baseline="0" dirty="0" smtClean="0"/>
                        <a:t>공인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사용자를 사설 네트워크로 인식하도록 하는 서비스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PERMISSION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호 허용 정책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EXTENSION: </a:t>
                      </a:r>
                      <a:r>
                        <a:rPr lang="ko-KR" altLang="en-US" sz="1400" baseline="0" dirty="0" smtClean="0"/>
                        <a:t>내선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LOCAL: </a:t>
                      </a:r>
                      <a:r>
                        <a:rPr lang="ko-KR" altLang="en-US" sz="1400" baseline="0" dirty="0" smtClean="0"/>
                        <a:t>시내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LONG DISTANCE: </a:t>
                      </a:r>
                      <a:r>
                        <a:rPr lang="ko-KR" altLang="en-US" sz="1400" baseline="0" dirty="0" smtClean="0"/>
                        <a:t>시외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MOBILE: </a:t>
                      </a:r>
                      <a:r>
                        <a:rPr lang="ko-KR" altLang="en-US" sz="1400" baseline="0" dirty="0" smtClean="0"/>
                        <a:t>이동전화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INTERNATIONAL: </a:t>
                      </a:r>
                      <a:r>
                        <a:rPr lang="ko-KR" altLang="en-US" sz="1400" baseline="0" dirty="0" smtClean="0"/>
                        <a:t>국제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MULTI REGISTER: </a:t>
                      </a:r>
                      <a:r>
                        <a:rPr lang="ko-KR" altLang="en-US" sz="1400" baseline="0" dirty="0" smtClean="0"/>
                        <a:t>다중 등록 허용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MULTI CALL: </a:t>
                      </a:r>
                      <a:r>
                        <a:rPr lang="ko-KR" altLang="en-US" sz="1400" baseline="0" dirty="0" smtClean="0"/>
                        <a:t>다중 통화 허용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CALL CENTER USER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5009336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IDENTITY/PASSWORD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CALLCENTER </a:t>
                      </a:r>
                      <a:r>
                        <a:rPr lang="ko-KR" altLang="en-US" sz="1400" baseline="0" dirty="0" smtClean="0"/>
                        <a:t>로그인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ADDR/PORT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사용하지 않은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REALM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CALLCENTER </a:t>
                      </a:r>
                      <a:r>
                        <a:rPr lang="ko-KR" altLang="en-US" sz="1400" baseline="0" dirty="0" smtClean="0"/>
                        <a:t>계정이 포함되어 있는 정책 그룹과 도메인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동일한 정책 그룹과 도메인에 속한 내선번호와 </a:t>
                      </a:r>
                      <a:r>
                        <a:rPr lang="en-US" altLang="ko-KR" sz="1400" baseline="0" dirty="0" smtClean="0"/>
                        <a:t>QUEUE</a:t>
                      </a:r>
                      <a:r>
                        <a:rPr lang="ko-KR" altLang="en-US" sz="1400" baseline="0" dirty="0" smtClean="0"/>
                        <a:t>에 대해서 정보 송수신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647559" cy="38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59956" y="967665"/>
            <a:ext cx="364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CALLCENTER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계정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1268760"/>
            <a:ext cx="364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CALLCENTER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계정 검색 버튼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006" y="2204865"/>
            <a:ext cx="2278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CALLCENTER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계정 리스트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91319"/>
            <a:ext cx="864096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GROUP (QUEUE)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96098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그룹 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0334" y="414908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 그룹 리스트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1960" y="13210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그룹 검색 버튼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600212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그룹 리스트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순서에 따라 우선순위가 변경됨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614555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 리스트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5091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내선번호 이동 버튼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GROUP (QUEUE)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1268760"/>
          <a:ext cx="8568952" cy="3962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GDN 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대표번호 </a:t>
                      </a:r>
                      <a:r>
                        <a:rPr lang="en-US" altLang="ko-KR" sz="1400" baseline="0" dirty="0" smtClean="0"/>
                        <a:t>(Numbering plan</a:t>
                      </a:r>
                      <a:r>
                        <a:rPr lang="ko-KR" altLang="en-US" sz="1400" baseline="0" dirty="0" smtClean="0"/>
                        <a:t>에 내선대역으로 설정되어 있어야함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그룹에 속한 내선 번호 호출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동시호출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순차호출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지정된 시간 내에 응답이 없으면 다음 내선 호출 </a:t>
                      </a:r>
                      <a:r>
                        <a:rPr lang="en-US" altLang="ko-KR" sz="1400" baseline="0" dirty="0" smtClean="0"/>
                        <a:t>(10/15/30)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POLICY/REALM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대표번호의 정책그룹과 도메인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HOUR1/MIN1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HOUR2/MIN2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서비스 가능 시간 설정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모든 항목이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이면 시간 제한 없음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HOUR1/MIN1: </a:t>
                      </a:r>
                      <a:r>
                        <a:rPr lang="ko-KR" altLang="en-US" sz="1400" baseline="0" dirty="0" smtClean="0"/>
                        <a:t>시작시간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HOUR2/MIN2: </a:t>
                      </a:r>
                      <a:r>
                        <a:rPr lang="ko-KR" altLang="en-US" sz="1400" baseline="0" dirty="0" smtClean="0"/>
                        <a:t>종료시간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서비스 가능 요일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대표번호의 상세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APPLY LAST TIME: </a:t>
                      </a:r>
                      <a:r>
                        <a:rPr lang="ko-KR" altLang="en-US" sz="1400" baseline="0" dirty="0" smtClean="0"/>
                        <a:t>전화 응답 시간을 고려하여 호출 순서를 지정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ENABLE CRBT: </a:t>
                      </a:r>
                      <a:r>
                        <a:rPr lang="ko-KR" altLang="en-US" sz="1400" baseline="0" dirty="0" smtClean="0"/>
                        <a:t>대표번호에 </a:t>
                      </a:r>
                      <a:r>
                        <a:rPr lang="en-US" altLang="ko-KR" sz="1400" baseline="0" dirty="0" smtClean="0"/>
                        <a:t>CRBT </a:t>
                      </a:r>
                      <a:r>
                        <a:rPr lang="ko-KR" altLang="en-US" sz="1400" baseline="0" dirty="0" smtClean="0"/>
                        <a:t>기능 지정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ENABLE WAIT: </a:t>
                      </a:r>
                      <a:r>
                        <a:rPr lang="ko-KR" altLang="en-US" sz="1400" baseline="0" dirty="0" smtClean="0"/>
                        <a:t>대표번호에 속한 모든 내선이 통화중인 경우 통화가 종료될 때까지 대기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APPLY USER LOGIN: </a:t>
                      </a:r>
                      <a:r>
                        <a:rPr lang="ko-KR" altLang="en-US" sz="1400" baseline="0" dirty="0" smtClean="0"/>
                        <a:t>현재 서버에서는 지원하지 않음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ENABLE VIRTUAL QUEUE: </a:t>
                      </a:r>
                      <a:r>
                        <a:rPr lang="ko-KR" altLang="en-US" sz="1400" baseline="0" dirty="0" smtClean="0"/>
                        <a:t>발신자 대기하는 가상 번호 </a:t>
                      </a:r>
                      <a:r>
                        <a:rPr lang="en-US" altLang="ko-KR" sz="1400" baseline="0" dirty="0" smtClean="0"/>
                        <a:t>(CTI </a:t>
                      </a:r>
                      <a:r>
                        <a:rPr lang="ko-KR" altLang="en-US" sz="1400" baseline="0" dirty="0" smtClean="0"/>
                        <a:t>연동 필요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관</a:t>
            </a:r>
            <a:r>
              <a:rPr lang="ko-KR" altLang="en-US" dirty="0"/>
              <a:t>리 </a:t>
            </a:r>
            <a:r>
              <a:rPr lang="ko-KR" altLang="en-US" dirty="0" smtClean="0"/>
              <a:t>페이지 접속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5700389"/>
            <a:ext cx="8229600" cy="60893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Internet Explorer</a:t>
            </a:r>
            <a:r>
              <a:rPr lang="ko-KR" altLang="en-US" dirty="0" smtClean="0"/>
              <a:t>의 주소창에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ko-KR" altLang="en-US" dirty="0" err="1" smtClean="0">
                <a:hlinkClick r:id="rId2"/>
              </a:rPr>
              <a:t>웹주소</a:t>
            </a:r>
            <a:r>
              <a:rPr lang="en-US" altLang="ko-KR" dirty="0" smtClean="0">
                <a:hlinkClick r:id="rId2"/>
              </a:rPr>
              <a:t>:8000</a:t>
            </a:r>
            <a:r>
              <a:rPr lang="ko-KR" altLang="en-US" dirty="0" smtClean="0"/>
              <a:t>을 입력하여 접속</a:t>
            </a:r>
            <a:endParaRPr lang="en-US" altLang="ko-KR" dirty="0" smtClean="0"/>
          </a:p>
          <a:p>
            <a:r>
              <a:rPr lang="ko-KR" altLang="en-US" dirty="0" smtClean="0"/>
              <a:t>로그인 화면에서 계정 아이디와 패스워드를 입력하여 로그인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54615"/>
            <a:ext cx="7056784" cy="42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980728"/>
            <a:ext cx="8640960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NUMBERINGPLAN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960983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정책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3933056"/>
            <a:ext cx="85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 리스트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5736" y="134076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정책 검색 버튼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162880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정책 우선 순위 검색 버튼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NUMBERINGPLAN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1268760"/>
          <a:ext cx="8568952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PATTERN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라우팅을</a:t>
                      </a:r>
                      <a:r>
                        <a:rPr lang="ko-KR" altLang="en-US" sz="1400" baseline="0" dirty="0" smtClean="0"/>
                        <a:t> 설정하기 위한 패턴 </a:t>
                      </a:r>
                      <a:r>
                        <a:rPr lang="en-US" altLang="ko-KR" sz="1400" baseline="0" dirty="0" smtClean="0"/>
                        <a:t>(Regular Expression </a:t>
                      </a:r>
                      <a:r>
                        <a:rPr lang="ko-KR" altLang="en-US" sz="1400" baseline="0" dirty="0" smtClean="0"/>
                        <a:t>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REPLACEMENT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입력된 </a:t>
                      </a:r>
                      <a:r>
                        <a:rPr lang="en-US" altLang="ko-KR" sz="1400" baseline="0" dirty="0" smtClean="0"/>
                        <a:t>PATTERN</a:t>
                      </a:r>
                      <a:r>
                        <a:rPr lang="ko-KR" altLang="en-US" sz="1400" baseline="0" dirty="0" smtClean="0"/>
                        <a:t> 변경 정책 </a:t>
                      </a:r>
                      <a:r>
                        <a:rPr lang="en-US" altLang="ko-KR" sz="1400" baseline="0" dirty="0" smtClean="0"/>
                        <a:t>(PREFIX </a:t>
                      </a:r>
                      <a:r>
                        <a:rPr lang="ko-KR" altLang="en-US" sz="1400" baseline="0" dirty="0" smtClean="0"/>
                        <a:t>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${EXT}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기본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070${EXT}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전화번호에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PREFIX 070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을 추가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12345678  07012345678)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${EXT}90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전화번호에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POSTFIX 070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을 추가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12345678  1234567890)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${EXT:3}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 앞에서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3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자리 삭제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07012345678 12345678)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 ${EXT:-3}  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전화번호 뒤에서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3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자리 삭제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예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07012345678 07012345)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CALL PERMISSION</a:t>
                      </a:r>
                      <a:r>
                        <a:rPr lang="ko-KR" altLang="en-US" sz="1400" baseline="0" dirty="0" smtClean="0"/>
                        <a:t> 설정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사용자의 </a:t>
                      </a:r>
                      <a:r>
                        <a:rPr lang="en-US" altLang="ko-KR" sz="1400" baseline="0" dirty="0" smtClean="0"/>
                        <a:t>CALL PERMISSION</a:t>
                      </a:r>
                      <a:r>
                        <a:rPr lang="ko-KR" altLang="en-US" sz="1400" baseline="0" dirty="0" smtClean="0"/>
                        <a:t>과 관련 있음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EXTENSION/LOCAL/LONG/MOBILE/INTERNATIONAL (CALL PERMISSION)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PICKUP: </a:t>
                      </a:r>
                      <a:r>
                        <a:rPr lang="ko-KR" altLang="en-US" sz="1400" baseline="0" dirty="0" smtClean="0"/>
                        <a:t>지정된 </a:t>
                      </a:r>
                      <a:r>
                        <a:rPr lang="en-US" altLang="ko-KR" sz="1400" baseline="0" dirty="0" smtClean="0"/>
                        <a:t>PICKUP </a:t>
                      </a:r>
                      <a:r>
                        <a:rPr lang="ko-KR" altLang="en-US" sz="1400" baseline="0" dirty="0" smtClean="0"/>
                        <a:t>그룹에 속한 특정 내선 당겨 받기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GROUP-PICKUP: </a:t>
                      </a:r>
                      <a:r>
                        <a:rPr lang="ko-KR" altLang="en-US" sz="1400" baseline="0" dirty="0" smtClean="0"/>
                        <a:t>지정된 </a:t>
                      </a:r>
                      <a:r>
                        <a:rPr lang="en-US" altLang="ko-KR" sz="1400" baseline="0" dirty="0" smtClean="0"/>
                        <a:t>PICKUP </a:t>
                      </a:r>
                      <a:r>
                        <a:rPr lang="ko-KR" altLang="en-US" sz="1400" baseline="0" dirty="0" smtClean="0"/>
                        <a:t>그룹에 속한 번호에 대한 당겨 받기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CALLER-GDN: </a:t>
                      </a:r>
                      <a:r>
                        <a:rPr lang="ko-KR" altLang="en-US" sz="1400" baseline="0" dirty="0" smtClean="0"/>
                        <a:t>발신자 번호 변경 </a:t>
                      </a:r>
                      <a:r>
                        <a:rPr lang="en-US" altLang="ko-KR" sz="1400" baseline="0" dirty="0" smtClean="0"/>
                        <a:t>(USER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CID</a:t>
                      </a:r>
                      <a:r>
                        <a:rPr lang="ko-KR" altLang="en-US" sz="1400" baseline="0" dirty="0" smtClean="0"/>
                        <a:t>가 우선순위가 높음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CALLED-GDN: </a:t>
                      </a:r>
                      <a:r>
                        <a:rPr lang="ko-KR" altLang="en-US" sz="1400" baseline="0" dirty="0" smtClean="0"/>
                        <a:t>수신자 번호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TRUNK-EXTENSION: </a:t>
                      </a:r>
                      <a:r>
                        <a:rPr lang="ko-KR" altLang="en-US" sz="1400" baseline="0" dirty="0" smtClean="0"/>
                        <a:t>다른 서버에 설정된 내선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EXCEPT-EXTENSION: </a:t>
                      </a:r>
                      <a:r>
                        <a:rPr lang="ko-KR" altLang="en-US" sz="1400" baseline="0" dirty="0" smtClean="0"/>
                        <a:t>특정 번호를 내선으로 처리하지 않음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SERVICE: </a:t>
                      </a:r>
                      <a:r>
                        <a:rPr lang="ko-KR" altLang="en-US" sz="1400" baseline="0" dirty="0" smtClean="0"/>
                        <a:t>특정 번호를 </a:t>
                      </a:r>
                      <a:r>
                        <a:rPr lang="en-US" altLang="ko-KR" sz="1400" baseline="0" dirty="0" smtClean="0"/>
                        <a:t>IVR</a:t>
                      </a:r>
                      <a:r>
                        <a:rPr lang="ko-KR" altLang="en-US" sz="1400" baseline="0" dirty="0" smtClean="0"/>
                        <a:t>과 서비스 번호로 처리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BLOCK: </a:t>
                      </a:r>
                      <a:r>
                        <a:rPr lang="ko-KR" altLang="en-US" sz="1400" baseline="0" dirty="0" smtClean="0"/>
                        <a:t>특정 번호에 대해서 서비스 제한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LOGIN/LOGOUT: </a:t>
                      </a:r>
                      <a:r>
                        <a:rPr lang="ko-KR" altLang="en-US" sz="1400" baseline="0" dirty="0" err="1" smtClean="0"/>
                        <a:t>미지원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외부 발신인 경우 연결에 사용할 </a:t>
                      </a:r>
                      <a:r>
                        <a:rPr lang="en-US" altLang="ko-KR" sz="1400" baseline="0" dirty="0" smtClean="0"/>
                        <a:t>TRUNK </a:t>
                      </a:r>
                      <a:r>
                        <a:rPr lang="ko-KR" altLang="en-US" sz="1400" baseline="0" dirty="0" smtClean="0"/>
                        <a:t>그룹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 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err="1" smtClean="0"/>
                        <a:t>라우팅</a:t>
                      </a:r>
                      <a:r>
                        <a:rPr lang="ko-KR" altLang="en-US" sz="1400" baseline="0" dirty="0" smtClean="0"/>
                        <a:t> 정책이 적용되는 </a:t>
                      </a:r>
                      <a:r>
                        <a:rPr lang="en-US" altLang="ko-KR" sz="1400" baseline="0" dirty="0" smtClean="0"/>
                        <a:t>POLICY GROUP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980728"/>
            <a:ext cx="864096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PICKUP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7297" y="95460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2527" y="132101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검색 버튼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249289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정책그룹 리스트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내선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450912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 리스트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2132857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 리스트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378904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내선번호 이동 버튼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3968" y="2977207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 명칭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968" y="32129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3968" y="348126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PICKUP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그룹의 도메인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23528" y="5943168"/>
          <a:ext cx="856895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8952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PICKUP </a:t>
                      </a:r>
                      <a:r>
                        <a:rPr lang="ko-KR" altLang="en-US" sz="1400" dirty="0" smtClean="0"/>
                        <a:t>그룹이 설정되면 자동으로 </a:t>
                      </a:r>
                      <a:r>
                        <a:rPr lang="en-US" altLang="ko-KR" sz="1400" dirty="0" smtClean="0"/>
                        <a:t>USER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>PICKUP GROUP</a:t>
                      </a:r>
                      <a:r>
                        <a:rPr lang="ko-KR" altLang="en-US" sz="1400" dirty="0" smtClean="0"/>
                        <a:t>에 반영됨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POLICY (REALM)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51520" y="5943168"/>
          <a:ext cx="864096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**</a:t>
                      </a:r>
                      <a:r>
                        <a:rPr lang="en-US" altLang="ko-KR" sz="1400" baseline="0" dirty="0" smtClean="0"/>
                        <a:t> REALM</a:t>
                      </a:r>
                      <a:r>
                        <a:rPr lang="ko-KR" altLang="en-US" sz="1400" baseline="0" dirty="0" smtClean="0"/>
                        <a:t>은 사용자 </a:t>
                      </a:r>
                      <a:r>
                        <a:rPr lang="en-US" altLang="ko-KR" sz="1400" baseline="0" dirty="0" smtClean="0"/>
                        <a:t>REGISTER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CALL CENTER </a:t>
                      </a:r>
                      <a:r>
                        <a:rPr lang="ko-KR" altLang="en-US" sz="1400" baseline="0" dirty="0" smtClean="0"/>
                        <a:t>기능과 관련이 있음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17" y="1000125"/>
            <a:ext cx="862166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367297" y="98072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REALM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464" y="3284985"/>
            <a:ext cx="851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REALM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최대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128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 지정 가능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38163" y="557617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도메인 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09650"/>
            <a:ext cx="864096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– POLICY (POLICY)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297" y="98072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정보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276872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(KEY 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9999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은 기본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877273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KEY: 1 ~ 9998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사이의 임의의 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1840" y="5877272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VALUE: 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명칭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2160" y="5877272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DEFAULT POLICY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사용여부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59" y="980728"/>
            <a:ext cx="867462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TRUNK LIST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TRUNK LIST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4583" y="3068960"/>
          <a:ext cx="8568952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 명칭 또는 별명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REMOTE ADDRESS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REALM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 정보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REMOTE ADDRESS/PORT: SIP </a:t>
                      </a:r>
                      <a:r>
                        <a:rPr lang="ko-KR" altLang="en-US" sz="1400" baseline="0" dirty="0" smtClean="0"/>
                        <a:t>메시지 송수신 정보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REALM: </a:t>
                      </a:r>
                      <a:r>
                        <a:rPr lang="ko-KR" altLang="en-US" sz="1400" baseline="0" dirty="0" smtClean="0"/>
                        <a:t>도메인 정보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사용하지 않을 경우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입력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내부 서버에서 사용할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프로토콜 </a:t>
                      </a:r>
                      <a:r>
                        <a:rPr lang="en-US" altLang="ko-KR" sz="1400" baseline="0" dirty="0" smtClean="0"/>
                        <a:t>(UDP/TCP/TLS)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DIRECTION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방식 </a:t>
                      </a:r>
                      <a:r>
                        <a:rPr lang="en-US" altLang="ko-KR" sz="1400" baseline="0" dirty="0" smtClean="0"/>
                        <a:t>(INBOUND/OUTBOUND/BOTH)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연동 방식에 따라 </a:t>
                      </a:r>
                      <a:r>
                        <a:rPr lang="en-US" altLang="ko-KR" sz="1400" baseline="0" dirty="0" smtClean="0"/>
                        <a:t>INBOUND/OUTBOND TRUNK</a:t>
                      </a:r>
                      <a:r>
                        <a:rPr lang="ko-KR" altLang="en-US" sz="1400" baseline="0" dirty="0" smtClean="0"/>
                        <a:t>에 설정 가능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MAX</a:t>
                      </a:r>
                      <a:r>
                        <a:rPr lang="en-US" altLang="ko-KR" sz="1400" baseline="0" dirty="0" smtClean="0"/>
                        <a:t> CHANNEL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채널 개수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INTERWORKING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SIP </a:t>
                      </a:r>
                      <a:r>
                        <a:rPr lang="ko-KR" altLang="en-US" sz="1400" baseline="0" dirty="0" smtClean="0"/>
                        <a:t>연동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IP-TRUNK: </a:t>
                      </a:r>
                      <a:r>
                        <a:rPr lang="ko-KR" altLang="en-US" sz="1400" baseline="0" dirty="0" smtClean="0"/>
                        <a:t>일반적인 연동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SIP-CONNECT: FROM </a:t>
                      </a:r>
                      <a:r>
                        <a:rPr lang="ko-KR" altLang="en-US" sz="1400" baseline="0" dirty="0" smtClean="0"/>
                        <a:t>필드에 지정된 </a:t>
                      </a:r>
                      <a:r>
                        <a:rPr lang="en-US" altLang="ko-KR" sz="1400" baseline="0" dirty="0" smtClean="0"/>
                        <a:t>E164</a:t>
                      </a:r>
                      <a:r>
                        <a:rPr lang="ko-KR" altLang="en-US" sz="1400" baseline="0" dirty="0" smtClean="0"/>
                        <a:t>를 보내는 방식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92" y="980728"/>
            <a:ext cx="86311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TRUNK LIST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4583" y="1124744"/>
          <a:ext cx="8568952" cy="560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 P-ASSERTED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P-ASSERTED </a:t>
                      </a:r>
                      <a:r>
                        <a:rPr lang="ko-KR" altLang="en-US" sz="1400" baseline="0" dirty="0" smtClean="0"/>
                        <a:t>필드 사용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</a:t>
                      </a:r>
                      <a:r>
                        <a:rPr lang="en-US" altLang="ko-KR" sz="1400" baseline="0" dirty="0" smtClean="0"/>
                        <a:t> DIVERSION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DIVERSION </a:t>
                      </a:r>
                      <a:r>
                        <a:rPr lang="ko-KR" altLang="en-US" sz="1400" baseline="0" dirty="0" smtClean="0"/>
                        <a:t>필드 사용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REGISTER </a:t>
                      </a:r>
                      <a:r>
                        <a:rPr lang="ko-KR" altLang="en-US" sz="1400" baseline="0" dirty="0" smtClean="0"/>
                        <a:t>메시지를 이용하여 연동 서버에 등록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ID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PASSWORD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E164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EXPIRES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RETRY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서버에 대한 계정 정보와 환경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USER ID/PASSWORD/E164: </a:t>
                      </a:r>
                      <a:r>
                        <a:rPr lang="ko-KR" altLang="en-US" sz="1400" baseline="0" dirty="0" smtClean="0"/>
                        <a:t>계정 정보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EXPIRES: REGISTER EXPIRES TIMES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RETRY TIME: REGISTER</a:t>
                      </a:r>
                      <a:r>
                        <a:rPr lang="ko-KR" altLang="en-US" sz="1400" baseline="0" dirty="0" smtClean="0"/>
                        <a:t>를 실패했을 때 재 전송 주기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내부 </a:t>
                      </a:r>
                      <a:r>
                        <a:rPr lang="en-US" altLang="ko-KR" sz="1400" baseline="0" dirty="0" smtClean="0"/>
                        <a:t>SIP </a:t>
                      </a:r>
                      <a:r>
                        <a:rPr lang="ko-KR" altLang="en-US" sz="1400" baseline="0" dirty="0" smtClean="0"/>
                        <a:t>서비스 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TRUNK</a:t>
                      </a:r>
                      <a:r>
                        <a:rPr lang="en-US" altLang="ko-KR" sz="1400" baseline="0" dirty="0" smtClean="0"/>
                        <a:t> SIGNAL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외부 서버와 연동하는 </a:t>
                      </a:r>
                      <a:r>
                        <a:rPr lang="en-US" altLang="ko-KR" sz="1400" baseline="0" dirty="0" smtClean="0"/>
                        <a:t>TRUNK </a:t>
                      </a:r>
                      <a:r>
                        <a:rPr lang="ko-KR" altLang="en-US" sz="1400" baseline="0" dirty="0" smtClean="0"/>
                        <a:t>정보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호가 많은 경우 </a:t>
                      </a:r>
                      <a:r>
                        <a:rPr lang="ko-KR" altLang="en-US" sz="1400" baseline="0" dirty="0" err="1" smtClean="0"/>
                        <a:t>트래픽</a:t>
                      </a:r>
                      <a:r>
                        <a:rPr lang="ko-KR" altLang="en-US" sz="1400" baseline="0" dirty="0" smtClean="0"/>
                        <a:t> 분산을 위해서 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CALLED CLI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수신자 번호 식별 패턴 </a:t>
                      </a:r>
                      <a:r>
                        <a:rPr lang="en-US" altLang="ko-KR" sz="1400" baseline="0" dirty="0" smtClean="0"/>
                        <a:t>(Regular Expression </a:t>
                      </a:r>
                      <a:r>
                        <a:rPr lang="ko-KR" altLang="en-US" sz="1400" baseline="0" dirty="0" smtClean="0"/>
                        <a:t>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CALLER CLI PATTERN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 번호 식별 패턴 </a:t>
                      </a:r>
                      <a:r>
                        <a:rPr lang="en-US" altLang="ko-KR" sz="1400" baseline="0" dirty="0" smtClean="0"/>
                        <a:t>(Regular Expression </a:t>
                      </a:r>
                      <a:r>
                        <a:rPr lang="ko-KR" altLang="en-US" sz="1400" baseline="0" dirty="0" smtClean="0"/>
                        <a:t>사용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MEDIA RELAY: </a:t>
                      </a:r>
                      <a:r>
                        <a:rPr lang="ko-KR" altLang="en-US" sz="1400" baseline="0" dirty="0" smtClean="0"/>
                        <a:t>미디어 릴레이 서비스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기본적으로 지원하지 않음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VIDEO: VIDIO </a:t>
                      </a:r>
                      <a:r>
                        <a:rPr lang="ko-KR" altLang="en-US" sz="1400" baseline="0" dirty="0" smtClean="0"/>
                        <a:t>서비스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CHECK: </a:t>
                      </a:r>
                      <a:r>
                        <a:rPr lang="ko-KR" altLang="en-US" sz="1400" baseline="0" dirty="0" smtClean="0"/>
                        <a:t>연동 서버 </a:t>
                      </a:r>
                      <a:r>
                        <a:rPr lang="en-US" altLang="ko-KR" sz="1400" baseline="0" dirty="0" smtClean="0"/>
                        <a:t>HEARTBEAT </a:t>
                      </a:r>
                      <a:r>
                        <a:rPr lang="ko-KR" altLang="en-US" sz="1400" baseline="0" dirty="0" smtClean="0"/>
                        <a:t>체크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CHANGE FROM: FROM </a:t>
                      </a:r>
                      <a:r>
                        <a:rPr lang="ko-KR" altLang="en-US" sz="1400" baseline="0" dirty="0" smtClean="0"/>
                        <a:t>필드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CHANGE DISPLAY: FROM </a:t>
                      </a:r>
                      <a:r>
                        <a:rPr lang="ko-KR" altLang="en-US" sz="1400" baseline="0" dirty="0" smtClean="0"/>
                        <a:t>필드의 </a:t>
                      </a:r>
                      <a:r>
                        <a:rPr lang="en-US" altLang="ko-KR" sz="1400" baseline="0" dirty="0" smtClean="0"/>
                        <a:t>DISPLAY </a:t>
                      </a:r>
                      <a:r>
                        <a:rPr lang="ko-KR" altLang="en-US" sz="1400" baseline="0" dirty="0" smtClean="0"/>
                        <a:t>값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CHANGE P-ASSWERTED: P-ASSERTED </a:t>
                      </a:r>
                      <a:r>
                        <a:rPr lang="ko-KR" altLang="en-US" sz="1400" baseline="0" dirty="0" smtClean="0"/>
                        <a:t>필드 변경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CALLED CLI: CALLED CLI </a:t>
                      </a:r>
                      <a:r>
                        <a:rPr lang="ko-KR" altLang="en-US" sz="1400" baseline="0" dirty="0" smtClean="0"/>
                        <a:t>사용 여부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CALLER CLI: CALLER CLI </a:t>
                      </a:r>
                      <a:r>
                        <a:rPr lang="ko-KR" altLang="en-US" sz="1400" baseline="0" dirty="0" smtClean="0"/>
                        <a:t>사용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** CALLED CLI/CALLER CLI </a:t>
                      </a:r>
                      <a:r>
                        <a:rPr lang="ko-KR" altLang="en-US" sz="1400" dirty="0" smtClean="0"/>
                        <a:t>옵션은 연동 서버가 동일한 </a:t>
                      </a:r>
                      <a:r>
                        <a:rPr lang="en-US" altLang="ko-KR" sz="1400" dirty="0" smtClean="0"/>
                        <a:t>IP</a:t>
                      </a:r>
                      <a:r>
                        <a:rPr lang="ko-KR" altLang="en-US" sz="1400" dirty="0" smtClean="0"/>
                        <a:t>와 포트를 사용하는 경우에 서버를 식별하기 위해서 사용한다 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INBOUND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49" y="980728"/>
            <a:ext cx="863293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193231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INBOUND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리스트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37321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 선택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0312" y="537321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정책 그룹 선택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832" y="2060848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HOUR1/HOUR2/MIN1/MIN2/DAY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서비스 가능 시간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9832" y="6073551"/>
            <a:ext cx="16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단축 내선 지원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606047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선불 서비스 지원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5085185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** INBOUND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서버는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TRUNK LIST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DIRECTION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INBOUND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BOTH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로 설정된 서버만 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OUTBOUND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5810"/>
            <a:ext cx="864096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6309320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** OUTBOUND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서버는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TRUNK LIST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DIRECTION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OUTBOUND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BOTH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로 설정된 서버만 선택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827" y="568737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서버 리스트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457" y="3913311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선택된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OUTBOUND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그룹에 포함된 서버 리스트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1988840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OUTBOUND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그룹 리스트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69" y="1099145"/>
            <a:ext cx="8682261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232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로그 아웃 버튼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8555" y="170080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환경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서버 운영 정보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7039" y="249289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서비스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서비스 정책  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405732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외부 연동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72514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모니터링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551723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웹 관리자 설정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외부연동 </a:t>
            </a:r>
            <a:r>
              <a:rPr lang="en-US" altLang="ko-KR" dirty="0" smtClean="0"/>
              <a:t>– OUTBOUND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268760"/>
          <a:ext cx="8568952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GROUP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NUMBERING PLAN</a:t>
                      </a:r>
                      <a:r>
                        <a:rPr lang="ko-KR" altLang="en-US" sz="1400" baseline="0" dirty="0" smtClean="0"/>
                        <a:t>에 표시할 그룹 명칭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 호출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LOADBALANCE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SEQUENCE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POLICY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OUTBOUND </a:t>
                      </a:r>
                      <a:r>
                        <a:rPr lang="ko-KR" altLang="en-US" sz="1400" baseline="0" dirty="0" smtClean="0"/>
                        <a:t>그룹의 정책그룹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29" y="2708920"/>
            <a:ext cx="8634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1520" y="3284984"/>
          <a:ext cx="8568952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NUMBERING PLAN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수신자 번호 변경 </a:t>
                      </a:r>
                      <a:r>
                        <a:rPr lang="en-US" altLang="ko-KR" sz="1400" baseline="0" dirty="0" smtClean="0"/>
                        <a:t>(NUMBERING PLAN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dirty="0" smtClean="0"/>
                        <a:t>REPLACEMENT</a:t>
                      </a:r>
                      <a:r>
                        <a:rPr lang="ko-KR" altLang="en-US" sz="1400" dirty="0" smtClean="0"/>
                        <a:t>과 사용방법 동일</a:t>
                      </a:r>
                      <a:r>
                        <a:rPr lang="en-US" altLang="ko-KR" sz="1400" dirty="0" smtClean="0"/>
                        <a:t>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GDN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 smtClean="0"/>
                        <a:t>NUMBERING PLAN</a:t>
                      </a:r>
                      <a:r>
                        <a:rPr lang="ko-KR" altLang="en-US" sz="1400" baseline="0" dirty="0" smtClean="0"/>
                        <a:t>의 발신자 번호를 대표번호로 변경하는 서비스 지원 여부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IVR </a:t>
                      </a:r>
                      <a:r>
                        <a:rPr lang="ko-KR" altLang="en-US" sz="1400" baseline="0" dirty="0" smtClean="0"/>
                        <a:t>서버가 </a:t>
                      </a:r>
                      <a:r>
                        <a:rPr lang="en-US" altLang="ko-KR" sz="1400" baseline="0" dirty="0" smtClean="0"/>
                        <a:t>TRUNK </a:t>
                      </a:r>
                      <a:r>
                        <a:rPr lang="ko-KR" altLang="en-US" sz="1400" baseline="0" dirty="0" smtClean="0"/>
                        <a:t>방식으로 연동하면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로 설정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HOUR1/HOUR2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MIN1/MIN2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연동 서버 사용 가능한 시간 지정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PROCESS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71913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71600" y="378904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실행주인 프로세스 리스트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520" y="4221088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HOST</a:t>
                      </a:r>
                      <a:r>
                        <a:rPr lang="en-US" altLang="ko-KR" sz="1400" baseline="0" dirty="0" smtClean="0"/>
                        <a:t> NAME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ACTIVE</a:t>
                      </a:r>
                      <a:r>
                        <a:rPr lang="en-US" altLang="ko-KR" sz="1400" baseline="0" dirty="0" smtClean="0"/>
                        <a:t> 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서버가 </a:t>
                      </a:r>
                      <a:r>
                        <a:rPr lang="en-US" altLang="ko-KR" sz="1400" baseline="0" dirty="0" smtClean="0"/>
                        <a:t>ACTVIE/STANDBY</a:t>
                      </a:r>
                      <a:r>
                        <a:rPr lang="ko-KR" altLang="en-US" sz="1400" baseline="0" dirty="0" smtClean="0"/>
                        <a:t>로 설정되어 있는 경우에 </a:t>
                      </a:r>
                      <a:r>
                        <a:rPr lang="en-US" altLang="ko-KR" sz="1400" baseline="0" dirty="0" smtClean="0"/>
                        <a:t>ACTIVE/STANDBY </a:t>
                      </a:r>
                      <a:r>
                        <a:rPr lang="ko-KR" altLang="en-US" sz="1400" baseline="0" dirty="0" smtClean="0"/>
                        <a:t>전환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START/STOP/RESTART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프로세스 시작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중지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err="1" smtClean="0"/>
                        <a:t>재시작</a:t>
                      </a:r>
                      <a:r>
                        <a:rPr lang="ko-KR" altLang="en-US" sz="1400" baseline="0" dirty="0" smtClean="0"/>
                        <a:t> 버튼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90575"/>
            <a:ext cx="8640960" cy="34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REGISTER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520" y="4653136"/>
          <a:ext cx="856895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E164/USER 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내선번호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사용자 </a:t>
                      </a:r>
                      <a:r>
                        <a:rPr lang="en-US" altLang="ko-KR" sz="1400" baseline="0" dirty="0" smtClean="0"/>
                        <a:t>ID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PUBLIC IP/PORT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단말기가 접속한 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PRIVATE</a:t>
                      </a:r>
                      <a:r>
                        <a:rPr lang="en-US" altLang="ko-KR" sz="1400" baseline="0" dirty="0" smtClean="0"/>
                        <a:t> IP/PORT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단말기에 지정된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 프로토콜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REGISTER/EXPIRE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단말기가 등록된 시간과 등록 유효 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단말기 명칭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TRACE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8737"/>
            <a:ext cx="8640960" cy="561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67744" y="5517233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SIP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메시지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LIST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7687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대상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전화번호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57301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모니터링 대상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서버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CALL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980728"/>
            <a:ext cx="864096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1520" y="2708920"/>
          <a:ext cx="8568952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E164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수신자 전화번호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IP/PORT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수신자 접속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A/C</a:t>
                      </a:r>
                      <a:r>
                        <a:rPr lang="en-US" altLang="ko-KR" sz="1400" baseline="0" dirty="0" smtClean="0"/>
                        <a:t> &amp; V/C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발신자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수신자의 음성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영상 </a:t>
                      </a:r>
                      <a:r>
                        <a:rPr lang="ko-KR" altLang="en-US" sz="1400" baseline="0" dirty="0" err="1" smtClean="0"/>
                        <a:t>코덱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REQUEST</a:t>
                      </a:r>
                      <a:r>
                        <a:rPr lang="en-US" altLang="ko-KR" sz="1400" baseline="0" dirty="0" smtClean="0"/>
                        <a:t> TIME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전화 시작 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전화 응답 시간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WEB USER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46" y="942231"/>
            <a:ext cx="8642734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3356992"/>
          <a:ext cx="8568952" cy="112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ID/PASSWORD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계정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명칭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 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400" baseline="0" dirty="0" smtClean="0"/>
                        <a:t>사용자 권한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WEB USER GRANT</a:t>
                      </a:r>
                      <a:r>
                        <a:rPr lang="ko-KR" altLang="en-US" sz="1400" baseline="0" dirty="0" smtClean="0"/>
                        <a:t>에서 사용자 권한 설정 가능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03848" y="2204864"/>
          <a:ext cx="28083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12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 관리자 리스트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446" y="2708920"/>
            <a:ext cx="863803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WEB USER GRANT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052736"/>
            <a:ext cx="864096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5445224"/>
          <a:ext cx="28083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12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권한 설정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- EQUIPMENT (SIGNAL)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4096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3068960"/>
          <a:ext cx="8568952" cy="3520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LOG 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 레벨 설정 </a:t>
                      </a:r>
                      <a:r>
                        <a:rPr lang="en-US" altLang="ko-KR" sz="1400" dirty="0" smtClean="0"/>
                        <a:t>(DEBUG/INFO/NOTICE/WARRING)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AUTHENTICATION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호</a:t>
                      </a:r>
                      <a:r>
                        <a:rPr lang="ko-KR" altLang="en-US" sz="1400" baseline="0" dirty="0" smtClean="0"/>
                        <a:t>에 대한 인증 방식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NONE: </a:t>
                      </a:r>
                      <a:r>
                        <a:rPr lang="ko-KR" altLang="en-US" sz="1400" baseline="0" dirty="0" smtClean="0"/>
                        <a:t>별도 인증 없음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UNREGISTER:</a:t>
                      </a:r>
                      <a:r>
                        <a:rPr lang="en-US" altLang="ko-KR" sz="1400" baseline="0" dirty="0" smtClean="0"/>
                        <a:t> REGISTER </a:t>
                      </a:r>
                      <a:r>
                        <a:rPr lang="ko-KR" altLang="en-US" sz="1400" baseline="0" dirty="0" smtClean="0"/>
                        <a:t>되지 않은 사용자 추가 인증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ALL: </a:t>
                      </a:r>
                      <a:r>
                        <a:rPr lang="ko-KR" altLang="en-US" sz="1400" baseline="0" dirty="0" smtClean="0"/>
                        <a:t>모든 사용자에 대해서 추가 인증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Enable 302 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전화기의 착신전화 서비스 사용여부 설정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기본</a:t>
                      </a:r>
                      <a:r>
                        <a:rPr lang="en-US" altLang="ko-KR" sz="1400" baseline="0" dirty="0" smtClean="0"/>
                        <a:t>: DEFAULT)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APPOINT EXIRE TIME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MIN EXPIRE TIME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MAX EXPIRE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등록 주기 설정 방식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NORMAL: </a:t>
                      </a:r>
                      <a:r>
                        <a:rPr lang="ko-KR" altLang="en-US" sz="1400" baseline="0" dirty="0" smtClean="0"/>
                        <a:t>사용자 </a:t>
                      </a:r>
                      <a:r>
                        <a:rPr lang="en-US" altLang="ko-KR" sz="1400" baseline="0" dirty="0" smtClean="0"/>
                        <a:t>REGISTER EXPIRES </a:t>
                      </a:r>
                      <a:r>
                        <a:rPr lang="ko-KR" altLang="en-US" sz="1400" baseline="0" dirty="0" smtClean="0"/>
                        <a:t>시간이 </a:t>
                      </a:r>
                      <a:r>
                        <a:rPr lang="en-US" altLang="ko-KR" sz="1400" baseline="0" dirty="0" smtClean="0"/>
                        <a:t>MAX</a:t>
                      </a:r>
                      <a:r>
                        <a:rPr lang="ko-KR" altLang="en-US" sz="1400" baseline="0" dirty="0" smtClean="0"/>
                        <a:t>를 넘지 않으면 사용자가 정의한 시간을 설정하며 </a:t>
                      </a:r>
                      <a:r>
                        <a:rPr lang="en-US" altLang="ko-KR" sz="1400" baseline="0" dirty="0" smtClean="0"/>
                        <a:t>MAX </a:t>
                      </a:r>
                      <a:r>
                        <a:rPr lang="ko-KR" altLang="en-US" sz="1400" baseline="0" dirty="0" smtClean="0"/>
                        <a:t>값을 넘는 경우 </a:t>
                      </a:r>
                      <a:r>
                        <a:rPr lang="en-US" altLang="ko-KR" sz="1400" baseline="0" dirty="0" smtClean="0"/>
                        <a:t>MAX EXPIRE TIME</a:t>
                      </a:r>
                      <a:r>
                        <a:rPr lang="ko-KR" altLang="en-US" sz="1400" baseline="0" dirty="0" smtClean="0"/>
                        <a:t>을 지정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RANDOM: MIN/MAX EXIRE TIME </a:t>
                      </a:r>
                      <a:r>
                        <a:rPr lang="ko-KR" altLang="en-US" sz="1400" baseline="0" dirty="0" smtClean="0"/>
                        <a:t>값 사이에서 랜덤으로 설정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**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사설 네트워크 사용자는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MIN EXPIRE TIME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지정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SESSION</a:t>
                      </a:r>
                      <a:r>
                        <a:rPr lang="en-US" altLang="ko-KR" sz="1400" baseline="0" dirty="0" smtClean="0"/>
                        <a:t> TIMER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연결되어 있는 호에 대한 체크 주기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ENABLE</a:t>
                      </a:r>
                      <a:r>
                        <a:rPr lang="en-US" altLang="ko-KR" sz="1400" baseline="0" dirty="0" smtClean="0"/>
                        <a:t> DISCONNECT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통화 중에 </a:t>
                      </a:r>
                      <a:r>
                        <a:rPr lang="en-US" altLang="ko-KR" sz="1400" dirty="0" smtClean="0"/>
                        <a:t>UNREGISTER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되었을 때 통화 종료 여부 설정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2240" y="110499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설정 저장 버튼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- EQUIPMENT (SIGNAL)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2060848"/>
          <a:ext cx="8568952" cy="247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MEDIA I/F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미디어 서버와 메시지를 주고 받기 위한 시그널 서버 인터페이스 정보 설정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단일 서버의 경우 </a:t>
                      </a:r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ADDRESS1/</a:t>
                      </a:r>
                      <a:r>
                        <a:rPr lang="en-US" altLang="ko-KR" sz="1400" dirty="0" smtClean="0"/>
                        <a:t>MEDIA</a:t>
                      </a:r>
                      <a:r>
                        <a:rPr lang="en-US" altLang="ko-KR" sz="1400" baseline="0" dirty="0" smtClean="0"/>
                        <a:t> I/F ADDRESS2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 동일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 RELAY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미디어 릴레이 설정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NONE: </a:t>
                      </a:r>
                      <a:r>
                        <a:rPr lang="ko-KR" altLang="en-US" sz="1400" dirty="0" smtClean="0"/>
                        <a:t>미디어 릴레이를 사용하지 않음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ALL </a:t>
                      </a:r>
                      <a:r>
                        <a:rPr lang="ko-KR" altLang="en-US" sz="1400" dirty="0" smtClean="0"/>
                        <a:t>전체 사용자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USER: </a:t>
                      </a:r>
                      <a:r>
                        <a:rPr lang="ko-KR" altLang="en-US" sz="1400" dirty="0" smtClean="0"/>
                        <a:t>내선 사용자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PRIVATE: </a:t>
                      </a:r>
                      <a:r>
                        <a:rPr lang="ko-KR" altLang="en-US" sz="1400" dirty="0" smtClean="0"/>
                        <a:t>사설 네트워크 사용자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**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녹취가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설정되어 있는 경우에는 미디어 릴레이 사용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VMS WAIT 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미사용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67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- EQUIPMENT (SIGNAL)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2492896"/>
          <a:ext cx="8568952" cy="366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PREPAY ADDRESS1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PREPAY ADDRESS2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PREPAY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선불 처리 서버에 대한 정보 설정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단일 서버의 경우 </a:t>
                      </a:r>
                      <a:r>
                        <a:rPr lang="en-US" altLang="ko-KR" sz="1400" dirty="0" smtClean="0"/>
                        <a:t>PREPAY</a:t>
                      </a:r>
                      <a:r>
                        <a:rPr lang="en-US" altLang="ko-KR" sz="1400" baseline="0" dirty="0" smtClean="0"/>
                        <a:t> ADDRESS1/PREPAY ADDRESS2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 동일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PREPAY USER ERROR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PREPAY DURATION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선불 서버와 인터페이스 장애 처리 설정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PREPAY USER ERROR: </a:t>
                      </a:r>
                      <a:r>
                        <a:rPr lang="ko-KR" altLang="en-US" sz="1400" baseline="0" dirty="0" smtClean="0"/>
                        <a:t>선불 서버에 장애가 발생했을 때 기본 통화시간 사용 여부 설정</a:t>
                      </a:r>
                      <a:endParaRPr lang="en-US" altLang="ko-KR" sz="14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 smtClean="0"/>
                        <a:t> PREPAY</a:t>
                      </a:r>
                      <a:r>
                        <a:rPr lang="en-US" altLang="ko-KR" sz="1400" baseline="0" dirty="0" smtClean="0"/>
                        <a:t> DURATION: </a:t>
                      </a:r>
                      <a:r>
                        <a:rPr lang="ko-KR" altLang="en-US" sz="1400" baseline="0" dirty="0" smtClean="0"/>
                        <a:t>선불 기본 통화시간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초 단위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CDR ADDRESS1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CDR ADDRESS2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CDR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CDR</a:t>
                      </a:r>
                      <a:r>
                        <a:rPr lang="ko-KR" altLang="en-US" sz="1400" baseline="0" dirty="0" smtClean="0"/>
                        <a:t> 처리 </a:t>
                      </a:r>
                      <a:r>
                        <a:rPr lang="ko-KR" altLang="en-US" sz="1400" dirty="0" smtClean="0"/>
                        <a:t>서버에 대한 정보 설정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단일 서버의 경우 </a:t>
                      </a:r>
                      <a:r>
                        <a:rPr lang="en-US" altLang="ko-KR" sz="1400" baseline="0" dirty="0" smtClean="0"/>
                        <a:t> CDR ADDRESS1/CDR ADDRESS2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 동일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외부 서버 인터페이스를 인한 </a:t>
                      </a:r>
                      <a:r>
                        <a:rPr lang="en-US" altLang="ko-KR" sz="1400" baseline="0" dirty="0" smtClean="0"/>
                        <a:t>IP </a:t>
                      </a:r>
                      <a:r>
                        <a:rPr lang="ko-KR" altLang="en-US" sz="1400" baseline="0" dirty="0" smtClean="0"/>
                        <a:t>주소 설정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BLANCE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선불 처리 서버로부터 통화 종료 후에 잔액을 받기 위한 서비스 포트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ALLOW TRUNK</a:t>
                      </a:r>
                      <a:r>
                        <a:rPr lang="en-US" altLang="ko-KR" sz="1400" baseline="0" dirty="0" smtClean="0"/>
                        <a:t> TRANSFER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외부 사용자</a:t>
                      </a:r>
                      <a:r>
                        <a:rPr lang="en-US" altLang="ko-KR" sz="1400" baseline="0" dirty="0" smtClean="0"/>
                        <a:t>(TRUNK)</a:t>
                      </a:r>
                      <a:r>
                        <a:rPr lang="ko-KR" altLang="en-US" sz="1400" baseline="0" dirty="0" smtClean="0"/>
                        <a:t>에 돌려주기 기능에 대한 허용 여부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67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- EQUIPMENT (MEDIA)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971897"/>
            <a:ext cx="86963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32364" y="96098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설정 저장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버튼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9021" y="165492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미디어 서버 선택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193" y="189071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로그 레벨 저장 버튼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587727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미디어 서버에 설정되어 있는 정보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1269" y="342900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시그널 서버에 설정되어 있지만 미디어 서버에서 사용하지 않은 미디어 정보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- EQUIPMENT (MEDIA)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2060848"/>
          <a:ext cx="8568952" cy="2575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CALL ADDRESS1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CALL ADDRESS2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CALL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 처리 서버에 대한 인터페이스 정보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LOCAL ADDRESS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PUBLIC</a:t>
                      </a:r>
                      <a:r>
                        <a:rPr lang="en-US" altLang="ko-KR" sz="1400" baseline="0" dirty="0" smtClean="0"/>
                        <a:t> ADDRESS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내선 또는 외부에 전송할 미디어 서버의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IP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LOCAL ADDRESS: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내부 서비스 또는 내부에서 등록된 사용자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PUBLIC ADDRESS: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국선 사용자 또는 외부에서 등록된 사용자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 RTP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미디어 서버가 사용하는 </a:t>
                      </a:r>
                      <a:r>
                        <a:rPr lang="en-US" altLang="ko-KR" sz="1400" baseline="0" dirty="0" smtClean="0"/>
                        <a:t>RTP </a:t>
                      </a:r>
                      <a:r>
                        <a:rPr lang="ko-KR" altLang="en-US" sz="1400" baseline="0" dirty="0" smtClean="0"/>
                        <a:t>포트 주소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START/END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미디어 서버에서 처리하는 채널 대역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 BACKUP</a:t>
                      </a:r>
                      <a:r>
                        <a:rPr lang="en-US" altLang="ko-KR" sz="1400" baseline="0" dirty="0" smtClean="0"/>
                        <a:t> 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미사용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16732"/>
            <a:ext cx="8667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환경 </a:t>
            </a:r>
            <a:r>
              <a:rPr lang="en-US" altLang="ko-KR" dirty="0" smtClean="0"/>
              <a:t>– MEDIA LIST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094209"/>
            <a:ext cx="8677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339752" y="2401143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호 처리 서버에서 사용하기 위한 미디어 서버 리스트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3528" y="5229200"/>
          <a:ext cx="8568952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2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NEW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SAVE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CANCEL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미디어 리스트에 대한 정보를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삭제하기 위한 버튼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NEW: </a:t>
                      </a:r>
                      <a:r>
                        <a:rPr lang="ko-KR" altLang="en-US" sz="1400" baseline="0" dirty="0" smtClean="0"/>
                        <a:t>새로운 미디어 리스트 정보 입력을 위해서 항목을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SAVE: </a:t>
                      </a:r>
                      <a:r>
                        <a:rPr lang="ko-KR" altLang="en-US" sz="1400" baseline="0" dirty="0" smtClean="0"/>
                        <a:t>미디어 리스트 정보 입력 항목에 입력된 정보를 저장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CANCEL: </a:t>
                      </a:r>
                      <a:r>
                        <a:rPr lang="ko-KR" altLang="en-US" sz="1400" baseline="0" dirty="0" smtClean="0"/>
                        <a:t>작성하고 있는 미디어 리스트 정보를 초기화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 smtClean="0"/>
                        <a:t> DELETE: </a:t>
                      </a:r>
                      <a:r>
                        <a:rPr lang="ko-KR" altLang="en-US" sz="1400" baseline="0" dirty="0" smtClean="0"/>
                        <a:t>선택된 미디어 리스트를 삭제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2180</Words>
  <Application>Microsoft Office PowerPoint</Application>
  <PresentationFormat>화면 슬라이드 쇼(4:3)</PresentationFormat>
  <Paragraphs>456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 SKYPBX</vt:lpstr>
      <vt:lpstr> 관리 페이지 접속</vt:lpstr>
      <vt:lpstr>화면 구성</vt:lpstr>
      <vt:lpstr>환경 - EQUIPMENT (SIGNAL)</vt:lpstr>
      <vt:lpstr>환경 - EQUIPMENT (SIGNAL)</vt:lpstr>
      <vt:lpstr>환경 - EQUIPMENT (SIGNAL)</vt:lpstr>
      <vt:lpstr>환경 - EQUIPMENT (MEDIA)</vt:lpstr>
      <vt:lpstr>환경 - EQUIPMENT (MEDIA)</vt:lpstr>
      <vt:lpstr>환경 – MEDIA LIST</vt:lpstr>
      <vt:lpstr>환경 – MEDIA LIST</vt:lpstr>
      <vt:lpstr>환경 – NTP</vt:lpstr>
      <vt:lpstr>환경 – FIREWALL</vt:lpstr>
      <vt:lpstr>환경 – FIREWALL</vt:lpstr>
      <vt:lpstr>서비스 – USER</vt:lpstr>
      <vt:lpstr>서비스 – USER</vt:lpstr>
      <vt:lpstr>서비스 – USER</vt:lpstr>
      <vt:lpstr>서비스 – CALL CENTER USER</vt:lpstr>
      <vt:lpstr>서비스 – GROUP (QUEUE)</vt:lpstr>
      <vt:lpstr>서비스 – GROUP (QUEUE)</vt:lpstr>
      <vt:lpstr>서비스 – NUMBERINGPLAN</vt:lpstr>
      <vt:lpstr>서비스 – NUMBERINGPLAN</vt:lpstr>
      <vt:lpstr>서비스 – PICKUP</vt:lpstr>
      <vt:lpstr>서비스 – POLICY (REALM)</vt:lpstr>
      <vt:lpstr>서비스 – POLICY (POLICY)</vt:lpstr>
      <vt:lpstr>외부연동 – TRUNK LIST</vt:lpstr>
      <vt:lpstr>외부연동 – TRUNK LIST</vt:lpstr>
      <vt:lpstr>외부연동 – TRUNK LIST</vt:lpstr>
      <vt:lpstr>외부연동 – INBOUND</vt:lpstr>
      <vt:lpstr>외부연동 – OUTBOUND</vt:lpstr>
      <vt:lpstr>외부연동 – OUTBOUND</vt:lpstr>
      <vt:lpstr>모니터링 – PROCESS</vt:lpstr>
      <vt:lpstr>모니터링 – REGISTER</vt:lpstr>
      <vt:lpstr>모니터링 – TRACE</vt:lpstr>
      <vt:lpstr>모니터링 – CALL</vt:lpstr>
      <vt:lpstr>관리자 – WEB USER</vt:lpstr>
      <vt:lpstr>관리자 – WEB USER GRANT</vt:lpstr>
    </vt:vector>
  </TitlesOfParts>
  <Company>(주)스카이컴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김회대</dc:creator>
  <cp:lastModifiedBy>민수 조</cp:lastModifiedBy>
  <cp:revision>166</cp:revision>
  <dcterms:created xsi:type="dcterms:W3CDTF">2012-08-09T23:46:04Z</dcterms:created>
  <dcterms:modified xsi:type="dcterms:W3CDTF">2012-08-14T09:04:52Z</dcterms:modified>
</cp:coreProperties>
</file>