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x" ContentType="application/vnd.openxmlformats-officedocument.wordprocessingml.document"/>
  <Default Extension="xlsx" ContentType="application/vnd.openxmlformats-officedocument.spreadsheetml.shee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handoutMasterIdLst>
    <p:handoutMasterId r:id="rId50"/>
  </p:handoutMasterIdLst>
  <p:sldIdLst>
    <p:sldId id="257" r:id="rId3"/>
    <p:sldId id="258" r:id="rId4"/>
    <p:sldId id="298" r:id="rId5"/>
    <p:sldId id="260" r:id="rId6"/>
    <p:sldId id="340" r:id="rId7"/>
    <p:sldId id="341" r:id="rId8"/>
    <p:sldId id="343" r:id="rId9"/>
    <p:sldId id="342" r:id="rId10"/>
    <p:sldId id="414" r:id="rId11"/>
    <p:sldId id="300" r:id="rId12"/>
    <p:sldId id="371" r:id="rId13"/>
    <p:sldId id="372" r:id="rId14"/>
    <p:sldId id="374" r:id="rId15"/>
    <p:sldId id="375" r:id="rId16"/>
    <p:sldId id="408" r:id="rId17"/>
    <p:sldId id="409" r:id="rId18"/>
    <p:sldId id="319" r:id="rId19"/>
    <p:sldId id="410" r:id="rId20"/>
    <p:sldId id="321" r:id="rId21"/>
    <p:sldId id="412" r:id="rId22"/>
    <p:sldId id="323" r:id="rId23"/>
    <p:sldId id="324" r:id="rId24"/>
    <p:sldId id="325" r:id="rId25"/>
    <p:sldId id="326" r:id="rId26"/>
    <p:sldId id="327" r:id="rId27"/>
    <p:sldId id="328" r:id="rId28"/>
    <p:sldId id="329" r:id="rId29"/>
    <p:sldId id="330" r:id="rId30"/>
    <p:sldId id="331" r:id="rId31"/>
    <p:sldId id="416" r:id="rId32"/>
    <p:sldId id="417" r:id="rId33"/>
    <p:sldId id="335" r:id="rId34"/>
    <p:sldId id="418" r:id="rId35"/>
    <p:sldId id="419" r:id="rId36"/>
    <p:sldId id="420" r:id="rId37"/>
    <p:sldId id="336" r:id="rId38"/>
    <p:sldId id="337" r:id="rId39"/>
    <p:sldId id="266" r:id="rId40"/>
    <p:sldId id="338" r:id="rId41"/>
    <p:sldId id="339" r:id="rId42"/>
    <p:sldId id="404" r:id="rId43"/>
    <p:sldId id="401" r:id="rId44"/>
    <p:sldId id="403" r:id="rId45"/>
    <p:sldId id="413" r:id="rId46"/>
    <p:sldId id="415" r:id="rId47"/>
    <p:sldId id="276" r:id="rId48"/>
  </p:sldIdLst>
  <p:sldSz cx="12192000" cy="6858000"/>
  <p:notesSz cx="7103745" cy="10234295"/>
  <p:embeddedFontLst>
    <p:embeddedFont>
      <p:font typeface="汉仪中黑简" panose="02010600000101010101" charset="-122"/>
      <p:regular r:id="rId54"/>
    </p:embeddedFont>
    <p:embeddedFont>
      <p:font typeface="黑体" panose="02010609060101010101" charset="-122"/>
      <p:regular r:id="rId55"/>
    </p:embeddedFont>
    <p:embeddedFont>
      <p:font typeface="微软雅黑" panose="020B0503020204020204" charset="-122"/>
      <p:regular r:id="rId56"/>
    </p:embeddedFont>
    <p:embeddedFont>
      <p:font typeface="等线" panose="02010600030101010101" pitchFamily="2" charset="-122"/>
      <p:regular r:id="rId57"/>
    </p:embeddedFont>
    <p:embeddedFont>
      <p:font typeface="Calibri" panose="020F0502020204030204" charset="0"/>
      <p:regular r:id="rId58"/>
      <p:bold r:id="rId59"/>
      <p:italic r:id="rId60"/>
      <p:boldItalic r:id="rId6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AACD"/>
    <a:srgbClr val="3A77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8" autoAdjust="0"/>
    <p:restoredTop sz="94660"/>
  </p:normalViewPr>
  <p:slideViewPr>
    <p:cSldViewPr snapToGrid="0">
      <p:cViewPr varScale="1">
        <p:scale>
          <a:sx n="118" d="100"/>
          <a:sy n="118" d="100"/>
        </p:scale>
        <p:origin x="248"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font" Target="fonts/font8.fntdata"/><Relationship Id="rId60" Type="http://schemas.openxmlformats.org/officeDocument/2006/relationships/font" Target="fonts/font7.fntdata"/><Relationship Id="rId6" Type="http://schemas.openxmlformats.org/officeDocument/2006/relationships/slide" Target="slides/slide4.xml"/><Relationship Id="rId59" Type="http://schemas.openxmlformats.org/officeDocument/2006/relationships/font" Target="fonts/font6.fntdata"/><Relationship Id="rId58" Type="http://schemas.openxmlformats.org/officeDocument/2006/relationships/font" Target="fonts/font5.fntdata"/><Relationship Id="rId57" Type="http://schemas.openxmlformats.org/officeDocument/2006/relationships/font" Target="fonts/font4.fntdata"/><Relationship Id="rId56" Type="http://schemas.openxmlformats.org/officeDocument/2006/relationships/font" Target="fonts/font3.fntdata"/><Relationship Id="rId55" Type="http://schemas.openxmlformats.org/officeDocument/2006/relationships/font" Target="fonts/font2.fntdata"/><Relationship Id="rId54" Type="http://schemas.openxmlformats.org/officeDocument/2006/relationships/font" Target="fonts/font1.fntdata"/><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3.xml"/><Relationship Id="rId49" Type="http://schemas.openxmlformats.org/officeDocument/2006/relationships/notesMaster" Target="notesMasters/notesMaster1.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9918285769237"/>
          <c:y val="0.103646533908532"/>
          <c:w val="0.843919212491052"/>
          <c:h val="0.805947823927669"/>
        </c:manualLayout>
      </c:layout>
      <c:areaChart>
        <c:grouping val="stacked"/>
        <c:varyColors val="0"/>
        <c:ser>
          <c:idx val="0"/>
          <c:order val="0"/>
          <c:tx>
            <c:strRef>
              <c:f>Sheet1!$B$1</c:f>
              <c:strCache>
                <c:ptCount val="1"/>
                <c:pt idx="0">
                  <c:v>项目1</c:v>
                </c:pt>
              </c:strCache>
            </c:strRef>
          </c:tx>
          <c:spPr>
            <a:solidFill>
              <a:srgbClr val="608789"/>
            </a:solidFill>
          </c:spPr>
          <c:dLbls>
            <c:dLbl>
              <c:idx val="0"/>
              <c:layout>
                <c:manualLayout>
                  <c:x val="0.0312538097087849"/>
                  <c:y val="-1.22888569385757e-16"/>
                </c:manualLayout>
              </c:layout>
              <c:tx>
                <c:rich>
                  <a:bodyPr rot="0" spcFirstLastPara="0" vertOverflow="ellipsis" vert="horz" wrap="square" lIns="38100" tIns="19050" rIns="38100" bIns="19050" anchor="ctr" anchorCtr="1"/>
                  <a:lstStyle/>
                  <a:p>
                    <a:fld id="{ee99277a-3aff-4b84-a864-7fd5a28c83bf}" type="VALUE">
                      <a:t>[VALUE]</a:t>
                    </a:fld>
                  </a:p>
                </c:rich>
              </c:tx>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252434616878646"/>
                  <c:y val="0"/>
                </c:manualLayout>
              </c:layout>
              <c:tx>
                <c:rich>
                  <a:bodyPr rot="0" spcFirstLastPara="0" vertOverflow="ellipsis" vert="horz" wrap="square" lIns="38100" tIns="19050" rIns="38100" bIns="19050" anchor="ctr" anchorCtr="1"/>
                  <a:lstStyle/>
                  <a:p>
                    <a:fld id="{c3ad760f-726f-4436-9ab8-5131915d14b9}" type="VALUE">
                      <a:t>[VALUE]</a:t>
                    </a:fld>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bg1"/>
                    </a:solidFill>
                    <a:latin typeface="Source Han Sans CN Regular" panose="020B0500000000000000" charset="-122"/>
                    <a:ea typeface="Source Han Sans CN Regular" panose="020B0500000000000000" charset="-122"/>
                    <a:cs typeface="Source Han Sans CN Regular" panose="020B0500000000000000" charset="-122"/>
                    <a:sym typeface="Source Han Sans CN Regular" panose="020B0500000000000000" charset="-122"/>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Sheet1!$A$2:$A$5</c:f>
              <c:strCache>
                <c:ptCount val="4"/>
                <c:pt idx="0">
                  <c:v>产品 A</c:v>
                </c:pt>
                <c:pt idx="1">
                  <c:v>产品 B</c:v>
                </c:pt>
                <c:pt idx="2">
                  <c:v>产品 C</c:v>
                </c:pt>
                <c:pt idx="3">
                  <c:v>产品 D</c:v>
                </c:pt>
              </c:strCache>
            </c:strRef>
          </c:cat>
          <c:val>
            <c:numRef>
              <c:f>Sheet1!$B$2:$B$5</c:f>
              <c:numCache>
                <c:formatCode>General</c:formatCode>
                <c:ptCount val="4"/>
                <c:pt idx="0">
                  <c:v>2</c:v>
                </c:pt>
                <c:pt idx="1">
                  <c:v>3</c:v>
                </c:pt>
                <c:pt idx="2">
                  <c:v>4</c:v>
                </c:pt>
                <c:pt idx="3">
                  <c:v>2</c:v>
                </c:pt>
              </c:numCache>
            </c:numRef>
          </c:val>
        </c:ser>
        <c:ser>
          <c:idx val="1"/>
          <c:order val="1"/>
          <c:tx>
            <c:strRef>
              <c:f>Sheet1!$C$1</c:f>
              <c:strCache>
                <c:ptCount val="1"/>
                <c:pt idx="0">
                  <c:v>项目 2</c:v>
                </c:pt>
              </c:strCache>
            </c:strRef>
          </c:tx>
          <c:spPr>
            <a:solidFill>
              <a:srgbClr val="4E7B8C"/>
            </a:solidFill>
          </c:spPr>
          <c:dLbls>
            <c:dLbl>
              <c:idx val="0"/>
              <c:layout>
                <c:manualLayout>
                  <c:x val="0.033657948917153"/>
                  <c:y val="-1.22888569385757e-16"/>
                </c:manualLayout>
              </c:layout>
              <c:tx>
                <c:rich>
                  <a:bodyPr rot="0" spcFirstLastPara="0" vertOverflow="ellipsis" vert="horz" wrap="square" lIns="38100" tIns="19050" rIns="38100" bIns="19050" anchor="ctr" anchorCtr="1"/>
                  <a:lstStyle/>
                  <a:p>
                    <a:fld id="{92a9ee51-8fa3-471b-8f07-3b25354c6965}" type="VALUE">
                      <a:t>[VALUE]</a:t>
                    </a:fld>
                  </a:p>
                </c:rich>
              </c:tx>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312538097087851"/>
                  <c:y val="0.00502731773202259"/>
                </c:manualLayout>
              </c:layout>
              <c:tx>
                <c:rich>
                  <a:bodyPr rot="0" spcFirstLastPara="0" vertOverflow="ellipsis" vert="horz" wrap="square" lIns="38100" tIns="19050" rIns="38100" bIns="19050" anchor="ctr" anchorCtr="1"/>
                  <a:lstStyle/>
                  <a:p>
                    <a:fld id="{6e4018f8-e249-46a3-a41a-b93a03dd3104}" type="VALUE">
                      <a:t>[VALUE]</a:t>
                    </a:fld>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bg1"/>
                    </a:solidFill>
                    <a:latin typeface="Source Han Sans CN Regular" panose="020B0500000000000000" charset="-122"/>
                    <a:ea typeface="Source Han Sans CN Regular" panose="020B0500000000000000" charset="-122"/>
                    <a:cs typeface="Source Han Sans CN Regular" panose="020B0500000000000000" charset="-122"/>
                    <a:sym typeface="Source Han Sans CN Regular" panose="020B0500000000000000" charset="-122"/>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Sheet1!$A$2:$A$5</c:f>
              <c:strCache>
                <c:ptCount val="4"/>
                <c:pt idx="0">
                  <c:v>产品 A</c:v>
                </c:pt>
                <c:pt idx="1">
                  <c:v>产品 B</c:v>
                </c:pt>
                <c:pt idx="2">
                  <c:v>产品 C</c:v>
                </c:pt>
                <c:pt idx="3">
                  <c:v>产品 D</c:v>
                </c:pt>
              </c:strCache>
            </c:strRef>
          </c:cat>
          <c:val>
            <c:numRef>
              <c:f>Sheet1!$C$2:$C$5</c:f>
              <c:numCache>
                <c:formatCode>General</c:formatCode>
                <c:ptCount val="4"/>
                <c:pt idx="0">
                  <c:v>4</c:v>
                </c:pt>
                <c:pt idx="1">
                  <c:v>5</c:v>
                </c:pt>
                <c:pt idx="2">
                  <c:v>5</c:v>
                </c:pt>
                <c:pt idx="3">
                  <c:v>7</c:v>
                </c:pt>
              </c:numCache>
            </c:numRef>
          </c:val>
        </c:ser>
        <c:ser>
          <c:idx val="2"/>
          <c:order val="2"/>
          <c:tx>
            <c:strRef>
              <c:f>Sheet1!$D$1</c:f>
              <c:strCache>
                <c:ptCount val="1"/>
                <c:pt idx="0">
                  <c:v>项目3</c:v>
                </c:pt>
              </c:strCache>
            </c:strRef>
          </c:tx>
          <c:spPr>
            <a:solidFill>
              <a:srgbClr val="3A778E"/>
            </a:solidFill>
          </c:spPr>
          <c:dLbls>
            <c:dLbl>
              <c:idx val="0"/>
              <c:layout>
                <c:manualLayout>
                  <c:x val="0.0288496705004168"/>
                  <c:y val="0.011730408041386"/>
                </c:manualLayout>
              </c:layout>
              <c:tx>
                <c:rich>
                  <a:bodyPr rot="0" spcFirstLastPara="0" vertOverflow="ellipsis" vert="horz" wrap="square" lIns="38100" tIns="19050" rIns="38100" bIns="19050" anchor="ctr" anchorCtr="1"/>
                  <a:lstStyle/>
                  <a:p>
                    <a:fld id="{ba960c7c-d12b-4a6f-a7d0-2c6fcb02dc62}" type="VALUE">
                      <a:t>[VALUE]</a:t>
                    </a:fld>
                  </a:p>
                </c:rich>
              </c:tx>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396682969380732"/>
                  <c:y val="0.00335154515468172"/>
                </c:manualLayout>
              </c:layout>
              <c:tx>
                <c:rich>
                  <a:bodyPr rot="0" spcFirstLastPara="0" vertOverflow="ellipsis" vert="horz" wrap="square" lIns="38100" tIns="19050" rIns="38100" bIns="19050" anchor="ctr" anchorCtr="1"/>
                  <a:lstStyle/>
                  <a:p>
                    <a:fld id="{1640e7bf-ce8d-44f9-9e51-865a61943a5a}" type="VALUE">
                      <a:t>[VALUE]</a:t>
                    </a:fld>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bg1"/>
                    </a:solidFill>
                    <a:latin typeface="Source Han Sans CN Regular" panose="020B0500000000000000" charset="-122"/>
                    <a:ea typeface="Source Han Sans CN Regular" panose="020B0500000000000000" charset="-122"/>
                    <a:cs typeface="Source Han Sans CN Regular" panose="020B0500000000000000" charset="-122"/>
                    <a:sym typeface="Source Han Sans CN Regular" panose="020B0500000000000000" charset="-122"/>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Sheet1!$A$2:$A$5</c:f>
              <c:strCache>
                <c:ptCount val="4"/>
                <c:pt idx="0">
                  <c:v>产品 A</c:v>
                </c:pt>
                <c:pt idx="1">
                  <c:v>产品 B</c:v>
                </c:pt>
                <c:pt idx="2">
                  <c:v>产品 C</c:v>
                </c:pt>
                <c:pt idx="3">
                  <c:v>产品 D</c:v>
                </c:pt>
              </c:strCache>
            </c:strRef>
          </c:cat>
          <c:val>
            <c:numRef>
              <c:f>Sheet1!$D$2:$D$5</c:f>
              <c:numCache>
                <c:formatCode>General</c:formatCode>
                <c:ptCount val="4"/>
                <c:pt idx="0">
                  <c:v>3</c:v>
                </c:pt>
                <c:pt idx="1">
                  <c:v>4</c:v>
                </c:pt>
                <c:pt idx="2">
                  <c:v>6</c:v>
                </c:pt>
                <c:pt idx="3">
                  <c:v>5</c:v>
                </c:pt>
              </c:numCache>
            </c:numRef>
          </c:val>
        </c:ser>
        <c:dLbls>
          <c:showLegendKey val="0"/>
          <c:showVal val="1"/>
          <c:showCatName val="0"/>
          <c:showSerName val="0"/>
          <c:showPercent val="0"/>
          <c:showBubbleSize val="0"/>
        </c:dLbls>
        <c:axId val="185371264"/>
        <c:axId val="185385344"/>
      </c:areaChart>
      <c:catAx>
        <c:axId val="185371264"/>
        <c:scaling>
          <c:orientation val="minMax"/>
        </c:scaling>
        <c:delete val="1"/>
        <c:axPos val="b"/>
        <c:numFmt formatCode="General" sourceLinked="0"/>
        <c:majorTickMark val="none"/>
        <c:minorTickMark val="none"/>
        <c:tickLblPos val="nextTo"/>
        <c:txPr>
          <a:bodyPr rot="-60000000" spcFirstLastPara="0" vertOverflow="ellipsis" vert="horz" wrap="square" anchor="ctr" anchorCtr="1"/>
          <a:lstStyle/>
          <a:p>
            <a:pPr>
              <a:defRPr lang="zh-CN" sz="1400" b="0" i="0" u="none" strike="noStrike" kern="1200" baseline="0">
                <a:solidFill>
                  <a:schemeClr val="tx1"/>
                </a:solidFill>
                <a:latin typeface="Source Han Sans CN Regular" panose="020B0500000000000000" charset="-122"/>
                <a:ea typeface="Source Han Sans CN Regular" panose="020B0500000000000000" charset="-122"/>
                <a:cs typeface="Source Han Sans CN Regular" panose="020B0500000000000000" charset="-122"/>
                <a:sym typeface="Source Han Sans CN Regular" panose="020B0500000000000000" charset="-122"/>
              </a:defRPr>
            </a:pPr>
          </a:p>
        </c:txPr>
        <c:crossAx val="185385344"/>
        <c:crosses val="autoZero"/>
        <c:auto val="1"/>
        <c:lblAlgn val="ctr"/>
        <c:lblOffset val="100"/>
        <c:noMultiLvlLbl val="0"/>
      </c:catAx>
      <c:valAx>
        <c:axId val="185385344"/>
        <c:scaling>
          <c:orientation val="minMax"/>
        </c:scaling>
        <c:delete val="0"/>
        <c:axPos val="l"/>
        <c:numFmt formatCode="General" sourceLinked="1"/>
        <c:majorTickMark val="none"/>
        <c:minorTickMark val="none"/>
        <c:tickLblPos val="nextTo"/>
        <c:txPr>
          <a:bodyPr rot="-60000000" spcFirstLastPara="0" vertOverflow="ellipsis" vert="horz" wrap="square" anchor="ctr" anchorCtr="1"/>
          <a:lstStyle/>
          <a:p>
            <a:pPr>
              <a:defRPr lang="zh-CN" sz="1400" b="0" i="0" u="none" strike="noStrike" kern="1200" baseline="0">
                <a:solidFill>
                  <a:schemeClr val="tx1"/>
                </a:solidFill>
                <a:latin typeface="Source Han Sans CN Regular" panose="020B0500000000000000" charset="-122"/>
                <a:ea typeface="Source Han Sans CN Regular" panose="020B0500000000000000" charset="-122"/>
                <a:cs typeface="Source Han Sans CN Regular" panose="020B0500000000000000" charset="-122"/>
                <a:sym typeface="Source Han Sans CN Regular" panose="020B0500000000000000" charset="-122"/>
              </a:defRPr>
            </a:pPr>
          </a:p>
        </c:txPr>
        <c:crossAx val="185371264"/>
        <c:crosses val="autoZero"/>
        <c:crossBetween val="midCat"/>
      </c:valAx>
    </c:plotArea>
    <c:plotVisOnly val="1"/>
    <c:dispBlanksAs val="zero"/>
    <c:showDLblsOverMax val="0"/>
  </c:chart>
  <c:txPr>
    <a:bodyPr/>
    <a:lstStyle/>
    <a:p>
      <a:pPr>
        <a:defRPr lang="zh-CN" sz="1400">
          <a:latin typeface="Source Han Sans CN Regular" panose="020B0500000000000000" charset="-122"/>
          <a:ea typeface="Source Han Sans CN Regular" panose="020B0500000000000000" charset="-122"/>
          <a:cs typeface="Source Han Sans CN Regular" panose="020B0500000000000000" charset="-122"/>
          <a:sym typeface="Source Han Sans CN Regular" panose="020B0500000000000000" charset="-122"/>
        </a:defRPr>
      </a:pPr>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atin typeface="汉仪中黑简" panose="02010600000101010101" charset="-122"/>
                <a:ea typeface="汉仪中黑简" panose="02010600000101010101" charset="-122"/>
                <a:cs typeface="汉仪中黑简" panose="02010600000101010101" charset="-122"/>
              </a:defRPr>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atin typeface="汉仪中黑简" panose="02010600000101010101" charset="-122"/>
                <a:ea typeface="汉仪中黑简" panose="02010600000101010101" charset="-122"/>
                <a:cs typeface="汉仪中黑简" panose="02010600000101010101"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atin typeface="汉仪中黑简" panose="02010600000101010101" charset="-122"/>
                <a:ea typeface="汉仪中黑简" panose="02010600000101010101" charset="-122"/>
                <a:cs typeface="汉仪中黑简" panose="02010600000101010101" charset="-122"/>
              </a:defRPr>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atin typeface="汉仪中黑简" panose="02010600000101010101" charset="-122"/>
                <a:ea typeface="汉仪中黑简" panose="02010600000101010101" charset="-122"/>
                <a:cs typeface="汉仪中黑简" panose="02010600000101010101"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汉仪中黑简" panose="02010600000101010101" charset="-122"/>
        <a:ea typeface="汉仪中黑简" panose="02010600000101010101" charset="-122"/>
        <a:cs typeface="汉仪中黑简" panose="02010600000101010101" charset="-122"/>
      </a:defRPr>
    </a:lvl1pPr>
    <a:lvl2pPr marL="457200" algn="l" defTabSz="914400" rtl="0" eaLnBrk="1" latinLnBrk="0" hangingPunct="1">
      <a:defRPr sz="1200" kern="1200">
        <a:solidFill>
          <a:schemeClr val="tx1"/>
        </a:solidFill>
        <a:latin typeface="汉仪中黑简" panose="02010600000101010101" charset="-122"/>
        <a:ea typeface="汉仪中黑简" panose="02010600000101010101" charset="-122"/>
        <a:cs typeface="汉仪中黑简" panose="02010600000101010101" charset="-122"/>
      </a:defRPr>
    </a:lvl2pPr>
    <a:lvl3pPr marL="914400" algn="l" defTabSz="914400" rtl="0" eaLnBrk="1" latinLnBrk="0" hangingPunct="1">
      <a:defRPr sz="1200" kern="1200">
        <a:solidFill>
          <a:schemeClr val="tx1"/>
        </a:solidFill>
        <a:latin typeface="汉仪中黑简" panose="02010600000101010101" charset="-122"/>
        <a:ea typeface="汉仪中黑简" panose="02010600000101010101" charset="-122"/>
        <a:cs typeface="汉仪中黑简" panose="02010600000101010101" charset="-122"/>
      </a:defRPr>
    </a:lvl3pPr>
    <a:lvl4pPr marL="1371600" algn="l" defTabSz="914400" rtl="0" eaLnBrk="1" latinLnBrk="0" hangingPunct="1">
      <a:defRPr sz="1200" kern="1200">
        <a:solidFill>
          <a:schemeClr val="tx1"/>
        </a:solidFill>
        <a:latin typeface="汉仪中黑简" panose="02010600000101010101" charset="-122"/>
        <a:ea typeface="汉仪中黑简" panose="02010600000101010101" charset="-122"/>
        <a:cs typeface="汉仪中黑简" panose="02010600000101010101" charset="-122"/>
      </a:defRPr>
    </a:lvl4pPr>
    <a:lvl5pPr marL="1828800" algn="l" defTabSz="914400" rtl="0" eaLnBrk="1" latinLnBrk="0" hangingPunct="1">
      <a:defRPr sz="1200" kern="1200">
        <a:solidFill>
          <a:schemeClr val="tx1"/>
        </a:solidFill>
        <a:latin typeface="汉仪中黑简" panose="02010600000101010101" charset="-122"/>
        <a:ea typeface="汉仪中黑简" panose="02010600000101010101" charset="-122"/>
        <a:cs typeface="汉仪中黑简" panose="0201060000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汉仪中黑简" panose="02010600000101010101" charset="-122"/>
                <a:ea typeface="汉仪中黑简" panose="02010600000101010101" charset="-122"/>
                <a:cs typeface="汉仪中黑简" panose="02010600000101010101"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汉仪中黑简" panose="02010600000101010101" charset="-122"/>
                <a:ea typeface="汉仪中黑简" panose="02010600000101010101" charset="-122"/>
                <a:cs typeface="汉仪中黑简" panose="02010600000101010101"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汉仪中黑简" panose="02010600000101010101" charset="-122"/>
                <a:ea typeface="汉仪中黑简" panose="02010600000101010101" charset="-122"/>
                <a:cs typeface="汉仪中黑简" panose="02010600000101010101"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汉仪中黑简" panose="02010600000101010101" charset="-122"/>
          <a:ea typeface="汉仪中黑简" panose="02010600000101010101" charset="-122"/>
          <a:cs typeface="汉仪中黑简" panose="02010600000101010101"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汉仪中黑简" panose="02010600000101010101" charset="-122"/>
          <a:ea typeface="汉仪中黑简" panose="02010600000101010101" charset="-122"/>
          <a:cs typeface="汉仪中黑简" panose="02010600000101010101"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汉仪中黑简" panose="02010600000101010101" charset="-122"/>
          <a:ea typeface="汉仪中黑简" panose="02010600000101010101" charset="-122"/>
          <a:cs typeface="汉仪中黑简" panose="02010600000101010101"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汉仪中黑简" panose="02010600000101010101" charset="-122"/>
          <a:ea typeface="汉仪中黑简" panose="02010600000101010101" charset="-122"/>
          <a:cs typeface="汉仪中黑简" panose="02010600000101010101"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中黑简" panose="02010600000101010101" charset="-122"/>
          <a:ea typeface="汉仪中黑简" panose="02010600000101010101" charset="-122"/>
          <a:cs typeface="汉仪中黑简" panose="02010600000101010101"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中黑简" panose="02010600000101010101" charset="-122"/>
          <a:ea typeface="汉仪中黑简" panose="02010600000101010101" charset="-122"/>
          <a:cs typeface="汉仪中黑简" panose="0201060000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0" Type="http://schemas.openxmlformats.org/officeDocument/2006/relationships/slideLayout" Target="../slideLayouts/slideLayout1.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11.emf"/><Relationship Id="rId3" Type="http://schemas.openxmlformats.org/officeDocument/2006/relationships/package" Target="../embeddings/Document2.docx"/><Relationship Id="rId2" Type="http://schemas.openxmlformats.org/officeDocument/2006/relationships/image" Target="../media/image10.emf"/><Relationship Id="rId1" Type="http://schemas.openxmlformats.org/officeDocument/2006/relationships/package" Target="../embeddings/Document1.docx"/></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e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18.emf"/><Relationship Id="rId3" Type="http://schemas.openxmlformats.org/officeDocument/2006/relationships/package" Target="../embeddings/Document4.docx"/><Relationship Id="rId2" Type="http://schemas.openxmlformats.org/officeDocument/2006/relationships/image" Target="../media/image17.emf"/><Relationship Id="rId1" Type="http://schemas.openxmlformats.org/officeDocument/2006/relationships/package" Target="../embeddings/Document3.docx"/></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19.emf"/><Relationship Id="rId1" Type="http://schemas.openxmlformats.org/officeDocument/2006/relationships/package" Target="../embeddings/Document5.docx"/></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7.png"/><Relationship Id="rId4" Type="http://schemas.openxmlformats.org/officeDocument/2006/relationships/image" Target="../media/image2.svg"/><Relationship Id="rId3" Type="http://schemas.openxmlformats.org/officeDocument/2006/relationships/image" Target="../media/image26.png"/><Relationship Id="rId2" Type="http://schemas.openxmlformats.org/officeDocument/2006/relationships/image" Target="../media/image1.svg"/><Relationship Id="rId1" Type="http://schemas.openxmlformats.org/officeDocument/2006/relationships/image" Target="../media/image25.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0"/>
            <a:ext cx="12192000" cy="6775450"/>
          </a:xfrm>
          <a:prstGeom prst="rect">
            <a:avLst/>
          </a:prstGeom>
          <a:solidFill>
            <a:srgbClr val="90A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中黑简" panose="02010600000101010101" charset="-122"/>
              <a:ea typeface="汉仪中黑简" panose="02010600000101010101" charset="-122"/>
              <a:cs typeface="汉仪中黑简" panose="02010600000101010101" charset="-122"/>
            </a:endParaRPr>
          </a:p>
        </p:txBody>
      </p:sp>
      <p:pic>
        <p:nvPicPr>
          <p:cNvPr id="13" name="内容占位符 12" descr="pexels-pixabay-290595"/>
          <p:cNvPicPr>
            <a:picLocks noChangeAspect="1"/>
          </p:cNvPicPr>
          <p:nvPr>
            <p:ph/>
          </p:nvPr>
        </p:nvPicPr>
        <p:blipFill>
          <a:blip r:embed="rId1"/>
          <a:srcRect r="7400" b="43223"/>
          <a:stretch>
            <a:fillRect/>
          </a:stretch>
        </p:blipFill>
        <p:spPr>
          <a:xfrm>
            <a:off x="-4445" y="2971800"/>
            <a:ext cx="12196445" cy="3886200"/>
          </a:xfrm>
          <a:prstGeom prst="rect">
            <a:avLst/>
          </a:prstGeom>
        </p:spPr>
      </p:pic>
      <p:sp>
        <p:nvSpPr>
          <p:cNvPr id="4" name="矩形: 圆角 3"/>
          <p:cNvSpPr/>
          <p:nvPr/>
        </p:nvSpPr>
        <p:spPr>
          <a:xfrm rot="20610464">
            <a:off x="228354" y="-1727227"/>
            <a:ext cx="12212760" cy="6911495"/>
          </a:xfrm>
          <a:custGeom>
            <a:avLst/>
            <a:gdLst>
              <a:gd name="adj" fmla="val 18525"/>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9234" h="10885">
                <a:moveTo>
                  <a:pt x="17624" y="10884"/>
                </a:moveTo>
                <a:lnTo>
                  <a:pt x="2968" y="10884"/>
                </a:lnTo>
                <a:cubicBezTo>
                  <a:pt x="1302" y="10935"/>
                  <a:pt x="-41" y="9410"/>
                  <a:pt x="0" y="7916"/>
                </a:cubicBezTo>
                <a:lnTo>
                  <a:pt x="0" y="2782"/>
                </a:lnTo>
                <a:lnTo>
                  <a:pt x="824" y="0"/>
                </a:lnTo>
                <a:lnTo>
                  <a:pt x="19233" y="5450"/>
                </a:lnTo>
                <a:lnTo>
                  <a:pt x="17624" y="10884"/>
                </a:lnTo>
                <a:close/>
              </a:path>
            </a:pathLst>
          </a:custGeom>
          <a:solidFill>
            <a:srgbClr val="4E7B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sp>
        <p:nvSpPr>
          <p:cNvPr id="17" name="矩形 16"/>
          <p:cNvSpPr/>
          <p:nvPr/>
        </p:nvSpPr>
        <p:spPr>
          <a:xfrm>
            <a:off x="8369300" y="3547745"/>
            <a:ext cx="553085" cy="55308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sp>
        <p:nvSpPr>
          <p:cNvPr id="20" name="矩形 19"/>
          <p:cNvSpPr/>
          <p:nvPr/>
        </p:nvSpPr>
        <p:spPr>
          <a:xfrm>
            <a:off x="1158875" y="1619250"/>
            <a:ext cx="327025" cy="32702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sp>
        <p:nvSpPr>
          <p:cNvPr id="2" name="文本框 1"/>
          <p:cNvSpPr txBox="1"/>
          <p:nvPr/>
        </p:nvSpPr>
        <p:spPr>
          <a:xfrm>
            <a:off x="1501775" y="2010410"/>
            <a:ext cx="7420610" cy="1014730"/>
          </a:xfrm>
          <a:prstGeom prst="rect">
            <a:avLst/>
          </a:prstGeom>
          <a:noFill/>
        </p:spPr>
        <p:txBody>
          <a:bodyPr wrap="square" rtlCol="0">
            <a:spAutoFit/>
          </a:bodyPr>
          <a:p>
            <a:r>
              <a:rPr lang="zh-CN" altLang="en-US" sz="6000" b="1" dirty="0">
                <a:solidFill>
                  <a:schemeClr val="bg1"/>
                </a:solidFill>
                <a:latin typeface="宋体" panose="02010600030101010101" pitchFamily="2" charset="-122"/>
                <a:ea typeface="宋体" panose="02010600030101010101" pitchFamily="2" charset="-122"/>
                <a:cs typeface="汉仪中黑简" panose="02010600000101010101" charset="-122"/>
              </a:rPr>
              <a:t>项目计划</a:t>
            </a:r>
            <a:endParaRPr lang="zh-CN" altLang="en-US" sz="6000" b="1"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cxnSp>
        <p:nvCxnSpPr>
          <p:cNvPr id="9" name="直接连接符 8"/>
          <p:cNvCxnSpPr/>
          <p:nvPr/>
        </p:nvCxnSpPr>
        <p:spPr>
          <a:xfrm>
            <a:off x="1616393" y="3240405"/>
            <a:ext cx="254825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616710" y="3547745"/>
            <a:ext cx="6315075" cy="706755"/>
          </a:xfrm>
          <a:prstGeom prst="rect">
            <a:avLst/>
          </a:prstGeom>
          <a:noFill/>
          <a:ln w="9525">
            <a:noFill/>
          </a:ln>
        </p:spPr>
        <p:txBody>
          <a:bodyPr wrap="square">
            <a:spAutoFit/>
          </a:bodyPr>
          <a:p>
            <a:pPr indent="0"/>
            <a:r>
              <a:rPr lang="en-US" sz="2000" b="0">
                <a:solidFill>
                  <a:schemeClr val="bg1"/>
                </a:solidFill>
                <a:latin typeface="宋体" panose="02010600030101010101" pitchFamily="2" charset="-122"/>
                <a:ea typeface="宋体" panose="02010600030101010101" pitchFamily="2" charset="-122"/>
              </a:rPr>
              <a:t>SRA2022-G15</a:t>
            </a:r>
            <a:endParaRPr lang="en-US" sz="2000" b="0">
              <a:solidFill>
                <a:schemeClr val="bg1"/>
              </a:solidFill>
              <a:latin typeface="宋体" panose="02010600030101010101" pitchFamily="2" charset="-122"/>
              <a:ea typeface="宋体" panose="02010600030101010101" pitchFamily="2" charset="-122"/>
            </a:endParaRPr>
          </a:p>
          <a:p>
            <a:pPr indent="0"/>
            <a:r>
              <a:rPr lang="zh-CN" altLang="en-US" sz="2000" b="0">
                <a:solidFill>
                  <a:schemeClr val="bg1"/>
                </a:solidFill>
                <a:latin typeface="宋体" panose="02010600030101010101" pitchFamily="2" charset="-122"/>
                <a:ea typeface="宋体" panose="02010600030101010101" pitchFamily="2" charset="-122"/>
              </a:rPr>
              <a:t>徐文君、何雨珊、吴佳璐、叶诗雨、刘柏轩</a:t>
            </a:r>
            <a:endParaRPr lang="zh-CN" altLang="en-US" sz="2000" b="0">
              <a:solidFill>
                <a:schemeClr val="bg1"/>
              </a:solidFill>
              <a:latin typeface="宋体" panose="02010600030101010101" pitchFamily="2" charset="-122"/>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3839210" y="1910080"/>
            <a:ext cx="4514215" cy="2287270"/>
            <a:chOff x="6206" y="3008"/>
            <a:chExt cx="7109" cy="3602"/>
          </a:xfrm>
        </p:grpSpPr>
        <p:sp>
          <p:nvSpPr>
            <p:cNvPr id="9" name="圆角矩形 8"/>
            <p:cNvSpPr/>
            <p:nvPr/>
          </p:nvSpPr>
          <p:spPr>
            <a:xfrm>
              <a:off x="8910" y="3008"/>
              <a:ext cx="1701" cy="1701"/>
            </a:xfrm>
            <a:prstGeom prst="round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汉仪中黑简" panose="02010600000101010101" charset="-122"/>
                  <a:ea typeface="汉仪中黑简" panose="02010600000101010101" charset="-122"/>
                  <a:cs typeface="汉仪中黑简" panose="02010600000101010101" charset="-122"/>
                </a:rPr>
                <a:t>03</a:t>
              </a:r>
              <a:endParaRPr lang="en-US" altLang="zh-CN" sz="4000">
                <a:latin typeface="汉仪中黑简" panose="02010600000101010101" charset="-122"/>
                <a:ea typeface="汉仪中黑简" panose="02010600000101010101" charset="-122"/>
                <a:cs typeface="汉仪中黑简" panose="02010600000101010101" charset="-122"/>
              </a:endParaRPr>
            </a:p>
          </p:txBody>
        </p:sp>
        <p:sp>
          <p:nvSpPr>
            <p:cNvPr id="7" name="文本框 6"/>
            <p:cNvSpPr txBox="1"/>
            <p:nvPr/>
          </p:nvSpPr>
          <p:spPr>
            <a:xfrm>
              <a:off x="6206" y="5158"/>
              <a:ext cx="7109" cy="1452"/>
            </a:xfrm>
            <a:prstGeom prst="rect">
              <a:avLst/>
            </a:prstGeom>
            <a:noFill/>
          </p:spPr>
          <p:txBody>
            <a:bodyPr wrap="square" rtlCol="0">
              <a:spAutoFit/>
            </a:bodyPr>
            <a:p>
              <a:pPr algn="ctr"/>
              <a:r>
                <a:rPr lang="zh-CN" altLang="en-US" sz="5400">
                  <a:solidFill>
                    <a:schemeClr val="tx1">
                      <a:lumMod val="75000"/>
                      <a:lumOff val="25000"/>
                    </a:schemeClr>
                  </a:solidFill>
                  <a:latin typeface="宋体" panose="02010600030101010101" pitchFamily="2" charset="-122"/>
                  <a:ea typeface="宋体" panose="02010600030101010101" pitchFamily="2" charset="-122"/>
                  <a:cs typeface="汉仪中黑简" panose="02010600000101010101" charset="-122"/>
                </a:rPr>
                <a:t>可行性分析</a:t>
              </a:r>
              <a:endParaRPr lang="zh-CN" altLang="en-US" sz="5400">
                <a:solidFill>
                  <a:schemeClr val="tx1">
                    <a:lumMod val="75000"/>
                    <a:lumOff val="25000"/>
                  </a:schemeClr>
                </a:solidFill>
                <a:latin typeface="宋体" panose="02010600030101010101" pitchFamily="2" charset="-122"/>
                <a:ea typeface="宋体" panose="02010600030101010101" pitchFamily="2" charset="-122"/>
                <a:cs typeface="汉仪中黑简" panose="02010600000101010101" charset="-122"/>
              </a:endParaRPr>
            </a:p>
          </p:txBody>
        </p:sp>
      </p:grpSp>
      <p:sp>
        <p:nvSpPr>
          <p:cNvPr id="8" name="矩形 7"/>
          <p:cNvSpPr/>
          <p:nvPr/>
        </p:nvSpPr>
        <p:spPr>
          <a:xfrm>
            <a:off x="-3810" y="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1" name="矩形 10"/>
          <p:cNvSpPr/>
          <p:nvPr/>
        </p:nvSpPr>
        <p:spPr>
          <a:xfrm rot="5400000">
            <a:off x="6002190" y="-528718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2" name="矩形 11"/>
          <p:cNvSpPr/>
          <p:nvPr/>
        </p:nvSpPr>
        <p:spPr>
          <a:xfrm rot="10800000">
            <a:off x="-5080" y="613800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3" name="矩形 12"/>
          <p:cNvSpPr/>
          <p:nvPr/>
        </p:nvSpPr>
        <p:spPr>
          <a:xfrm rot="16200000">
            <a:off x="6002190" y="-4936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endParaRPr lang="en-US" altLang="zh-CN" sz="2400" dirty="0">
              <a:latin typeface="汉仪中黑简" panose="02010600000101010101" charset="-122"/>
              <a:ea typeface="汉仪中黑简" panose="02010600000101010101" charset="-122"/>
              <a:cs typeface="汉仪中黑简" panose="02010600000101010101" charset="-122"/>
            </a:endParaRPr>
          </a:p>
        </p:txBody>
      </p:sp>
      <p:grpSp>
        <p:nvGrpSpPr>
          <p:cNvPr id="58" name="组合 57"/>
          <p:cNvGrpSpPr/>
          <p:nvPr/>
        </p:nvGrpSpPr>
        <p:grpSpPr>
          <a:xfrm>
            <a:off x="444760" y="1706880"/>
            <a:ext cx="11748255" cy="4649470"/>
            <a:chOff x="1032" y="2744"/>
            <a:chExt cx="18501" cy="7322"/>
          </a:xfrm>
        </p:grpSpPr>
        <p:grpSp>
          <p:nvGrpSpPr>
            <p:cNvPr id="53" name="组合 52"/>
            <p:cNvGrpSpPr/>
            <p:nvPr/>
          </p:nvGrpSpPr>
          <p:grpSpPr>
            <a:xfrm flipH="1">
              <a:off x="1032" y="3201"/>
              <a:ext cx="5091" cy="6313"/>
              <a:chOff x="1966" y="3201"/>
              <a:chExt cx="5091" cy="6313"/>
            </a:xfrm>
          </p:grpSpPr>
          <p:grpSp>
            <p:nvGrpSpPr>
              <p:cNvPr id="25" name="îšļiḓe"/>
              <p:cNvGrpSpPr/>
              <p:nvPr/>
            </p:nvGrpSpPr>
            <p:grpSpPr>
              <a:xfrm>
                <a:off x="2033" y="3201"/>
                <a:ext cx="4960" cy="943"/>
                <a:chOff x="669925" y="1361190"/>
                <a:chExt cx="3149600" cy="599228"/>
              </a:xfrm>
            </p:grpSpPr>
            <p:sp>
              <p:nvSpPr>
                <p:cNvPr id="26" name="íṩļiďe"/>
                <p:cNvSpPr/>
                <p:nvPr/>
              </p:nvSpPr>
              <p:spPr>
                <a:xfrm>
                  <a:off x="669925" y="1361190"/>
                  <a:ext cx="599228" cy="599228"/>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3A778E"/>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dirty="0">
                      <a:solidFill>
                        <a:schemeClr val="bg1"/>
                      </a:solidFill>
                      <a:latin typeface="汉仪中黑简" panose="02010600000101010101" charset="-122"/>
                      <a:ea typeface="汉仪中黑简" panose="02010600000101010101" charset="-122"/>
                      <a:cs typeface="汉仪中黑简" panose="02010600000101010101" charset="-122"/>
                    </a:rPr>
                    <a:t>1</a:t>
                  </a:r>
                  <a:endParaRPr lang="en-US" sz="2400" dirty="0">
                    <a:solidFill>
                      <a:schemeClr val="bg1"/>
                    </a:solidFill>
                    <a:latin typeface="汉仪中黑简" panose="02010600000101010101" charset="-122"/>
                    <a:ea typeface="汉仪中黑简" panose="02010600000101010101" charset="-122"/>
                    <a:cs typeface="汉仪中黑简" panose="02010600000101010101" charset="-122"/>
                  </a:endParaRPr>
                </a:p>
              </p:txBody>
            </p:sp>
            <p:sp>
              <p:nvSpPr>
                <p:cNvPr id="27" name="ís1íḍè"/>
                <p:cNvSpPr txBox="1"/>
                <p:nvPr/>
              </p:nvSpPr>
              <p:spPr bwMode="auto">
                <a:xfrm>
                  <a:off x="1297728" y="1439901"/>
                  <a:ext cx="252179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zh-CN" altLang="en-US" sz="2000" b="1" dirty="0">
                      <a:solidFill>
                        <a:schemeClr val="tx1"/>
                      </a:solidFill>
                      <a:latin typeface="宋体" panose="02010600030101010101" pitchFamily="2" charset="-122"/>
                      <a:ea typeface="宋体" panose="02010600030101010101" pitchFamily="2" charset="-122"/>
                      <a:cs typeface="汉仪中黑简" panose="02010600000101010101" charset="-122"/>
                    </a:rPr>
                    <a:t>项目要求</a:t>
                  </a:r>
                  <a:endParaRPr lang="zh-CN" altLang="en-US" sz="2000" b="1"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grpSp>
          <p:grpSp>
            <p:nvGrpSpPr>
              <p:cNvPr id="33" name="组合 32"/>
              <p:cNvGrpSpPr/>
              <p:nvPr/>
            </p:nvGrpSpPr>
            <p:grpSpPr>
              <a:xfrm>
                <a:off x="2033" y="6333"/>
                <a:ext cx="5024" cy="1389"/>
                <a:chOff x="763588" y="4377565"/>
                <a:chExt cx="3189906" cy="882903"/>
              </a:xfrm>
            </p:grpSpPr>
            <p:grpSp>
              <p:nvGrpSpPr>
                <p:cNvPr id="34" name="îs1íḓê"/>
                <p:cNvGrpSpPr/>
                <p:nvPr/>
              </p:nvGrpSpPr>
              <p:grpSpPr>
                <a:xfrm>
                  <a:off x="922073" y="4572583"/>
                  <a:ext cx="3031421" cy="687885"/>
                  <a:chOff x="829875" y="1521140"/>
                  <a:chExt cx="3031421" cy="687885"/>
                </a:xfrm>
              </p:grpSpPr>
              <p:sp>
                <p:nvSpPr>
                  <p:cNvPr id="35" name="íşļíḍé"/>
                  <p:cNvSpPr/>
                  <p:nvPr/>
                </p:nvSpPr>
                <p:spPr>
                  <a:xfrm>
                    <a:off x="829875" y="152114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wrap="square" lIns="91440" tIns="45720" rIns="91440" bIns="45720" anchor="ctr">
                    <a:normAutofit fontScale="92500" lnSpcReduction="20000"/>
                  </a:bodyPr>
                  <a:lstStyle/>
                  <a:p>
                    <a:pPr defTabSz="228600">
                      <a:defRPr sz="3000" cap="none">
                        <a:solidFill>
                          <a:srgbClr val="FFFFFF"/>
                        </a:solidFill>
                        <a:effectLst>
                          <a:outerShdw blurRad="38100" dist="12700" dir="5400000" rotWithShape="0">
                            <a:srgbClr val="000000">
                              <a:alpha val="50000"/>
                            </a:srgbClr>
                          </a:outerShdw>
                        </a:effectLst>
                      </a:defRPr>
                    </a:pPr>
                    <a:endParaRPr sz="1500" dirty="0">
                      <a:latin typeface="汉仪中黑简" panose="02010600000101010101" charset="-122"/>
                      <a:ea typeface="汉仪中黑简" panose="02010600000101010101" charset="-122"/>
                      <a:cs typeface="汉仪中黑简" panose="02010600000101010101" charset="-122"/>
                    </a:endParaRPr>
                  </a:p>
                </p:txBody>
              </p:sp>
              <p:sp>
                <p:nvSpPr>
                  <p:cNvPr id="36" name="îṣḻiḑê"/>
                  <p:cNvSpPr txBox="1"/>
                  <p:nvPr/>
                </p:nvSpPr>
                <p:spPr bwMode="auto">
                  <a:xfrm>
                    <a:off x="1175308" y="1521470"/>
                    <a:ext cx="2685988" cy="68755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sz="2000" b="1" dirty="0">
                        <a:solidFill>
                          <a:schemeClr val="tx1"/>
                        </a:solidFill>
                        <a:latin typeface="宋体" panose="02010600030101010101" pitchFamily="2" charset="-122"/>
                        <a:ea typeface="宋体" panose="02010600030101010101" pitchFamily="2" charset="-122"/>
                        <a:cs typeface="汉仪中黑简" panose="02010600000101010101" charset="-122"/>
                      </a:rPr>
                      <a:t>项目的环境、条件、假定和限制</a:t>
                    </a:r>
                    <a:endParaRPr lang="zh-CN" altLang="en-US" sz="2000" b="1"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grpSp>
            <p:sp>
              <p:nvSpPr>
                <p:cNvPr id="37" name="íṩļiďe"/>
                <p:cNvSpPr/>
                <p:nvPr/>
              </p:nvSpPr>
              <p:spPr>
                <a:xfrm>
                  <a:off x="763588" y="4377565"/>
                  <a:ext cx="599228" cy="599228"/>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3A778E"/>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dirty="0">
                      <a:solidFill>
                        <a:schemeClr val="bg1"/>
                      </a:solidFill>
                      <a:latin typeface="汉仪中黑简" panose="02010600000101010101" charset="-122"/>
                      <a:ea typeface="汉仪中黑简" panose="02010600000101010101" charset="-122"/>
                      <a:cs typeface="汉仪中黑简" panose="02010600000101010101" charset="-122"/>
                    </a:rPr>
                    <a:t>3</a:t>
                  </a:r>
                  <a:endParaRPr lang="en-US" sz="2400" dirty="0">
                    <a:solidFill>
                      <a:schemeClr val="bg1"/>
                    </a:solidFill>
                    <a:latin typeface="汉仪中黑简" panose="02010600000101010101" charset="-122"/>
                    <a:ea typeface="汉仪中黑简" panose="02010600000101010101" charset="-122"/>
                    <a:cs typeface="汉仪中黑简" panose="02010600000101010101" charset="-122"/>
                  </a:endParaRPr>
                </a:p>
              </p:txBody>
            </p:sp>
          </p:grpSp>
          <p:sp>
            <p:nvSpPr>
              <p:cNvPr id="48" name="文本框 47"/>
              <p:cNvSpPr txBox="1"/>
              <p:nvPr/>
            </p:nvSpPr>
            <p:spPr>
              <a:xfrm>
                <a:off x="2033" y="4290"/>
                <a:ext cx="4741" cy="1840"/>
              </a:xfrm>
              <a:prstGeom prst="rect">
                <a:avLst/>
              </a:prstGeom>
              <a:noFill/>
            </p:spPr>
            <p:txBody>
              <a:bodyPr wrap="square" rtlCol="0" anchor="t">
                <a:spAutoFit/>
              </a:bodyPr>
              <a:lstStyle/>
              <a:p>
                <a:pPr algn="r"/>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面向特定人群（项目管理,需求工程和相关课程的教师和相关学生以及一些感兴趣的网友）的软件工程相关课程教学和学习的辅助工具，软件工程教学、学习、交流网站。</a:t>
                </a:r>
                <a:endPar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49" name="文本框 48"/>
              <p:cNvSpPr txBox="1"/>
              <p:nvPr/>
            </p:nvSpPr>
            <p:spPr>
              <a:xfrm>
                <a:off x="1966" y="7674"/>
                <a:ext cx="4958" cy="1840"/>
              </a:xfrm>
              <a:prstGeom prst="rect">
                <a:avLst/>
              </a:prstGeom>
              <a:noFill/>
            </p:spPr>
            <p:txBody>
              <a:bodyPr wrap="square" rtlCol="0" anchor="t">
                <a:spAutoFit/>
              </a:bodyPr>
              <a:lstStyle/>
              <a:p>
                <a:pPr algn="r"/>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实现环境为浙大城市学院软件需求分析原理与实践课上及课余。限制条件包括小组成员合作经验缺少、小组成员软件需求分析水平不足、缺乏与提出者的沟通等。</a:t>
                </a:r>
                <a:r>
                  <a:rPr lang="en-US" altLang="zh-CN" sz="1400" dirty="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a:t>
                </a:r>
                <a:endParaRPr lang="en-US" altLang="zh-CN" sz="1400" dirty="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grpSp>
        <p:grpSp>
          <p:nvGrpSpPr>
            <p:cNvPr id="54" name="组合 53"/>
            <p:cNvGrpSpPr/>
            <p:nvPr/>
          </p:nvGrpSpPr>
          <p:grpSpPr>
            <a:xfrm>
              <a:off x="12811" y="3201"/>
              <a:ext cx="6722" cy="6865"/>
              <a:chOff x="12278" y="3200"/>
              <a:chExt cx="6722" cy="6865"/>
            </a:xfrm>
          </p:grpSpPr>
          <p:grpSp>
            <p:nvGrpSpPr>
              <p:cNvPr id="28" name="组合 27"/>
              <p:cNvGrpSpPr/>
              <p:nvPr/>
            </p:nvGrpSpPr>
            <p:grpSpPr>
              <a:xfrm>
                <a:off x="13285" y="3200"/>
                <a:ext cx="4952" cy="944"/>
                <a:chOff x="8478817" y="2079499"/>
                <a:chExt cx="3144685" cy="599228"/>
              </a:xfrm>
            </p:grpSpPr>
            <p:grpSp>
              <p:nvGrpSpPr>
                <p:cNvPr id="29" name="ïŝľïḍe"/>
                <p:cNvGrpSpPr/>
                <p:nvPr/>
              </p:nvGrpSpPr>
              <p:grpSpPr>
                <a:xfrm>
                  <a:off x="8623036" y="2143610"/>
                  <a:ext cx="3000466" cy="441805"/>
                  <a:chOff x="829875" y="1425300"/>
                  <a:chExt cx="3000466" cy="441805"/>
                </a:xfrm>
              </p:grpSpPr>
              <p:sp>
                <p:nvSpPr>
                  <p:cNvPr id="30" name="íŝḷíḓe"/>
                  <p:cNvSpPr/>
                  <p:nvPr/>
                </p:nvSpPr>
                <p:spPr>
                  <a:xfrm>
                    <a:off x="829875" y="152114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wrap="square" lIns="91440" tIns="45720" rIns="91440" bIns="45720" anchor="ctr">
                    <a:normAutofit fontScale="92500" lnSpcReduction="20000"/>
                  </a:bodyPr>
                  <a:lstStyle/>
                  <a:p>
                    <a:pPr defTabSz="228600">
                      <a:defRPr sz="3000" cap="none">
                        <a:solidFill>
                          <a:srgbClr val="FFFFFF"/>
                        </a:solidFill>
                        <a:effectLst>
                          <a:outerShdw blurRad="38100" dist="12700" dir="5400000" rotWithShape="0">
                            <a:srgbClr val="000000">
                              <a:alpha val="50000"/>
                            </a:srgbClr>
                          </a:outerShdw>
                        </a:effectLst>
                      </a:defRPr>
                    </a:pPr>
                    <a:endParaRPr sz="1500" dirty="0">
                      <a:latin typeface="汉仪中黑简" panose="02010600000101010101" charset="-122"/>
                      <a:ea typeface="汉仪中黑简" panose="02010600000101010101" charset="-122"/>
                      <a:cs typeface="汉仪中黑简" panose="02010600000101010101" charset="-122"/>
                    </a:endParaRPr>
                  </a:p>
                </p:txBody>
              </p:sp>
              <p:sp>
                <p:nvSpPr>
                  <p:cNvPr id="31" name="ïš1îďê"/>
                  <p:cNvSpPr txBox="1"/>
                  <p:nvPr/>
                </p:nvSpPr>
                <p:spPr bwMode="auto">
                  <a:xfrm>
                    <a:off x="1308544" y="1425300"/>
                    <a:ext cx="252179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2000" b="1" dirty="0">
                        <a:solidFill>
                          <a:schemeClr val="tx1"/>
                        </a:solidFill>
                        <a:latin typeface="宋体" panose="02010600030101010101" pitchFamily="2" charset="-122"/>
                        <a:ea typeface="宋体" panose="02010600030101010101" pitchFamily="2" charset="-122"/>
                        <a:cs typeface="汉仪中黑简" panose="02010600000101010101" charset="-122"/>
                      </a:rPr>
                      <a:t>项目的目标</a:t>
                    </a:r>
                    <a:endParaRPr lang="zh-CN" altLang="en-US" sz="2000" b="1"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grpSp>
            <p:sp>
              <p:nvSpPr>
                <p:cNvPr id="32" name="íṩļiďe"/>
                <p:cNvSpPr/>
                <p:nvPr/>
              </p:nvSpPr>
              <p:spPr>
                <a:xfrm>
                  <a:off x="8478817" y="2079499"/>
                  <a:ext cx="599228" cy="599228"/>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3A778E"/>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dirty="0">
                      <a:solidFill>
                        <a:schemeClr val="bg1"/>
                      </a:solidFill>
                      <a:latin typeface="汉仪中黑简" panose="02010600000101010101" charset="-122"/>
                      <a:ea typeface="汉仪中黑简" panose="02010600000101010101" charset="-122"/>
                      <a:cs typeface="汉仪中黑简" panose="02010600000101010101" charset="-122"/>
                    </a:rPr>
                    <a:t>2</a:t>
                  </a:r>
                  <a:endParaRPr lang="en-US" sz="2400" dirty="0">
                    <a:solidFill>
                      <a:schemeClr val="bg1"/>
                    </a:solidFill>
                    <a:latin typeface="汉仪中黑简" panose="02010600000101010101" charset="-122"/>
                    <a:ea typeface="汉仪中黑简" panose="02010600000101010101" charset="-122"/>
                    <a:cs typeface="汉仪中黑简" panose="02010600000101010101" charset="-122"/>
                  </a:endParaRPr>
                </a:p>
              </p:txBody>
            </p:sp>
          </p:grpSp>
          <p:grpSp>
            <p:nvGrpSpPr>
              <p:cNvPr id="38" name="组合 37"/>
              <p:cNvGrpSpPr/>
              <p:nvPr/>
            </p:nvGrpSpPr>
            <p:grpSpPr>
              <a:xfrm>
                <a:off x="13285" y="6332"/>
                <a:ext cx="5715" cy="944"/>
                <a:chOff x="763588" y="4377565"/>
                <a:chExt cx="3628558" cy="599228"/>
              </a:xfrm>
            </p:grpSpPr>
            <p:grpSp>
              <p:nvGrpSpPr>
                <p:cNvPr id="39" name="îs1íḓê"/>
                <p:cNvGrpSpPr/>
                <p:nvPr/>
              </p:nvGrpSpPr>
              <p:grpSpPr>
                <a:xfrm>
                  <a:off x="922073" y="4491344"/>
                  <a:ext cx="3470073" cy="441804"/>
                  <a:chOff x="829875" y="1439901"/>
                  <a:chExt cx="3470073" cy="441804"/>
                </a:xfrm>
              </p:grpSpPr>
              <p:sp>
                <p:nvSpPr>
                  <p:cNvPr id="40" name="íşļíḍé"/>
                  <p:cNvSpPr/>
                  <p:nvPr/>
                </p:nvSpPr>
                <p:spPr>
                  <a:xfrm>
                    <a:off x="829875" y="152114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wrap="square" lIns="91440" tIns="45720" rIns="91440" bIns="45720" anchor="ctr">
                    <a:normAutofit fontScale="92500" lnSpcReduction="20000"/>
                  </a:bodyPr>
                  <a:lstStyle/>
                  <a:p>
                    <a:pPr defTabSz="228600">
                      <a:defRPr sz="3000" cap="none">
                        <a:solidFill>
                          <a:srgbClr val="FFFFFF"/>
                        </a:solidFill>
                        <a:effectLst>
                          <a:outerShdw blurRad="38100" dist="12700" dir="5400000" rotWithShape="0">
                            <a:srgbClr val="000000">
                              <a:alpha val="50000"/>
                            </a:srgbClr>
                          </a:outerShdw>
                        </a:effectLst>
                      </a:defRPr>
                    </a:pPr>
                    <a:endParaRPr sz="1500" dirty="0">
                      <a:latin typeface="汉仪中黑简" panose="02010600000101010101" charset="-122"/>
                      <a:ea typeface="汉仪中黑简" panose="02010600000101010101" charset="-122"/>
                      <a:cs typeface="汉仪中黑简" panose="02010600000101010101" charset="-122"/>
                    </a:endParaRPr>
                  </a:p>
                </p:txBody>
              </p:sp>
              <p:sp>
                <p:nvSpPr>
                  <p:cNvPr id="41" name="îṣḻiḑê"/>
                  <p:cNvSpPr txBox="1"/>
                  <p:nvPr/>
                </p:nvSpPr>
                <p:spPr bwMode="auto">
                  <a:xfrm>
                    <a:off x="1375308" y="1439901"/>
                    <a:ext cx="2924640" cy="4418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2000" b="1" dirty="0">
                        <a:solidFill>
                          <a:schemeClr val="tx1"/>
                        </a:solidFill>
                        <a:latin typeface="宋体" panose="02010600030101010101" pitchFamily="2" charset="-122"/>
                        <a:ea typeface="宋体" panose="02010600030101010101" pitchFamily="2" charset="-122"/>
                        <a:cs typeface="汉仪中黑简" panose="02010600000101010101" charset="-122"/>
                      </a:rPr>
                      <a:t>进行可行性分析的方法</a:t>
                    </a:r>
                    <a:endParaRPr lang="zh-CN" altLang="en-US" sz="2000" b="1"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grpSp>
            <p:sp>
              <p:nvSpPr>
                <p:cNvPr id="42" name="íṩļiďe"/>
                <p:cNvSpPr/>
                <p:nvPr/>
              </p:nvSpPr>
              <p:spPr>
                <a:xfrm>
                  <a:off x="763588" y="4377565"/>
                  <a:ext cx="599228" cy="599228"/>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3A778E"/>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dirty="0">
                      <a:solidFill>
                        <a:schemeClr val="bg1"/>
                      </a:solidFill>
                      <a:latin typeface="汉仪中黑简" panose="02010600000101010101" charset="-122"/>
                      <a:ea typeface="汉仪中黑简" panose="02010600000101010101" charset="-122"/>
                      <a:cs typeface="汉仪中黑简" panose="02010600000101010101" charset="-122"/>
                    </a:rPr>
                    <a:t>4</a:t>
                  </a:r>
                  <a:endParaRPr lang="en-US" sz="2400" dirty="0">
                    <a:solidFill>
                      <a:schemeClr val="bg1"/>
                    </a:solidFill>
                    <a:latin typeface="汉仪中黑简" panose="02010600000101010101" charset="-122"/>
                    <a:ea typeface="汉仪中黑简" panose="02010600000101010101" charset="-122"/>
                    <a:cs typeface="汉仪中黑简" panose="02010600000101010101" charset="-122"/>
                  </a:endParaRPr>
                </a:p>
              </p:txBody>
            </p:sp>
          </p:grpSp>
          <p:sp>
            <p:nvSpPr>
              <p:cNvPr id="50" name="文本框 49"/>
              <p:cNvSpPr txBox="1"/>
              <p:nvPr/>
            </p:nvSpPr>
            <p:spPr>
              <a:xfrm>
                <a:off x="13285" y="4290"/>
                <a:ext cx="5014" cy="1501"/>
              </a:xfrm>
              <a:prstGeom prst="rect">
                <a:avLst/>
              </a:prstGeom>
              <a:noFill/>
            </p:spPr>
            <p:txBody>
              <a:bodyPr wrap="square" rtlCol="0" anchor="t">
                <a:spAutoFit/>
              </a:bodyPr>
              <a:lstStyle/>
              <a:p>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建立全新概念原型（建议草图+概念思路），并采用原型开发模型，多轮原型反馈进行需求确认，选题小组需经任课教师确认（目前已完成）。</a:t>
                </a:r>
                <a:endPar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51" name="文本框 50"/>
              <p:cNvSpPr txBox="1"/>
              <p:nvPr/>
            </p:nvSpPr>
            <p:spPr>
              <a:xfrm>
                <a:off x="12278" y="7207"/>
                <a:ext cx="5627" cy="2858"/>
              </a:xfrm>
              <a:prstGeom prst="rect">
                <a:avLst/>
              </a:prstGeom>
              <a:noFill/>
            </p:spPr>
            <p:txBody>
              <a:bodyPr wrap="square" rtlCol="0" anchor="t">
                <a:spAutoFit/>
              </a:bodyPr>
              <a:lstStyle/>
              <a:p>
                <a:r>
                  <a:rPr lang="en-US"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a:t>
                </a:r>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1、复查系统规模和目标。</a:t>
                </a:r>
                <a:endPar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endParaRPr>
              </a:p>
              <a:p>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2、研究目前正在使用的系统。</a:t>
                </a:r>
                <a:endPar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endParaRPr>
              </a:p>
              <a:p>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3、导出新系统的高层逻辑模型。</a:t>
                </a:r>
                <a:endPar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endParaRPr>
              </a:p>
              <a:p>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4、进一步定义问题。</a:t>
                </a:r>
                <a:endPar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endParaRPr>
              </a:p>
              <a:p>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5、导出和评价供选择的解法。</a:t>
                </a:r>
                <a:endPar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endParaRPr>
              </a:p>
              <a:p>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6、推荐行动方针。</a:t>
                </a:r>
                <a:endPar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endParaRPr>
              </a:p>
              <a:p>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7、草拟开发计划。</a:t>
                </a:r>
                <a:endPar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endParaRPr>
              </a:p>
              <a:p>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a:t>
                </a:r>
                <a:r>
                  <a:rPr lang="en-US"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8</a:t>
                </a:r>
                <a:r>
                  <a:rPr lang="zh-CN" altLang="en-US"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a:t>
                </a:r>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书写文档提交审查。</a:t>
                </a:r>
                <a:endPar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grpSp>
        <p:grpSp>
          <p:nvGrpSpPr>
            <p:cNvPr id="57" name="组合 56"/>
            <p:cNvGrpSpPr/>
            <p:nvPr/>
          </p:nvGrpSpPr>
          <p:grpSpPr>
            <a:xfrm>
              <a:off x="6605" y="2744"/>
              <a:ext cx="6664" cy="6656"/>
              <a:chOff x="6330" y="3123"/>
              <a:chExt cx="6664" cy="6656"/>
            </a:xfrm>
          </p:grpSpPr>
          <p:grpSp>
            <p:nvGrpSpPr>
              <p:cNvPr id="7" name="ïṥ1îḓè"/>
              <p:cNvGrpSpPr/>
              <p:nvPr/>
            </p:nvGrpSpPr>
            <p:grpSpPr>
              <a:xfrm>
                <a:off x="6330" y="3123"/>
                <a:ext cx="6664" cy="6656"/>
                <a:chOff x="7289015" y="1801679"/>
                <a:chExt cx="4231473" cy="4226401"/>
              </a:xfrm>
            </p:grpSpPr>
            <p:sp>
              <p:nvSpPr>
                <p:cNvPr id="8" name="îṣ1íḍè"/>
                <p:cNvSpPr/>
                <p:nvPr/>
              </p:nvSpPr>
              <p:spPr>
                <a:xfrm>
                  <a:off x="8394029" y="2946400"/>
                  <a:ext cx="2015920" cy="2015924"/>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w="12700" cap="flat" cmpd="sng" algn="ctr">
                  <a:solidFill>
                    <a:srgbClr val="3A778E"/>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altLang="zh-CN" dirty="0">
                    <a:latin typeface="汉仪中黑简" panose="02010600000101010101" charset="-122"/>
                    <a:ea typeface="汉仪中黑简" panose="02010600000101010101" charset="-122"/>
                    <a:cs typeface="汉仪中黑简" panose="02010600000101010101" charset="-122"/>
                  </a:endParaRPr>
                </a:p>
              </p:txBody>
            </p:sp>
            <p:sp>
              <p:nvSpPr>
                <p:cNvPr id="9" name="îSľïďè"/>
                <p:cNvSpPr/>
                <p:nvPr/>
              </p:nvSpPr>
              <p:spPr>
                <a:xfrm rot="2364690" flipH="1">
                  <a:off x="7289015" y="1801680"/>
                  <a:ext cx="4226405" cy="4226399"/>
                </a:xfrm>
                <a:prstGeom prst="blockArc">
                  <a:avLst>
                    <a:gd name="adj1" fmla="val 15011212"/>
                    <a:gd name="adj2" fmla="val 18376964"/>
                    <a:gd name="adj3" fmla="val 21530"/>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10" name="íS1íḍe"/>
                <p:cNvSpPr/>
                <p:nvPr/>
              </p:nvSpPr>
              <p:spPr>
                <a:xfrm rot="19235310">
                  <a:off x="7294081" y="1801680"/>
                  <a:ext cx="4226405" cy="4226399"/>
                </a:xfrm>
                <a:prstGeom prst="blockArc">
                  <a:avLst>
                    <a:gd name="adj1" fmla="val 15011212"/>
                    <a:gd name="adj2" fmla="val 18376964"/>
                    <a:gd name="adj3" fmla="val 21530"/>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11" name="îsliḓè"/>
                <p:cNvSpPr/>
                <p:nvPr/>
              </p:nvSpPr>
              <p:spPr>
                <a:xfrm rot="6037468" flipH="1">
                  <a:off x="7289018" y="1801677"/>
                  <a:ext cx="4226401" cy="4226405"/>
                </a:xfrm>
                <a:prstGeom prst="blockArc">
                  <a:avLst>
                    <a:gd name="adj1" fmla="val 15011212"/>
                    <a:gd name="adj2" fmla="val 18376964"/>
                    <a:gd name="adj3" fmla="val 21530"/>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3" name="í$ḷîḓé"/>
                <p:cNvSpPr/>
                <p:nvPr/>
              </p:nvSpPr>
              <p:spPr>
                <a:xfrm rot="15562532">
                  <a:off x="7294085" y="1801677"/>
                  <a:ext cx="4226401" cy="4226405"/>
                </a:xfrm>
                <a:prstGeom prst="blockArc">
                  <a:avLst>
                    <a:gd name="adj1" fmla="val 15011212"/>
                    <a:gd name="adj2" fmla="val 18376964"/>
                    <a:gd name="adj3" fmla="val 21530"/>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5" name="ïṩlide"/>
                <p:cNvSpPr/>
                <p:nvPr/>
              </p:nvSpPr>
              <p:spPr>
                <a:xfrm rot="2364690" flipH="1">
                  <a:off x="7582797" y="2100526"/>
                  <a:ext cx="3628711" cy="3628707"/>
                </a:xfrm>
                <a:prstGeom prst="blockArc">
                  <a:avLst>
                    <a:gd name="adj1" fmla="val 15011212"/>
                    <a:gd name="adj2" fmla="val 18376964"/>
                    <a:gd name="adj3" fmla="val 21530"/>
                  </a:avLst>
                </a:prstGeom>
                <a:solidFill>
                  <a:srgbClr val="4E7B8C"/>
                </a:solidFill>
                <a:ln w="63500">
                  <a:solidFill>
                    <a:schemeClr val="bg1"/>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6" name="ïşľiḍê"/>
                <p:cNvSpPr/>
                <p:nvPr/>
              </p:nvSpPr>
              <p:spPr>
                <a:xfrm rot="19235310">
                  <a:off x="7587863" y="2100526"/>
                  <a:ext cx="3628711" cy="3628707"/>
                </a:xfrm>
                <a:prstGeom prst="blockArc">
                  <a:avLst>
                    <a:gd name="adj1" fmla="val 15011212"/>
                    <a:gd name="adj2" fmla="val 18376964"/>
                    <a:gd name="adj3" fmla="val 21530"/>
                  </a:avLst>
                </a:prstGeom>
                <a:solidFill>
                  <a:srgbClr val="4E7B8C"/>
                </a:solidFill>
                <a:ln w="63500">
                  <a:solidFill>
                    <a:schemeClr val="bg1"/>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19" name="is1ïḑé"/>
                <p:cNvSpPr/>
                <p:nvPr/>
              </p:nvSpPr>
              <p:spPr>
                <a:xfrm rot="6037468" flipH="1">
                  <a:off x="7582800" y="2100525"/>
                  <a:ext cx="3628707" cy="3628711"/>
                </a:xfrm>
                <a:prstGeom prst="blockArc">
                  <a:avLst>
                    <a:gd name="adj1" fmla="val 15011212"/>
                    <a:gd name="adj2" fmla="val 18376964"/>
                    <a:gd name="adj3" fmla="val 21530"/>
                  </a:avLst>
                </a:prstGeom>
                <a:solidFill>
                  <a:srgbClr val="4E7B8C"/>
                </a:solidFill>
                <a:ln w="63500">
                  <a:solidFill>
                    <a:schemeClr val="bg1"/>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20" name="îṥļïḋe"/>
                <p:cNvSpPr/>
                <p:nvPr/>
              </p:nvSpPr>
              <p:spPr>
                <a:xfrm rot="15562532">
                  <a:off x="7587866" y="2100525"/>
                  <a:ext cx="3628707" cy="3628711"/>
                </a:xfrm>
                <a:prstGeom prst="blockArc">
                  <a:avLst>
                    <a:gd name="adj1" fmla="val 15011212"/>
                    <a:gd name="adj2" fmla="val 18376964"/>
                    <a:gd name="adj3" fmla="val 21530"/>
                  </a:avLst>
                </a:prstGeom>
                <a:solidFill>
                  <a:srgbClr val="4E7B8C"/>
                </a:solidFill>
                <a:ln w="63500">
                  <a:solidFill>
                    <a:schemeClr val="bg1"/>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汉仪中黑简" panose="02010600000101010101" charset="-122"/>
                    <a:ea typeface="汉仪中黑简" panose="02010600000101010101" charset="-122"/>
                    <a:cs typeface="汉仪中黑简" panose="02010600000101010101" charset="-122"/>
                  </a:endParaRPr>
                </a:p>
              </p:txBody>
            </p:sp>
          </p:grpSp>
          <p:sp>
            <p:nvSpPr>
              <p:cNvPr id="52" name="íṩļiďe"/>
              <p:cNvSpPr/>
              <p:nvPr/>
            </p:nvSpPr>
            <p:spPr>
              <a:xfrm>
                <a:off x="8062" y="4926"/>
                <a:ext cx="3175" cy="3175"/>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C6D">
                  <a:alpha val="50000"/>
                </a:srgbClr>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2400" dirty="0">
                  <a:solidFill>
                    <a:schemeClr val="bg1"/>
                  </a:solidFill>
                  <a:latin typeface="汉仪中黑简" panose="02010600000101010101" charset="-122"/>
                  <a:ea typeface="汉仪中黑简" panose="02010600000101010101" charset="-122"/>
                  <a:cs typeface="汉仪中黑简" panose="02010600000101010101" charset="-122"/>
                </a:endParaRPr>
              </a:p>
            </p:txBody>
          </p:sp>
        </p:grpSp>
      </p:grpSp>
      <p:sp>
        <p:nvSpPr>
          <p:cNvPr id="59" name="文本框 58"/>
          <p:cNvSpPr txBox="1"/>
          <p:nvPr/>
        </p:nvSpPr>
        <p:spPr>
          <a:xfrm>
            <a:off x="1575753" y="509905"/>
            <a:ext cx="9000000" cy="583565"/>
          </a:xfrm>
          <a:prstGeom prst="rect">
            <a:avLst/>
          </a:prstGeom>
          <a:noFill/>
        </p:spPr>
        <p:txBody>
          <a:bodyPr wrap="square" rtlCol="0">
            <a:spAutoFit/>
          </a:bodyPr>
          <a:lstStyle/>
          <a:p>
            <a:pPr algn="ctr"/>
            <a:r>
              <a:rPr lang="zh-CN" altLang="en-US" sz="3200" b="1" dirty="0">
                <a:latin typeface="宋体" panose="02010600030101010101" pitchFamily="2" charset="-122"/>
                <a:ea typeface="宋体" panose="02010600030101010101" pitchFamily="2" charset="-122"/>
                <a:cs typeface="汉仪中黑简" panose="02010600000101010101" charset="-122"/>
                <a:sym typeface="+mn-ea"/>
              </a:rPr>
              <a:t>可行性分析的前提</a:t>
            </a:r>
            <a:endParaRPr lang="zh-CN" altLang="en-US" sz="3200" b="1" dirty="0">
              <a:latin typeface="宋体" panose="02010600030101010101" pitchFamily="2" charset="-122"/>
              <a:ea typeface="宋体" panose="02010600030101010101" pitchFamily="2" charset="-122"/>
              <a:cs typeface="汉仪中黑简" panose="02010600000101010101" charset="-122"/>
              <a:sym typeface="+mn-ea"/>
            </a:endParaRPr>
          </a:p>
        </p:txBody>
      </p:sp>
      <p:sp>
        <p:nvSpPr>
          <p:cNvPr id="2"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a:t>
            </a:r>
            <a:endPar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sers/apple/Downloads/pexels-startup-stock-photos-7100.jpgpexels-startup-stock-photos-7100"/>
          <p:cNvPicPr>
            <a:picLocks noChangeAspect="1"/>
          </p:cNvPicPr>
          <p:nvPr/>
        </p:nvPicPr>
        <p:blipFill>
          <a:blip r:embed="rId1"/>
          <a:srcRect/>
          <a:stretch>
            <a:fillRect/>
          </a:stretch>
        </p:blipFill>
        <p:spPr>
          <a:xfrm>
            <a:off x="1187450" y="1916430"/>
            <a:ext cx="11004550" cy="4058285"/>
          </a:xfrm>
          <a:prstGeom prst="rect">
            <a:avLst/>
          </a:prstGeom>
        </p:spPr>
      </p:pic>
      <p:sp>
        <p:nvSpPr>
          <p:cNvPr id="8" name="矩形 7"/>
          <p:cNvSpPr/>
          <p:nvPr/>
        </p:nvSpPr>
        <p:spPr>
          <a:xfrm>
            <a:off x="1161415" y="1916430"/>
            <a:ext cx="11003915" cy="4055745"/>
          </a:xfrm>
          <a:prstGeom prst="rect">
            <a:avLst/>
          </a:prstGeom>
          <a:solidFill>
            <a:srgbClr val="3A778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汉仪中黑简" panose="02010600000101010101" charset="-122"/>
              <a:ea typeface="汉仪中黑简" panose="02010600000101010101" charset="-122"/>
              <a:cs typeface="汉仪中黑简" panose="02010600000101010101" charset="-122"/>
            </a:endParaRPr>
          </a:p>
        </p:txBody>
      </p:sp>
      <p:sp>
        <p:nvSpPr>
          <p:cNvPr id="2" name="矩形 1"/>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endParaRPr lang="en-US" altLang="zh-CN" sz="2400" dirty="0">
              <a:latin typeface="汉仪中黑简" panose="02010600000101010101" charset="-122"/>
              <a:ea typeface="汉仪中黑简" panose="02010600000101010101" charset="-122"/>
              <a:cs typeface="汉仪中黑简" panose="02010600000101010101" charset="-122"/>
            </a:endParaRPr>
          </a:p>
        </p:txBody>
      </p:sp>
      <p:sp>
        <p:nvSpPr>
          <p:cNvPr id="27" name="文本框 26"/>
          <p:cNvSpPr txBox="1"/>
          <p:nvPr/>
        </p:nvSpPr>
        <p:spPr>
          <a:xfrm>
            <a:off x="1517650" y="2094865"/>
            <a:ext cx="10291445" cy="2861310"/>
          </a:xfrm>
          <a:prstGeom prst="rect">
            <a:avLst/>
          </a:prstGeom>
          <a:noFill/>
        </p:spPr>
        <p:txBody>
          <a:bodyPr wrap="square" rtlCol="0">
            <a:spAutoFit/>
          </a:bodyPr>
          <a:lstStyle/>
          <a:p>
            <a:pPr algn="ctr"/>
            <a:r>
              <a:rPr kumimoji="1" lang="zh-CN" sz="2000" b="1" dirty="0">
                <a:solidFill>
                  <a:schemeClr val="bg1"/>
                </a:solidFill>
                <a:latin typeface="宋体" panose="02010600030101010101" pitchFamily="2" charset="-122"/>
                <a:ea typeface="宋体" panose="02010600030101010101" pitchFamily="2" charset="-122"/>
                <a:cs typeface="宋体" panose="02010600030101010101" pitchFamily="2" charset="-122"/>
              </a:rPr>
              <a:t>无原有方案，可参考市面上同类型网站（如“WRITE-BUG”、“GitHub”等）。</a:t>
            </a:r>
            <a:endParaRPr kumimoji="1" lang="zh-CN" sz="2000" b="1"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algn="ctr"/>
            <a:r>
              <a:rPr kumimoji="1" lang="zh-CN" sz="2000" b="1" dirty="0">
                <a:solidFill>
                  <a:schemeClr val="bg1"/>
                </a:solidFill>
                <a:latin typeface="宋体" panose="02010600030101010101" pitchFamily="2" charset="-122"/>
                <a:ea typeface="宋体" panose="02010600030101010101" pitchFamily="2" charset="-122"/>
                <a:cs typeface="宋体" panose="02010600030101010101" pitchFamily="2" charset="-122"/>
              </a:rPr>
              <a:t>这里选择最贴近我们需求的一款APP——“WRITE-BUG”进行分析：</a:t>
            </a:r>
            <a:endParaRPr kumimoji="1" lang="zh-CN" sz="2000" b="1"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algn="ctr"/>
            <a:r>
              <a:rPr kumimoji="1" lang="zh-CN" sz="2000" b="1" dirty="0">
                <a:solidFill>
                  <a:schemeClr val="bg1"/>
                </a:solidFill>
                <a:latin typeface="宋体" panose="02010600030101010101" pitchFamily="2" charset="-122"/>
                <a:ea typeface="宋体" panose="02010600030101010101" pitchFamily="2" charset="-122"/>
                <a:cs typeface="宋体" panose="02010600030101010101" pitchFamily="2" charset="-122"/>
              </a:rPr>
              <a:t>优点：</a:t>
            </a:r>
            <a:endParaRPr kumimoji="1" lang="zh-CN" sz="2000" b="1"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algn="ctr"/>
            <a:r>
              <a:rPr kumimoji="1" lang="zh-CN" sz="2000" b="1" dirty="0">
                <a:solidFill>
                  <a:schemeClr val="bg1"/>
                </a:solidFill>
                <a:latin typeface="宋体" panose="02010600030101010101" pitchFamily="2" charset="-122"/>
                <a:ea typeface="宋体" panose="02010600030101010101" pitchFamily="2" charset="-122"/>
                <a:cs typeface="宋体" panose="02010600030101010101" pitchFamily="2" charset="-122"/>
              </a:rPr>
              <a:t>面向学生的开源社区，可以在其中学习别人的项目实现，此外，这个平台里面还有“代码质量评估”和“学习圈”特殊服务，在完成了自己的项目之后，也可以将自己的项目托管到这个平台上，可以进行代码质量评估。可以在“文章”这个模块下，学习有价值的技术类文章，还可以上传自己的技术类文章。</a:t>
            </a:r>
            <a:endParaRPr kumimoji="1" lang="zh-CN" sz="2000" b="1"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algn="ctr"/>
            <a:r>
              <a:rPr kumimoji="1" lang="zh-CN" sz="2000" b="1" dirty="0">
                <a:solidFill>
                  <a:schemeClr val="bg1"/>
                </a:solidFill>
                <a:latin typeface="宋体" panose="02010600030101010101" pitchFamily="2" charset="-122"/>
                <a:ea typeface="宋体" panose="02010600030101010101" pitchFamily="2" charset="-122"/>
                <a:cs typeface="宋体" panose="02010600030101010101" pitchFamily="2" charset="-122"/>
              </a:rPr>
              <a:t>缺点：</a:t>
            </a:r>
            <a:endParaRPr kumimoji="1" lang="zh-CN" sz="2000" b="1"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algn="ctr"/>
            <a:r>
              <a:rPr kumimoji="1" lang="zh-CN" sz="2000" b="1" dirty="0">
                <a:solidFill>
                  <a:schemeClr val="bg1"/>
                </a:solidFill>
                <a:latin typeface="宋体" panose="02010600030101010101" pitchFamily="2" charset="-122"/>
                <a:ea typeface="宋体" panose="02010600030101010101" pitchFamily="2" charset="-122"/>
                <a:cs typeface="宋体" panose="02010600030101010101" pitchFamily="2" charset="-122"/>
              </a:rPr>
              <a:t>用户复杂不方便控制和管理。无法记录下软件工程相关课程从诞生到成熟的过程。</a:t>
            </a:r>
            <a:endParaRPr kumimoji="1" lang="zh-CN" sz="2000" b="1"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114" name="文本框 113"/>
          <p:cNvSpPr txBox="1"/>
          <p:nvPr/>
        </p:nvSpPr>
        <p:spPr>
          <a:xfrm>
            <a:off x="1788478" y="462280"/>
            <a:ext cx="9000000" cy="583565"/>
          </a:xfrm>
          <a:prstGeom prst="rect">
            <a:avLst/>
          </a:prstGeom>
          <a:noFill/>
        </p:spPr>
        <p:txBody>
          <a:bodyPr wrap="square" rtlCol="0">
            <a:spAutoFit/>
          </a:bodyPr>
          <a:lstStyle/>
          <a:p>
            <a:pPr algn="ctr"/>
            <a:r>
              <a:rPr lang="zh-CN" altLang="en-US" sz="3200" b="1" dirty="0">
                <a:latin typeface="宋体" panose="02010600030101010101" pitchFamily="2" charset="-122"/>
                <a:ea typeface="宋体" panose="02010600030101010101" pitchFamily="2" charset="-122"/>
                <a:cs typeface="汉仪中黑简" panose="02010600000101010101" charset="-122"/>
              </a:rPr>
              <a:t>原有方案的优缺点、局限性及存在的问题</a:t>
            </a:r>
            <a:endParaRPr lang="zh-CN" altLang="en-US" sz="3200" b="1" dirty="0">
              <a:latin typeface="宋体" panose="02010600030101010101" pitchFamily="2" charset="-122"/>
              <a:ea typeface="宋体" panose="02010600030101010101" pitchFamily="2" charset="-122"/>
              <a:cs typeface="汉仪中黑简" panose="02010600000101010101" charset="-122"/>
            </a:endParaRPr>
          </a:p>
        </p:txBody>
      </p:sp>
      <p:sp>
        <p:nvSpPr>
          <p:cNvPr id="11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00" y="3342005"/>
            <a:ext cx="5467985" cy="3157855"/>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5" name="矩形 4"/>
          <p:cNvSpPr/>
          <p:nvPr/>
        </p:nvSpPr>
        <p:spPr>
          <a:xfrm>
            <a:off x="6504305" y="3331845"/>
            <a:ext cx="5687695" cy="3157855"/>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7" name="矩形 6"/>
          <p:cNvSpPr/>
          <p:nvPr/>
        </p:nvSpPr>
        <p:spPr>
          <a:xfrm>
            <a:off x="346710" y="1651635"/>
            <a:ext cx="5467985" cy="1591945"/>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8" name="矩形 7"/>
          <p:cNvSpPr/>
          <p:nvPr/>
        </p:nvSpPr>
        <p:spPr>
          <a:xfrm>
            <a:off x="6504940" y="1651000"/>
            <a:ext cx="5686425" cy="1593215"/>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22" name="文本框 21"/>
          <p:cNvSpPr txBox="1"/>
          <p:nvPr/>
        </p:nvSpPr>
        <p:spPr>
          <a:xfrm>
            <a:off x="591820" y="1632585"/>
            <a:ext cx="5102225" cy="1630045"/>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rPr>
              <a:t>APP的优点是安全系数高，功能开发可扩展性高。容易留住老客户，资料更新速度快，提高品牌高度和信誉度。缺点成本高，吸引用户需要更大投资，推广难，制作成本高，占内存空间。</a:t>
            </a:r>
            <a:endPar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6378575" y="1701800"/>
            <a:ext cx="5939155" cy="1630045"/>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网站的优点是不用安装不占空间，操作简单且较为统一，易于推广，开发成本低，有更多精力花费在运营维护。缺点是只能展示核心部分，因为比较轻量许多功能无法展现，总的来说不够全面。使用时用户群体也容易流失</a:t>
            </a:r>
            <a:endPar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16" name="矩形 15"/>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endParaRPr lang="en-US" altLang="zh-CN" sz="2400" dirty="0">
              <a:latin typeface="汉仪中黑简" panose="02010600000101010101" charset="-122"/>
              <a:ea typeface="汉仪中黑简" panose="02010600000101010101" charset="-122"/>
              <a:cs typeface="汉仪中黑简" panose="02010600000101010101" charset="-122"/>
            </a:endParaRPr>
          </a:p>
        </p:txBody>
      </p:sp>
      <p:sp>
        <p:nvSpPr>
          <p:cNvPr id="3" name="文本框 2"/>
          <p:cNvSpPr txBox="1"/>
          <p:nvPr/>
        </p:nvSpPr>
        <p:spPr>
          <a:xfrm>
            <a:off x="1631633" y="591185"/>
            <a:ext cx="9000000" cy="583565"/>
          </a:xfrm>
          <a:prstGeom prst="rect">
            <a:avLst/>
          </a:prstGeom>
          <a:noFill/>
        </p:spPr>
        <p:txBody>
          <a:bodyPr wrap="square" rtlCol="0">
            <a:spAutoFit/>
          </a:bodyPr>
          <a:lstStyle/>
          <a:p>
            <a:pPr algn="ctr"/>
            <a:r>
              <a:rPr lang="zh-CN" altLang="en-US" sz="3200" b="1" dirty="0">
                <a:latin typeface="宋体" panose="02010600030101010101" pitchFamily="2" charset="-122"/>
                <a:ea typeface="宋体" panose="02010600030101010101" pitchFamily="2" charset="-122"/>
                <a:cs typeface="汉仪中黑简" panose="02010600000101010101" charset="-122"/>
                <a:sym typeface="+mn-ea"/>
              </a:rPr>
              <a:t>可选择的系统方案</a:t>
            </a:r>
            <a:endParaRPr lang="zh-CN" altLang="en-US" sz="3200" b="1" dirty="0">
              <a:latin typeface="宋体" panose="02010600030101010101" pitchFamily="2" charset="-122"/>
              <a:ea typeface="宋体" panose="02010600030101010101" pitchFamily="2" charset="-122"/>
              <a:cs typeface="汉仪中黑简" panose="02010600000101010101" charset="-122"/>
              <a:sym typeface="+mn-ea"/>
            </a:endParaRPr>
          </a:p>
        </p:txBody>
      </p:sp>
      <p:sp>
        <p:nvSpPr>
          <p:cNvPr id="14" name="灯片编号占位符 115"/>
          <p:cNvSpPr>
            <a:spLocks noGrp="1"/>
          </p:cNvSpPr>
          <p:nvPr/>
        </p:nvSpPr>
        <p:spPr>
          <a:xfrm>
            <a:off x="861060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graphicFrame>
        <p:nvGraphicFramePr>
          <p:cNvPr id="2" name="表格 1"/>
          <p:cNvGraphicFramePr/>
          <p:nvPr>
            <p:custDataLst>
              <p:tags r:id="rId1"/>
            </p:custDataLst>
          </p:nvPr>
        </p:nvGraphicFramePr>
        <p:xfrm>
          <a:off x="408940" y="3464560"/>
          <a:ext cx="5285740" cy="2912110"/>
        </p:xfrm>
        <a:graphic>
          <a:graphicData uri="http://schemas.openxmlformats.org/drawingml/2006/table">
            <a:tbl>
              <a:tblPr firstRow="1" bandRow="1">
                <a:tableStyleId>{5940675A-B579-460E-94D1-54222C63F5DA}</a:tableStyleId>
              </a:tblPr>
              <a:tblGrid>
                <a:gridCol w="2870835"/>
                <a:gridCol w="2414905"/>
              </a:tblGrid>
              <a:tr h="381000">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优势（Strength）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劣势（Weakness）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66800">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功能丰富界面优美，能留住老用户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成本较大推广难度大</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2790">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性能强大，安全稳定，体验较好</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成立较稳定的用户群之后运营利润客观</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通过对技术的充分掌握做出更优良的产品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学习成本高，组内成员加强交流相互学习</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18" name="表格 17"/>
          <p:cNvGraphicFramePr/>
          <p:nvPr>
            <p:custDataLst>
              <p:tags r:id="rId2"/>
            </p:custDataLst>
          </p:nvPr>
        </p:nvGraphicFramePr>
        <p:xfrm>
          <a:off x="6556375" y="3331845"/>
          <a:ext cx="5584190" cy="3147060"/>
        </p:xfrm>
        <a:graphic>
          <a:graphicData uri="http://schemas.openxmlformats.org/drawingml/2006/table">
            <a:tbl>
              <a:tblPr firstRow="1" bandRow="1">
                <a:tableStyleId>{5940675A-B579-460E-94D1-54222C63F5DA}</a:tableStyleId>
              </a:tblPr>
              <a:tblGrid>
                <a:gridCol w="2785110"/>
                <a:gridCol w="2799080"/>
              </a:tblGrid>
              <a:tr h="329565">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优势（Strength）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劣势（Weakness）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20750">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操作便捷无需安装、易推广、跨平台API丰富</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功能大小受限、稳定性受限、用户群体流失快</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49325">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开发难度相对低，推广较容易且搜收益大</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功能单一、应用场景简单，可以将核心功能做的更符合用户体验</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47420">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用较强的可扩展性和灵活的发布方式做出产品的特色。</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用户体验相对较差，尽量从产品质量的提升去吸引用户和留住用户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endParaRPr lang="en-US" altLang="zh-CN" sz="2400" dirty="0">
              <a:latin typeface="汉仪中黑简" panose="02010600000101010101" charset="-122"/>
              <a:ea typeface="汉仪中黑简" panose="02010600000101010101" charset="-122"/>
              <a:cs typeface="汉仪中黑简" panose="02010600000101010101" charset="-122"/>
            </a:endParaRPr>
          </a:p>
        </p:txBody>
      </p:sp>
      <p:cxnSp>
        <p:nvCxnSpPr>
          <p:cNvPr id="3" name="直接连接符 2"/>
          <p:cNvCxnSpPr/>
          <p:nvPr/>
        </p:nvCxnSpPr>
        <p:spPr>
          <a:xfrm>
            <a:off x="6027420" y="1863468"/>
            <a:ext cx="0" cy="4177433"/>
          </a:xfrm>
          <a:prstGeom prst="line">
            <a:avLst/>
          </a:prstGeom>
          <a:ln w="38100">
            <a:solidFill>
              <a:srgbClr val="608385"/>
            </a:solidFill>
            <a:prstDash val="sysDash"/>
          </a:ln>
          <a:effectLst/>
        </p:spPr>
        <p:style>
          <a:lnRef idx="1">
            <a:schemeClr val="accent1"/>
          </a:lnRef>
          <a:fillRef idx="0">
            <a:schemeClr val="accent1"/>
          </a:fillRef>
          <a:effectRef idx="0">
            <a:schemeClr val="accent1"/>
          </a:effectRef>
          <a:fontRef idx="minor">
            <a:schemeClr val="tx1"/>
          </a:fontRef>
        </p:style>
      </p:cxnSp>
      <p:sp>
        <p:nvSpPr>
          <p:cNvPr id="5" name="六边形 4"/>
          <p:cNvSpPr/>
          <p:nvPr/>
        </p:nvSpPr>
        <p:spPr>
          <a:xfrm>
            <a:off x="7574280" y="2680335"/>
            <a:ext cx="1492250" cy="1290320"/>
          </a:xfrm>
          <a:prstGeom prst="hexagon">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6" name="六边形 5"/>
          <p:cNvSpPr/>
          <p:nvPr/>
        </p:nvSpPr>
        <p:spPr>
          <a:xfrm>
            <a:off x="7574280" y="4088765"/>
            <a:ext cx="1492250" cy="1290320"/>
          </a:xfrm>
          <a:prstGeom prst="hexagon">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7" name="六边形 6"/>
          <p:cNvSpPr/>
          <p:nvPr/>
        </p:nvSpPr>
        <p:spPr>
          <a:xfrm>
            <a:off x="8865235" y="3387725"/>
            <a:ext cx="1492250" cy="1290320"/>
          </a:xfrm>
          <a:prstGeom prst="hexagon">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8" name="六边形 7"/>
          <p:cNvSpPr/>
          <p:nvPr/>
        </p:nvSpPr>
        <p:spPr>
          <a:xfrm>
            <a:off x="8865235" y="1955800"/>
            <a:ext cx="1492250" cy="1290320"/>
          </a:xfrm>
          <a:prstGeom prst="hexagon">
            <a:avLst/>
          </a:prstGeom>
          <a:solidFill>
            <a:schemeClr val="bg1"/>
          </a:solidFill>
          <a:ln>
            <a:solidFill>
              <a:srgbClr val="3A7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9" name="六边形 8"/>
          <p:cNvSpPr/>
          <p:nvPr/>
        </p:nvSpPr>
        <p:spPr>
          <a:xfrm>
            <a:off x="10188575" y="4088765"/>
            <a:ext cx="1492250" cy="1290320"/>
          </a:xfrm>
          <a:prstGeom prst="hexagon">
            <a:avLst/>
          </a:prstGeom>
          <a:solidFill>
            <a:schemeClr val="bg1"/>
          </a:solidFill>
          <a:ln>
            <a:solidFill>
              <a:srgbClr val="3A7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0" name="六边形 9"/>
          <p:cNvSpPr/>
          <p:nvPr/>
        </p:nvSpPr>
        <p:spPr>
          <a:xfrm>
            <a:off x="6290945" y="3387725"/>
            <a:ext cx="1492250" cy="1290320"/>
          </a:xfrm>
          <a:prstGeom prst="hexagon">
            <a:avLst/>
          </a:prstGeom>
          <a:solidFill>
            <a:schemeClr val="bg1"/>
          </a:solidFill>
          <a:ln>
            <a:solidFill>
              <a:srgbClr val="3A7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1" name="文本框 10"/>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选择最终方案的准则</a:t>
            </a:r>
            <a:endParaRPr lang="zh-CN" altLang="en-US" sz="3200" dirty="0">
              <a:latin typeface="宋体" panose="02010600030101010101" pitchFamily="2" charset="-122"/>
              <a:ea typeface="宋体" panose="02010600030101010101" pitchFamily="2" charset="-122"/>
              <a:cs typeface="汉仪中黑简" panose="02010600000101010101" charset="-122"/>
              <a:sym typeface="+mn-ea"/>
            </a:endParaRPr>
          </a:p>
        </p:txBody>
      </p:sp>
      <p:sp>
        <p:nvSpPr>
          <p:cNvPr id="4"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28" name="文本框 27"/>
          <p:cNvSpPr txBox="1"/>
          <p:nvPr/>
        </p:nvSpPr>
        <p:spPr>
          <a:xfrm>
            <a:off x="69850" y="1644015"/>
            <a:ext cx="5957570" cy="5077460"/>
          </a:xfrm>
          <a:prstGeom prst="rect">
            <a:avLst/>
          </a:prstGeom>
          <a:noFill/>
        </p:spPr>
        <p:txBody>
          <a:bodyPr wrap="square" rtlCol="0" anchor="t">
            <a:spAutoFit/>
          </a:bodyPr>
          <a:p>
            <a:pPr algn="just">
              <a:lnSpc>
                <a:spcPct val="150000"/>
              </a:lnSpc>
            </a:pPr>
            <a:r>
              <a:rPr lang="en-US" sz="2400" b="1">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sym typeface="Source Sans Pro" charset="0"/>
              </a:rPr>
              <a:t>1.开发上确保工作量在有限的时间内至少保证基本功能需求的实现。</a:t>
            </a:r>
            <a:endParaRPr lang="en-US" sz="2400" b="1">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sym typeface="Source Sans Pro" charset="0"/>
            </a:endParaRPr>
          </a:p>
          <a:p>
            <a:pPr algn="just">
              <a:lnSpc>
                <a:spcPct val="150000"/>
              </a:lnSpc>
            </a:pPr>
            <a:r>
              <a:rPr lang="en-US" sz="2400" b="1">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sym typeface="Source Sans Pro" charset="0"/>
              </a:rPr>
              <a:t>2.产品有充分的稳定性和可维护性。</a:t>
            </a:r>
            <a:endParaRPr lang="en-US" sz="2400" b="1">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sym typeface="Source Sans Pro" charset="0"/>
            </a:endParaRPr>
          </a:p>
          <a:p>
            <a:pPr algn="just">
              <a:lnSpc>
                <a:spcPct val="150000"/>
              </a:lnSpc>
            </a:pPr>
            <a:r>
              <a:rPr lang="en-US" sz="2400" b="1">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sym typeface="Source Sans Pro" charset="0"/>
              </a:rPr>
              <a:t>3.根据需求尽量能有完善的功能和支撑起独家特色功能。</a:t>
            </a:r>
            <a:endParaRPr lang="en-US" sz="2400" b="1">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sym typeface="Source Sans Pro" charset="0"/>
            </a:endParaRPr>
          </a:p>
          <a:p>
            <a:pPr algn="just">
              <a:lnSpc>
                <a:spcPct val="150000"/>
              </a:lnSpc>
            </a:pPr>
            <a:r>
              <a:rPr lang="en-US" sz="2400" b="1">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sym typeface="Source Sans Pro" charset="0"/>
              </a:rPr>
              <a:t>4.条件上充分利用有限的资金，减少不必要的资金成本和学习成本。</a:t>
            </a:r>
            <a:endParaRPr lang="en-US" sz="2400" b="1">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sym typeface="Source Sans Pro" charset="0"/>
            </a:endParaRPr>
          </a:p>
          <a:p>
            <a:pPr algn="just">
              <a:lnSpc>
                <a:spcPct val="150000"/>
              </a:lnSpc>
            </a:pPr>
            <a:r>
              <a:rPr lang="en-US" sz="2400" b="1">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sym typeface="Source Sans Pro" charset="0"/>
              </a:rPr>
              <a:t>5.能为用户提供更好的体验，留出固定的用户群。</a:t>
            </a:r>
            <a:endParaRPr lang="en-US" sz="2400" b="1">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sym typeface="Source Sans Pro"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endParaRPr lang="en-US" altLang="zh-CN" sz="2400" dirty="0">
              <a:latin typeface="汉仪中黑简" panose="02010600000101010101" charset="-122"/>
              <a:ea typeface="汉仪中黑简" panose="02010600000101010101" charset="-122"/>
              <a:cs typeface="汉仪中黑简" panose="02010600000101010101" charset="-122"/>
            </a:endParaRPr>
          </a:p>
        </p:txBody>
      </p:sp>
      <p:sp>
        <p:nvSpPr>
          <p:cNvPr id="68" name="MH_Other_1"/>
          <p:cNvSpPr/>
          <p:nvPr>
            <p:custDataLst>
              <p:tags r:id="rId1"/>
            </p:custDataLst>
          </p:nvPr>
        </p:nvSpPr>
        <p:spPr>
          <a:xfrm>
            <a:off x="859310" y="1811887"/>
            <a:ext cx="2251075" cy="334963"/>
          </a:xfrm>
          <a:prstGeom prst="round2SameRect">
            <a:avLst>
              <a:gd name="adj1" fmla="val 19408"/>
              <a:gd name="adj2" fmla="val 0"/>
            </a:avLst>
          </a:prstGeom>
          <a:solidFill>
            <a:srgbClr val="3A778E"/>
          </a:solidFill>
        </p:spPr>
        <p:txBody>
          <a:bodyPr lIns="36000" tIns="0" bIns="0" anchor="ctr"/>
          <a:lstStyle/>
          <a:p>
            <a:pPr algn="just" fontAlgn="auto">
              <a:spcBef>
                <a:spcPts val="0"/>
              </a:spcBef>
              <a:spcAft>
                <a:spcPts val="0"/>
              </a:spcAft>
              <a:defRPr/>
            </a:pPr>
            <a:r>
              <a:rPr lang="en-US" altLang="zh-CN" dirty="0">
                <a:solidFill>
                  <a:srgbClr val="FFFFFF"/>
                </a:solidFill>
                <a:latin typeface="汉仪中黑简" panose="02010600000101010101" charset="-122"/>
                <a:ea typeface="汉仪中黑简" panose="02010600000101010101" charset="-122"/>
                <a:cs typeface="汉仪中黑简" panose="02010600000101010101" charset="-122"/>
              </a:rPr>
              <a:t>01</a:t>
            </a:r>
            <a:endParaRPr lang="en-US" altLang="zh-CN" dirty="0">
              <a:solidFill>
                <a:srgbClr val="FFFFFF"/>
              </a:solidFill>
              <a:latin typeface="汉仪中黑简" panose="02010600000101010101" charset="-122"/>
              <a:ea typeface="汉仪中黑简" panose="02010600000101010101" charset="-122"/>
              <a:cs typeface="汉仪中黑简" panose="02010600000101010101" charset="-122"/>
            </a:endParaRPr>
          </a:p>
        </p:txBody>
      </p:sp>
      <p:sp>
        <p:nvSpPr>
          <p:cNvPr id="69" name="MH_SubTitle_1"/>
          <p:cNvSpPr>
            <a:spLocks noChangeArrowheads="1"/>
          </p:cNvSpPr>
          <p:nvPr>
            <p:custDataLst>
              <p:tags r:id="rId2"/>
            </p:custDataLst>
          </p:nvPr>
        </p:nvSpPr>
        <p:spPr bwMode="auto">
          <a:xfrm>
            <a:off x="1161414" y="1891339"/>
            <a:ext cx="3522817" cy="373035"/>
          </a:xfrm>
          <a:prstGeom prst="rect">
            <a:avLst/>
          </a:prstGeom>
          <a:solidFill>
            <a:srgbClr val="FFFFFF"/>
          </a:solidFill>
          <a:ln w="9525">
            <a:solidFill>
              <a:schemeClr val="tx2">
                <a:lumMod val="50000"/>
              </a:schemeClr>
            </a:solidFill>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fontAlgn="auto">
              <a:spcBef>
                <a:spcPts val="0"/>
              </a:spcBef>
              <a:spcAft>
                <a:spcPts val="0"/>
              </a:spcAft>
              <a:defRPr/>
            </a:pPr>
            <a:r>
              <a:rPr lang="zh-CN" altLang="en-US" sz="2000" b="1" dirty="0">
                <a:latin typeface="汉仪中黑简" panose="02010600000101010101" charset="-122"/>
                <a:ea typeface="汉仪中黑简" panose="02010600000101010101" charset="-122"/>
                <a:cs typeface="汉仪中黑简" panose="02010600000101010101" charset="-122"/>
              </a:rPr>
              <a:t>设备</a:t>
            </a:r>
            <a:endParaRPr lang="zh-CN" altLang="en-US" sz="2000" b="1"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70" name="MH_SubTitle_1"/>
          <p:cNvSpPr>
            <a:spLocks noChangeArrowheads="1"/>
          </p:cNvSpPr>
          <p:nvPr>
            <p:custDataLst>
              <p:tags r:id="rId3"/>
            </p:custDataLst>
          </p:nvPr>
        </p:nvSpPr>
        <p:spPr bwMode="auto">
          <a:xfrm>
            <a:off x="1161414" y="2265190"/>
            <a:ext cx="4735526" cy="559826"/>
          </a:xfrm>
          <a:prstGeom prst="rect">
            <a:avLst/>
          </a:prstGeom>
          <a:solidFill>
            <a:srgbClr val="FFFFFF"/>
          </a:solidFill>
          <a:ln w="9525">
            <a:solidFill>
              <a:schemeClr val="tx2">
                <a:lumMod val="50000"/>
              </a:schemeClr>
            </a:solidFill>
            <a:prstDash val="dash"/>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285750" indent="-285750" algn="l" fontAlgn="auto">
              <a:lnSpc>
                <a:spcPct val="120000"/>
              </a:lnSpc>
              <a:buFont typeface="Wingdings" panose="05000000000000000000" charset="0"/>
              <a:buChar char=""/>
            </a:pPr>
            <a:r>
              <a:rPr lang="zh-CN" altLang="en-US" sz="1400" dirty="0">
                <a:latin typeface="+mn-ea"/>
                <a:ea typeface="+mn-ea"/>
                <a:cs typeface="汉仪中黑简" panose="02010600000101010101" charset="-122"/>
                <a:sym typeface="+mn-ea"/>
              </a:rPr>
              <a:t>电脑 </a:t>
            </a:r>
            <a:r>
              <a:rPr lang="en-US" altLang="zh-CN" sz="1400" dirty="0">
                <a:latin typeface="+mn-ea"/>
                <a:ea typeface="+mn-ea"/>
                <a:cs typeface="汉仪中黑简" panose="02010600000101010101" charset="-122"/>
                <a:sym typeface="+mn-ea"/>
              </a:rPr>
              <a:t>5</a:t>
            </a:r>
            <a:r>
              <a:rPr lang="zh-CN" altLang="en-US" sz="1400" dirty="0">
                <a:latin typeface="+mn-ea"/>
                <a:ea typeface="+mn-ea"/>
                <a:cs typeface="汉仪中黑简" panose="02010600000101010101" charset="-122"/>
                <a:sym typeface="+mn-ea"/>
              </a:rPr>
              <a:t>台</a:t>
            </a:r>
            <a:endParaRPr lang="en-US" altLang="zh-CN" sz="1400" dirty="0">
              <a:latin typeface="+mn-ea"/>
              <a:ea typeface="+mn-ea"/>
              <a:cs typeface="汉仪中黑简" panose="02010600000101010101" charset="-122"/>
              <a:sym typeface="+mn-ea"/>
            </a:endParaRPr>
          </a:p>
        </p:txBody>
      </p:sp>
      <p:sp>
        <p:nvSpPr>
          <p:cNvPr id="72" name="MH_Other_1"/>
          <p:cNvSpPr/>
          <p:nvPr>
            <p:custDataLst>
              <p:tags r:id="rId4"/>
            </p:custDataLst>
          </p:nvPr>
        </p:nvSpPr>
        <p:spPr>
          <a:xfrm>
            <a:off x="859309" y="2883349"/>
            <a:ext cx="2251075" cy="334963"/>
          </a:xfrm>
          <a:prstGeom prst="round2SameRect">
            <a:avLst>
              <a:gd name="adj1" fmla="val 19408"/>
              <a:gd name="adj2" fmla="val 0"/>
            </a:avLst>
          </a:prstGeom>
          <a:solidFill>
            <a:srgbClr val="3A778E"/>
          </a:solidFill>
        </p:spPr>
        <p:txBody>
          <a:bodyPr lIns="36000" tIns="0" bIns="0" anchor="ctr"/>
          <a:lstStyle/>
          <a:p>
            <a:pPr algn="just" fontAlgn="auto">
              <a:spcBef>
                <a:spcPts val="0"/>
              </a:spcBef>
              <a:spcAft>
                <a:spcPts val="0"/>
              </a:spcAft>
              <a:defRPr/>
            </a:pPr>
            <a:r>
              <a:rPr lang="en-US" altLang="zh-CN" dirty="0">
                <a:solidFill>
                  <a:srgbClr val="FFFFFF"/>
                </a:solidFill>
                <a:latin typeface="汉仪中黑简" panose="02010600000101010101" charset="-122"/>
                <a:ea typeface="汉仪中黑简" panose="02010600000101010101" charset="-122"/>
                <a:cs typeface="汉仪中黑简" panose="02010600000101010101" charset="-122"/>
              </a:rPr>
              <a:t>02</a:t>
            </a:r>
            <a:endParaRPr lang="en-US" altLang="zh-CN" dirty="0">
              <a:solidFill>
                <a:srgbClr val="FFFFFF"/>
              </a:solidFill>
              <a:latin typeface="汉仪中黑简" panose="02010600000101010101" charset="-122"/>
              <a:ea typeface="汉仪中黑简" panose="02010600000101010101" charset="-122"/>
              <a:cs typeface="汉仪中黑简" panose="02010600000101010101" charset="-122"/>
            </a:endParaRPr>
          </a:p>
        </p:txBody>
      </p:sp>
      <p:sp>
        <p:nvSpPr>
          <p:cNvPr id="73" name="MH_SubTitle_1"/>
          <p:cNvSpPr>
            <a:spLocks noChangeArrowheads="1"/>
          </p:cNvSpPr>
          <p:nvPr>
            <p:custDataLst>
              <p:tags r:id="rId5"/>
            </p:custDataLst>
          </p:nvPr>
        </p:nvSpPr>
        <p:spPr bwMode="auto">
          <a:xfrm>
            <a:off x="1161414" y="2932061"/>
            <a:ext cx="3522817" cy="373035"/>
          </a:xfrm>
          <a:prstGeom prst="rect">
            <a:avLst/>
          </a:prstGeom>
          <a:solidFill>
            <a:srgbClr val="FFFFFF"/>
          </a:solidFill>
          <a:ln w="9525">
            <a:solidFill>
              <a:schemeClr val="tx2">
                <a:lumMod val="50000"/>
              </a:schemeClr>
            </a:solidFill>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fontAlgn="auto">
              <a:spcBef>
                <a:spcPts val="0"/>
              </a:spcBef>
              <a:spcAft>
                <a:spcPts val="0"/>
              </a:spcAft>
              <a:defRPr/>
            </a:pPr>
            <a:r>
              <a:rPr lang="zh-CN" altLang="en-US" sz="2000" b="1" dirty="0">
                <a:latin typeface="汉仪中黑简" panose="02010600000101010101" charset="-122"/>
                <a:ea typeface="汉仪中黑简" panose="02010600000101010101" charset="-122"/>
                <a:cs typeface="汉仪中黑简" panose="02010600000101010101" charset="-122"/>
                <a:sym typeface="+mn-ea"/>
              </a:rPr>
              <a:t>软件</a:t>
            </a:r>
            <a:endParaRPr lang="zh-CN" altLang="en-US" sz="2000" b="1" dirty="0">
              <a:solidFill>
                <a:schemeClr val="tx1"/>
              </a:solidFill>
              <a:latin typeface="汉仪中黑简" panose="02010600000101010101" charset="-122"/>
              <a:ea typeface="汉仪中黑简" panose="02010600000101010101" charset="-122"/>
              <a:cs typeface="汉仪中黑简" panose="02010600000101010101" charset="-122"/>
              <a:sym typeface="+mn-ea"/>
            </a:endParaRPr>
          </a:p>
        </p:txBody>
      </p:sp>
      <p:sp>
        <p:nvSpPr>
          <p:cNvPr id="74" name="MH_Other_1"/>
          <p:cNvSpPr/>
          <p:nvPr>
            <p:custDataLst>
              <p:tags r:id="rId6"/>
            </p:custDataLst>
          </p:nvPr>
        </p:nvSpPr>
        <p:spPr>
          <a:xfrm>
            <a:off x="842055" y="4395003"/>
            <a:ext cx="2251075" cy="334963"/>
          </a:xfrm>
          <a:prstGeom prst="round2SameRect">
            <a:avLst>
              <a:gd name="adj1" fmla="val 19408"/>
              <a:gd name="adj2" fmla="val 0"/>
            </a:avLst>
          </a:prstGeom>
          <a:solidFill>
            <a:srgbClr val="3A778E"/>
          </a:solidFill>
        </p:spPr>
        <p:txBody>
          <a:bodyPr lIns="36000" tIns="0" bIns="0" anchor="ctr"/>
          <a:lstStyle/>
          <a:p>
            <a:pPr algn="just" fontAlgn="auto">
              <a:spcBef>
                <a:spcPts val="0"/>
              </a:spcBef>
              <a:spcAft>
                <a:spcPts val="0"/>
              </a:spcAft>
              <a:defRPr/>
            </a:pPr>
            <a:r>
              <a:rPr lang="en-US" altLang="zh-CN" dirty="0">
                <a:solidFill>
                  <a:srgbClr val="FFFFFF"/>
                </a:solidFill>
                <a:latin typeface="汉仪中黑简" panose="02010600000101010101" charset="-122"/>
                <a:ea typeface="汉仪中黑简" panose="02010600000101010101" charset="-122"/>
                <a:cs typeface="汉仪中黑简" panose="02010600000101010101" charset="-122"/>
              </a:rPr>
              <a:t>03</a:t>
            </a:r>
            <a:endParaRPr lang="en-US" altLang="zh-CN" dirty="0">
              <a:solidFill>
                <a:srgbClr val="FFFFFF"/>
              </a:solidFill>
              <a:latin typeface="汉仪中黑简" panose="02010600000101010101" charset="-122"/>
              <a:ea typeface="汉仪中黑简" panose="02010600000101010101" charset="-122"/>
              <a:cs typeface="汉仪中黑简" panose="02010600000101010101" charset="-122"/>
            </a:endParaRPr>
          </a:p>
        </p:txBody>
      </p:sp>
      <p:sp>
        <p:nvSpPr>
          <p:cNvPr id="75" name="MH_SubTitle_1"/>
          <p:cNvSpPr>
            <a:spLocks noChangeArrowheads="1"/>
          </p:cNvSpPr>
          <p:nvPr>
            <p:custDataLst>
              <p:tags r:id="rId7"/>
            </p:custDataLst>
          </p:nvPr>
        </p:nvSpPr>
        <p:spPr bwMode="auto">
          <a:xfrm>
            <a:off x="1161414" y="4462071"/>
            <a:ext cx="3522817" cy="373035"/>
          </a:xfrm>
          <a:prstGeom prst="rect">
            <a:avLst/>
          </a:prstGeom>
          <a:solidFill>
            <a:srgbClr val="FFFFFF"/>
          </a:solidFill>
          <a:ln w="9525">
            <a:solidFill>
              <a:schemeClr val="tx2">
                <a:lumMod val="50000"/>
              </a:schemeClr>
            </a:solidFill>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fontAlgn="auto">
              <a:spcBef>
                <a:spcPts val="0"/>
              </a:spcBef>
              <a:spcAft>
                <a:spcPts val="0"/>
              </a:spcAft>
              <a:defRPr/>
            </a:pPr>
            <a:r>
              <a:rPr lang="zh-CN" altLang="en-US" sz="2000" b="1" dirty="0">
                <a:latin typeface="汉仪中黑简" panose="02010600000101010101" charset="-122"/>
                <a:ea typeface="汉仪中黑简" panose="02010600000101010101" charset="-122"/>
                <a:cs typeface="汉仪中黑简" panose="02010600000101010101" charset="-122"/>
                <a:sym typeface="+mn-ea"/>
              </a:rPr>
              <a:t>环境</a:t>
            </a:r>
            <a:endParaRPr lang="zh-CN" altLang="en-US" sz="2000" b="1" dirty="0">
              <a:latin typeface="汉仪中黑简" panose="02010600000101010101" charset="-122"/>
              <a:ea typeface="汉仪中黑简" panose="02010600000101010101" charset="-122"/>
              <a:cs typeface="汉仪中黑简" panose="02010600000101010101" charset="-122"/>
              <a:sym typeface="+mn-ea"/>
            </a:endParaRPr>
          </a:p>
        </p:txBody>
      </p:sp>
      <p:sp>
        <p:nvSpPr>
          <p:cNvPr id="76" name="MH_SubTitle_1"/>
          <p:cNvSpPr>
            <a:spLocks noChangeArrowheads="1"/>
          </p:cNvSpPr>
          <p:nvPr>
            <p:custDataLst>
              <p:tags r:id="rId8"/>
            </p:custDataLst>
          </p:nvPr>
        </p:nvSpPr>
        <p:spPr bwMode="auto">
          <a:xfrm>
            <a:off x="1161414" y="4846716"/>
            <a:ext cx="4735531" cy="1407847"/>
          </a:xfrm>
          <a:prstGeom prst="rect">
            <a:avLst/>
          </a:prstGeom>
          <a:solidFill>
            <a:srgbClr val="FFFFFF"/>
          </a:solidFill>
          <a:ln w="9525">
            <a:solidFill>
              <a:schemeClr val="tx2">
                <a:lumMod val="50000"/>
              </a:schemeClr>
            </a:solidFill>
            <a:prstDash val="dash"/>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285750" indent="-285750" algn="l" fontAlgn="auto">
              <a:lnSpc>
                <a:spcPct val="120000"/>
              </a:lnSpc>
              <a:buFont typeface="Wingdings" panose="05000000000000000000" charset="0"/>
              <a:buChar char=""/>
            </a:pPr>
            <a:r>
              <a:rPr lang="zh-CN" altLang="en-US" sz="1400" dirty="0">
                <a:latin typeface="+mn-ea"/>
                <a:ea typeface="+mn-ea"/>
                <a:cs typeface="汉仪中黑简" panose="02010600000101010101" charset="-122"/>
                <a:sym typeface="+mn-ea"/>
              </a:rPr>
              <a:t>教师，学生端：软件：火狐浏览器、谷歌浏览器或其他浏览器</a:t>
            </a:r>
            <a:endParaRPr lang="zh-CN" altLang="en-US" sz="1400" dirty="0">
              <a:latin typeface="+mn-ea"/>
              <a:ea typeface="+mn-ea"/>
              <a:cs typeface="汉仪中黑简" panose="02010600000101010101" charset="-122"/>
              <a:sym typeface="+mn-ea"/>
            </a:endParaRPr>
          </a:p>
          <a:p>
            <a:pPr marL="285750" indent="-285750" algn="l" fontAlgn="auto">
              <a:lnSpc>
                <a:spcPct val="120000"/>
              </a:lnSpc>
              <a:buFont typeface="Wingdings" panose="05000000000000000000" charset="0"/>
              <a:buChar char=""/>
            </a:pPr>
            <a:r>
              <a:rPr lang="zh-CN" altLang="en-US" sz="1400" dirty="0">
                <a:latin typeface="+mn-ea"/>
                <a:ea typeface="+mn-ea"/>
                <a:cs typeface="汉仪中黑简" panose="02010600000101010101" charset="-122"/>
                <a:sym typeface="+mn-ea"/>
              </a:rPr>
              <a:t>操作系统：</a:t>
            </a:r>
            <a:r>
              <a:rPr lang="en-US" altLang="zh-CN" sz="1400" dirty="0">
                <a:latin typeface="+mn-ea"/>
                <a:ea typeface="+mn-ea"/>
                <a:cs typeface="汉仪中黑简" panose="02010600000101010101" charset="-122"/>
                <a:sym typeface="+mn-ea"/>
              </a:rPr>
              <a:t>windows 7</a:t>
            </a:r>
            <a:r>
              <a:rPr lang="zh-CN" altLang="en-US" sz="1400" dirty="0">
                <a:latin typeface="+mn-ea"/>
                <a:ea typeface="+mn-ea"/>
                <a:cs typeface="汉仪中黑简" panose="02010600000101010101" charset="-122"/>
                <a:sym typeface="+mn-ea"/>
              </a:rPr>
              <a:t>以上系统</a:t>
            </a:r>
            <a:endParaRPr lang="zh-CN" altLang="en-US" sz="1400" dirty="0">
              <a:latin typeface="+mn-ea"/>
              <a:ea typeface="+mn-ea"/>
              <a:cs typeface="汉仪中黑简" panose="02010600000101010101" charset="-122"/>
              <a:sym typeface="+mn-ea"/>
            </a:endParaRPr>
          </a:p>
          <a:p>
            <a:pPr marL="285750" indent="-285750" algn="l" fontAlgn="auto">
              <a:lnSpc>
                <a:spcPct val="120000"/>
              </a:lnSpc>
              <a:buFont typeface="Wingdings" panose="05000000000000000000" charset="0"/>
              <a:buChar char=""/>
            </a:pPr>
            <a:r>
              <a:rPr lang="zh-CN" altLang="en-US" sz="1400" dirty="0">
                <a:latin typeface="+mn-ea"/>
                <a:ea typeface="+mn-ea"/>
                <a:cs typeface="汉仪中黑简" panose="02010600000101010101" charset="-122"/>
                <a:sym typeface="+mn-ea"/>
              </a:rPr>
              <a:t>开发环境以及开发工具：</a:t>
            </a:r>
            <a:r>
              <a:rPr lang="en-US" altLang="zh-CN" sz="1400" dirty="0">
                <a:latin typeface="+mn-ea"/>
                <a:ea typeface="+mn-ea"/>
                <a:cs typeface="汉仪中黑简" panose="02010600000101010101" charset="-122"/>
                <a:sym typeface="+mn-ea"/>
              </a:rPr>
              <a:t>Windows 7</a:t>
            </a:r>
            <a:r>
              <a:rPr lang="zh-CN" altLang="en-US" sz="1400" dirty="0">
                <a:latin typeface="+mn-ea"/>
                <a:ea typeface="+mn-ea"/>
                <a:cs typeface="汉仪中黑简" panose="02010600000101010101" charset="-122"/>
                <a:sym typeface="+mn-ea"/>
              </a:rPr>
              <a:t>以上，</a:t>
            </a:r>
            <a:r>
              <a:rPr lang="en-US" altLang="zh-CN" sz="1400" dirty="0">
                <a:latin typeface="+mn-ea"/>
                <a:ea typeface="+mn-ea"/>
                <a:cs typeface="汉仪中黑简" panose="02010600000101010101" charset="-122"/>
                <a:sym typeface="+mn-ea"/>
              </a:rPr>
              <a:t>IDEA</a:t>
            </a:r>
            <a:r>
              <a:rPr lang="zh-CN" altLang="en-US" sz="1400" dirty="0">
                <a:latin typeface="+mn-ea"/>
                <a:ea typeface="+mn-ea"/>
                <a:cs typeface="汉仪中黑简" panose="02010600000101010101" charset="-122"/>
                <a:sym typeface="+mn-ea"/>
              </a:rPr>
              <a:t>，</a:t>
            </a:r>
            <a:r>
              <a:rPr lang="en-US" altLang="zh-CN" sz="1400" dirty="0" err="1">
                <a:latin typeface="+mn-ea"/>
                <a:ea typeface="+mn-ea"/>
                <a:cs typeface="汉仪中黑简" panose="02010600000101010101" charset="-122"/>
                <a:sym typeface="+mn-ea"/>
              </a:rPr>
              <a:t>VSCode</a:t>
            </a:r>
            <a:r>
              <a:rPr lang="zh-CN" altLang="en-US" sz="1400" dirty="0">
                <a:latin typeface="+mn-ea"/>
                <a:ea typeface="+mn-ea"/>
                <a:cs typeface="汉仪中黑简" panose="02010600000101010101" charset="-122"/>
                <a:sym typeface="+mn-ea"/>
              </a:rPr>
              <a:t>，</a:t>
            </a:r>
            <a:r>
              <a:rPr lang="en-US" altLang="zh-CN" sz="1400" dirty="0" err="1">
                <a:latin typeface="+mn-ea"/>
                <a:ea typeface="+mn-ea"/>
                <a:cs typeface="汉仪中黑简" panose="02010600000101010101" charset="-122"/>
                <a:sym typeface="+mn-ea"/>
              </a:rPr>
              <a:t>Navicat</a:t>
            </a:r>
            <a:r>
              <a:rPr lang="zh-CN" altLang="en-US" sz="1400" dirty="0">
                <a:latin typeface="+mn-ea"/>
                <a:ea typeface="+mn-ea"/>
                <a:cs typeface="汉仪中黑简" panose="02010600000101010101" charset="-122"/>
                <a:sym typeface="+mn-ea"/>
              </a:rPr>
              <a:t>等</a:t>
            </a:r>
            <a:endParaRPr lang="zh-CN" altLang="en-US" sz="1400" dirty="0">
              <a:latin typeface="+mn-ea"/>
              <a:ea typeface="+mn-ea"/>
              <a:cs typeface="汉仪中黑简" panose="02010600000101010101" charset="-122"/>
              <a:sym typeface="+mn-ea"/>
            </a:endParaRPr>
          </a:p>
        </p:txBody>
      </p:sp>
      <p:sp>
        <p:nvSpPr>
          <p:cNvPr id="2" name="MH_SubTitle_1"/>
          <p:cNvSpPr>
            <a:spLocks noChangeArrowheads="1"/>
          </p:cNvSpPr>
          <p:nvPr>
            <p:custDataLst>
              <p:tags r:id="rId9"/>
            </p:custDataLst>
          </p:nvPr>
        </p:nvSpPr>
        <p:spPr bwMode="auto">
          <a:xfrm>
            <a:off x="1161414" y="3297833"/>
            <a:ext cx="4735527" cy="1077453"/>
          </a:xfrm>
          <a:prstGeom prst="rect">
            <a:avLst/>
          </a:prstGeom>
          <a:solidFill>
            <a:srgbClr val="FFFFFF"/>
          </a:solidFill>
          <a:ln w="9525">
            <a:solidFill>
              <a:schemeClr val="tx2">
                <a:lumMod val="50000"/>
              </a:schemeClr>
            </a:solidFill>
            <a:prstDash val="dash"/>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285750" indent="-285750" algn="l" fontAlgn="auto">
              <a:lnSpc>
                <a:spcPct val="120000"/>
              </a:lnSpc>
              <a:buFont typeface="Wingdings" panose="05000000000000000000" charset="0"/>
              <a:buChar char=""/>
            </a:pPr>
            <a:r>
              <a:rPr lang="zh-CN" altLang="en-US" sz="1400" dirty="0">
                <a:latin typeface="+mn-ea"/>
                <a:ea typeface="+mn-ea"/>
                <a:cs typeface="汉仪中黑简" panose="02010600000101010101" charset="-122"/>
                <a:sym typeface="+mn-ea"/>
              </a:rPr>
              <a:t>操作系统</a:t>
            </a:r>
            <a:r>
              <a:rPr lang="en-US" altLang="zh-CN" sz="1400" dirty="0">
                <a:latin typeface="+mn-ea"/>
                <a:ea typeface="+mn-ea"/>
                <a:cs typeface="汉仪中黑简" panose="02010600000101010101" charset="-122"/>
                <a:sym typeface="+mn-ea"/>
              </a:rPr>
              <a:t>:Windows10</a:t>
            </a:r>
            <a:r>
              <a:rPr lang="zh-CN" altLang="en-US" sz="1400" dirty="0">
                <a:latin typeface="+mn-ea"/>
                <a:ea typeface="+mn-ea"/>
                <a:cs typeface="汉仪中黑简" panose="02010600000101010101" charset="-122"/>
                <a:sym typeface="+mn-ea"/>
              </a:rPr>
              <a:t>及以上</a:t>
            </a:r>
            <a:endParaRPr lang="zh-CN" altLang="en-US" sz="1400" dirty="0">
              <a:latin typeface="+mn-ea"/>
              <a:ea typeface="+mn-ea"/>
              <a:cs typeface="汉仪中黑简" panose="02010600000101010101" charset="-122"/>
              <a:sym typeface="+mn-ea"/>
            </a:endParaRPr>
          </a:p>
          <a:p>
            <a:pPr marL="285750" indent="-285750" algn="l" fontAlgn="auto">
              <a:lnSpc>
                <a:spcPct val="120000"/>
              </a:lnSpc>
              <a:buFont typeface="Wingdings" panose="05000000000000000000" charset="0"/>
              <a:buChar char=""/>
            </a:pPr>
            <a:r>
              <a:rPr lang="zh-CN" altLang="en-US" sz="1400" dirty="0">
                <a:latin typeface="+mn-ea"/>
                <a:ea typeface="+mn-ea"/>
                <a:cs typeface="汉仪中黑简" panose="02010600000101010101" charset="-122"/>
                <a:sym typeface="+mn-ea"/>
              </a:rPr>
              <a:t>数据库管理系统：</a:t>
            </a:r>
            <a:r>
              <a:rPr lang="en-US" altLang="zh-CN" sz="1400" dirty="0" err="1">
                <a:latin typeface="+mn-ea"/>
                <a:ea typeface="+mn-ea"/>
                <a:cs typeface="汉仪中黑简" panose="02010600000101010101" charset="-122"/>
                <a:sym typeface="+mn-ea"/>
              </a:rPr>
              <a:t>Navicat</a:t>
            </a:r>
            <a:r>
              <a:rPr lang="en-US" altLang="zh-CN" sz="1400" dirty="0">
                <a:latin typeface="+mn-ea"/>
                <a:ea typeface="+mn-ea"/>
                <a:cs typeface="汉仪中黑简" panose="02010600000101010101" charset="-122"/>
                <a:sym typeface="+mn-ea"/>
              </a:rPr>
              <a:t> 11.1.10</a:t>
            </a:r>
            <a:r>
              <a:rPr lang="zh-CN" altLang="en-US" sz="1400" dirty="0">
                <a:latin typeface="+mn-ea"/>
                <a:ea typeface="+mn-ea"/>
                <a:cs typeface="汉仪中黑简" panose="02010600000101010101" charset="-122"/>
                <a:sym typeface="+mn-ea"/>
              </a:rPr>
              <a:t>及以上，</a:t>
            </a:r>
            <a:r>
              <a:rPr lang="en-US" altLang="zh-CN" sz="1400" dirty="0">
                <a:latin typeface="+mn-ea"/>
                <a:ea typeface="+mn-ea"/>
                <a:cs typeface="汉仪中黑简" panose="02010600000101010101" charset="-122"/>
                <a:sym typeface="+mn-ea"/>
              </a:rPr>
              <a:t>MySQL 5.5.56</a:t>
            </a:r>
            <a:r>
              <a:rPr lang="zh-CN" altLang="en-US" sz="1400" dirty="0">
                <a:latin typeface="+mn-ea"/>
                <a:ea typeface="+mn-ea"/>
                <a:cs typeface="汉仪中黑简" panose="02010600000101010101" charset="-122"/>
                <a:sym typeface="+mn-ea"/>
              </a:rPr>
              <a:t>及以上</a:t>
            </a:r>
            <a:endParaRPr lang="zh-CN" altLang="en-US" sz="1400" dirty="0">
              <a:latin typeface="+mn-ea"/>
              <a:ea typeface="+mn-ea"/>
              <a:cs typeface="汉仪中黑简" panose="02010600000101010101" charset="-122"/>
              <a:sym typeface="+mn-ea"/>
            </a:endParaRPr>
          </a:p>
          <a:p>
            <a:pPr marL="285750" indent="-285750" algn="l" fontAlgn="auto">
              <a:lnSpc>
                <a:spcPct val="120000"/>
              </a:lnSpc>
              <a:buFont typeface="Wingdings" panose="05000000000000000000" charset="0"/>
              <a:buChar char=""/>
            </a:pPr>
            <a:r>
              <a:rPr lang="zh-CN" altLang="en-US" sz="1400" dirty="0">
                <a:latin typeface="+mn-ea"/>
                <a:ea typeface="+mn-ea"/>
                <a:cs typeface="汉仪中黑简" panose="02010600000101010101" charset="-122"/>
                <a:sym typeface="+mn-ea"/>
              </a:rPr>
              <a:t>通信</a:t>
            </a:r>
            <a:r>
              <a:rPr lang="en-US" altLang="zh-CN" sz="1400" dirty="0">
                <a:latin typeface="+mn-ea"/>
                <a:ea typeface="+mn-ea"/>
                <a:cs typeface="汉仪中黑简" panose="02010600000101010101" charset="-122"/>
                <a:sym typeface="+mn-ea"/>
              </a:rPr>
              <a:t>/</a:t>
            </a:r>
            <a:r>
              <a:rPr lang="zh-CN" altLang="en-US" sz="1400" dirty="0">
                <a:latin typeface="+mn-ea"/>
                <a:ea typeface="+mn-ea"/>
                <a:cs typeface="汉仪中黑简" panose="02010600000101010101" charset="-122"/>
                <a:sym typeface="+mn-ea"/>
              </a:rPr>
              <a:t>网络软件：微信任意版本、钉钉</a:t>
            </a:r>
            <a:endParaRPr lang="zh-CN" altLang="en-US" sz="1400" dirty="0">
              <a:latin typeface="+mn-ea"/>
              <a:ea typeface="+mn-ea"/>
              <a:cs typeface="汉仪中黑简" panose="02010600000101010101" charset="-122"/>
              <a:sym typeface="+mn-ea"/>
            </a:endParaRPr>
          </a:p>
        </p:txBody>
      </p:sp>
      <p:cxnSp>
        <p:nvCxnSpPr>
          <p:cNvPr id="3" name="直接连接符 2"/>
          <p:cNvCxnSpPr/>
          <p:nvPr/>
        </p:nvCxnSpPr>
        <p:spPr>
          <a:xfrm>
            <a:off x="6027420" y="1863468"/>
            <a:ext cx="0" cy="4177433"/>
          </a:xfrm>
          <a:prstGeom prst="line">
            <a:avLst/>
          </a:prstGeom>
          <a:ln w="38100">
            <a:solidFill>
              <a:srgbClr val="608385"/>
            </a:solidFill>
            <a:prstDash val="sysDash"/>
          </a:ln>
          <a:effectLst/>
        </p:spPr>
        <p:style>
          <a:lnRef idx="1">
            <a:schemeClr val="accent1"/>
          </a:lnRef>
          <a:fillRef idx="0">
            <a:schemeClr val="accent1"/>
          </a:fillRef>
          <a:effectRef idx="0">
            <a:schemeClr val="accent1"/>
          </a:effectRef>
          <a:fontRef idx="minor">
            <a:schemeClr val="tx1"/>
          </a:fontRef>
        </p:style>
      </p:cxnSp>
      <p:sp>
        <p:nvSpPr>
          <p:cNvPr id="5" name="六边形 4"/>
          <p:cNvSpPr/>
          <p:nvPr/>
        </p:nvSpPr>
        <p:spPr>
          <a:xfrm>
            <a:off x="7574280" y="2680335"/>
            <a:ext cx="1492250" cy="1290320"/>
          </a:xfrm>
          <a:prstGeom prst="hexagon">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汉仪中黑简" panose="02010600000101010101" charset="-122"/>
                <a:ea typeface="汉仪中黑简" panose="02010600000101010101" charset="-122"/>
                <a:cs typeface="汉仪中黑简" panose="02010600000101010101" charset="-122"/>
              </a:rPr>
              <a:t>软件</a:t>
            </a: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6" name="六边形 5"/>
          <p:cNvSpPr/>
          <p:nvPr/>
        </p:nvSpPr>
        <p:spPr>
          <a:xfrm>
            <a:off x="7574280" y="4088765"/>
            <a:ext cx="1492250" cy="1290320"/>
          </a:xfrm>
          <a:prstGeom prst="hexagon">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汉仪中黑简" panose="02010600000101010101" charset="-122"/>
                <a:ea typeface="汉仪中黑简" panose="02010600000101010101" charset="-122"/>
                <a:cs typeface="汉仪中黑简" panose="02010600000101010101" charset="-122"/>
              </a:rPr>
              <a:t>环境</a:t>
            </a: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7" name="六边形 6"/>
          <p:cNvSpPr/>
          <p:nvPr/>
        </p:nvSpPr>
        <p:spPr>
          <a:xfrm>
            <a:off x="8865235" y="3387725"/>
            <a:ext cx="1492250" cy="1290320"/>
          </a:xfrm>
          <a:prstGeom prst="hexagon">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汉仪中黑简" panose="02010600000101010101" charset="-122"/>
                <a:ea typeface="汉仪中黑简" panose="02010600000101010101" charset="-122"/>
                <a:cs typeface="汉仪中黑简" panose="02010600000101010101" charset="-122"/>
              </a:rPr>
              <a:t>设备</a:t>
            </a: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8" name="六边形 7"/>
          <p:cNvSpPr/>
          <p:nvPr/>
        </p:nvSpPr>
        <p:spPr>
          <a:xfrm>
            <a:off x="8865235" y="1955800"/>
            <a:ext cx="1492250" cy="1290320"/>
          </a:xfrm>
          <a:prstGeom prst="hexagon">
            <a:avLst/>
          </a:prstGeom>
          <a:solidFill>
            <a:schemeClr val="bg1"/>
          </a:solidFill>
          <a:ln>
            <a:solidFill>
              <a:srgbClr val="3A7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rPr>
              <a:t>PHOTO</a:t>
            </a: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9" name="六边形 8"/>
          <p:cNvSpPr/>
          <p:nvPr/>
        </p:nvSpPr>
        <p:spPr>
          <a:xfrm>
            <a:off x="10188575" y="4088765"/>
            <a:ext cx="1492250" cy="1290320"/>
          </a:xfrm>
          <a:prstGeom prst="hexagon">
            <a:avLst/>
          </a:prstGeom>
          <a:solidFill>
            <a:schemeClr val="bg1"/>
          </a:solidFill>
          <a:ln>
            <a:solidFill>
              <a:srgbClr val="3A7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rPr>
              <a:t>PHOTO</a:t>
            </a: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0" name="六边形 9"/>
          <p:cNvSpPr/>
          <p:nvPr/>
        </p:nvSpPr>
        <p:spPr>
          <a:xfrm>
            <a:off x="6290945" y="3387725"/>
            <a:ext cx="1492250" cy="1290320"/>
          </a:xfrm>
          <a:prstGeom prst="hexagon">
            <a:avLst/>
          </a:prstGeom>
          <a:solidFill>
            <a:schemeClr val="bg1"/>
          </a:solidFill>
          <a:ln>
            <a:solidFill>
              <a:srgbClr val="3A7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rPr>
              <a:t>PHOTO</a:t>
            </a: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1" name="文本框 10"/>
          <p:cNvSpPr txBox="1"/>
          <p:nvPr/>
        </p:nvSpPr>
        <p:spPr>
          <a:xfrm>
            <a:off x="1562186" y="536237"/>
            <a:ext cx="9067628" cy="584775"/>
          </a:xfrm>
          <a:prstGeom prst="rect">
            <a:avLst/>
          </a:prstGeom>
          <a:noFill/>
        </p:spPr>
        <p:txBody>
          <a:bodyPr wrap="square" rtlCol="0">
            <a:spAutoFit/>
          </a:bodyPr>
          <a:lstStyle/>
          <a:p>
            <a:pPr algn="ctr"/>
            <a:r>
              <a:rPr lang="zh-CN" altLang="en-US" sz="3200" b="1" dirty="0">
                <a:latin typeface="+mj-ea"/>
                <a:ea typeface="+mj-ea"/>
                <a:cs typeface="汉仪中黑简" panose="02010600000101010101" charset="-122"/>
                <a:sym typeface="+mn-ea"/>
              </a:rPr>
              <a:t>系统要求</a:t>
            </a:r>
            <a:endParaRPr lang="zh-CN" altLang="en-US" sz="3200" b="1" dirty="0">
              <a:latin typeface="+mj-ea"/>
              <a:ea typeface="+mj-ea"/>
              <a:cs typeface="汉仪中黑简" panose="02010600000101010101" charset="-122"/>
              <a:sym typeface="+mn-ea"/>
            </a:endParaRPr>
          </a:p>
        </p:txBody>
      </p:sp>
      <p:sp>
        <p:nvSpPr>
          <p:cNvPr id="4"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5753" y="509905"/>
            <a:ext cx="9000000" cy="583565"/>
          </a:xfrm>
          <a:prstGeom prst="rect">
            <a:avLst/>
          </a:prstGeom>
          <a:noFill/>
        </p:spPr>
        <p:txBody>
          <a:bodyPr wrap="square" rtlCol="0">
            <a:spAutoFit/>
          </a:bodyPr>
          <a:lstStyle/>
          <a:p>
            <a:pPr algn="ctr"/>
            <a:r>
              <a:rPr lang="zh-CN" altLang="en-US" sz="3200" b="1" dirty="0">
                <a:latin typeface="+mj-ea"/>
                <a:ea typeface="+mj-ea"/>
                <a:cs typeface="汉仪中黑简" panose="02010600000101010101" charset="-122"/>
                <a:sym typeface="+mn-ea"/>
              </a:rPr>
              <a:t>经济可行性</a:t>
            </a:r>
            <a:endParaRPr lang="zh-CN" altLang="en-US" sz="3200" b="1" dirty="0">
              <a:latin typeface="+mj-ea"/>
              <a:ea typeface="+mj-ea"/>
              <a:cs typeface="汉仪中黑简" panose="02010600000101010101" charset="-122"/>
              <a:sym typeface="+mn-ea"/>
            </a:endParaRPr>
          </a:p>
        </p:txBody>
      </p:sp>
      <p:sp>
        <p:nvSpPr>
          <p:cNvPr id="3" name="文本框 2"/>
          <p:cNvSpPr txBox="1"/>
          <p:nvPr/>
        </p:nvSpPr>
        <p:spPr>
          <a:xfrm>
            <a:off x="1575753" y="1109980"/>
            <a:ext cx="9000000" cy="398780"/>
          </a:xfrm>
          <a:prstGeom prst="rect">
            <a:avLst/>
          </a:prstGeom>
          <a:noFill/>
        </p:spPr>
        <p:txBody>
          <a:bodyPr wrap="square" rtlCol="0">
            <a:spAutoFit/>
          </a:bodyPr>
          <a:lstStyle/>
          <a:p>
            <a:pPr algn="ctr"/>
            <a:r>
              <a:rPr lang="zh-CN" altLang="en-US" sz="2000" dirty="0">
                <a:solidFill>
                  <a:srgbClr val="4E7B8C"/>
                </a:solidFill>
                <a:latin typeface="汉仪中黑简" panose="02010600000101010101" charset="-122"/>
                <a:ea typeface="汉仪中黑简" panose="02010600000101010101" charset="-122"/>
                <a:cs typeface="汉仪中黑简" panose="02010600000101010101" charset="-122"/>
              </a:rPr>
              <a:t>支出</a:t>
            </a:r>
            <a:endParaRPr lang="en-US" altLang="zh-CN" sz="2000" dirty="0">
              <a:solidFill>
                <a:srgbClr val="4E7B8C"/>
              </a:solidFill>
              <a:latin typeface="汉仪中黑简" panose="02010600000101010101" charset="-122"/>
              <a:ea typeface="汉仪中黑简" panose="02010600000101010101" charset="-122"/>
              <a:cs typeface="汉仪中黑简" panose="02010600000101010101" charset="-122"/>
            </a:endParaRPr>
          </a:p>
        </p:txBody>
      </p:sp>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汉仪中黑简" panose="02010600000101010101" charset="-122"/>
                <a:ea typeface="汉仪中黑简" panose="02010600000101010101" charset="-122"/>
                <a:cs typeface="汉仪中黑简" panose="02010600000101010101" charset="-122"/>
              </a:rPr>
              <a:t>03</a:t>
            </a:r>
            <a:endParaRPr lang="en-US" altLang="zh-CN" sz="2400" b="1" dirty="0">
              <a:latin typeface="汉仪中黑简" panose="02010600000101010101" charset="-122"/>
              <a:ea typeface="汉仪中黑简" panose="02010600000101010101" charset="-122"/>
              <a:cs typeface="汉仪中黑简" panose="02010600000101010101" charset="-122"/>
            </a:endParaRPr>
          </a:p>
        </p:txBody>
      </p:sp>
      <p:grpSp>
        <p:nvGrpSpPr>
          <p:cNvPr id="113" name="组合 112"/>
          <p:cNvGrpSpPr/>
          <p:nvPr/>
        </p:nvGrpSpPr>
        <p:grpSpPr>
          <a:xfrm>
            <a:off x="634700" y="1161415"/>
            <a:ext cx="8748248" cy="3746641"/>
            <a:chOff x="2610" y="1557"/>
            <a:chExt cx="13900" cy="7550"/>
          </a:xfrm>
        </p:grpSpPr>
        <p:grpSp>
          <p:nvGrpSpPr>
            <p:cNvPr id="84" name="组合 83"/>
            <p:cNvGrpSpPr/>
            <p:nvPr/>
          </p:nvGrpSpPr>
          <p:grpSpPr>
            <a:xfrm>
              <a:off x="6624" y="1557"/>
              <a:ext cx="2144" cy="2012"/>
              <a:chOff x="2776" y="2745"/>
              <a:chExt cx="2144" cy="2012"/>
            </a:xfrm>
          </p:grpSpPr>
          <p:sp>
            <p:nvSpPr>
              <p:cNvPr id="86" name="文本框 85"/>
              <p:cNvSpPr txBox="1"/>
              <p:nvPr/>
            </p:nvSpPr>
            <p:spPr>
              <a:xfrm>
                <a:off x="2776" y="3705"/>
                <a:ext cx="2144" cy="1052"/>
              </a:xfrm>
              <a:prstGeom prst="rect">
                <a:avLst/>
              </a:prstGeom>
              <a:noFill/>
            </p:spPr>
            <p:txBody>
              <a:bodyPr wrap="square" rtlCol="0" anchor="t">
                <a:spAutoFit/>
              </a:bodyPr>
              <a:lstStyle/>
              <a:p>
                <a:r>
                  <a:rPr lang="zh-CN" altLang="en-US" sz="1400" dirty="0">
                    <a:solidFill>
                      <a:schemeClr val="bg1"/>
                    </a:solidFill>
                    <a:latin typeface="汉仪中黑简" panose="02010600000101010101" charset="-122"/>
                    <a:ea typeface="汉仪中黑简" panose="02010600000101010101" charset="-122"/>
                    <a:cs typeface="汉仪中黑简" panose="02010600000101010101" charset="-122"/>
                  </a:rPr>
                  <a:t>Lorem ipsum dolor sit amet</a:t>
                </a:r>
                <a:endParaRPr lang="zh-CN" altLang="en-US" sz="1400" dirty="0">
                  <a:solidFill>
                    <a:schemeClr val="bg1"/>
                  </a:solidFill>
                  <a:latin typeface="汉仪中黑简" panose="02010600000101010101" charset="-122"/>
                  <a:ea typeface="汉仪中黑简" panose="02010600000101010101" charset="-122"/>
                  <a:cs typeface="汉仪中黑简" panose="02010600000101010101" charset="-122"/>
                </a:endParaRPr>
              </a:p>
            </p:txBody>
          </p:sp>
          <p:sp>
            <p:nvSpPr>
              <p:cNvPr id="87" name="文本框 86"/>
              <p:cNvSpPr txBox="1"/>
              <p:nvPr/>
            </p:nvSpPr>
            <p:spPr>
              <a:xfrm>
                <a:off x="2776" y="2745"/>
                <a:ext cx="2144" cy="804"/>
              </a:xfrm>
              <a:prstGeom prst="rect">
                <a:avLst/>
              </a:prstGeom>
              <a:noFill/>
            </p:spPr>
            <p:txBody>
              <a:bodyPr wrap="square" rtlCol="0" anchor="t">
                <a:spAutoFit/>
              </a:bodyPr>
              <a:lstStyle/>
              <a:p>
                <a:r>
                  <a:rPr lang="zh-CN" altLang="en-US" sz="2000">
                    <a:solidFill>
                      <a:schemeClr val="bg1"/>
                    </a:solidFill>
                    <a:latin typeface="汉仪中黑简" panose="02010600000101010101" charset="-122"/>
                    <a:ea typeface="汉仪中黑简" panose="02010600000101010101" charset="-122"/>
                    <a:cs typeface="汉仪中黑简" panose="02010600000101010101" charset="-122"/>
                  </a:rPr>
                  <a:t>关键词</a:t>
                </a:r>
                <a:endParaRPr lang="zh-CN" altLang="en-US" sz="2000">
                  <a:solidFill>
                    <a:schemeClr val="bg1"/>
                  </a:solidFill>
                  <a:latin typeface="汉仪中黑简" panose="02010600000101010101" charset="-122"/>
                  <a:ea typeface="汉仪中黑简" panose="02010600000101010101" charset="-122"/>
                  <a:cs typeface="汉仪中黑简" panose="02010600000101010101" charset="-122"/>
                </a:endParaRPr>
              </a:p>
            </p:txBody>
          </p:sp>
        </p:grpSp>
        <p:grpSp>
          <p:nvGrpSpPr>
            <p:cNvPr id="83" name="组合 82"/>
            <p:cNvGrpSpPr/>
            <p:nvPr/>
          </p:nvGrpSpPr>
          <p:grpSpPr>
            <a:xfrm>
              <a:off x="2610" y="2265"/>
              <a:ext cx="2475" cy="3450"/>
              <a:chOff x="2610" y="2265"/>
              <a:chExt cx="2475" cy="3450"/>
            </a:xfrm>
          </p:grpSpPr>
          <p:sp>
            <p:nvSpPr>
              <p:cNvPr id="4" name="矩形 3"/>
              <p:cNvSpPr/>
              <p:nvPr/>
            </p:nvSpPr>
            <p:spPr>
              <a:xfrm>
                <a:off x="2610" y="2265"/>
                <a:ext cx="2475" cy="3450"/>
              </a:xfrm>
              <a:prstGeom prst="rect">
                <a:avLst/>
              </a:prstGeom>
              <a:solidFill>
                <a:srgbClr val="E2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sp>
            <p:nvSpPr>
              <p:cNvPr id="80" name="文本框 79"/>
              <p:cNvSpPr txBox="1"/>
              <p:nvPr/>
            </p:nvSpPr>
            <p:spPr>
              <a:xfrm>
                <a:off x="2776" y="2745"/>
                <a:ext cx="2145" cy="2047"/>
              </a:xfrm>
              <a:prstGeom prst="rect">
                <a:avLst/>
              </a:prstGeom>
              <a:noFill/>
            </p:spPr>
            <p:txBody>
              <a:bodyPr wrap="square" rtlCol="0" anchor="t">
                <a:spAutoFit/>
              </a:bodyPr>
              <a:lstStyle/>
              <a:p>
                <a:r>
                  <a:rPr lang="zh-CN" altLang="en-US" sz="2000" dirty="0">
                    <a:latin typeface="+mn-ea"/>
                    <a:cs typeface="汉仪中黑简" panose="02010600000101010101" charset="-122"/>
                  </a:rPr>
                  <a:t>对费用支出的一个假设预估</a:t>
                </a:r>
                <a:endParaRPr lang="zh-CN" altLang="en-US" sz="2000" dirty="0">
                  <a:solidFill>
                    <a:schemeClr val="tx1"/>
                  </a:solidFill>
                  <a:latin typeface="+mn-ea"/>
                  <a:cs typeface="汉仪中黑简" panose="02010600000101010101" charset="-122"/>
                </a:endParaRPr>
              </a:p>
            </p:txBody>
          </p:sp>
        </p:grpSp>
        <p:sp>
          <p:nvSpPr>
            <p:cNvPr id="95" name="文本框 94"/>
            <p:cNvSpPr txBox="1"/>
            <p:nvPr/>
          </p:nvSpPr>
          <p:spPr>
            <a:xfrm>
              <a:off x="14364" y="2517"/>
              <a:ext cx="2144" cy="1052"/>
            </a:xfrm>
            <a:prstGeom prst="rect">
              <a:avLst/>
            </a:prstGeom>
            <a:noFill/>
          </p:spPr>
          <p:txBody>
            <a:bodyPr wrap="square" rtlCol="0" anchor="t">
              <a:spAutoFit/>
            </a:bodyPr>
            <a:lstStyle/>
            <a:p>
              <a:r>
                <a:rPr lang="zh-CN" altLang="en-US" sz="1400">
                  <a:solidFill>
                    <a:schemeClr val="bg1"/>
                  </a:solidFill>
                  <a:latin typeface="汉仪中黑简" panose="02010600000101010101" charset="-122"/>
                  <a:ea typeface="汉仪中黑简" panose="02010600000101010101" charset="-122"/>
                  <a:cs typeface="汉仪中黑简" panose="02010600000101010101" charset="-122"/>
                </a:rPr>
                <a:t>Lorem ipsum dolor sit amet</a:t>
              </a:r>
              <a:endParaRPr lang="zh-CN" altLang="en-US" sz="1400">
                <a:solidFill>
                  <a:schemeClr val="bg1"/>
                </a:solidFill>
                <a:latin typeface="汉仪中黑简" panose="02010600000101010101" charset="-122"/>
                <a:ea typeface="汉仪中黑简" panose="02010600000101010101" charset="-122"/>
                <a:cs typeface="汉仪中黑简" panose="02010600000101010101" charset="-122"/>
              </a:endParaRPr>
            </a:p>
          </p:txBody>
        </p:sp>
        <p:grpSp>
          <p:nvGrpSpPr>
            <p:cNvPr id="101" name="组合 100"/>
            <p:cNvGrpSpPr/>
            <p:nvPr/>
          </p:nvGrpSpPr>
          <p:grpSpPr>
            <a:xfrm>
              <a:off x="2777" y="7095"/>
              <a:ext cx="2145" cy="2012"/>
              <a:chOff x="2776" y="2745"/>
              <a:chExt cx="2145" cy="2012"/>
            </a:xfrm>
          </p:grpSpPr>
          <p:sp>
            <p:nvSpPr>
              <p:cNvPr id="103" name="文本框 102"/>
              <p:cNvSpPr txBox="1"/>
              <p:nvPr/>
            </p:nvSpPr>
            <p:spPr>
              <a:xfrm>
                <a:off x="2776" y="3705"/>
                <a:ext cx="2144" cy="1052"/>
              </a:xfrm>
              <a:prstGeom prst="rect">
                <a:avLst/>
              </a:prstGeom>
              <a:noFill/>
            </p:spPr>
            <p:txBody>
              <a:bodyPr wrap="square" rtlCol="0" anchor="t">
                <a:spAutoFit/>
              </a:bodyPr>
              <a:lstStyle/>
              <a:p>
                <a:r>
                  <a:rPr lang="zh-CN" altLang="en-US" sz="1400">
                    <a:solidFill>
                      <a:schemeClr val="bg1"/>
                    </a:solidFill>
                    <a:latin typeface="汉仪中黑简" panose="02010600000101010101" charset="-122"/>
                    <a:ea typeface="汉仪中黑简" panose="02010600000101010101" charset="-122"/>
                    <a:cs typeface="汉仪中黑简" panose="02010600000101010101" charset="-122"/>
                  </a:rPr>
                  <a:t>Lorem ipsum dolor sit amet</a:t>
                </a:r>
                <a:endParaRPr lang="zh-CN" altLang="en-US" sz="1400">
                  <a:solidFill>
                    <a:schemeClr val="bg1"/>
                  </a:solidFill>
                  <a:latin typeface="汉仪中黑简" panose="02010600000101010101" charset="-122"/>
                  <a:ea typeface="汉仪中黑简" panose="02010600000101010101" charset="-122"/>
                  <a:cs typeface="汉仪中黑简" panose="02010600000101010101" charset="-122"/>
                </a:endParaRPr>
              </a:p>
            </p:txBody>
          </p:sp>
          <p:sp>
            <p:nvSpPr>
              <p:cNvPr id="104" name="文本框 103"/>
              <p:cNvSpPr txBox="1"/>
              <p:nvPr/>
            </p:nvSpPr>
            <p:spPr>
              <a:xfrm>
                <a:off x="2776" y="2745"/>
                <a:ext cx="2145" cy="804"/>
              </a:xfrm>
              <a:prstGeom prst="rect">
                <a:avLst/>
              </a:prstGeom>
              <a:noFill/>
            </p:spPr>
            <p:txBody>
              <a:bodyPr wrap="square" rtlCol="0" anchor="t">
                <a:spAutoFit/>
              </a:bodyPr>
              <a:lstStyle/>
              <a:p>
                <a:r>
                  <a:rPr lang="zh-CN" altLang="en-US" sz="2000">
                    <a:solidFill>
                      <a:schemeClr val="bg1"/>
                    </a:solidFill>
                    <a:latin typeface="汉仪中黑简" panose="02010600000101010101" charset="-122"/>
                    <a:ea typeface="汉仪中黑简" panose="02010600000101010101" charset="-122"/>
                    <a:cs typeface="汉仪中黑简" panose="02010600000101010101" charset="-122"/>
                  </a:rPr>
                  <a:t>关键词</a:t>
                </a:r>
                <a:endParaRPr lang="zh-CN" altLang="en-US" sz="2000">
                  <a:solidFill>
                    <a:schemeClr val="bg1"/>
                  </a:solidFill>
                  <a:latin typeface="汉仪中黑简" panose="02010600000101010101" charset="-122"/>
                  <a:ea typeface="汉仪中黑简" panose="02010600000101010101" charset="-122"/>
                  <a:cs typeface="汉仪中黑简" panose="02010600000101010101" charset="-122"/>
                </a:endParaRPr>
              </a:p>
            </p:txBody>
          </p:sp>
        </p:grpSp>
        <p:grpSp>
          <p:nvGrpSpPr>
            <p:cNvPr id="105" name="组合 104"/>
            <p:cNvGrpSpPr/>
            <p:nvPr/>
          </p:nvGrpSpPr>
          <p:grpSpPr>
            <a:xfrm>
              <a:off x="10639" y="7095"/>
              <a:ext cx="2145" cy="2012"/>
              <a:chOff x="2776" y="2745"/>
              <a:chExt cx="2145" cy="2012"/>
            </a:xfrm>
          </p:grpSpPr>
          <p:sp>
            <p:nvSpPr>
              <p:cNvPr id="107" name="文本框 106"/>
              <p:cNvSpPr txBox="1"/>
              <p:nvPr/>
            </p:nvSpPr>
            <p:spPr>
              <a:xfrm>
                <a:off x="2776" y="3705"/>
                <a:ext cx="2144" cy="1052"/>
              </a:xfrm>
              <a:prstGeom prst="rect">
                <a:avLst/>
              </a:prstGeom>
              <a:noFill/>
            </p:spPr>
            <p:txBody>
              <a:bodyPr wrap="square" rtlCol="0" anchor="t">
                <a:spAutoFit/>
              </a:bodyPr>
              <a:lstStyle/>
              <a:p>
                <a:r>
                  <a:rPr lang="zh-CN" altLang="en-US" sz="1400">
                    <a:solidFill>
                      <a:schemeClr val="bg1"/>
                    </a:solidFill>
                    <a:latin typeface="汉仪中黑简" panose="02010600000101010101" charset="-122"/>
                    <a:ea typeface="汉仪中黑简" panose="02010600000101010101" charset="-122"/>
                    <a:cs typeface="汉仪中黑简" panose="02010600000101010101" charset="-122"/>
                  </a:rPr>
                  <a:t>Lorem ipsum dolor sit amet</a:t>
                </a:r>
                <a:endParaRPr lang="zh-CN" altLang="en-US" sz="1400">
                  <a:solidFill>
                    <a:schemeClr val="bg1"/>
                  </a:solidFill>
                  <a:latin typeface="汉仪中黑简" panose="02010600000101010101" charset="-122"/>
                  <a:ea typeface="汉仪中黑简" panose="02010600000101010101" charset="-122"/>
                  <a:cs typeface="汉仪中黑简" panose="02010600000101010101" charset="-122"/>
                </a:endParaRPr>
              </a:p>
            </p:txBody>
          </p:sp>
          <p:sp>
            <p:nvSpPr>
              <p:cNvPr id="108" name="文本框 107"/>
              <p:cNvSpPr txBox="1"/>
              <p:nvPr/>
            </p:nvSpPr>
            <p:spPr>
              <a:xfrm>
                <a:off x="2776" y="2745"/>
                <a:ext cx="2145" cy="804"/>
              </a:xfrm>
              <a:prstGeom prst="rect">
                <a:avLst/>
              </a:prstGeom>
              <a:noFill/>
            </p:spPr>
            <p:txBody>
              <a:bodyPr wrap="square" rtlCol="0" anchor="t">
                <a:spAutoFit/>
              </a:bodyPr>
              <a:lstStyle/>
              <a:p>
                <a:r>
                  <a:rPr lang="zh-CN" altLang="en-US" sz="2000">
                    <a:solidFill>
                      <a:schemeClr val="bg1"/>
                    </a:solidFill>
                    <a:latin typeface="汉仪中黑简" panose="02010600000101010101" charset="-122"/>
                    <a:ea typeface="汉仪中黑简" panose="02010600000101010101" charset="-122"/>
                    <a:cs typeface="汉仪中黑简" panose="02010600000101010101" charset="-122"/>
                  </a:rPr>
                  <a:t>关键词</a:t>
                </a:r>
                <a:endParaRPr lang="zh-CN" altLang="en-US" sz="2000">
                  <a:solidFill>
                    <a:schemeClr val="bg1"/>
                  </a:solidFill>
                  <a:latin typeface="汉仪中黑简" panose="02010600000101010101" charset="-122"/>
                  <a:ea typeface="汉仪中黑简" panose="02010600000101010101" charset="-122"/>
                  <a:cs typeface="汉仪中黑简" panose="02010600000101010101" charset="-122"/>
                </a:endParaRPr>
              </a:p>
            </p:txBody>
          </p:sp>
        </p:grpSp>
        <p:sp>
          <p:nvSpPr>
            <p:cNvPr id="112" name="文本框 111"/>
            <p:cNvSpPr txBox="1"/>
            <p:nvPr/>
          </p:nvSpPr>
          <p:spPr>
            <a:xfrm>
              <a:off x="14365" y="5907"/>
              <a:ext cx="2145" cy="804"/>
            </a:xfrm>
            <a:prstGeom prst="rect">
              <a:avLst/>
            </a:prstGeom>
            <a:noFill/>
          </p:spPr>
          <p:txBody>
            <a:bodyPr wrap="square" rtlCol="0" anchor="t">
              <a:spAutoFit/>
            </a:bodyPr>
            <a:lstStyle/>
            <a:p>
              <a:endParaRPr lang="zh-CN" altLang="en-US" sz="2000" dirty="0">
                <a:solidFill>
                  <a:schemeClr val="tx1"/>
                </a:solidFill>
                <a:latin typeface="汉仪中黑简" panose="02010600000101010101" charset="-122"/>
                <a:ea typeface="汉仪中黑简" panose="02010600000101010101" charset="-122"/>
                <a:cs typeface="汉仪中黑简" panose="02010600000101010101" charset="-122"/>
              </a:endParaRPr>
            </a:p>
          </p:txBody>
        </p:sp>
      </p:grpSp>
      <p:sp>
        <p:nvSpPr>
          <p:cNvPr id="5"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pic>
        <p:nvPicPr>
          <p:cNvPr id="8" name="图片 7"/>
          <p:cNvPicPr>
            <a:picLocks noChangeAspect="1"/>
          </p:cNvPicPr>
          <p:nvPr/>
        </p:nvPicPr>
        <p:blipFill>
          <a:blip r:embed="rId1"/>
          <a:stretch>
            <a:fillRect/>
          </a:stretch>
        </p:blipFill>
        <p:spPr>
          <a:xfrm>
            <a:off x="1874528" y="2398055"/>
            <a:ext cx="5582429" cy="3848637"/>
          </a:xfrm>
          <a:prstGeom prst="rect">
            <a:avLst/>
          </a:prstGeom>
        </p:spPr>
      </p:pic>
      <p:pic>
        <p:nvPicPr>
          <p:cNvPr id="11" name="图片 10"/>
          <p:cNvPicPr>
            <a:picLocks noChangeAspect="1"/>
          </p:cNvPicPr>
          <p:nvPr/>
        </p:nvPicPr>
        <p:blipFill>
          <a:blip r:embed="rId2"/>
          <a:stretch>
            <a:fillRect/>
          </a:stretch>
        </p:blipFill>
        <p:spPr>
          <a:xfrm>
            <a:off x="7364428" y="2014012"/>
            <a:ext cx="4439270" cy="302937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08125" y="500697"/>
            <a:ext cx="9000000" cy="583565"/>
          </a:xfrm>
          <a:prstGeom prst="rect">
            <a:avLst/>
          </a:prstGeom>
          <a:noFill/>
        </p:spPr>
        <p:txBody>
          <a:bodyPr wrap="square" rtlCol="0">
            <a:spAutoFit/>
          </a:bodyPr>
          <a:lstStyle/>
          <a:p>
            <a:pPr algn="ctr"/>
            <a:r>
              <a:rPr lang="zh-CN" altLang="en-US" sz="3200" b="1" dirty="0">
                <a:latin typeface="+mj-ea"/>
                <a:ea typeface="+mj-ea"/>
                <a:cs typeface="汉仪中黑简" panose="02010600000101010101" charset="-122"/>
                <a:sym typeface="+mn-ea"/>
              </a:rPr>
              <a:t>经济可行性</a:t>
            </a:r>
            <a:endParaRPr lang="zh-CN" altLang="en-US" sz="3200" b="1" dirty="0">
              <a:latin typeface="+mj-ea"/>
              <a:ea typeface="+mj-ea"/>
              <a:cs typeface="汉仪中黑简" panose="02010600000101010101" charset="-122"/>
              <a:sym typeface="+mn-ea"/>
            </a:endParaRPr>
          </a:p>
        </p:txBody>
      </p:sp>
      <p:sp>
        <p:nvSpPr>
          <p:cNvPr id="3" name="文本框 2"/>
          <p:cNvSpPr txBox="1"/>
          <p:nvPr/>
        </p:nvSpPr>
        <p:spPr>
          <a:xfrm>
            <a:off x="1575753" y="1109980"/>
            <a:ext cx="9000000" cy="398780"/>
          </a:xfrm>
          <a:prstGeom prst="rect">
            <a:avLst/>
          </a:prstGeom>
          <a:noFill/>
        </p:spPr>
        <p:txBody>
          <a:bodyPr wrap="square" rtlCol="0">
            <a:spAutoFit/>
          </a:bodyPr>
          <a:lstStyle/>
          <a:p>
            <a:pPr algn="ctr"/>
            <a:r>
              <a:rPr lang="zh-CN" altLang="en-US" sz="2000" dirty="0">
                <a:solidFill>
                  <a:srgbClr val="4E7B8C"/>
                </a:solidFill>
                <a:latin typeface="汉仪中黑简" panose="02010600000101010101" charset="-122"/>
                <a:ea typeface="汉仪中黑简" panose="02010600000101010101" charset="-122"/>
                <a:cs typeface="汉仪中黑简" panose="02010600000101010101" charset="-122"/>
              </a:rPr>
              <a:t>收益    </a:t>
            </a:r>
            <a:endParaRPr lang="en-US" altLang="zh-CN" sz="2000" dirty="0">
              <a:solidFill>
                <a:srgbClr val="4E7B8C"/>
              </a:solidFill>
              <a:latin typeface="汉仪中黑简" panose="02010600000101010101" charset="-122"/>
              <a:ea typeface="汉仪中黑简" panose="02010600000101010101" charset="-122"/>
              <a:cs typeface="汉仪中黑简" panose="02010600000101010101" charset="-122"/>
            </a:endParaRPr>
          </a:p>
        </p:txBody>
      </p:sp>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汉仪中黑简" panose="02010600000101010101" charset="-122"/>
                <a:ea typeface="汉仪中黑简" panose="02010600000101010101" charset="-122"/>
                <a:cs typeface="汉仪中黑简" panose="02010600000101010101" charset="-122"/>
              </a:rPr>
              <a:t>03</a:t>
            </a:r>
            <a:endParaRPr lang="en-US" altLang="zh-CN" sz="2400" b="1" dirty="0">
              <a:latin typeface="汉仪中黑简" panose="02010600000101010101" charset="-122"/>
              <a:ea typeface="汉仪中黑简" panose="02010600000101010101" charset="-122"/>
              <a:cs typeface="汉仪中黑简" panose="02010600000101010101" charset="-122"/>
            </a:endParaRPr>
          </a:p>
        </p:txBody>
      </p:sp>
      <p:grpSp>
        <p:nvGrpSpPr>
          <p:cNvPr id="113" name="组合 112"/>
          <p:cNvGrpSpPr/>
          <p:nvPr/>
        </p:nvGrpSpPr>
        <p:grpSpPr>
          <a:xfrm>
            <a:off x="665161" y="1161415"/>
            <a:ext cx="8643144" cy="3746641"/>
            <a:chOff x="2777" y="1557"/>
            <a:chExt cx="13733" cy="7550"/>
          </a:xfrm>
        </p:grpSpPr>
        <p:grpSp>
          <p:nvGrpSpPr>
            <p:cNvPr id="84" name="组合 83"/>
            <p:cNvGrpSpPr/>
            <p:nvPr/>
          </p:nvGrpSpPr>
          <p:grpSpPr>
            <a:xfrm>
              <a:off x="6624" y="1557"/>
              <a:ext cx="2144" cy="2012"/>
              <a:chOff x="2776" y="2745"/>
              <a:chExt cx="2144" cy="2012"/>
            </a:xfrm>
          </p:grpSpPr>
          <p:sp>
            <p:nvSpPr>
              <p:cNvPr id="86" name="文本框 85"/>
              <p:cNvSpPr txBox="1"/>
              <p:nvPr/>
            </p:nvSpPr>
            <p:spPr>
              <a:xfrm>
                <a:off x="2776" y="3705"/>
                <a:ext cx="2144" cy="1052"/>
              </a:xfrm>
              <a:prstGeom prst="rect">
                <a:avLst/>
              </a:prstGeom>
              <a:noFill/>
            </p:spPr>
            <p:txBody>
              <a:bodyPr wrap="square" rtlCol="0" anchor="t">
                <a:spAutoFit/>
              </a:bodyPr>
              <a:lstStyle/>
              <a:p>
                <a:r>
                  <a:rPr lang="zh-CN" altLang="en-US" sz="1400" dirty="0">
                    <a:solidFill>
                      <a:schemeClr val="bg1"/>
                    </a:solidFill>
                    <a:latin typeface="汉仪中黑简" panose="02010600000101010101" charset="-122"/>
                    <a:ea typeface="汉仪中黑简" panose="02010600000101010101" charset="-122"/>
                    <a:cs typeface="汉仪中黑简" panose="02010600000101010101" charset="-122"/>
                  </a:rPr>
                  <a:t>Lorem ipsum dolor sit amet</a:t>
                </a:r>
                <a:endParaRPr lang="zh-CN" altLang="en-US" sz="1400" dirty="0">
                  <a:solidFill>
                    <a:schemeClr val="bg1"/>
                  </a:solidFill>
                  <a:latin typeface="汉仪中黑简" panose="02010600000101010101" charset="-122"/>
                  <a:ea typeface="汉仪中黑简" panose="02010600000101010101" charset="-122"/>
                  <a:cs typeface="汉仪中黑简" panose="02010600000101010101" charset="-122"/>
                </a:endParaRPr>
              </a:p>
            </p:txBody>
          </p:sp>
          <p:sp>
            <p:nvSpPr>
              <p:cNvPr id="87" name="文本框 86"/>
              <p:cNvSpPr txBox="1"/>
              <p:nvPr/>
            </p:nvSpPr>
            <p:spPr>
              <a:xfrm>
                <a:off x="2776" y="2745"/>
                <a:ext cx="2144" cy="804"/>
              </a:xfrm>
              <a:prstGeom prst="rect">
                <a:avLst/>
              </a:prstGeom>
              <a:noFill/>
            </p:spPr>
            <p:txBody>
              <a:bodyPr wrap="square" rtlCol="0" anchor="t">
                <a:spAutoFit/>
              </a:bodyPr>
              <a:lstStyle/>
              <a:p>
                <a:r>
                  <a:rPr lang="zh-CN" altLang="en-US" sz="2000">
                    <a:solidFill>
                      <a:schemeClr val="bg1"/>
                    </a:solidFill>
                    <a:latin typeface="汉仪中黑简" panose="02010600000101010101" charset="-122"/>
                    <a:ea typeface="汉仪中黑简" panose="02010600000101010101" charset="-122"/>
                    <a:cs typeface="汉仪中黑简" panose="02010600000101010101" charset="-122"/>
                  </a:rPr>
                  <a:t>关键词</a:t>
                </a:r>
                <a:endParaRPr lang="zh-CN" altLang="en-US" sz="2000">
                  <a:solidFill>
                    <a:schemeClr val="bg1"/>
                  </a:solidFill>
                  <a:latin typeface="汉仪中黑简" panose="02010600000101010101" charset="-122"/>
                  <a:ea typeface="汉仪中黑简" panose="02010600000101010101" charset="-122"/>
                  <a:cs typeface="汉仪中黑简" panose="02010600000101010101" charset="-122"/>
                </a:endParaRPr>
              </a:p>
            </p:txBody>
          </p:sp>
        </p:grpSp>
        <p:sp>
          <p:nvSpPr>
            <p:cNvPr id="95" name="文本框 94"/>
            <p:cNvSpPr txBox="1"/>
            <p:nvPr/>
          </p:nvSpPr>
          <p:spPr>
            <a:xfrm>
              <a:off x="14364" y="2517"/>
              <a:ext cx="2144" cy="1052"/>
            </a:xfrm>
            <a:prstGeom prst="rect">
              <a:avLst/>
            </a:prstGeom>
            <a:noFill/>
          </p:spPr>
          <p:txBody>
            <a:bodyPr wrap="square" rtlCol="0" anchor="t">
              <a:spAutoFit/>
            </a:bodyPr>
            <a:lstStyle/>
            <a:p>
              <a:r>
                <a:rPr lang="zh-CN" altLang="en-US" sz="1400" dirty="0">
                  <a:solidFill>
                    <a:schemeClr val="bg1"/>
                  </a:solidFill>
                  <a:latin typeface="汉仪中黑简" panose="02010600000101010101" charset="-122"/>
                  <a:ea typeface="汉仪中黑简" panose="02010600000101010101" charset="-122"/>
                  <a:cs typeface="汉仪中黑简" panose="02010600000101010101" charset="-122"/>
                </a:rPr>
                <a:t>Lorem ipsum dolor sit amet</a:t>
              </a:r>
              <a:endParaRPr lang="zh-CN" altLang="en-US" sz="1400" dirty="0">
                <a:solidFill>
                  <a:schemeClr val="bg1"/>
                </a:solidFill>
                <a:latin typeface="汉仪中黑简" panose="02010600000101010101" charset="-122"/>
                <a:ea typeface="汉仪中黑简" panose="02010600000101010101" charset="-122"/>
                <a:cs typeface="汉仪中黑简" panose="02010600000101010101" charset="-122"/>
              </a:endParaRPr>
            </a:p>
          </p:txBody>
        </p:sp>
        <p:grpSp>
          <p:nvGrpSpPr>
            <p:cNvPr id="101" name="组合 100"/>
            <p:cNvGrpSpPr/>
            <p:nvPr/>
          </p:nvGrpSpPr>
          <p:grpSpPr>
            <a:xfrm>
              <a:off x="2777" y="7095"/>
              <a:ext cx="2145" cy="2012"/>
              <a:chOff x="2776" y="2745"/>
              <a:chExt cx="2145" cy="2012"/>
            </a:xfrm>
          </p:grpSpPr>
          <p:sp>
            <p:nvSpPr>
              <p:cNvPr id="103" name="文本框 102"/>
              <p:cNvSpPr txBox="1"/>
              <p:nvPr/>
            </p:nvSpPr>
            <p:spPr>
              <a:xfrm>
                <a:off x="2776" y="3705"/>
                <a:ext cx="2144" cy="1052"/>
              </a:xfrm>
              <a:prstGeom prst="rect">
                <a:avLst/>
              </a:prstGeom>
              <a:noFill/>
            </p:spPr>
            <p:txBody>
              <a:bodyPr wrap="square" rtlCol="0" anchor="t">
                <a:spAutoFit/>
              </a:bodyPr>
              <a:lstStyle/>
              <a:p>
                <a:r>
                  <a:rPr lang="zh-CN" altLang="en-US" sz="1400">
                    <a:solidFill>
                      <a:schemeClr val="bg1"/>
                    </a:solidFill>
                    <a:latin typeface="汉仪中黑简" panose="02010600000101010101" charset="-122"/>
                    <a:ea typeface="汉仪中黑简" panose="02010600000101010101" charset="-122"/>
                    <a:cs typeface="汉仪中黑简" panose="02010600000101010101" charset="-122"/>
                  </a:rPr>
                  <a:t>Lorem ipsum dolor sit amet</a:t>
                </a:r>
                <a:endParaRPr lang="zh-CN" altLang="en-US" sz="1400">
                  <a:solidFill>
                    <a:schemeClr val="bg1"/>
                  </a:solidFill>
                  <a:latin typeface="汉仪中黑简" panose="02010600000101010101" charset="-122"/>
                  <a:ea typeface="汉仪中黑简" panose="02010600000101010101" charset="-122"/>
                  <a:cs typeface="汉仪中黑简" panose="02010600000101010101" charset="-122"/>
                </a:endParaRPr>
              </a:p>
            </p:txBody>
          </p:sp>
          <p:sp>
            <p:nvSpPr>
              <p:cNvPr id="104" name="文本框 103"/>
              <p:cNvSpPr txBox="1"/>
              <p:nvPr/>
            </p:nvSpPr>
            <p:spPr>
              <a:xfrm>
                <a:off x="2776" y="2745"/>
                <a:ext cx="2145" cy="804"/>
              </a:xfrm>
              <a:prstGeom prst="rect">
                <a:avLst/>
              </a:prstGeom>
              <a:noFill/>
            </p:spPr>
            <p:txBody>
              <a:bodyPr wrap="square" rtlCol="0" anchor="t">
                <a:spAutoFit/>
              </a:bodyPr>
              <a:lstStyle/>
              <a:p>
                <a:r>
                  <a:rPr lang="zh-CN" altLang="en-US" sz="2000">
                    <a:solidFill>
                      <a:schemeClr val="bg1"/>
                    </a:solidFill>
                    <a:latin typeface="汉仪中黑简" panose="02010600000101010101" charset="-122"/>
                    <a:ea typeface="汉仪中黑简" panose="02010600000101010101" charset="-122"/>
                    <a:cs typeface="汉仪中黑简" panose="02010600000101010101" charset="-122"/>
                  </a:rPr>
                  <a:t>关键词</a:t>
                </a:r>
                <a:endParaRPr lang="zh-CN" altLang="en-US" sz="2000">
                  <a:solidFill>
                    <a:schemeClr val="bg1"/>
                  </a:solidFill>
                  <a:latin typeface="汉仪中黑简" panose="02010600000101010101" charset="-122"/>
                  <a:ea typeface="汉仪中黑简" panose="02010600000101010101" charset="-122"/>
                  <a:cs typeface="汉仪中黑简" panose="02010600000101010101" charset="-122"/>
                </a:endParaRPr>
              </a:p>
            </p:txBody>
          </p:sp>
        </p:grpSp>
        <p:grpSp>
          <p:nvGrpSpPr>
            <p:cNvPr id="105" name="组合 104"/>
            <p:cNvGrpSpPr/>
            <p:nvPr/>
          </p:nvGrpSpPr>
          <p:grpSpPr>
            <a:xfrm>
              <a:off x="10639" y="7095"/>
              <a:ext cx="2145" cy="2012"/>
              <a:chOff x="2776" y="2745"/>
              <a:chExt cx="2145" cy="2012"/>
            </a:xfrm>
          </p:grpSpPr>
          <p:sp>
            <p:nvSpPr>
              <p:cNvPr id="107" name="文本框 106"/>
              <p:cNvSpPr txBox="1"/>
              <p:nvPr/>
            </p:nvSpPr>
            <p:spPr>
              <a:xfrm>
                <a:off x="2776" y="3705"/>
                <a:ext cx="2144" cy="1052"/>
              </a:xfrm>
              <a:prstGeom prst="rect">
                <a:avLst/>
              </a:prstGeom>
              <a:noFill/>
            </p:spPr>
            <p:txBody>
              <a:bodyPr wrap="square" rtlCol="0" anchor="t">
                <a:spAutoFit/>
              </a:bodyPr>
              <a:lstStyle/>
              <a:p>
                <a:r>
                  <a:rPr lang="zh-CN" altLang="en-US" sz="1400">
                    <a:solidFill>
                      <a:schemeClr val="bg1"/>
                    </a:solidFill>
                    <a:latin typeface="汉仪中黑简" panose="02010600000101010101" charset="-122"/>
                    <a:ea typeface="汉仪中黑简" panose="02010600000101010101" charset="-122"/>
                    <a:cs typeface="汉仪中黑简" panose="02010600000101010101" charset="-122"/>
                  </a:rPr>
                  <a:t>Lorem ipsum dolor sit amet</a:t>
                </a:r>
                <a:endParaRPr lang="zh-CN" altLang="en-US" sz="1400">
                  <a:solidFill>
                    <a:schemeClr val="bg1"/>
                  </a:solidFill>
                  <a:latin typeface="汉仪中黑简" panose="02010600000101010101" charset="-122"/>
                  <a:ea typeface="汉仪中黑简" panose="02010600000101010101" charset="-122"/>
                  <a:cs typeface="汉仪中黑简" panose="02010600000101010101" charset="-122"/>
                </a:endParaRPr>
              </a:p>
            </p:txBody>
          </p:sp>
          <p:sp>
            <p:nvSpPr>
              <p:cNvPr id="108" name="文本框 107"/>
              <p:cNvSpPr txBox="1"/>
              <p:nvPr/>
            </p:nvSpPr>
            <p:spPr>
              <a:xfrm>
                <a:off x="2776" y="2745"/>
                <a:ext cx="2145" cy="804"/>
              </a:xfrm>
              <a:prstGeom prst="rect">
                <a:avLst/>
              </a:prstGeom>
              <a:noFill/>
            </p:spPr>
            <p:txBody>
              <a:bodyPr wrap="square" rtlCol="0" anchor="t">
                <a:spAutoFit/>
              </a:bodyPr>
              <a:lstStyle/>
              <a:p>
                <a:r>
                  <a:rPr lang="zh-CN" altLang="en-US" sz="2000">
                    <a:solidFill>
                      <a:schemeClr val="bg1"/>
                    </a:solidFill>
                    <a:latin typeface="汉仪中黑简" panose="02010600000101010101" charset="-122"/>
                    <a:ea typeface="汉仪中黑简" panose="02010600000101010101" charset="-122"/>
                    <a:cs typeface="汉仪中黑简" panose="02010600000101010101" charset="-122"/>
                  </a:rPr>
                  <a:t>关键词</a:t>
                </a:r>
                <a:endParaRPr lang="zh-CN" altLang="en-US" sz="2000">
                  <a:solidFill>
                    <a:schemeClr val="bg1"/>
                  </a:solidFill>
                  <a:latin typeface="汉仪中黑简" panose="02010600000101010101" charset="-122"/>
                  <a:ea typeface="汉仪中黑简" panose="02010600000101010101" charset="-122"/>
                  <a:cs typeface="汉仪中黑简" panose="02010600000101010101" charset="-122"/>
                </a:endParaRPr>
              </a:p>
            </p:txBody>
          </p:sp>
        </p:grpSp>
        <p:sp>
          <p:nvSpPr>
            <p:cNvPr id="112" name="文本框 111"/>
            <p:cNvSpPr txBox="1"/>
            <p:nvPr/>
          </p:nvSpPr>
          <p:spPr>
            <a:xfrm>
              <a:off x="14365" y="5907"/>
              <a:ext cx="2145" cy="804"/>
            </a:xfrm>
            <a:prstGeom prst="rect">
              <a:avLst/>
            </a:prstGeom>
            <a:noFill/>
          </p:spPr>
          <p:txBody>
            <a:bodyPr wrap="square" rtlCol="0" anchor="t">
              <a:spAutoFit/>
            </a:bodyPr>
            <a:lstStyle/>
            <a:p>
              <a:endParaRPr lang="zh-CN" altLang="en-US" sz="2000" dirty="0">
                <a:solidFill>
                  <a:schemeClr val="tx1"/>
                </a:solidFill>
                <a:latin typeface="汉仪中黑简" panose="02010600000101010101" charset="-122"/>
                <a:ea typeface="汉仪中黑简" panose="02010600000101010101" charset="-122"/>
                <a:cs typeface="汉仪中黑简" panose="02010600000101010101" charset="-122"/>
              </a:endParaRPr>
            </a:p>
          </p:txBody>
        </p:sp>
      </p:grpSp>
      <p:sp>
        <p:nvSpPr>
          <p:cNvPr id="5"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51" name="矩形 50"/>
          <p:cNvSpPr/>
          <p:nvPr/>
        </p:nvSpPr>
        <p:spPr>
          <a:xfrm>
            <a:off x="602279" y="1391705"/>
            <a:ext cx="1844543" cy="3942001"/>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n-ea"/>
                <a:cs typeface="汉仪中黑简" panose="02010600000101010101" charset="-122"/>
              </a:rPr>
              <a:t>以上是对支出收益做的一个暂时性设想，菜码平台主要用于师生之间沟通学习，经济影响较小</a:t>
            </a:r>
            <a:endParaRPr lang="zh-CN" altLang="en-US" dirty="0">
              <a:latin typeface="+mn-ea"/>
              <a:cs typeface="汉仪中黑简" panose="02010600000101010101" charset="-122"/>
            </a:endParaRPr>
          </a:p>
        </p:txBody>
      </p:sp>
      <p:sp>
        <p:nvSpPr>
          <p:cNvPr id="26" name="文本框 25"/>
          <p:cNvSpPr txBox="1"/>
          <p:nvPr/>
        </p:nvSpPr>
        <p:spPr>
          <a:xfrm>
            <a:off x="2446822" y="1391705"/>
            <a:ext cx="9302624" cy="4798686"/>
          </a:xfrm>
          <a:prstGeom prst="rect">
            <a:avLst/>
          </a:prstGeom>
          <a:noFill/>
        </p:spPr>
        <p:txBody>
          <a:bodyPr wrap="square" rtlCol="0" anchor="t">
            <a:spAutoFit/>
          </a:bodyPr>
          <a:lstStyle/>
          <a:p>
            <a:pPr marL="266700" indent="266700" algn="just">
              <a:lnSpc>
                <a:spcPct val="173000"/>
              </a:lnSpc>
              <a:spcBef>
                <a:spcPts val="600"/>
              </a:spcBef>
              <a:spcAft>
                <a:spcPts val="600"/>
              </a:spcAft>
            </a:pPr>
            <a:r>
              <a:rPr lang="en-US" altLang="zh-CN" sz="1600" b="1" kern="100" dirty="0">
                <a:latin typeface="宋体" panose="02010600030101010101" pitchFamily="2" charset="-122"/>
                <a:ea typeface="等线" panose="02010600030101010101" pitchFamily="2" charset="-122"/>
              </a:rPr>
              <a:t>1.</a:t>
            </a:r>
            <a:r>
              <a:rPr lang="zh-CN" altLang="zh-CN" sz="1600" b="1" kern="100" dirty="0">
                <a:effectLst/>
                <a:latin typeface="等线" panose="02010600030101010101" pitchFamily="2" charset="-122"/>
                <a:ea typeface="宋体" panose="02010600030101010101" pitchFamily="2" charset="-122"/>
              </a:rPr>
              <a:t>一次性收益</a:t>
            </a:r>
            <a:endParaRPr lang="zh-CN" altLang="zh-CN" sz="1600" b="1" kern="100" dirty="0">
              <a:effectLst/>
              <a:latin typeface="等线" panose="02010600030101010101" pitchFamily="2" charset="-122"/>
              <a:ea typeface="等线" panose="02010600030101010101" pitchFamily="2" charset="-122"/>
            </a:endParaRPr>
          </a:p>
          <a:p>
            <a:pPr indent="266700" algn="just">
              <a:lnSpc>
                <a:spcPct val="150000"/>
              </a:lnSpc>
              <a:spcBef>
                <a:spcPts val="250"/>
              </a:spcBef>
              <a:spcAft>
                <a:spcPts val="250"/>
              </a:spcAft>
            </a:pPr>
            <a:r>
              <a:rPr lang="en-US" altLang="zh-CN" sz="1600" kern="100" dirty="0">
                <a:effectLst/>
                <a:latin typeface="等线" panose="02010600030101010101" pitchFamily="2" charset="-122"/>
                <a:ea typeface="宋体" panose="02010600030101010101" pitchFamily="2" charset="-122"/>
                <a:cs typeface="Times New Roman" panose="02020603050405020304" charset="0"/>
              </a:rPr>
              <a:t>    </a:t>
            </a:r>
            <a:r>
              <a:rPr lang="zh-CN" altLang="zh-CN" sz="1600" kern="100" dirty="0">
                <a:effectLst/>
                <a:latin typeface="等线" panose="02010600030101010101" pitchFamily="2" charset="-122"/>
                <a:ea typeface="宋体" panose="02010600030101010101" pitchFamily="2" charset="-122"/>
                <a:cs typeface="Times New Roman" panose="02020603050405020304" charset="0"/>
              </a:rPr>
              <a:t>暂无，若该软件后期使用良好师生好评较大能被企业进行收购利用则会产生一次性收益。</a:t>
            </a:r>
            <a:endParaRPr lang="zh-CN" altLang="zh-CN" sz="1600" kern="100" dirty="0">
              <a:effectLst/>
              <a:latin typeface="等线" panose="02010600030101010101" pitchFamily="2" charset="-122"/>
              <a:ea typeface="等线" panose="02010600030101010101" pitchFamily="2" charset="-122"/>
              <a:cs typeface="Times New Roman" panose="02020603050405020304" charset="0"/>
            </a:endParaRPr>
          </a:p>
          <a:p>
            <a:pPr marL="266700" indent="266700" algn="just">
              <a:lnSpc>
                <a:spcPct val="173000"/>
              </a:lnSpc>
              <a:spcBef>
                <a:spcPts val="600"/>
              </a:spcBef>
              <a:spcAft>
                <a:spcPts val="600"/>
              </a:spcAft>
            </a:pPr>
            <a:r>
              <a:rPr lang="en-US" altLang="zh-CN" sz="1600" b="1" kern="100" dirty="0">
                <a:latin typeface="宋体" panose="02010600030101010101" pitchFamily="2" charset="-122"/>
                <a:ea typeface="等线" panose="02010600030101010101" pitchFamily="2" charset="-122"/>
              </a:rPr>
              <a:t>2.</a:t>
            </a:r>
            <a:r>
              <a:rPr lang="zh-CN" altLang="zh-CN" sz="1600" b="1" kern="100" dirty="0">
                <a:effectLst/>
                <a:latin typeface="等线" panose="02010600030101010101" pitchFamily="2" charset="-122"/>
                <a:ea typeface="宋体" panose="02010600030101010101" pitchFamily="2" charset="-122"/>
              </a:rPr>
              <a:t>非一次性收益</a:t>
            </a:r>
            <a:endParaRPr lang="zh-CN" altLang="zh-CN" sz="1600" b="1" kern="100" dirty="0">
              <a:effectLst/>
              <a:latin typeface="等线" panose="02010600030101010101" pitchFamily="2" charset="-122"/>
              <a:ea typeface="等线" panose="02010600030101010101" pitchFamily="2" charset="-122"/>
            </a:endParaRPr>
          </a:p>
          <a:p>
            <a:pPr marL="266700" indent="266700" algn="just">
              <a:lnSpc>
                <a:spcPct val="150000"/>
              </a:lnSpc>
              <a:spcBef>
                <a:spcPts val="250"/>
              </a:spcBef>
              <a:spcAft>
                <a:spcPts val="250"/>
              </a:spcAft>
            </a:pPr>
            <a:r>
              <a:rPr lang="en-US" altLang="zh-CN" sz="1600" kern="100" dirty="0">
                <a:effectLst/>
                <a:latin typeface="宋体" panose="02010600030101010101" pitchFamily="2" charset="-122"/>
                <a:ea typeface="等线" panose="02010600030101010101" pitchFamily="2" charset="-122"/>
                <a:cs typeface="Times New Roman" panose="02020603050405020304" charset="0"/>
              </a:rPr>
              <a:t>a. </a:t>
            </a:r>
            <a:r>
              <a:rPr lang="zh-CN" altLang="zh-CN" sz="1600" kern="100" dirty="0">
                <a:effectLst/>
                <a:latin typeface="等线" panose="02010600030101010101" pitchFamily="2" charset="-122"/>
                <a:ea typeface="宋体" panose="02010600030101010101" pitchFamily="2" charset="-122"/>
                <a:cs typeface="Times New Roman" panose="02020603050405020304" charset="0"/>
              </a:rPr>
              <a:t>企业或校园组织投资；</a:t>
            </a:r>
            <a:endParaRPr lang="zh-CN" altLang="zh-CN" sz="1600" kern="100" dirty="0">
              <a:effectLst/>
              <a:latin typeface="等线" panose="02010600030101010101" pitchFamily="2" charset="-122"/>
              <a:ea typeface="等线" panose="02010600030101010101" pitchFamily="2" charset="-122"/>
              <a:cs typeface="Times New Roman" panose="02020603050405020304" charset="0"/>
            </a:endParaRPr>
          </a:p>
          <a:p>
            <a:pPr marL="266700" indent="266700" algn="just">
              <a:lnSpc>
                <a:spcPct val="150000"/>
              </a:lnSpc>
              <a:spcBef>
                <a:spcPts val="250"/>
              </a:spcBef>
              <a:spcAft>
                <a:spcPts val="250"/>
              </a:spcAft>
            </a:pPr>
            <a:r>
              <a:rPr lang="en-US" altLang="zh-CN" sz="1600" kern="100" dirty="0">
                <a:effectLst/>
                <a:latin typeface="宋体" panose="02010600030101010101" pitchFamily="2" charset="-122"/>
                <a:ea typeface="等线" panose="02010600030101010101" pitchFamily="2" charset="-122"/>
                <a:cs typeface="Times New Roman" panose="02020603050405020304" charset="0"/>
              </a:rPr>
              <a:t>b. </a:t>
            </a:r>
            <a:r>
              <a:rPr lang="zh-CN" altLang="zh-CN" sz="1600" kern="100" dirty="0">
                <a:effectLst/>
                <a:latin typeface="等线" panose="02010600030101010101" pitchFamily="2" charset="-122"/>
                <a:ea typeface="宋体" panose="02010600030101010101" pitchFamily="2" charset="-122"/>
                <a:cs typeface="Times New Roman" panose="02020603050405020304" charset="0"/>
              </a:rPr>
              <a:t>后期可以插入软件工程相关语言学习等广告；</a:t>
            </a:r>
            <a:endParaRPr lang="zh-CN" altLang="zh-CN" sz="1600" kern="100" dirty="0">
              <a:effectLst/>
              <a:latin typeface="等线" panose="02010600030101010101" pitchFamily="2" charset="-122"/>
              <a:ea typeface="等线" panose="02010600030101010101" pitchFamily="2" charset="-122"/>
              <a:cs typeface="Times New Roman" panose="02020603050405020304" charset="0"/>
            </a:endParaRPr>
          </a:p>
          <a:p>
            <a:pPr marL="266700" indent="266700" algn="just">
              <a:lnSpc>
                <a:spcPct val="150000"/>
              </a:lnSpc>
              <a:spcBef>
                <a:spcPts val="250"/>
              </a:spcBef>
              <a:spcAft>
                <a:spcPts val="250"/>
              </a:spcAft>
            </a:pPr>
            <a:r>
              <a:rPr lang="en-US" altLang="zh-CN" sz="1600" kern="100" dirty="0">
                <a:effectLst/>
                <a:latin typeface="宋体" panose="02010600030101010101" pitchFamily="2" charset="-122"/>
                <a:ea typeface="等线" panose="02010600030101010101" pitchFamily="2" charset="-122"/>
                <a:cs typeface="Times New Roman" panose="02020603050405020304" charset="0"/>
              </a:rPr>
              <a:t>c. </a:t>
            </a:r>
            <a:r>
              <a:rPr lang="zh-CN" altLang="zh-CN" sz="1600" kern="100" dirty="0">
                <a:effectLst/>
                <a:latin typeface="等线" panose="02010600030101010101" pitchFamily="2" charset="-122"/>
                <a:ea typeface="宋体" panose="02010600030101010101" pitchFamily="2" charset="-122"/>
                <a:cs typeface="Times New Roman" panose="02020603050405020304" charset="0"/>
              </a:rPr>
              <a:t>产品被用户使用的一些流量收益；</a:t>
            </a:r>
            <a:endParaRPr lang="zh-CN" altLang="zh-CN" sz="1600" kern="100" dirty="0">
              <a:effectLst/>
              <a:latin typeface="等线" panose="02010600030101010101" pitchFamily="2" charset="-122"/>
              <a:ea typeface="等线" panose="02010600030101010101" pitchFamily="2" charset="-122"/>
              <a:cs typeface="Times New Roman" panose="02020603050405020304" charset="0"/>
            </a:endParaRPr>
          </a:p>
          <a:p>
            <a:pPr marL="266700" indent="266700" algn="just">
              <a:lnSpc>
                <a:spcPct val="173000"/>
              </a:lnSpc>
              <a:spcBef>
                <a:spcPts val="600"/>
              </a:spcBef>
              <a:spcAft>
                <a:spcPts val="600"/>
              </a:spcAft>
            </a:pPr>
            <a:r>
              <a:rPr lang="en-US" altLang="zh-CN" sz="1600" b="1" kern="100" dirty="0">
                <a:latin typeface="宋体" panose="02010600030101010101" pitchFamily="2" charset="-122"/>
                <a:ea typeface="等线" panose="02010600030101010101" pitchFamily="2" charset="-122"/>
              </a:rPr>
              <a:t>3.</a:t>
            </a:r>
            <a:r>
              <a:rPr lang="zh-CN" altLang="zh-CN" sz="1600" b="1" kern="100" dirty="0">
                <a:effectLst/>
                <a:latin typeface="等线" panose="02010600030101010101" pitchFamily="2" charset="-122"/>
                <a:ea typeface="宋体" panose="02010600030101010101" pitchFamily="2" charset="-122"/>
              </a:rPr>
              <a:t>不可定量的收益</a:t>
            </a:r>
            <a:endParaRPr lang="zh-CN" altLang="zh-CN" sz="1600" b="1" kern="100" dirty="0">
              <a:effectLst/>
              <a:latin typeface="等线" panose="02010600030101010101" pitchFamily="2" charset="-122"/>
              <a:ea typeface="等线" panose="02010600030101010101" pitchFamily="2" charset="-122"/>
            </a:endParaRPr>
          </a:p>
          <a:p>
            <a:pPr indent="266700" algn="just">
              <a:lnSpc>
                <a:spcPct val="150000"/>
              </a:lnSpc>
              <a:spcBef>
                <a:spcPts val="250"/>
              </a:spcBef>
              <a:spcAft>
                <a:spcPts val="250"/>
              </a:spcAft>
            </a:pPr>
            <a:r>
              <a:rPr lang="en-US" altLang="zh-CN" sz="1600" kern="100" dirty="0">
                <a:effectLst/>
                <a:latin typeface="宋体" panose="02010600030101010101" pitchFamily="2" charset="-122"/>
                <a:ea typeface="等线" panose="02010600030101010101" pitchFamily="2" charset="-122"/>
                <a:cs typeface="Times New Roman" panose="02020603050405020304" charset="0"/>
              </a:rPr>
              <a:t>   a. </a:t>
            </a:r>
            <a:r>
              <a:rPr lang="zh-CN" altLang="zh-CN" sz="1600" kern="100" dirty="0">
                <a:effectLst/>
                <a:latin typeface="等线" panose="02010600030101010101" pitchFamily="2" charset="-122"/>
                <a:ea typeface="宋体" panose="02010600030101010101" pitchFamily="2" charset="-122"/>
                <a:cs typeface="Times New Roman" panose="02020603050405020304" charset="0"/>
              </a:rPr>
              <a:t>软件创作过程中，组员们进行服务改进，文档修改等；</a:t>
            </a:r>
            <a:endParaRPr lang="zh-CN" altLang="zh-CN" sz="1600" kern="100" dirty="0">
              <a:effectLst/>
              <a:latin typeface="等线" panose="02010600030101010101" pitchFamily="2" charset="-122"/>
              <a:ea typeface="等线" panose="02010600030101010101" pitchFamily="2" charset="-122"/>
              <a:cs typeface="Times New Roman" panose="02020603050405020304" charset="0"/>
            </a:endParaRPr>
          </a:p>
          <a:p>
            <a:pPr indent="266700" algn="just">
              <a:lnSpc>
                <a:spcPct val="150000"/>
              </a:lnSpc>
              <a:spcBef>
                <a:spcPts val="250"/>
              </a:spcBef>
              <a:spcAft>
                <a:spcPts val="250"/>
              </a:spcAft>
            </a:pPr>
            <a:r>
              <a:rPr lang="en-US" altLang="zh-CN" sz="1600" kern="100" dirty="0">
                <a:effectLst/>
                <a:latin typeface="宋体" panose="02010600030101010101" pitchFamily="2" charset="-122"/>
                <a:ea typeface="等线" panose="02010600030101010101" pitchFamily="2" charset="-122"/>
                <a:cs typeface="Times New Roman" panose="02020603050405020304" charset="0"/>
              </a:rPr>
              <a:t>   b. </a:t>
            </a:r>
            <a:r>
              <a:rPr lang="zh-CN" altLang="zh-CN" sz="1600" kern="100" dirty="0">
                <a:effectLst/>
                <a:latin typeface="等线" panose="02010600030101010101" pitchFamily="2" charset="-122"/>
                <a:ea typeface="宋体" panose="02010600030101010101" pitchFamily="2" charset="-122"/>
                <a:cs typeface="Times New Roman" panose="02020603050405020304" charset="0"/>
              </a:rPr>
              <a:t>该软件若使用反响较好，呼声较多，我们组织团队的外界形象有所建设；</a:t>
            </a:r>
            <a:endParaRPr lang="zh-CN" altLang="zh-CN" sz="1600" kern="100" dirty="0">
              <a:effectLst/>
              <a:latin typeface="等线" panose="02010600030101010101" pitchFamily="2" charset="-122"/>
              <a:ea typeface="等线" panose="02010600030101010101" pitchFamily="2" charset="-122"/>
              <a:cs typeface="Times New Roman" panose="02020603050405020304" charset="0"/>
            </a:endParaRPr>
          </a:p>
          <a:p>
            <a:pPr indent="266700" algn="just">
              <a:lnSpc>
                <a:spcPct val="150000"/>
              </a:lnSpc>
              <a:spcBef>
                <a:spcPts val="250"/>
              </a:spcBef>
              <a:spcAft>
                <a:spcPts val="250"/>
              </a:spcAft>
            </a:pPr>
            <a:r>
              <a:rPr lang="en-US" altLang="zh-CN" sz="1600" kern="100" dirty="0">
                <a:effectLst/>
                <a:latin typeface="宋体" panose="02010600030101010101" pitchFamily="2" charset="-122"/>
                <a:ea typeface="等线" panose="02010600030101010101" pitchFamily="2" charset="-122"/>
                <a:cs typeface="Times New Roman" panose="02020603050405020304" charset="0"/>
              </a:rPr>
              <a:t>   c. </a:t>
            </a:r>
            <a:r>
              <a:rPr lang="zh-CN" altLang="zh-CN" sz="1600" kern="100" dirty="0">
                <a:effectLst/>
                <a:latin typeface="等线" panose="02010600030101010101" pitchFamily="2" charset="-122"/>
                <a:ea typeface="宋体" panose="02010600030101010101" pitchFamily="2" charset="-122"/>
                <a:cs typeface="Times New Roman" panose="02020603050405020304" charset="0"/>
              </a:rPr>
              <a:t>组内成员将在这个过程中产生知识收益与开发经验；</a:t>
            </a:r>
            <a:endParaRPr lang="zh-CN" altLang="zh-CN" sz="1600" kern="100" dirty="0">
              <a:effectLst/>
              <a:latin typeface="等线" panose="02010600030101010101" pitchFamily="2" charset="-122"/>
              <a:ea typeface="等线" panose="02010600030101010101" pitchFamily="2" charset="-122"/>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endParaRPr lang="en-US" altLang="zh-CN" sz="2400" dirty="0">
              <a:latin typeface="汉仪中黑简" panose="02010600000101010101" charset="-122"/>
              <a:ea typeface="汉仪中黑简" panose="02010600000101010101" charset="-122"/>
              <a:cs typeface="汉仪中黑简" panose="02010600000101010101" charset="-122"/>
            </a:endParaRPr>
          </a:p>
        </p:txBody>
      </p:sp>
      <p:grpSp>
        <p:nvGrpSpPr>
          <p:cNvPr id="15" name="组合 14"/>
          <p:cNvGrpSpPr/>
          <p:nvPr/>
        </p:nvGrpSpPr>
        <p:grpSpPr>
          <a:xfrm>
            <a:off x="429260" y="1477996"/>
            <a:ext cx="3308350" cy="4754880"/>
            <a:chOff x="626" y="2379"/>
            <a:chExt cx="5210" cy="7488"/>
          </a:xfrm>
        </p:grpSpPr>
        <p:sp>
          <p:nvSpPr>
            <p:cNvPr id="2" name="右箭头 1"/>
            <p:cNvSpPr/>
            <p:nvPr/>
          </p:nvSpPr>
          <p:spPr>
            <a:xfrm>
              <a:off x="626" y="2379"/>
              <a:ext cx="5210" cy="1414"/>
            </a:xfrm>
            <a:prstGeom prst="rightArrow">
              <a:avLst/>
            </a:prstGeom>
            <a:solidFill>
              <a:srgbClr val="3A77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汉仪中黑简" panose="02010600000101010101" charset="-122"/>
                  <a:ea typeface="汉仪中黑简" panose="02010600000101010101" charset="-122"/>
                  <a:cs typeface="汉仪中黑简" panose="02010600000101010101" charset="-122"/>
                </a:rPr>
                <a:t>	</a:t>
              </a:r>
              <a:r>
                <a:rPr lang="zh-CN" altLang="en-US" dirty="0">
                  <a:latin typeface="汉仪中黑简" panose="02010600000101010101" charset="-122"/>
                  <a:ea typeface="汉仪中黑简" panose="02010600000101010101" charset="-122"/>
                  <a:cs typeface="汉仪中黑简" panose="02010600000101010101" charset="-122"/>
                </a:rPr>
                <a:t>前端技术</a:t>
              </a:r>
              <a:endParaRPr lang="en-US" altLang="zh-CN" dirty="0">
                <a:latin typeface="汉仪中黑简" panose="02010600000101010101" charset="-122"/>
                <a:ea typeface="汉仪中黑简" panose="02010600000101010101" charset="-122"/>
                <a:cs typeface="汉仪中黑简" panose="02010600000101010101" charset="-122"/>
              </a:endParaRPr>
            </a:p>
          </p:txBody>
        </p:sp>
        <p:sp>
          <p:nvSpPr>
            <p:cNvPr id="3" name="右箭头 2"/>
            <p:cNvSpPr/>
            <p:nvPr/>
          </p:nvSpPr>
          <p:spPr>
            <a:xfrm>
              <a:off x="626" y="5607"/>
              <a:ext cx="5210" cy="1414"/>
            </a:xfrm>
            <a:prstGeom prst="rightArrow">
              <a:avLst/>
            </a:prstGeom>
            <a:solidFill>
              <a:srgbClr val="3A77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汉仪中黑简" panose="02010600000101010101" charset="-122"/>
                  <a:ea typeface="汉仪中黑简" panose="02010600000101010101" charset="-122"/>
                  <a:cs typeface="汉仪中黑简" panose="02010600000101010101" charset="-122"/>
                  <a:sym typeface="+mn-ea"/>
                </a:rPr>
                <a:t>	</a:t>
              </a:r>
              <a:r>
                <a:rPr lang="zh-CN" altLang="en-US" dirty="0">
                  <a:latin typeface="汉仪中黑简" panose="02010600000101010101" charset="-122"/>
                  <a:ea typeface="汉仪中黑简" panose="02010600000101010101" charset="-122"/>
                  <a:cs typeface="汉仪中黑简" panose="02010600000101010101" charset="-122"/>
                  <a:sym typeface="+mn-ea"/>
                </a:rPr>
                <a:t>后端技术</a:t>
              </a:r>
              <a:endParaRPr lang="en-US" altLang="zh-CN" dirty="0">
                <a:latin typeface="汉仪中黑简" panose="02010600000101010101" charset="-122"/>
                <a:ea typeface="汉仪中黑简" panose="02010600000101010101" charset="-122"/>
                <a:cs typeface="汉仪中黑简" panose="02010600000101010101" charset="-122"/>
                <a:sym typeface="+mn-ea"/>
              </a:endParaRPr>
            </a:p>
          </p:txBody>
        </p:sp>
        <p:sp>
          <p:nvSpPr>
            <p:cNvPr id="7" name="右箭头 6"/>
            <p:cNvSpPr/>
            <p:nvPr/>
          </p:nvSpPr>
          <p:spPr>
            <a:xfrm>
              <a:off x="626" y="8280"/>
              <a:ext cx="5210" cy="1587"/>
            </a:xfrm>
            <a:prstGeom prst="rightArrow">
              <a:avLst/>
            </a:prstGeom>
            <a:solidFill>
              <a:srgbClr val="3A77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汉仪中黑简" panose="02010600000101010101" charset="-122"/>
                  <a:ea typeface="汉仪中黑简" panose="02010600000101010101" charset="-122"/>
                  <a:cs typeface="汉仪中黑简" panose="02010600000101010101" charset="-122"/>
                  <a:sym typeface="+mn-ea"/>
                </a:rPr>
                <a:t>	</a:t>
              </a:r>
              <a:r>
                <a:rPr lang="zh-CN" altLang="en-US" dirty="0">
                  <a:latin typeface="汉仪中黑简" panose="02010600000101010101" charset="-122"/>
                  <a:ea typeface="汉仪中黑简" panose="02010600000101010101" charset="-122"/>
                  <a:cs typeface="汉仪中黑简" panose="02010600000101010101" charset="-122"/>
                  <a:sym typeface="+mn-ea"/>
                </a:rPr>
                <a:t>数据库</a:t>
              </a:r>
              <a:endParaRPr lang="en-US" altLang="zh-CN" dirty="0">
                <a:latin typeface="汉仪中黑简" panose="02010600000101010101" charset="-122"/>
                <a:ea typeface="汉仪中黑简" panose="02010600000101010101" charset="-122"/>
                <a:cs typeface="汉仪中黑简" panose="02010600000101010101" charset="-122"/>
                <a:sym typeface="+mn-ea"/>
              </a:endParaRPr>
            </a:p>
          </p:txBody>
        </p:sp>
      </p:grpSp>
      <p:sp>
        <p:nvSpPr>
          <p:cNvPr id="19" name="文本框 18"/>
          <p:cNvSpPr txBox="1"/>
          <p:nvPr/>
        </p:nvSpPr>
        <p:spPr>
          <a:xfrm>
            <a:off x="-2168997" y="250972"/>
            <a:ext cx="9000000" cy="583565"/>
          </a:xfrm>
          <a:prstGeom prst="rect">
            <a:avLst/>
          </a:prstGeom>
          <a:noFill/>
        </p:spPr>
        <p:txBody>
          <a:bodyPr wrap="square" rtlCol="0">
            <a:spAutoFit/>
          </a:bodyPr>
          <a:lstStyle/>
          <a:p>
            <a:pPr algn="ctr"/>
            <a:r>
              <a:rPr lang="zh-CN" altLang="en-US" sz="3200" b="1" dirty="0">
                <a:latin typeface="+mj-ea"/>
                <a:ea typeface="+mj-ea"/>
                <a:cs typeface="汉仪中黑简" panose="02010600000101010101" charset="-122"/>
                <a:sym typeface="+mn-ea"/>
              </a:rPr>
              <a:t>技术可行性</a:t>
            </a:r>
            <a:endParaRPr lang="zh-CN" altLang="en-US" sz="3200" b="1" dirty="0">
              <a:latin typeface="+mj-ea"/>
              <a:ea typeface="+mj-ea"/>
              <a:cs typeface="汉仪中黑简" panose="02010600000101010101" charset="-122"/>
              <a:sym typeface="+mn-ea"/>
            </a:endParaRP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pic>
        <p:nvPicPr>
          <p:cNvPr id="24" name="图片 23"/>
          <p:cNvPicPr>
            <a:picLocks noChangeAspect="1"/>
          </p:cNvPicPr>
          <p:nvPr/>
        </p:nvPicPr>
        <p:blipFill>
          <a:blip r:embed="rId1"/>
          <a:stretch>
            <a:fillRect/>
          </a:stretch>
        </p:blipFill>
        <p:spPr>
          <a:xfrm>
            <a:off x="3738537" y="136525"/>
            <a:ext cx="5686191" cy="2512119"/>
          </a:xfrm>
          <a:prstGeom prst="rect">
            <a:avLst/>
          </a:prstGeom>
        </p:spPr>
      </p:pic>
      <p:pic>
        <p:nvPicPr>
          <p:cNvPr id="28" name="图片 27"/>
          <p:cNvPicPr>
            <a:picLocks noChangeAspect="1"/>
          </p:cNvPicPr>
          <p:nvPr/>
        </p:nvPicPr>
        <p:blipFill>
          <a:blip r:embed="rId2"/>
          <a:stretch>
            <a:fillRect/>
          </a:stretch>
        </p:blipFill>
        <p:spPr>
          <a:xfrm>
            <a:off x="3928036" y="5548203"/>
            <a:ext cx="5496692" cy="1409897"/>
          </a:xfrm>
          <a:prstGeom prst="rect">
            <a:avLst/>
          </a:prstGeom>
        </p:spPr>
      </p:pic>
      <p:pic>
        <p:nvPicPr>
          <p:cNvPr id="8" name="图片 7"/>
          <p:cNvPicPr>
            <a:picLocks noChangeAspect="1"/>
          </p:cNvPicPr>
          <p:nvPr/>
        </p:nvPicPr>
        <p:blipFill>
          <a:blip r:embed="rId3"/>
          <a:stretch>
            <a:fillRect/>
          </a:stretch>
        </p:blipFill>
        <p:spPr>
          <a:xfrm>
            <a:off x="3987907" y="2548733"/>
            <a:ext cx="4910422" cy="29994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435383" y="3032448"/>
            <a:ext cx="9742689" cy="1784399"/>
          </a:xfrm>
          <a:prstGeom prst="rect">
            <a:avLst/>
          </a:prstGeom>
          <a:noFill/>
        </p:spPr>
        <p:txBody>
          <a:bodyPr wrap="square" rtlCol="0" anchor="t">
            <a:spAutoFit/>
          </a:bodyPr>
          <a:lstStyle/>
          <a:p>
            <a:pPr indent="266700" algn="just">
              <a:lnSpc>
                <a:spcPct val="150000"/>
              </a:lnSpc>
              <a:spcBef>
                <a:spcPts val="250"/>
              </a:spcBef>
              <a:spcAft>
                <a:spcPts val="250"/>
              </a:spcAft>
            </a:pPr>
            <a:r>
              <a:rPr lang="zh-CN" altLang="zh-CN" sz="1800" kern="100" dirty="0">
                <a:effectLst/>
                <a:latin typeface="等线" panose="02010600030101010101" pitchFamily="2" charset="-122"/>
                <a:ea typeface="宋体" panose="02010600030101010101" pitchFamily="2" charset="-122"/>
                <a:cs typeface="Times New Roman" panose="02020603050405020304" charset="0"/>
              </a:rPr>
              <a:t>本软件由浙大城市学院软件需求专业项目开发小组版权所有，未经作者允许，非法传播，复制，违者追究法律责任，后果自负。</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indent="266700" algn="just">
              <a:lnSpc>
                <a:spcPct val="150000"/>
              </a:lnSpc>
              <a:spcBef>
                <a:spcPts val="250"/>
              </a:spcBef>
              <a:spcAft>
                <a:spcPts val="250"/>
              </a:spcAft>
            </a:pPr>
            <a:r>
              <a:rPr lang="zh-CN" altLang="zh-CN" sz="1800" kern="100" dirty="0">
                <a:effectLst/>
                <a:latin typeface="等线" panose="02010600030101010101" pitchFamily="2" charset="-122"/>
                <a:ea typeface="宋体" panose="02010600030101010101" pitchFamily="2" charset="-122"/>
                <a:cs typeface="Times New Roman" panose="02020603050405020304" charset="0"/>
              </a:rPr>
              <a:t>同时该项目为独立开发，开发所采用的软件均为正版，坚决自主独立开发，不抄袭，不盗用，所以在法律方面不会存在侵犯专利权、侵犯版权等问题。</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p:txBody>
      </p:sp>
      <p:sp>
        <p:nvSpPr>
          <p:cNvPr id="22" name="文本框 21"/>
          <p:cNvSpPr txBox="1"/>
          <p:nvPr/>
        </p:nvSpPr>
        <p:spPr>
          <a:xfrm>
            <a:off x="1201303" y="902368"/>
            <a:ext cx="3940680" cy="769441"/>
          </a:xfrm>
          <a:prstGeom prst="rect">
            <a:avLst/>
          </a:prstGeom>
          <a:noFill/>
        </p:spPr>
        <p:txBody>
          <a:bodyPr wrap="square" rtlCol="0" anchor="t">
            <a:spAutoFit/>
          </a:bodyPr>
          <a:lstStyle/>
          <a:p>
            <a:pPr algn="ctr"/>
            <a:r>
              <a:rPr lang="zh-CN" altLang="en-US" sz="4400" b="1" dirty="0">
                <a:solidFill>
                  <a:schemeClr val="bg1"/>
                </a:solidFill>
                <a:latin typeface="+mn-ea"/>
                <a:cs typeface="汉仪中黑简" panose="02010600000101010101" charset="-122"/>
              </a:rPr>
              <a:t>法律可行性</a:t>
            </a:r>
            <a:endParaRPr lang="zh-CN" altLang="en-US" sz="4400" b="1" dirty="0">
              <a:solidFill>
                <a:schemeClr val="bg1"/>
              </a:solidFill>
              <a:latin typeface="+mn-ea"/>
              <a:cs typeface="汉仪中黑简" panose="02010600000101010101" charset="-122"/>
            </a:endParaRPr>
          </a:p>
        </p:txBody>
      </p:sp>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16" name="矩形 15"/>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endParaRPr lang="en-US" altLang="zh-CN" sz="2400" dirty="0">
              <a:latin typeface="汉仪中黑简" panose="02010600000101010101" charset="-122"/>
              <a:ea typeface="汉仪中黑简" panose="02010600000101010101" charset="-122"/>
              <a:cs typeface="汉仪中黑简" panose="02010600000101010101" charset="-122"/>
            </a:endParaRPr>
          </a:p>
        </p:txBody>
      </p:sp>
      <p:sp>
        <p:nvSpPr>
          <p:cNvPr id="14" name="灯片编号占位符 115"/>
          <p:cNvSpPr>
            <a:spLocks noGrp="1"/>
          </p:cNvSpPr>
          <p:nvPr/>
        </p:nvSpPr>
        <p:spPr>
          <a:xfrm>
            <a:off x="861060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21" name="任意多边形: 形状 20"/>
          <p:cNvSpPr/>
          <p:nvPr/>
        </p:nvSpPr>
        <p:spPr>
          <a:xfrm>
            <a:off x="1" y="1754610"/>
            <a:ext cx="12119258" cy="4756680"/>
          </a:xfrm>
          <a:custGeom>
            <a:avLst/>
            <a:gdLst>
              <a:gd name="connsiteX0" fmla="*/ 0 w 10824980"/>
              <a:gd name="connsiteY0" fmla="*/ 542926 h 4057742"/>
              <a:gd name="connsiteX1" fmla="*/ 1647825 w 10824980"/>
              <a:gd name="connsiteY1" fmla="*/ 1047751 h 4057742"/>
              <a:gd name="connsiteX2" fmla="*/ 3952875 w 10824980"/>
              <a:gd name="connsiteY2" fmla="*/ 1 h 4057742"/>
              <a:gd name="connsiteX3" fmla="*/ 6524625 w 10824980"/>
              <a:gd name="connsiteY3" fmla="*/ 1057276 h 4057742"/>
              <a:gd name="connsiteX4" fmla="*/ 8877300 w 10824980"/>
              <a:gd name="connsiteY4" fmla="*/ 76201 h 4057742"/>
              <a:gd name="connsiteX5" fmla="*/ 10658475 w 10824980"/>
              <a:gd name="connsiteY5" fmla="*/ 971551 h 4057742"/>
              <a:gd name="connsiteX6" fmla="*/ 10525125 w 10824980"/>
              <a:gd name="connsiteY6" fmla="*/ 2647951 h 4057742"/>
              <a:gd name="connsiteX7" fmla="*/ 8686800 w 10824980"/>
              <a:gd name="connsiteY7" fmla="*/ 2628901 h 4057742"/>
              <a:gd name="connsiteX8" fmla="*/ 6457950 w 10824980"/>
              <a:gd name="connsiteY8" fmla="*/ 4057651 h 4057742"/>
              <a:gd name="connsiteX9" fmla="*/ 4295775 w 10824980"/>
              <a:gd name="connsiteY9" fmla="*/ 2705101 h 4057742"/>
              <a:gd name="connsiteX10" fmla="*/ 1857375 w 10824980"/>
              <a:gd name="connsiteY10" fmla="*/ 3781426 h 4057742"/>
              <a:gd name="connsiteX11" fmla="*/ 19050 w 10824980"/>
              <a:gd name="connsiteY11" fmla="*/ 3276601 h 405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24980" h="4057742">
                <a:moveTo>
                  <a:pt x="0" y="542926"/>
                </a:moveTo>
                <a:cubicBezTo>
                  <a:pt x="494506" y="840582"/>
                  <a:pt x="989013" y="1138238"/>
                  <a:pt x="1647825" y="1047751"/>
                </a:cubicBezTo>
                <a:cubicBezTo>
                  <a:pt x="2306637" y="957264"/>
                  <a:pt x="3140075" y="-1586"/>
                  <a:pt x="3952875" y="1"/>
                </a:cubicBezTo>
                <a:cubicBezTo>
                  <a:pt x="4765675" y="1588"/>
                  <a:pt x="5703888" y="1044576"/>
                  <a:pt x="6524625" y="1057276"/>
                </a:cubicBezTo>
                <a:cubicBezTo>
                  <a:pt x="7345362" y="1069976"/>
                  <a:pt x="8188325" y="90488"/>
                  <a:pt x="8877300" y="76201"/>
                </a:cubicBezTo>
                <a:cubicBezTo>
                  <a:pt x="9566275" y="61914"/>
                  <a:pt x="10383838" y="542926"/>
                  <a:pt x="10658475" y="971551"/>
                </a:cubicBezTo>
                <a:cubicBezTo>
                  <a:pt x="10933112" y="1400176"/>
                  <a:pt x="10853737" y="2371726"/>
                  <a:pt x="10525125" y="2647951"/>
                </a:cubicBezTo>
                <a:cubicBezTo>
                  <a:pt x="10196513" y="2924176"/>
                  <a:pt x="9364663" y="2393951"/>
                  <a:pt x="8686800" y="2628901"/>
                </a:cubicBezTo>
                <a:cubicBezTo>
                  <a:pt x="8008938" y="2863851"/>
                  <a:pt x="7189787" y="4044951"/>
                  <a:pt x="6457950" y="4057651"/>
                </a:cubicBezTo>
                <a:cubicBezTo>
                  <a:pt x="5726113" y="4070351"/>
                  <a:pt x="5062537" y="2751138"/>
                  <a:pt x="4295775" y="2705101"/>
                </a:cubicBezTo>
                <a:cubicBezTo>
                  <a:pt x="3529013" y="2659064"/>
                  <a:pt x="2570162" y="3686176"/>
                  <a:pt x="1857375" y="3781426"/>
                </a:cubicBezTo>
                <a:cubicBezTo>
                  <a:pt x="1144588" y="3876676"/>
                  <a:pt x="581819" y="3576638"/>
                  <a:pt x="19050" y="3276601"/>
                </a:cubicBezTo>
              </a:path>
            </a:pathLst>
          </a:custGeom>
          <a:noFill/>
          <a:ln w="158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sp>
        <p:nvSpPr>
          <p:cNvPr id="25" name="矩形 24"/>
          <p:cNvSpPr/>
          <p:nvPr/>
        </p:nvSpPr>
        <p:spPr>
          <a:xfrm>
            <a:off x="4046324" y="340779"/>
            <a:ext cx="3940680" cy="1012160"/>
          </a:xfrm>
          <a:prstGeom prst="rect">
            <a:avLst/>
          </a:prstGeom>
          <a:solidFill>
            <a:srgbClr val="E2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23" name="文本框 22"/>
          <p:cNvSpPr txBox="1"/>
          <p:nvPr/>
        </p:nvSpPr>
        <p:spPr>
          <a:xfrm>
            <a:off x="1508125" y="500697"/>
            <a:ext cx="9000000" cy="583565"/>
          </a:xfrm>
          <a:prstGeom prst="rect">
            <a:avLst/>
          </a:prstGeom>
          <a:noFill/>
        </p:spPr>
        <p:txBody>
          <a:bodyPr wrap="square" rtlCol="0">
            <a:spAutoFit/>
          </a:bodyPr>
          <a:lstStyle/>
          <a:p>
            <a:pPr algn="ctr"/>
            <a:r>
              <a:rPr lang="zh-CN" altLang="en-US" sz="3200" b="1" dirty="0">
                <a:latin typeface="+mj-ea"/>
                <a:ea typeface="+mj-ea"/>
                <a:cs typeface="汉仪中黑简" panose="02010600000101010101" charset="-122"/>
                <a:sym typeface="+mn-ea"/>
              </a:rPr>
              <a:t>法律可行性</a:t>
            </a:r>
            <a:endParaRPr lang="zh-CN" altLang="en-US" sz="3200" b="1" dirty="0">
              <a:latin typeface="+mj-ea"/>
              <a:ea typeface="+mj-ea"/>
              <a:cs typeface="汉仪中黑简" panose="02010600000101010101"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810" y="0"/>
            <a:ext cx="5539105" cy="6858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22" name="矩形 21"/>
          <p:cNvSpPr/>
          <p:nvPr/>
        </p:nvSpPr>
        <p:spPr>
          <a:xfrm>
            <a:off x="5535295" y="0"/>
            <a:ext cx="236113" cy="685800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grpSp>
        <p:nvGrpSpPr>
          <p:cNvPr id="4" name="组合 3"/>
          <p:cNvGrpSpPr/>
          <p:nvPr/>
        </p:nvGrpSpPr>
        <p:grpSpPr>
          <a:xfrm>
            <a:off x="2117725" y="1721485"/>
            <a:ext cx="1313815" cy="3415030"/>
            <a:chOff x="3641" y="2422"/>
            <a:chExt cx="2069" cy="5378"/>
          </a:xfrm>
        </p:grpSpPr>
        <p:sp>
          <p:nvSpPr>
            <p:cNvPr id="6" name="文本框 5"/>
            <p:cNvSpPr txBox="1"/>
            <p:nvPr/>
          </p:nvSpPr>
          <p:spPr>
            <a:xfrm>
              <a:off x="3641" y="2422"/>
              <a:ext cx="1054" cy="2761"/>
            </a:xfrm>
            <a:prstGeom prst="rect">
              <a:avLst/>
            </a:prstGeom>
            <a:noFill/>
          </p:spPr>
          <p:txBody>
            <a:bodyPr wrap="square" rtlCol="0">
              <a:spAutoFit/>
            </a:bodyPr>
            <a:lstStyle/>
            <a:p>
              <a:r>
                <a:rPr lang="zh-CN" altLang="en-US" sz="5400" b="1" dirty="0">
                  <a:solidFill>
                    <a:schemeClr val="bg1"/>
                  </a:solidFill>
                  <a:latin typeface="汉仪中黑简" panose="02010600000101010101" charset="-122"/>
                  <a:ea typeface="汉仪中黑简" panose="02010600000101010101" charset="-122"/>
                  <a:cs typeface="汉仪中黑简" panose="02010600000101010101" charset="-122"/>
                </a:rPr>
                <a:t>目</a:t>
              </a:r>
              <a:endParaRPr lang="zh-CN" altLang="en-US" sz="5400" b="1" dirty="0">
                <a:solidFill>
                  <a:schemeClr val="bg1"/>
                </a:solidFill>
                <a:latin typeface="汉仪中黑简" panose="02010600000101010101" charset="-122"/>
                <a:ea typeface="汉仪中黑简" panose="02010600000101010101" charset="-122"/>
                <a:cs typeface="汉仪中黑简" panose="02010600000101010101" charset="-122"/>
              </a:endParaRPr>
            </a:p>
            <a:p>
              <a:r>
                <a:rPr lang="zh-CN" altLang="en-US" sz="5400" b="1" dirty="0">
                  <a:solidFill>
                    <a:schemeClr val="bg1"/>
                  </a:solidFill>
                  <a:latin typeface="汉仪中黑简" panose="02010600000101010101" charset="-122"/>
                  <a:ea typeface="汉仪中黑简" panose="02010600000101010101" charset="-122"/>
                  <a:cs typeface="汉仪中黑简" panose="02010600000101010101" charset="-122"/>
                </a:rPr>
                <a:t>录</a:t>
              </a:r>
              <a:endParaRPr lang="zh-CN" altLang="en-US" sz="5400" b="1" dirty="0">
                <a:solidFill>
                  <a:schemeClr val="bg1"/>
                </a:solidFill>
                <a:latin typeface="汉仪中黑简" panose="02010600000101010101" charset="-122"/>
                <a:ea typeface="汉仪中黑简" panose="02010600000101010101" charset="-122"/>
                <a:cs typeface="汉仪中黑简" panose="02010600000101010101" charset="-122"/>
              </a:endParaRPr>
            </a:p>
          </p:txBody>
        </p:sp>
        <p:sp>
          <p:nvSpPr>
            <p:cNvPr id="7" name="文本框 6"/>
            <p:cNvSpPr txBox="1"/>
            <p:nvPr/>
          </p:nvSpPr>
          <p:spPr>
            <a:xfrm rot="5400000">
              <a:off x="3405" y="5495"/>
              <a:ext cx="3595" cy="1016"/>
            </a:xfrm>
            <a:prstGeom prst="rect">
              <a:avLst/>
            </a:prstGeom>
            <a:noFill/>
          </p:spPr>
          <p:txBody>
            <a:bodyPr wrap="square" rtlCol="0">
              <a:spAutoFit/>
            </a:bodyPr>
            <a:lstStyle/>
            <a:p>
              <a:r>
                <a:rPr lang="en-US" altLang="zh-CN" sz="3600" b="1" dirty="0">
                  <a:solidFill>
                    <a:schemeClr val="bg1"/>
                  </a:solidFill>
                  <a:latin typeface="汉仪中黑简" panose="02010600000101010101" charset="-122"/>
                  <a:ea typeface="汉仪中黑简" panose="02010600000101010101" charset="-122"/>
                  <a:cs typeface="汉仪中黑简" panose="02010600000101010101" charset="-122"/>
                </a:rPr>
                <a:t>Contents</a:t>
              </a:r>
              <a:endParaRPr lang="en-US" altLang="zh-CN" sz="3600" b="1" dirty="0">
                <a:solidFill>
                  <a:schemeClr val="bg1"/>
                </a:solidFill>
                <a:latin typeface="汉仪中黑简" panose="02010600000101010101" charset="-122"/>
                <a:ea typeface="汉仪中黑简" panose="02010600000101010101" charset="-122"/>
                <a:cs typeface="汉仪中黑简" panose="02010600000101010101" charset="-122"/>
              </a:endParaRPr>
            </a:p>
          </p:txBody>
        </p:sp>
      </p:grpSp>
      <p:sp>
        <p:nvSpPr>
          <p:cNvPr id="14" name="文本框 13"/>
          <p:cNvSpPr txBox="1"/>
          <p:nvPr/>
        </p:nvSpPr>
        <p:spPr>
          <a:xfrm>
            <a:off x="6276975" y="-239395"/>
            <a:ext cx="5217160" cy="6985635"/>
          </a:xfrm>
          <a:prstGeom prst="rect">
            <a:avLst/>
          </a:prstGeom>
          <a:noFill/>
        </p:spPr>
        <p:txBody>
          <a:bodyPr wrap="square" rtlCol="0">
            <a:spAutoFit/>
          </a:bodyPr>
          <a:lstStyle/>
          <a:p>
            <a:pPr>
              <a:lnSpc>
                <a:spcPct val="200000"/>
              </a:lnSpc>
            </a:pPr>
            <a:r>
              <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rPr>
              <a:t>PART01 </a:t>
            </a:r>
            <a:r>
              <a:rPr lang="zh-CN" altLang="en-US" sz="3200" dirty="0">
                <a:solidFill>
                  <a:srgbClr val="3A778E"/>
                </a:solidFill>
                <a:latin typeface="黑体" panose="02010609060101010101" charset="-122"/>
                <a:ea typeface="黑体" panose="02010609060101010101" charset="-122"/>
                <a:cs typeface="汉仪中黑简" panose="02010600000101010101" charset="-122"/>
              </a:rPr>
              <a:t>选题</a:t>
            </a:r>
            <a:endPar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endParaRPr>
          </a:p>
          <a:p>
            <a:pPr>
              <a:lnSpc>
                <a:spcPct val="200000"/>
              </a:lnSpc>
            </a:pPr>
            <a:r>
              <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rPr>
              <a:t>PART02 </a:t>
            </a:r>
            <a:r>
              <a:rPr lang="zh-CN" altLang="en-US" sz="3200" dirty="0">
                <a:solidFill>
                  <a:srgbClr val="3A778E"/>
                </a:solidFill>
                <a:latin typeface="黑体" panose="02010609060101010101" charset="-122"/>
                <a:ea typeface="黑体" panose="02010609060101010101" charset="-122"/>
                <a:cs typeface="汉仪中黑简" panose="02010600000101010101" charset="-122"/>
                <a:sym typeface="+mn-ea"/>
              </a:rPr>
              <a:t>项目章程</a:t>
            </a:r>
            <a:endPar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endParaRPr>
          </a:p>
          <a:p>
            <a:pPr marL="0" marR="0" lvl="0" indent="0" algn="l" defTabSz="914400" rtl="0" eaLnBrk="1" fontAlgn="auto" latinLnBrk="0" hangingPunct="1">
              <a:lnSpc>
                <a:spcPct val="200000"/>
              </a:lnSpc>
              <a:spcBef>
                <a:spcPts val="0"/>
              </a:spcBef>
              <a:spcAft>
                <a:spcPts val="0"/>
              </a:spcAft>
              <a:buClrTx/>
              <a:buSzTx/>
              <a:buFontTx/>
              <a:buNone/>
              <a:defRPr/>
            </a:pPr>
            <a:r>
              <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rPr>
              <a:t>PART03 </a:t>
            </a:r>
            <a:r>
              <a:rPr lang="zh-CN" altLang="en-US" sz="3200" dirty="0">
                <a:solidFill>
                  <a:srgbClr val="3A778E"/>
                </a:solidFill>
                <a:latin typeface="黑体" panose="02010609060101010101" charset="-122"/>
                <a:ea typeface="黑体" panose="02010609060101010101" charset="-122"/>
                <a:cs typeface="汉仪中黑简" panose="02010600000101010101" charset="-122"/>
                <a:sym typeface="+mn-ea"/>
              </a:rPr>
              <a:t>可行性分析</a:t>
            </a:r>
            <a:endParaRPr lang="zh-CN" altLang="en-US" sz="3200" dirty="0">
              <a:solidFill>
                <a:srgbClr val="3A778E"/>
              </a:solidFill>
              <a:latin typeface="黑体" panose="02010609060101010101" charset="-122"/>
              <a:ea typeface="黑体" panose="02010609060101010101" charset="-122"/>
              <a:cs typeface="汉仪中黑简" panose="02010600000101010101" charset="-122"/>
              <a:sym typeface="+mn-ea"/>
            </a:endParaRPr>
          </a:p>
          <a:p>
            <a:pPr marL="0" marR="0" lvl="0" indent="0" algn="l" defTabSz="914400" rtl="0" eaLnBrk="1" fontAlgn="auto" latinLnBrk="0" hangingPunct="1">
              <a:lnSpc>
                <a:spcPct val="200000"/>
              </a:lnSpc>
              <a:spcBef>
                <a:spcPts val="0"/>
              </a:spcBef>
              <a:spcAft>
                <a:spcPts val="0"/>
              </a:spcAft>
              <a:buClrTx/>
              <a:buSzTx/>
              <a:buFontTx/>
              <a:buNone/>
              <a:defRPr/>
            </a:pPr>
            <a:r>
              <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rPr>
              <a:t>PART04 </a:t>
            </a:r>
            <a:r>
              <a:rPr lang="zh-CN" altLang="en-US" sz="3200" dirty="0">
                <a:solidFill>
                  <a:srgbClr val="3A778E"/>
                </a:solidFill>
                <a:latin typeface="黑体" panose="02010609060101010101" charset="-122"/>
                <a:ea typeface="黑体" panose="02010609060101010101" charset="-122"/>
                <a:cs typeface="汉仪中黑简" panose="02010600000101010101" charset="-122"/>
                <a:sym typeface="+mn-ea"/>
              </a:rPr>
              <a:t>软件需求工程计划</a:t>
            </a:r>
            <a:endPar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endParaRPr>
          </a:p>
          <a:p>
            <a:pPr marL="0" marR="0" lvl="0" indent="0" algn="l" defTabSz="914400" rtl="0" eaLnBrk="1" fontAlgn="auto" latinLnBrk="0" hangingPunct="1">
              <a:lnSpc>
                <a:spcPct val="200000"/>
              </a:lnSpc>
              <a:spcBef>
                <a:spcPts val="0"/>
              </a:spcBef>
              <a:spcAft>
                <a:spcPts val="0"/>
              </a:spcAft>
              <a:buClrTx/>
              <a:buSzTx/>
              <a:buFontTx/>
              <a:buNone/>
              <a:defRPr/>
            </a:pPr>
            <a:r>
              <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sym typeface="+mn-ea"/>
              </a:rPr>
              <a:t>PART05 </a:t>
            </a:r>
            <a:r>
              <a:rPr lang="zh-CN" altLang="en-US" sz="3200" dirty="0">
                <a:solidFill>
                  <a:srgbClr val="3A778E"/>
                </a:solidFill>
                <a:latin typeface="黑体" panose="02010609060101010101" charset="-122"/>
                <a:ea typeface="黑体" panose="02010609060101010101" charset="-122"/>
                <a:cs typeface="汉仪中黑简" panose="02010600000101010101" charset="-122"/>
                <a:sym typeface="+mn-ea"/>
              </a:rPr>
              <a:t>项目管理团队</a:t>
            </a:r>
            <a:endParaRPr lang="zh-CN" altLang="en-US" sz="3200" dirty="0">
              <a:solidFill>
                <a:srgbClr val="3A778E"/>
              </a:solidFill>
              <a:latin typeface="黑体" panose="02010609060101010101" charset="-122"/>
              <a:ea typeface="黑体" panose="02010609060101010101" charset="-122"/>
              <a:cs typeface="汉仪中黑简" panose="02010600000101010101" charset="-122"/>
              <a:sym typeface="+mn-ea"/>
            </a:endParaRPr>
          </a:p>
          <a:p>
            <a:pPr marL="0" marR="0" lvl="0" indent="0" algn="l" defTabSz="914400" rtl="0" eaLnBrk="1" fontAlgn="auto" latinLnBrk="0" hangingPunct="1">
              <a:lnSpc>
                <a:spcPct val="200000"/>
              </a:lnSpc>
              <a:spcBef>
                <a:spcPts val="0"/>
              </a:spcBef>
              <a:spcAft>
                <a:spcPts val="0"/>
              </a:spcAft>
              <a:buClrTx/>
              <a:buSzTx/>
              <a:buFontTx/>
              <a:buNone/>
              <a:defRPr/>
            </a:pPr>
            <a:r>
              <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sym typeface="+mn-ea"/>
              </a:rPr>
              <a:t>PART06</a:t>
            </a:r>
            <a:r>
              <a:rPr lang="en-US" altLang="zh-CN" sz="3200" dirty="0">
                <a:solidFill>
                  <a:srgbClr val="3A778E"/>
                </a:solidFill>
                <a:latin typeface="黑体" panose="02010609060101010101" charset="-122"/>
                <a:ea typeface="黑体" panose="02010609060101010101" charset="-122"/>
                <a:cs typeface="汉仪中黑简" panose="02010600000101010101" charset="-122"/>
                <a:sym typeface="+mn-ea"/>
              </a:rPr>
              <a:t> </a:t>
            </a:r>
            <a:r>
              <a:rPr lang="zh-CN" altLang="en-US" sz="3200" dirty="0">
                <a:solidFill>
                  <a:srgbClr val="3A778E"/>
                </a:solidFill>
                <a:latin typeface="黑体" panose="02010609060101010101" charset="-122"/>
                <a:ea typeface="黑体" panose="02010609060101010101" charset="-122"/>
                <a:cs typeface="汉仪中黑简" panose="02010600000101010101" charset="-122"/>
                <a:sym typeface="+mn-ea"/>
              </a:rPr>
              <a:t>参考资料</a:t>
            </a:r>
            <a:endParaRPr lang="en-US" altLang="zh-CN" sz="3200" dirty="0">
              <a:solidFill>
                <a:srgbClr val="3A778E"/>
              </a:solidFill>
              <a:latin typeface="黑体" panose="02010609060101010101" charset="-122"/>
              <a:ea typeface="黑体" panose="02010609060101010101" charset="-122"/>
              <a:cs typeface="汉仪中黑简" panose="02010600000101010101" charset="-122"/>
              <a:sym typeface="+mn-ea"/>
            </a:endParaRPr>
          </a:p>
          <a:p>
            <a:pPr marL="0" marR="0" lvl="0" indent="0" algn="l" defTabSz="914400" rtl="0" eaLnBrk="1" fontAlgn="auto" latinLnBrk="0" hangingPunct="1">
              <a:lnSpc>
                <a:spcPct val="200000"/>
              </a:lnSpc>
              <a:spcBef>
                <a:spcPts val="0"/>
              </a:spcBef>
              <a:spcAft>
                <a:spcPts val="0"/>
              </a:spcAft>
              <a:buClrTx/>
              <a:buSzTx/>
              <a:buFontTx/>
              <a:buNone/>
              <a:defRPr/>
            </a:pPr>
            <a:r>
              <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sym typeface="+mn-ea"/>
              </a:rPr>
              <a:t>PART07</a:t>
            </a:r>
            <a:r>
              <a:rPr lang="en-US" altLang="zh-CN" sz="3200" dirty="0">
                <a:solidFill>
                  <a:srgbClr val="3A778E"/>
                </a:solidFill>
                <a:latin typeface="黑体" panose="02010609060101010101" charset="-122"/>
                <a:ea typeface="黑体" panose="02010609060101010101" charset="-122"/>
                <a:cs typeface="汉仪中黑简" panose="02010600000101010101" charset="-122"/>
                <a:sym typeface="+mn-ea"/>
              </a:rPr>
              <a:t> </a:t>
            </a:r>
            <a:r>
              <a:rPr lang="zh-CN" altLang="en-US" sz="3200" dirty="0">
                <a:solidFill>
                  <a:srgbClr val="3A778E"/>
                </a:solidFill>
                <a:latin typeface="黑体" panose="02010609060101010101" charset="-122"/>
                <a:ea typeface="黑体" panose="02010609060101010101" charset="-122"/>
                <a:cs typeface="汉仪中黑简" panose="02010600000101010101" charset="-122"/>
                <a:sym typeface="+mn-ea"/>
              </a:rPr>
              <a:t>项目中的问题</a:t>
            </a:r>
            <a:endParaRPr lang="en-US" altLang="zh-CN" sz="3200" dirty="0">
              <a:solidFill>
                <a:srgbClr val="3A778E"/>
              </a:solidFill>
              <a:latin typeface="黑体" panose="02010609060101010101" charset="-122"/>
              <a:ea typeface="黑体" panose="02010609060101010101" charset="-122"/>
              <a:cs typeface="汉仪中黑简" panose="02010600000101010101"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endParaRPr lang="en-US" altLang="zh-CN" sz="2400" dirty="0">
              <a:latin typeface="汉仪中黑简" panose="02010600000101010101" charset="-122"/>
              <a:ea typeface="汉仪中黑简" panose="02010600000101010101" charset="-122"/>
              <a:cs typeface="汉仪中黑简" panose="02010600000101010101" charset="-122"/>
            </a:endParaRPr>
          </a:p>
        </p:txBody>
      </p:sp>
      <p:grpSp>
        <p:nvGrpSpPr>
          <p:cNvPr id="10" name="组合 9"/>
          <p:cNvGrpSpPr/>
          <p:nvPr/>
        </p:nvGrpSpPr>
        <p:grpSpPr>
          <a:xfrm>
            <a:off x="838200" y="1239761"/>
            <a:ext cx="11774805" cy="5803265"/>
            <a:chOff x="2091" y="905"/>
            <a:chExt cx="18543" cy="9139"/>
          </a:xfrm>
        </p:grpSpPr>
        <p:cxnSp>
          <p:nvCxnSpPr>
            <p:cNvPr id="16" name="MH_Other_5"/>
            <p:cNvCxnSpPr/>
            <p:nvPr>
              <p:custDataLst>
                <p:tags r:id="rId1"/>
              </p:custDataLst>
            </p:nvPr>
          </p:nvCxnSpPr>
          <p:spPr>
            <a:xfrm flipH="1" flipV="1">
              <a:off x="6592" y="2732"/>
              <a:ext cx="425" cy="530"/>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17" name="MH_Other_6"/>
            <p:cNvCxnSpPr/>
            <p:nvPr>
              <p:custDataLst>
                <p:tags r:id="rId2"/>
              </p:custDataLst>
            </p:nvPr>
          </p:nvCxnSpPr>
          <p:spPr>
            <a:xfrm flipH="1">
              <a:off x="5738" y="2738"/>
              <a:ext cx="753" cy="0"/>
            </a:xfrm>
            <a:prstGeom prst="line">
              <a:avLst/>
            </a:prstGeom>
            <a:ln w="12700">
              <a:solidFill>
                <a:srgbClr val="B2B2B2"/>
              </a:solidFill>
              <a:prstDash val="dash"/>
              <a:tailEnd type="diamond"/>
            </a:ln>
          </p:spPr>
          <p:style>
            <a:lnRef idx="1">
              <a:schemeClr val="accent1"/>
            </a:lnRef>
            <a:fillRef idx="0">
              <a:schemeClr val="accent1"/>
            </a:fillRef>
            <a:effectRef idx="0">
              <a:schemeClr val="accent1"/>
            </a:effectRef>
            <a:fontRef idx="minor">
              <a:schemeClr val="tx1"/>
            </a:fontRef>
          </p:style>
        </p:cxnSp>
        <p:sp>
          <p:nvSpPr>
            <p:cNvPr id="18" name="MH_Title_1"/>
            <p:cNvSpPr/>
            <p:nvPr>
              <p:custDataLst>
                <p:tags r:id="rId3"/>
              </p:custDataLst>
            </p:nvPr>
          </p:nvSpPr>
          <p:spPr>
            <a:xfrm>
              <a:off x="6068" y="2224"/>
              <a:ext cx="14173" cy="569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92500" lnSpcReduction="20000"/>
            </a:bodyPr>
            <a:lstStyle/>
            <a:p>
              <a:pPr indent="266700" algn="just">
                <a:lnSpc>
                  <a:spcPct val="150000"/>
                </a:lnSpc>
                <a:spcBef>
                  <a:spcPts val="250"/>
                </a:spcBef>
                <a:spcAft>
                  <a:spcPts val="250"/>
                </a:spcAft>
              </a:pPr>
              <a:r>
                <a:rPr lang="en-US" altLang="zh-CN" sz="1800" b="1" kern="100" dirty="0">
                  <a:solidFill>
                    <a:schemeClr val="tx1"/>
                  </a:solidFill>
                  <a:effectLst/>
                  <a:latin typeface="等线" panose="02010600030101010101" pitchFamily="2" charset="-122"/>
                  <a:ea typeface="宋体" panose="02010600030101010101" pitchFamily="2" charset="-122"/>
                  <a:cs typeface="Times New Roman" panose="02020603050405020304" charset="0"/>
                </a:rPr>
                <a:t>1.</a:t>
              </a:r>
              <a:r>
                <a:rPr lang="zh-CN" altLang="zh-CN" sz="1800" b="1" kern="100" dirty="0">
                  <a:solidFill>
                    <a:schemeClr val="tx1"/>
                  </a:solidFill>
                  <a:effectLst/>
                  <a:latin typeface="等线" panose="02010600030101010101" pitchFamily="2" charset="-122"/>
                  <a:ea typeface="宋体" panose="02010600030101010101" pitchFamily="2" charset="-122"/>
                  <a:cs typeface="Times New Roman" panose="02020603050405020304" charset="0"/>
                </a:rPr>
                <a:t>从用户单位的行政管理、工作制度等方面来看</a:t>
              </a:r>
              <a:r>
                <a:rPr lang="zh-CN"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charset="0"/>
                </a:rPr>
                <a:t>：该软件主要面向软件工程相关教师、学生用户，完成教师与学生之间的交互促进双方交流与发展，对两个群体都能提供帮助。</a:t>
              </a:r>
              <a:endPar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charset="0"/>
              </a:endParaRPr>
            </a:p>
            <a:p>
              <a:pPr indent="266700" algn="just">
                <a:lnSpc>
                  <a:spcPct val="150000"/>
                </a:lnSpc>
                <a:spcBef>
                  <a:spcPts val="250"/>
                </a:spcBef>
                <a:spcAft>
                  <a:spcPts val="250"/>
                </a:spcAft>
              </a:pPr>
              <a:r>
                <a:rPr lang="en-US" altLang="zh-CN" sz="1800" b="1" kern="100" dirty="0">
                  <a:solidFill>
                    <a:schemeClr val="tx1"/>
                  </a:solidFill>
                  <a:effectLst/>
                  <a:latin typeface="等线" panose="02010600030101010101" pitchFamily="2" charset="-122"/>
                  <a:ea typeface="宋体" panose="02010600030101010101" pitchFamily="2" charset="-122"/>
                  <a:cs typeface="Times New Roman" panose="02020603050405020304" charset="0"/>
                </a:rPr>
                <a:t>2.</a:t>
              </a:r>
              <a:r>
                <a:rPr lang="zh-CN" altLang="zh-CN" sz="1800" b="1" kern="100" dirty="0">
                  <a:solidFill>
                    <a:schemeClr val="tx1"/>
                  </a:solidFill>
                  <a:effectLst/>
                  <a:latin typeface="等线" panose="02010600030101010101" pitchFamily="2" charset="-122"/>
                  <a:ea typeface="宋体" panose="02010600030101010101" pitchFamily="2" charset="-122"/>
                  <a:cs typeface="Times New Roman" panose="02020603050405020304" charset="0"/>
                </a:rPr>
                <a:t>从用户单位的工作人员的素质来看</a:t>
              </a:r>
              <a:r>
                <a:rPr lang="zh-CN" altLang="zh-CN" sz="1800" kern="100" dirty="0">
                  <a:solidFill>
                    <a:schemeClr val="tx1"/>
                  </a:solidFill>
                  <a:effectLst/>
                  <a:latin typeface="等线" panose="02010600030101010101" pitchFamily="2" charset="-122"/>
                  <a:ea typeface="宋体" panose="02010600030101010101" pitchFamily="2" charset="-122"/>
                  <a:cs typeface="Times New Roman" panose="02020603050405020304" charset="0"/>
                </a:rPr>
                <a:t>：软件工程专业的教师以及相关学生的文化素质较高，对软件上手速度较快，我们也会在软件编写上坚持采用简明的风格和便捷的操作，让相关用户能够快速了解使用该软件。</a:t>
              </a:r>
              <a:endPar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charset="0"/>
              </a:endParaRPr>
            </a:p>
          </p:txBody>
        </p:sp>
        <p:sp>
          <p:nvSpPr>
            <p:cNvPr id="19" name="椭圆 18"/>
            <p:cNvSpPr/>
            <p:nvPr/>
          </p:nvSpPr>
          <p:spPr bwMode="auto">
            <a:xfrm>
              <a:off x="6161" y="905"/>
              <a:ext cx="14473" cy="9139"/>
            </a:xfrm>
            <a:prstGeom prst="ellipse">
              <a:avLst/>
            </a:prstGeom>
            <a:noFill/>
            <a:ln>
              <a:solidFill>
                <a:srgbClr val="4E7B8C"/>
              </a:solidFill>
              <a:prstDash val="dash"/>
            </a:ln>
          </p:spPr>
          <p:txBody>
            <a:bodyPr rtlCol="0" anchor="ctr"/>
            <a:lstStyle/>
            <a:p>
              <a:pPr algn="ctr" eaLnBrk="1" hangingPunct="1">
                <a:lnSpc>
                  <a:spcPct val="100000"/>
                </a:lnSpc>
                <a:spcBef>
                  <a:spcPct val="0"/>
                </a:spcBef>
                <a:buFont typeface="Arial" panose="020B0604020202020204" pitchFamily="34" charset="0"/>
                <a:buNone/>
              </a:pPr>
              <a:endParaRPr lang="zh-CN" altLang="en-US" sz="1600" dirty="0">
                <a:solidFill>
                  <a:srgbClr val="FFFFFF"/>
                </a:solidFill>
                <a:latin typeface="汉仪中黑简" panose="02010600000101010101" charset="-122"/>
                <a:ea typeface="汉仪中黑简" panose="02010600000101010101" charset="-122"/>
                <a:cs typeface="汉仪中黑简" panose="02010600000101010101" charset="-122"/>
                <a:sym typeface="+mn-lt"/>
              </a:endParaRPr>
            </a:p>
          </p:txBody>
        </p:sp>
        <p:sp>
          <p:nvSpPr>
            <p:cNvPr id="27" name="文本框 59"/>
            <p:cNvSpPr txBox="1"/>
            <p:nvPr/>
          </p:nvSpPr>
          <p:spPr bwMode="auto">
            <a:xfrm>
              <a:off x="13155" y="6680"/>
              <a:ext cx="3230" cy="580"/>
            </a:xfrm>
            <a:prstGeom prst="rect">
              <a:avLst/>
            </a:prstGeom>
            <a:noFill/>
            <a:ln w="9525">
              <a:noFill/>
              <a:miter lim="800000"/>
            </a:ln>
          </p:spPr>
          <p:txBody>
            <a:bodyPr vert="horz" wrap="square" lIns="91440" tIns="45720" rIns="91440" bIns="45720" numCol="1" rtlCol="0" anchor="ctr" anchorCtr="0" compatLnSpc="1">
              <a:spAutoFit/>
            </a:bodyPr>
            <a:lstStyle/>
            <a:p>
              <a:pPr>
                <a:lnSpc>
                  <a:spcPct val="90000"/>
                </a:lnSpc>
              </a:pPr>
              <a:r>
                <a:rPr lang="zh-CN" altLang="en-US" sz="2000" dirty="0">
                  <a:solidFill>
                    <a:schemeClr val="bg1"/>
                  </a:solidFill>
                  <a:latin typeface="汉仪中黑简" panose="02010600000101010101" charset="-122"/>
                  <a:ea typeface="汉仪中黑简" panose="02010600000101010101" charset="-122"/>
                  <a:cs typeface="汉仪中黑简" panose="02010600000101010101" charset="-122"/>
                  <a:sym typeface="+mn-lt"/>
                </a:rPr>
                <a:t>关键词</a:t>
              </a:r>
              <a:endParaRPr lang="zh-CN" altLang="en-US" sz="2000" dirty="0">
                <a:solidFill>
                  <a:schemeClr val="bg1"/>
                </a:solidFill>
                <a:latin typeface="汉仪中黑简" panose="02010600000101010101" charset="-122"/>
                <a:ea typeface="汉仪中黑简" panose="02010600000101010101" charset="-122"/>
                <a:cs typeface="汉仪中黑简" panose="02010600000101010101" charset="-122"/>
                <a:sym typeface="+mn-lt"/>
              </a:endParaRPr>
            </a:p>
          </p:txBody>
        </p:sp>
        <p:sp>
          <p:nvSpPr>
            <p:cNvPr id="30" name="五边形 190"/>
            <p:cNvSpPr/>
            <p:nvPr/>
          </p:nvSpPr>
          <p:spPr bwMode="auto">
            <a:xfrm>
              <a:off x="2091" y="2220"/>
              <a:ext cx="3647" cy="1059"/>
            </a:xfrm>
            <a:prstGeom prst="homePlate">
              <a:avLst/>
            </a:prstGeom>
            <a:solidFill>
              <a:srgbClr val="4E7B8C"/>
            </a:solidFill>
            <a:ln>
              <a:noFill/>
            </a:ln>
          </p:spPr>
          <p:txBody>
            <a:bodyPr rtlCol="0" anchor="ctr"/>
            <a:lstStyle/>
            <a:p>
              <a:pPr algn="ctr" eaLnBrk="1" hangingPunct="1">
                <a:lnSpc>
                  <a:spcPct val="100000"/>
                </a:lnSpc>
                <a:spcBef>
                  <a:spcPct val="0"/>
                </a:spcBef>
                <a:buFont typeface="Arial" panose="020B0604020202020204" pitchFamily="34" charset="0"/>
                <a:buNone/>
              </a:pPr>
              <a:endParaRPr lang="zh-CN" altLang="en-US" sz="1600" dirty="0">
                <a:solidFill>
                  <a:srgbClr val="FFFFFF"/>
                </a:solidFill>
                <a:latin typeface="汉仪中黑简" panose="02010600000101010101" charset="-122"/>
                <a:ea typeface="汉仪中黑简" panose="02010600000101010101" charset="-122"/>
                <a:cs typeface="汉仪中黑简" panose="02010600000101010101" charset="-122"/>
                <a:sym typeface="+mn-lt"/>
              </a:endParaRPr>
            </a:p>
          </p:txBody>
        </p:sp>
        <p:sp>
          <p:nvSpPr>
            <p:cNvPr id="31" name="文本框 63"/>
            <p:cNvSpPr txBox="1"/>
            <p:nvPr/>
          </p:nvSpPr>
          <p:spPr bwMode="auto">
            <a:xfrm>
              <a:off x="2510" y="2468"/>
              <a:ext cx="2840" cy="580"/>
            </a:xfrm>
            <a:prstGeom prst="rect">
              <a:avLst/>
            </a:prstGeom>
            <a:noFill/>
            <a:ln w="9525">
              <a:noFill/>
              <a:miter lim="800000"/>
            </a:ln>
          </p:spPr>
          <p:txBody>
            <a:bodyPr vert="horz" wrap="square" lIns="91440" tIns="45720" rIns="91440" bIns="45720" numCol="1" rtlCol="0" anchor="ctr" anchorCtr="0" compatLnSpc="1">
              <a:spAutoFit/>
            </a:bodyPr>
            <a:lstStyle/>
            <a:p>
              <a:pPr>
                <a:lnSpc>
                  <a:spcPct val="90000"/>
                </a:lnSpc>
              </a:pPr>
              <a:r>
                <a:rPr lang="zh-CN" altLang="en-US" sz="2000" b="1" dirty="0">
                  <a:solidFill>
                    <a:schemeClr val="bg1"/>
                  </a:solidFill>
                  <a:latin typeface="+mn-ea"/>
                  <a:cs typeface="汉仪中黑简" panose="02010600000101010101" charset="-122"/>
                  <a:sym typeface="+mn-lt"/>
                </a:rPr>
                <a:t>便捷可行</a:t>
              </a:r>
              <a:endParaRPr lang="zh-CN" altLang="en-US" sz="2000" b="1" dirty="0">
                <a:solidFill>
                  <a:schemeClr val="bg1"/>
                </a:solidFill>
                <a:latin typeface="+mn-ea"/>
                <a:cs typeface="汉仪中黑简" panose="02010600000101010101" charset="-122"/>
                <a:sym typeface="+mn-lt"/>
              </a:endParaRPr>
            </a:p>
          </p:txBody>
        </p:sp>
        <p:sp>
          <p:nvSpPr>
            <p:cNvPr id="34" name="文本框 109"/>
            <p:cNvSpPr txBox="1"/>
            <p:nvPr/>
          </p:nvSpPr>
          <p:spPr bwMode="auto">
            <a:xfrm>
              <a:off x="2629" y="6680"/>
              <a:ext cx="2840" cy="580"/>
            </a:xfrm>
            <a:prstGeom prst="rect">
              <a:avLst/>
            </a:prstGeom>
            <a:noFill/>
            <a:ln w="9525">
              <a:noFill/>
              <a:miter lim="800000"/>
            </a:ln>
          </p:spPr>
          <p:txBody>
            <a:bodyPr vert="horz" wrap="square" lIns="91440" tIns="45720" rIns="91440" bIns="45720" numCol="1" rtlCol="0" anchor="ctr" anchorCtr="0" compatLnSpc="1">
              <a:spAutoFit/>
            </a:bodyPr>
            <a:lstStyle/>
            <a:p>
              <a:pPr>
                <a:lnSpc>
                  <a:spcPct val="90000"/>
                </a:lnSpc>
              </a:pPr>
              <a:r>
                <a:rPr lang="zh-CN" altLang="en-US" sz="2000" dirty="0">
                  <a:solidFill>
                    <a:schemeClr val="bg1"/>
                  </a:solidFill>
                  <a:latin typeface="汉仪中黑简" panose="02010600000101010101" charset="-122"/>
                  <a:ea typeface="汉仪中黑简" panose="02010600000101010101" charset="-122"/>
                  <a:cs typeface="汉仪中黑简" panose="02010600000101010101" charset="-122"/>
                  <a:sym typeface="+mn-lt"/>
                </a:rPr>
                <a:t>关键词</a:t>
              </a:r>
              <a:endParaRPr lang="zh-CN" altLang="en-US" sz="2000" dirty="0">
                <a:solidFill>
                  <a:schemeClr val="bg1"/>
                </a:solidFill>
                <a:latin typeface="汉仪中黑简" panose="02010600000101010101" charset="-122"/>
                <a:ea typeface="汉仪中黑简" panose="02010600000101010101" charset="-122"/>
                <a:cs typeface="汉仪中黑简" panose="02010600000101010101" charset="-122"/>
                <a:sym typeface="+mn-lt"/>
              </a:endParaRPr>
            </a:p>
          </p:txBody>
        </p:sp>
      </p:grpSp>
      <p:sp>
        <p:nvSpPr>
          <p:cNvPr id="5" name="文本框 4"/>
          <p:cNvSpPr txBox="1"/>
          <p:nvPr/>
        </p:nvSpPr>
        <p:spPr>
          <a:xfrm>
            <a:off x="1341725" y="755256"/>
            <a:ext cx="9000000" cy="583565"/>
          </a:xfrm>
          <a:prstGeom prst="rect">
            <a:avLst/>
          </a:prstGeom>
          <a:noFill/>
        </p:spPr>
        <p:txBody>
          <a:bodyPr wrap="square" rtlCol="0">
            <a:spAutoFit/>
          </a:bodyPr>
          <a:lstStyle/>
          <a:p>
            <a:pPr algn="ctr"/>
            <a:r>
              <a:rPr lang="zh-CN" altLang="en-US" sz="3200" b="1" dirty="0">
                <a:latin typeface="+mj-ea"/>
                <a:ea typeface="+mj-ea"/>
                <a:cs typeface="汉仪中黑简" panose="02010600000101010101" charset="-122"/>
                <a:sym typeface="+mn-ea"/>
              </a:rPr>
              <a:t>用户使用可行性</a:t>
            </a:r>
            <a:endParaRPr lang="zh-CN" altLang="en-US" sz="3200" b="1" dirty="0">
              <a:latin typeface="+mj-ea"/>
              <a:ea typeface="+mj-ea"/>
              <a:cs typeface="汉仪中黑简" panose="02010600000101010101" charset="-122"/>
              <a:sym typeface="+mn-ea"/>
            </a:endParaRPr>
          </a:p>
        </p:txBody>
      </p:sp>
      <p:sp>
        <p:nvSpPr>
          <p:cNvPr id="3"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endParaRPr lang="en-US" altLang="zh-CN" sz="2400" dirty="0">
              <a:latin typeface="汉仪中黑简" panose="02010600000101010101" charset="-122"/>
              <a:ea typeface="汉仪中黑简" panose="02010600000101010101" charset="-122"/>
              <a:cs typeface="汉仪中黑简" panose="02010600000101010101" charset="-122"/>
            </a:endParaRPr>
          </a:p>
        </p:txBody>
      </p:sp>
      <p:sp>
        <p:nvSpPr>
          <p:cNvPr id="46" name="灯片编号占位符 4"/>
          <p:cNvSpPr>
            <a:spLocks noGrp="1"/>
          </p:cNvSpPr>
          <p:nvPr/>
        </p:nvSpPr>
        <p:spPr>
          <a:xfrm>
            <a:off x="8610600" y="65087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mtClean="0">
                <a:latin typeface="汉仪中黑简" panose="02010600000101010101" charset="-122"/>
                <a:ea typeface="汉仪中黑简" panose="02010600000101010101" charset="-122"/>
                <a:cs typeface="汉仪中黑简" panose="02010600000101010101" charset="-122"/>
              </a:rPr>
            </a:fld>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5" name="文本框 4"/>
          <p:cNvSpPr txBox="1"/>
          <p:nvPr/>
        </p:nvSpPr>
        <p:spPr>
          <a:xfrm>
            <a:off x="1575753" y="509905"/>
            <a:ext cx="9000000" cy="583565"/>
          </a:xfrm>
          <a:prstGeom prst="rect">
            <a:avLst/>
          </a:prstGeom>
          <a:noFill/>
        </p:spPr>
        <p:txBody>
          <a:bodyPr wrap="square" rtlCol="0">
            <a:spAutoFit/>
          </a:bodyPr>
          <a:lstStyle/>
          <a:p>
            <a:pPr algn="ctr"/>
            <a:r>
              <a:rPr lang="zh-CN" altLang="en-US" sz="3200" b="1" dirty="0">
                <a:latin typeface="+mj-ea"/>
                <a:ea typeface="+mj-ea"/>
                <a:cs typeface="汉仪中黑简" panose="02010600000101010101" charset="-122"/>
                <a:sym typeface="+mn-ea"/>
              </a:rPr>
              <a:t>风险问题及预案</a:t>
            </a:r>
            <a:endParaRPr lang="zh-CN" altLang="en-US" sz="3200" b="1" dirty="0">
              <a:latin typeface="+mj-ea"/>
              <a:ea typeface="+mj-ea"/>
              <a:cs typeface="汉仪中黑简" panose="02010600000101010101" charset="-122"/>
              <a:sym typeface="+mn-ea"/>
            </a:endParaRPr>
          </a:p>
        </p:txBody>
      </p:sp>
      <p:graphicFrame>
        <p:nvGraphicFramePr>
          <p:cNvPr id="3" name="表格 5"/>
          <p:cNvGraphicFramePr>
            <a:graphicFrameLocks noGrp="1"/>
          </p:cNvGraphicFramePr>
          <p:nvPr>
            <p:custDataLst>
              <p:tags r:id="rId1"/>
            </p:custDataLst>
          </p:nvPr>
        </p:nvGraphicFramePr>
        <p:xfrm>
          <a:off x="590937" y="1427583"/>
          <a:ext cx="11010125" cy="5126350"/>
        </p:xfrm>
        <a:graphic>
          <a:graphicData uri="http://schemas.openxmlformats.org/drawingml/2006/table">
            <a:tbl>
              <a:tblPr firstRow="1" bandRow="1">
                <a:tableStyleId>{5C22544A-7EE6-4342-B048-85BDC9FD1C3A}</a:tableStyleId>
              </a:tblPr>
              <a:tblGrid>
                <a:gridCol w="1539551"/>
                <a:gridCol w="2855167"/>
                <a:gridCol w="1996751"/>
                <a:gridCol w="1035698"/>
                <a:gridCol w="3582958"/>
              </a:tblGrid>
              <a:tr h="636609">
                <a:tc>
                  <a:txBody>
                    <a:bodyPr/>
                    <a:lstStyle/>
                    <a:p>
                      <a:r>
                        <a:rPr lang="zh-CN" altLang="zh-CN" sz="1800" b="1" kern="1200" dirty="0">
                          <a:solidFill>
                            <a:schemeClr val="lt1"/>
                          </a:solidFill>
                          <a:effectLst/>
                          <a:latin typeface="+mn-lt"/>
                          <a:ea typeface="+mn-ea"/>
                          <a:cs typeface="+mn-cs"/>
                        </a:rPr>
                        <a:t>风险类型</a:t>
                      </a:r>
                      <a:endParaRPr lang="zh-CN" altLang="en-US" dirty="0"/>
                    </a:p>
                  </a:txBody>
                  <a:tcPr/>
                </a:tc>
                <a:tc>
                  <a:txBody>
                    <a:bodyPr/>
                    <a:lstStyle/>
                    <a:p>
                      <a:r>
                        <a:rPr lang="zh-CN" altLang="zh-CN" sz="1800" b="1" kern="1200" dirty="0">
                          <a:solidFill>
                            <a:schemeClr val="lt1"/>
                          </a:solidFill>
                          <a:effectLst/>
                          <a:latin typeface="+mn-lt"/>
                          <a:ea typeface="+mn-ea"/>
                          <a:cs typeface="+mn-cs"/>
                        </a:rPr>
                        <a:t>存在风险</a:t>
                      </a:r>
                      <a:endParaRPr lang="zh-CN" altLang="en-US" dirty="0"/>
                    </a:p>
                  </a:txBody>
                  <a:tcPr/>
                </a:tc>
                <a:tc>
                  <a:txBody>
                    <a:bodyPr/>
                    <a:lstStyle/>
                    <a:p>
                      <a:r>
                        <a:rPr lang="zh-CN" altLang="zh-CN" sz="1800" b="1" kern="1200" dirty="0">
                          <a:solidFill>
                            <a:schemeClr val="lt1"/>
                          </a:solidFill>
                          <a:effectLst/>
                          <a:latin typeface="+mn-lt"/>
                          <a:ea typeface="+mn-ea"/>
                          <a:cs typeface="+mn-cs"/>
                        </a:rPr>
                        <a:t>产生风险原因</a:t>
                      </a:r>
                      <a:endParaRPr lang="zh-CN" altLang="en-US" dirty="0"/>
                    </a:p>
                  </a:txBody>
                  <a:tcPr/>
                </a:tc>
                <a:tc>
                  <a:txBody>
                    <a:bodyPr/>
                    <a:lstStyle/>
                    <a:p>
                      <a:r>
                        <a:rPr lang="zh-CN" altLang="zh-CN" sz="1800" b="1" kern="1200" dirty="0">
                          <a:solidFill>
                            <a:schemeClr val="lt1"/>
                          </a:solidFill>
                          <a:effectLst/>
                          <a:latin typeface="+mn-lt"/>
                          <a:ea typeface="+mn-ea"/>
                          <a:cs typeface="+mn-cs"/>
                        </a:rPr>
                        <a:t>发生预估概率</a:t>
                      </a:r>
                      <a:endParaRPr lang="zh-CN" altLang="en-US" dirty="0"/>
                    </a:p>
                  </a:txBody>
                  <a:tcPr/>
                </a:tc>
                <a:tc>
                  <a:txBody>
                    <a:bodyPr/>
                    <a:lstStyle/>
                    <a:p>
                      <a:r>
                        <a:rPr lang="zh-CN" altLang="zh-CN" sz="1800" b="1" kern="1200" dirty="0">
                          <a:solidFill>
                            <a:schemeClr val="lt1"/>
                          </a:solidFill>
                          <a:effectLst/>
                          <a:latin typeface="+mn-lt"/>
                          <a:ea typeface="+mn-ea"/>
                          <a:cs typeface="+mn-cs"/>
                        </a:rPr>
                        <a:t>风险预案（规避）</a:t>
                      </a:r>
                      <a:endParaRPr lang="zh-CN" altLang="en-US" dirty="0"/>
                    </a:p>
                  </a:txBody>
                  <a:tcPr/>
                </a:tc>
              </a:tr>
              <a:tr h="1423867">
                <a:tc>
                  <a:txBody>
                    <a:bodyPr/>
                    <a:lstStyle/>
                    <a:p>
                      <a:r>
                        <a:rPr lang="zh-CN" altLang="zh-CN" sz="1800" kern="1200" dirty="0">
                          <a:solidFill>
                            <a:schemeClr val="dk1"/>
                          </a:solidFill>
                          <a:effectLst/>
                          <a:latin typeface="+mn-lt"/>
                          <a:ea typeface="+mn-ea"/>
                          <a:cs typeface="+mn-cs"/>
                        </a:rPr>
                        <a:t>进度风险</a:t>
                      </a:r>
                      <a:endParaRPr lang="zh-CN" altLang="en-US" dirty="0"/>
                    </a:p>
                  </a:txBody>
                  <a:tcPr/>
                </a:tc>
                <a:tc>
                  <a:txBody>
                    <a:bodyPr/>
                    <a:lstStyle/>
                    <a:p>
                      <a:r>
                        <a:rPr lang="en-US" altLang="zh-CN" dirty="0"/>
                        <a:t>1.</a:t>
                      </a:r>
                      <a:r>
                        <a:rPr lang="zh-CN" altLang="en-US" dirty="0"/>
                        <a:t>进度无法按时完成</a:t>
                      </a:r>
                      <a:endParaRPr lang="zh-CN" altLang="en-US" dirty="0"/>
                    </a:p>
                  </a:txBody>
                  <a:tcPr/>
                </a:tc>
                <a:tc>
                  <a:txBody>
                    <a:bodyPr/>
                    <a:lstStyle/>
                    <a:p>
                      <a:r>
                        <a:rPr lang="zh-CN" altLang="zh-CN" sz="1800" kern="1200" dirty="0">
                          <a:solidFill>
                            <a:schemeClr val="dk1"/>
                          </a:solidFill>
                          <a:effectLst/>
                          <a:latin typeface="+mn-lt"/>
                          <a:ea typeface="+mn-ea"/>
                          <a:cs typeface="+mn-cs"/>
                        </a:rPr>
                        <a:t>组内成员未能按时完成任务，导致项目延期</a:t>
                      </a:r>
                      <a:endParaRPr lang="zh-CN" altLang="en-US" dirty="0"/>
                    </a:p>
                  </a:txBody>
                  <a:tcPr/>
                </a:tc>
                <a:tc>
                  <a:txBody>
                    <a:bodyPr/>
                    <a:lstStyle/>
                    <a:p>
                      <a:r>
                        <a:rPr lang="en-US" altLang="zh-CN" sz="1800" kern="1200" dirty="0">
                          <a:solidFill>
                            <a:schemeClr val="dk1"/>
                          </a:solidFill>
                          <a:effectLst/>
                          <a:latin typeface="+mn-lt"/>
                          <a:ea typeface="+mn-ea"/>
                          <a:cs typeface="+mn-cs"/>
                        </a:rPr>
                        <a:t>10%</a:t>
                      </a:r>
                      <a:endParaRPr lang="zh-CN" altLang="en-US" dirty="0"/>
                    </a:p>
                  </a:txBody>
                  <a:tcPr/>
                </a:tc>
                <a:tc>
                  <a:txBody>
                    <a:bodyPr/>
                    <a:lstStyle/>
                    <a:p>
                      <a:pPr lvl="0"/>
                      <a:r>
                        <a:rPr lang="zh-CN" altLang="zh-CN" sz="1800" kern="1200" dirty="0">
                          <a:solidFill>
                            <a:schemeClr val="dk1"/>
                          </a:solidFill>
                          <a:effectLst/>
                          <a:latin typeface="+mn-lt"/>
                          <a:ea typeface="+mn-ea"/>
                          <a:cs typeface="+mn-cs"/>
                        </a:rPr>
                        <a:t>合理规划任务分配</a:t>
                      </a:r>
                      <a:endParaRPr lang="zh-CN" altLang="zh-CN" sz="1800" kern="1200" dirty="0">
                        <a:solidFill>
                          <a:schemeClr val="dk1"/>
                        </a:solidFill>
                        <a:effectLst/>
                        <a:latin typeface="+mn-lt"/>
                        <a:ea typeface="+mn-ea"/>
                        <a:cs typeface="+mn-cs"/>
                      </a:endParaRPr>
                    </a:p>
                    <a:p>
                      <a:pPr lvl="0"/>
                      <a:r>
                        <a:rPr lang="zh-CN" altLang="zh-CN" sz="1800" kern="1200" dirty="0">
                          <a:solidFill>
                            <a:schemeClr val="dk1"/>
                          </a:solidFill>
                          <a:effectLst/>
                          <a:latin typeface="+mn-lt"/>
                          <a:ea typeface="+mn-ea"/>
                          <a:cs typeface="+mn-cs"/>
                        </a:rPr>
                        <a:t>组员自己要有自觉性按时完成任务</a:t>
                      </a:r>
                      <a:endParaRPr lang="zh-CN" altLang="zh-CN" sz="1800" kern="1200" dirty="0">
                        <a:solidFill>
                          <a:schemeClr val="dk1"/>
                        </a:solidFill>
                        <a:effectLst/>
                        <a:latin typeface="+mn-lt"/>
                        <a:ea typeface="+mn-ea"/>
                        <a:cs typeface="+mn-cs"/>
                      </a:endParaRPr>
                    </a:p>
                    <a:p>
                      <a:r>
                        <a:rPr lang="zh-CN" altLang="zh-CN" sz="1800" kern="1200" dirty="0">
                          <a:solidFill>
                            <a:schemeClr val="dk1"/>
                          </a:solidFill>
                          <a:effectLst/>
                          <a:latin typeface="+mn-lt"/>
                          <a:ea typeface="+mn-ea"/>
                          <a:cs typeface="+mn-cs"/>
                        </a:rPr>
                        <a:t>若未能按时完成要提前和组长沟通</a:t>
                      </a:r>
                      <a:endParaRPr lang="zh-CN" altLang="en-US" dirty="0"/>
                    </a:p>
                  </a:txBody>
                  <a:tcPr/>
                </a:tc>
              </a:tr>
              <a:tr h="3023230">
                <a:tc>
                  <a:txBody>
                    <a:bodyPr/>
                    <a:lstStyle/>
                    <a:p>
                      <a:r>
                        <a:rPr lang="zh-CN" altLang="zh-CN" sz="1800" kern="1200" dirty="0">
                          <a:solidFill>
                            <a:schemeClr val="dk1"/>
                          </a:solidFill>
                          <a:effectLst/>
                          <a:latin typeface="+mn-lt"/>
                          <a:ea typeface="+mn-ea"/>
                          <a:cs typeface="+mn-cs"/>
                        </a:rPr>
                        <a:t>技术风险</a:t>
                      </a:r>
                      <a:endParaRPr lang="zh-CN" altLang="en-US" dirty="0"/>
                    </a:p>
                  </a:txBody>
                  <a:tcPr/>
                </a:tc>
                <a:tc>
                  <a:txBody>
                    <a:bodyPr/>
                    <a:lstStyle/>
                    <a:p>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软件结构体系存在问题，使完成的软件产品未能实现项目预定目标。</a:t>
                      </a:r>
                      <a:endParaRPr lang="zh-CN" altLang="zh-CN" sz="1800" kern="1200" dirty="0">
                        <a:solidFill>
                          <a:schemeClr val="dk1"/>
                        </a:solidFill>
                        <a:effectLst/>
                        <a:latin typeface="+mn-lt"/>
                        <a:ea typeface="+mn-ea"/>
                        <a:cs typeface="+mn-cs"/>
                      </a:endParaRPr>
                    </a:p>
                    <a:p>
                      <a:r>
                        <a:rPr lang="en-US" altLang="zh-CN" sz="1800" kern="1200" dirty="0">
                          <a:solidFill>
                            <a:schemeClr val="dk1"/>
                          </a:solidFill>
                          <a:effectLst/>
                          <a:latin typeface="+mn-lt"/>
                          <a:ea typeface="+mn-ea"/>
                          <a:cs typeface="+mn-cs"/>
                        </a:rPr>
                        <a:t>2.</a:t>
                      </a:r>
                      <a:r>
                        <a:rPr lang="zh-CN" altLang="zh-CN" sz="1800" kern="1200" dirty="0">
                          <a:solidFill>
                            <a:schemeClr val="dk1"/>
                          </a:solidFill>
                          <a:effectLst/>
                          <a:latin typeface="+mn-lt"/>
                          <a:ea typeface="+mn-ea"/>
                          <a:cs typeface="+mn-cs"/>
                        </a:rPr>
                        <a:t>成员对项目实施过程中采用的技术掌握不够深入。</a:t>
                      </a:r>
                      <a:endParaRPr lang="zh-CN" altLang="zh-CN" sz="1800" kern="1200" dirty="0">
                        <a:solidFill>
                          <a:schemeClr val="dk1"/>
                        </a:solidFill>
                        <a:effectLst/>
                        <a:latin typeface="+mn-lt"/>
                        <a:ea typeface="+mn-ea"/>
                        <a:cs typeface="+mn-cs"/>
                      </a:endParaRPr>
                    </a:p>
                    <a:p>
                      <a:r>
                        <a:rPr lang="en-US" altLang="zh-CN" sz="1800" kern="1200" dirty="0">
                          <a:solidFill>
                            <a:schemeClr val="dk1"/>
                          </a:solidFill>
                          <a:effectLst/>
                          <a:latin typeface="+mn-lt"/>
                          <a:ea typeface="+mn-ea"/>
                          <a:cs typeface="+mn-cs"/>
                        </a:rPr>
                        <a:t>3.</a:t>
                      </a:r>
                      <a:r>
                        <a:rPr lang="zh-CN" altLang="zh-CN" sz="1800" kern="1200" dirty="0">
                          <a:solidFill>
                            <a:schemeClr val="dk1"/>
                          </a:solidFill>
                          <a:effectLst/>
                          <a:latin typeface="+mn-lt"/>
                          <a:ea typeface="+mn-ea"/>
                          <a:cs typeface="+mn-cs"/>
                        </a:rPr>
                        <a:t>软件能否按照工期的要求完成。</a:t>
                      </a:r>
                      <a:endParaRPr lang="zh-CN" altLang="en-US" dirty="0"/>
                    </a:p>
                  </a:txBody>
                  <a:tcPr/>
                </a:tc>
                <a:tc>
                  <a:txBody>
                    <a:bodyPr/>
                    <a:lstStyle/>
                    <a:p>
                      <a:r>
                        <a:rPr lang="zh-CN" altLang="zh-CN" sz="1800" kern="1200">
                          <a:solidFill>
                            <a:schemeClr val="dk1"/>
                          </a:solidFill>
                          <a:effectLst/>
                          <a:latin typeface="+mn-lt"/>
                          <a:ea typeface="+mn-ea"/>
                          <a:cs typeface="+mn-cs"/>
                        </a:rPr>
                        <a:t>组内成员技术水平较低，不能及时完成任务。</a:t>
                      </a:r>
                      <a:endParaRPr lang="zh-CN" altLang="en-US" dirty="0"/>
                    </a:p>
                  </a:txBody>
                  <a:tcPr/>
                </a:tc>
                <a:tc>
                  <a:txBody>
                    <a:bodyPr/>
                    <a:lstStyle/>
                    <a:p>
                      <a:r>
                        <a:rPr lang="en-US" altLang="zh-CN" sz="1800" kern="1200" dirty="0">
                          <a:solidFill>
                            <a:schemeClr val="dk1"/>
                          </a:solidFill>
                          <a:effectLst/>
                          <a:latin typeface="+mn-lt"/>
                          <a:ea typeface="+mn-ea"/>
                          <a:cs typeface="+mn-cs"/>
                        </a:rPr>
                        <a:t>50%</a:t>
                      </a:r>
                      <a:endParaRPr lang="zh-CN" altLang="en-US" dirty="0"/>
                    </a:p>
                  </a:txBody>
                  <a:tcPr/>
                </a:tc>
                <a:tc>
                  <a:txBody>
                    <a:bodyPr/>
                    <a:lstStyle/>
                    <a:p>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提高成员技术水平和管理水平。自主安排时间学习组内培训计划所要求的内容，提高成员的技术水平。</a:t>
                      </a:r>
                      <a:endParaRPr lang="zh-CN" altLang="zh-CN" sz="1800" kern="1200" dirty="0">
                        <a:solidFill>
                          <a:schemeClr val="dk1"/>
                        </a:solidFill>
                        <a:effectLst/>
                        <a:latin typeface="+mn-lt"/>
                        <a:ea typeface="+mn-ea"/>
                        <a:cs typeface="+mn-cs"/>
                      </a:endParaRPr>
                    </a:p>
                    <a:p>
                      <a:r>
                        <a:rPr lang="en-US" altLang="zh-CN" sz="1800" kern="1200" dirty="0">
                          <a:solidFill>
                            <a:schemeClr val="dk1"/>
                          </a:solidFill>
                          <a:effectLst/>
                          <a:latin typeface="+mn-lt"/>
                          <a:ea typeface="+mn-ea"/>
                          <a:cs typeface="+mn-cs"/>
                        </a:rPr>
                        <a:t>2.</a:t>
                      </a:r>
                      <a:r>
                        <a:rPr lang="zh-CN" altLang="zh-CN" sz="1800" kern="1200" dirty="0">
                          <a:solidFill>
                            <a:schemeClr val="dk1"/>
                          </a:solidFill>
                          <a:effectLst/>
                          <a:latin typeface="+mn-lt"/>
                          <a:ea typeface="+mn-ea"/>
                          <a:cs typeface="+mn-cs"/>
                        </a:rPr>
                        <a:t>统一规划和技术标准。在总体规划指导下，按一定的标准和规范，分阶段逐步开发建设该程序，确立统一的发展规划和技术标准。成员使用统一的格式与软件，以便文件的传播浏览和使用。</a:t>
                      </a:r>
                      <a:endParaRPr lang="zh-CN" altLang="en-US"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endParaRPr lang="en-US" altLang="zh-CN" sz="2400" dirty="0">
              <a:latin typeface="汉仪中黑简" panose="02010600000101010101" charset="-122"/>
              <a:ea typeface="汉仪中黑简" panose="02010600000101010101" charset="-122"/>
              <a:cs typeface="汉仪中黑简" panose="02010600000101010101" charset="-122"/>
            </a:endParaRPr>
          </a:p>
        </p:txBody>
      </p:sp>
      <p:sp>
        <p:nvSpPr>
          <p:cNvPr id="46" name="灯片编号占位符 4"/>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mtClean="0">
                <a:latin typeface="汉仪中黑简" panose="02010600000101010101" charset="-122"/>
                <a:ea typeface="汉仪中黑简" panose="02010600000101010101" charset="-122"/>
                <a:cs typeface="汉仪中黑简" panose="02010600000101010101" charset="-122"/>
              </a:rPr>
            </a:fld>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5" name="文本框 4"/>
          <p:cNvSpPr txBox="1"/>
          <p:nvPr/>
        </p:nvSpPr>
        <p:spPr>
          <a:xfrm>
            <a:off x="1575753" y="509905"/>
            <a:ext cx="9000000" cy="583565"/>
          </a:xfrm>
          <a:prstGeom prst="rect">
            <a:avLst/>
          </a:prstGeom>
          <a:noFill/>
        </p:spPr>
        <p:txBody>
          <a:bodyPr wrap="square" rtlCol="0">
            <a:spAutoFit/>
          </a:bodyPr>
          <a:lstStyle/>
          <a:p>
            <a:pPr algn="ctr"/>
            <a:r>
              <a:rPr lang="zh-CN" altLang="en-US" sz="3200" b="1" dirty="0">
                <a:latin typeface="+mj-ea"/>
                <a:ea typeface="+mj-ea"/>
                <a:cs typeface="汉仪中黑简" panose="02010600000101010101" charset="-122"/>
                <a:sym typeface="+mn-ea"/>
              </a:rPr>
              <a:t>风险问题及预案</a:t>
            </a:r>
            <a:endParaRPr lang="zh-CN" altLang="en-US" sz="3200" b="1" dirty="0">
              <a:latin typeface="+mj-ea"/>
              <a:ea typeface="+mj-ea"/>
              <a:cs typeface="汉仪中黑简" panose="02010600000101010101" charset="-122"/>
              <a:sym typeface="+mn-ea"/>
            </a:endParaRPr>
          </a:p>
        </p:txBody>
      </p:sp>
      <p:graphicFrame>
        <p:nvGraphicFramePr>
          <p:cNvPr id="3" name="表格 5"/>
          <p:cNvGraphicFramePr>
            <a:graphicFrameLocks noGrp="1"/>
          </p:cNvGraphicFramePr>
          <p:nvPr>
            <p:custDataLst>
              <p:tags r:id="rId1"/>
            </p:custDataLst>
          </p:nvPr>
        </p:nvGraphicFramePr>
        <p:xfrm>
          <a:off x="133738" y="1204798"/>
          <a:ext cx="11924523" cy="5516677"/>
        </p:xfrm>
        <a:graphic>
          <a:graphicData uri="http://schemas.openxmlformats.org/drawingml/2006/table">
            <a:tbl>
              <a:tblPr firstRow="1" bandRow="1">
                <a:tableStyleId>{5C22544A-7EE6-4342-B048-85BDC9FD1C3A}</a:tableStyleId>
              </a:tblPr>
              <a:tblGrid>
                <a:gridCol w="1100086"/>
                <a:gridCol w="3581871"/>
                <a:gridCol w="2186048"/>
                <a:gridCol w="1133885"/>
                <a:gridCol w="3922633"/>
              </a:tblGrid>
              <a:tr h="557081">
                <a:tc>
                  <a:txBody>
                    <a:bodyPr/>
                    <a:lstStyle/>
                    <a:p>
                      <a:r>
                        <a:rPr lang="zh-CN" altLang="zh-CN" sz="1600" b="1" kern="1200" dirty="0">
                          <a:solidFill>
                            <a:schemeClr val="lt1"/>
                          </a:solidFill>
                          <a:effectLst/>
                          <a:latin typeface="+mn-lt"/>
                          <a:ea typeface="+mn-ea"/>
                          <a:cs typeface="+mn-cs"/>
                        </a:rPr>
                        <a:t>风险类型</a:t>
                      </a:r>
                      <a:endParaRPr lang="zh-CN" altLang="en-US" sz="1600" dirty="0"/>
                    </a:p>
                  </a:txBody>
                  <a:tcPr/>
                </a:tc>
                <a:tc>
                  <a:txBody>
                    <a:bodyPr/>
                    <a:lstStyle/>
                    <a:p>
                      <a:r>
                        <a:rPr lang="zh-CN" altLang="zh-CN" sz="1600" b="1" kern="1200" dirty="0">
                          <a:solidFill>
                            <a:schemeClr val="lt1"/>
                          </a:solidFill>
                          <a:effectLst/>
                          <a:latin typeface="+mn-lt"/>
                          <a:ea typeface="+mn-ea"/>
                          <a:cs typeface="+mn-cs"/>
                        </a:rPr>
                        <a:t>存在风险</a:t>
                      </a:r>
                      <a:endParaRPr lang="zh-CN" altLang="en-US" sz="1600" dirty="0"/>
                    </a:p>
                  </a:txBody>
                  <a:tcPr/>
                </a:tc>
                <a:tc>
                  <a:txBody>
                    <a:bodyPr/>
                    <a:lstStyle/>
                    <a:p>
                      <a:r>
                        <a:rPr lang="zh-CN" altLang="zh-CN" sz="1600" b="1" kern="1200" dirty="0">
                          <a:solidFill>
                            <a:schemeClr val="lt1"/>
                          </a:solidFill>
                          <a:effectLst/>
                          <a:latin typeface="+mn-lt"/>
                          <a:ea typeface="+mn-ea"/>
                          <a:cs typeface="+mn-cs"/>
                        </a:rPr>
                        <a:t>产生风险原因</a:t>
                      </a:r>
                      <a:endParaRPr lang="zh-CN" altLang="en-US" sz="1600" dirty="0"/>
                    </a:p>
                  </a:txBody>
                  <a:tcPr/>
                </a:tc>
                <a:tc>
                  <a:txBody>
                    <a:bodyPr/>
                    <a:lstStyle/>
                    <a:p>
                      <a:r>
                        <a:rPr lang="zh-CN" altLang="zh-CN" sz="1600" b="1" kern="1200" dirty="0">
                          <a:solidFill>
                            <a:schemeClr val="lt1"/>
                          </a:solidFill>
                          <a:effectLst/>
                          <a:latin typeface="+mn-lt"/>
                          <a:ea typeface="+mn-ea"/>
                          <a:cs typeface="+mn-cs"/>
                        </a:rPr>
                        <a:t>发生预估概率</a:t>
                      </a:r>
                      <a:endParaRPr lang="zh-CN" altLang="en-US" sz="1600" dirty="0"/>
                    </a:p>
                  </a:txBody>
                  <a:tcPr/>
                </a:tc>
                <a:tc>
                  <a:txBody>
                    <a:bodyPr/>
                    <a:lstStyle/>
                    <a:p>
                      <a:r>
                        <a:rPr lang="zh-CN" altLang="zh-CN" sz="1600" b="1" kern="1200" dirty="0">
                          <a:solidFill>
                            <a:schemeClr val="lt1"/>
                          </a:solidFill>
                          <a:effectLst/>
                          <a:latin typeface="+mn-lt"/>
                          <a:ea typeface="+mn-ea"/>
                          <a:cs typeface="+mn-cs"/>
                        </a:rPr>
                        <a:t>风险预案（规避）</a:t>
                      </a:r>
                      <a:endParaRPr lang="zh-CN" altLang="en-US" sz="1600" dirty="0"/>
                    </a:p>
                  </a:txBody>
                  <a:tcPr/>
                </a:tc>
              </a:tr>
              <a:tr h="791641">
                <a:tc>
                  <a:txBody>
                    <a:bodyPr/>
                    <a:lstStyle/>
                    <a:p>
                      <a:r>
                        <a:rPr lang="zh-CN" altLang="zh-CN" sz="1600" kern="1200" dirty="0">
                          <a:solidFill>
                            <a:schemeClr val="dk1"/>
                          </a:solidFill>
                          <a:effectLst/>
                          <a:latin typeface="+mn-lt"/>
                          <a:ea typeface="+mn-ea"/>
                          <a:cs typeface="+mn-cs"/>
                        </a:rPr>
                        <a:t>质量风险</a:t>
                      </a:r>
                      <a:endParaRPr lang="zh-CN" altLang="en-US" sz="1600" dirty="0"/>
                    </a:p>
                  </a:txBody>
                  <a:tcPr/>
                </a:tc>
                <a:tc>
                  <a:txBody>
                    <a:bodyPr/>
                    <a:lstStyle/>
                    <a:p>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软件质量体系能否被有效的保证。</a:t>
                      </a:r>
                      <a:endParaRPr lang="zh-CN" altLang="zh-CN" sz="1600" kern="1200" dirty="0">
                        <a:solidFill>
                          <a:schemeClr val="dk1"/>
                        </a:solidFill>
                        <a:effectLst/>
                        <a:latin typeface="+mn-lt"/>
                        <a:ea typeface="+mn-ea"/>
                        <a:cs typeface="+mn-cs"/>
                      </a:endParaRPr>
                    </a:p>
                    <a:p>
                      <a:r>
                        <a:rPr lang="en-US" altLang="zh-CN" sz="1600" kern="1200" dirty="0">
                          <a:solidFill>
                            <a:schemeClr val="dk1"/>
                          </a:solidFill>
                          <a:effectLst/>
                          <a:latin typeface="+mn-lt"/>
                          <a:ea typeface="+mn-ea"/>
                          <a:cs typeface="+mn-cs"/>
                        </a:rPr>
                        <a:t>2.</a:t>
                      </a:r>
                      <a:r>
                        <a:rPr lang="zh-CN" altLang="zh-CN" sz="1600" kern="1200" dirty="0">
                          <a:solidFill>
                            <a:schemeClr val="dk1"/>
                          </a:solidFill>
                          <a:effectLst/>
                          <a:latin typeface="+mn-lt"/>
                          <a:ea typeface="+mn-ea"/>
                          <a:cs typeface="+mn-cs"/>
                        </a:rPr>
                        <a:t>开发额外不需要的功能，延长了计划进度。</a:t>
                      </a:r>
                      <a:endParaRPr lang="zh-CN" altLang="en-US" sz="1600" dirty="0"/>
                    </a:p>
                  </a:txBody>
                  <a:tcPr/>
                </a:tc>
                <a:tc>
                  <a:txBody>
                    <a:bodyPr/>
                    <a:lstStyle/>
                    <a:p>
                      <a:r>
                        <a:rPr lang="zh-CN" altLang="zh-CN" sz="1600" kern="1200" dirty="0">
                          <a:solidFill>
                            <a:schemeClr val="dk1"/>
                          </a:solidFill>
                          <a:effectLst/>
                          <a:latin typeface="+mn-lt"/>
                          <a:ea typeface="+mn-ea"/>
                          <a:cs typeface="+mn-cs"/>
                        </a:rPr>
                        <a:t>组内成员设计产生不一样的差错。</a:t>
                      </a:r>
                      <a:endParaRPr lang="zh-CN" altLang="en-US" sz="1600" dirty="0"/>
                    </a:p>
                  </a:txBody>
                  <a:tcPr/>
                </a:tc>
                <a:tc>
                  <a:txBody>
                    <a:bodyPr/>
                    <a:lstStyle/>
                    <a:p>
                      <a:r>
                        <a:rPr lang="en-US" altLang="zh-CN" sz="1600" kern="1200" dirty="0">
                          <a:solidFill>
                            <a:schemeClr val="dk1"/>
                          </a:solidFill>
                          <a:effectLst/>
                          <a:latin typeface="+mn-lt"/>
                          <a:ea typeface="+mn-ea"/>
                          <a:cs typeface="+mn-cs"/>
                        </a:rPr>
                        <a:t>10%</a:t>
                      </a:r>
                      <a:endParaRPr lang="zh-CN" altLang="en-US" sz="1600" dirty="0"/>
                    </a:p>
                  </a:txBody>
                  <a:tcPr/>
                </a:tc>
                <a:tc>
                  <a:txBody>
                    <a:bodyPr/>
                    <a:lstStyle/>
                    <a:p>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经常和用户交流工作成果</a:t>
                      </a:r>
                      <a:endParaRPr lang="zh-CN" altLang="zh-CN" sz="1600" kern="1200" dirty="0">
                        <a:solidFill>
                          <a:schemeClr val="dk1"/>
                        </a:solidFill>
                        <a:effectLst/>
                        <a:latin typeface="+mn-lt"/>
                        <a:ea typeface="+mn-ea"/>
                        <a:cs typeface="+mn-cs"/>
                      </a:endParaRPr>
                    </a:p>
                    <a:p>
                      <a:r>
                        <a:rPr lang="en-US" altLang="zh-CN" sz="1600" kern="1200" dirty="0">
                          <a:solidFill>
                            <a:schemeClr val="dk1"/>
                          </a:solidFill>
                          <a:effectLst/>
                          <a:latin typeface="+mn-lt"/>
                          <a:ea typeface="+mn-ea"/>
                          <a:cs typeface="+mn-cs"/>
                        </a:rPr>
                        <a:t>2.</a:t>
                      </a:r>
                      <a:r>
                        <a:rPr lang="zh-CN" altLang="zh-CN" sz="1600" kern="1200" dirty="0">
                          <a:solidFill>
                            <a:schemeClr val="dk1"/>
                          </a:solidFill>
                          <a:effectLst/>
                          <a:latin typeface="+mn-lt"/>
                          <a:ea typeface="+mn-ea"/>
                          <a:cs typeface="+mn-cs"/>
                        </a:rPr>
                        <a:t>软件开发时需采用符合要求的开发流程</a:t>
                      </a:r>
                      <a:endParaRPr lang="zh-CN" altLang="zh-CN" sz="1600" kern="1200" dirty="0">
                        <a:solidFill>
                          <a:schemeClr val="dk1"/>
                        </a:solidFill>
                        <a:effectLst/>
                        <a:latin typeface="+mn-lt"/>
                        <a:ea typeface="+mn-ea"/>
                        <a:cs typeface="+mn-cs"/>
                      </a:endParaRPr>
                    </a:p>
                    <a:p>
                      <a:r>
                        <a:rPr lang="en-US" altLang="zh-CN" sz="1600" kern="1200" dirty="0">
                          <a:solidFill>
                            <a:schemeClr val="dk1"/>
                          </a:solidFill>
                          <a:effectLst/>
                          <a:latin typeface="+mn-lt"/>
                          <a:ea typeface="+mn-ea"/>
                          <a:cs typeface="+mn-cs"/>
                        </a:rPr>
                        <a:t>3.</a:t>
                      </a:r>
                      <a:r>
                        <a:rPr lang="zh-CN" altLang="zh-CN" sz="1600" kern="1200" dirty="0">
                          <a:solidFill>
                            <a:schemeClr val="dk1"/>
                          </a:solidFill>
                          <a:effectLst/>
                          <a:latin typeface="+mn-lt"/>
                          <a:ea typeface="+mn-ea"/>
                          <a:cs typeface="+mn-cs"/>
                        </a:rPr>
                        <a:t>定期展开会议对项目进行检查和评审</a:t>
                      </a:r>
                      <a:endParaRPr lang="zh-CN" altLang="en-US" sz="1600" dirty="0"/>
                    </a:p>
                  </a:txBody>
                  <a:tcPr anchor="ctr"/>
                </a:tc>
              </a:tr>
              <a:tr h="1620043">
                <a:tc>
                  <a:txBody>
                    <a:bodyPr/>
                    <a:lstStyle/>
                    <a:p>
                      <a:r>
                        <a:rPr lang="zh-CN" altLang="zh-CN" sz="1600" kern="1200" dirty="0">
                          <a:solidFill>
                            <a:schemeClr val="dk1"/>
                          </a:solidFill>
                          <a:effectLst/>
                          <a:latin typeface="+mn-lt"/>
                          <a:ea typeface="+mn-ea"/>
                          <a:cs typeface="+mn-cs"/>
                        </a:rPr>
                        <a:t>项目管理风险</a:t>
                      </a:r>
                      <a:endParaRPr lang="zh-CN" altLang="en-US" sz="1600" dirty="0"/>
                    </a:p>
                  </a:txBody>
                  <a:tcPr/>
                </a:tc>
                <a:tc>
                  <a:txBody>
                    <a:bodyPr/>
                    <a:lstStyle/>
                    <a:p>
                      <a:r>
                        <a:rPr lang="zh-CN" altLang="zh-CN" sz="1600" kern="1200" dirty="0">
                          <a:solidFill>
                            <a:schemeClr val="dk1"/>
                          </a:solidFill>
                          <a:effectLst/>
                          <a:latin typeface="+mn-lt"/>
                          <a:ea typeface="+mn-ea"/>
                          <a:cs typeface="+mn-cs"/>
                        </a:rPr>
                        <a:t>项目项目经理缺乏项目管理的经验，可能会产生采用了不符合项目特征的组织结构和管理模式，人员之间的沟通和协调产生障碍，因绩效评估、奖惩等方面的不当措施而挫伤员工的工作积极性等情况。</a:t>
                      </a:r>
                      <a:endParaRPr lang="zh-CN" altLang="en-US" sz="1600" dirty="0"/>
                    </a:p>
                  </a:txBody>
                  <a:tcPr/>
                </a:tc>
                <a:tc>
                  <a:txBody>
                    <a:bodyPr/>
                    <a:lstStyle/>
                    <a:p>
                      <a:r>
                        <a:rPr lang="zh-CN" altLang="zh-CN" sz="1600" kern="1200" dirty="0">
                          <a:solidFill>
                            <a:schemeClr val="dk1"/>
                          </a:solidFill>
                          <a:effectLst/>
                          <a:latin typeface="+mn-lt"/>
                          <a:ea typeface="+mn-ea"/>
                          <a:cs typeface="+mn-cs"/>
                        </a:rPr>
                        <a:t>项目管理上出现问题，组内成员之间沟通出现问题。</a:t>
                      </a:r>
                      <a:endParaRPr lang="zh-CN" altLang="en-US" sz="1600" dirty="0"/>
                    </a:p>
                  </a:txBody>
                  <a:tcPr/>
                </a:tc>
                <a:tc>
                  <a:txBody>
                    <a:bodyPr/>
                    <a:lstStyle/>
                    <a:p>
                      <a:r>
                        <a:rPr lang="en-US" altLang="zh-CN" sz="1600" kern="1200" dirty="0">
                          <a:solidFill>
                            <a:schemeClr val="dk1"/>
                          </a:solidFill>
                          <a:effectLst/>
                          <a:latin typeface="+mn-lt"/>
                          <a:ea typeface="+mn-ea"/>
                          <a:cs typeface="+mn-cs"/>
                        </a:rPr>
                        <a:t>5%</a:t>
                      </a:r>
                      <a:endParaRPr lang="zh-CN" altLang="en-US" sz="1600" dirty="0"/>
                    </a:p>
                  </a:txBody>
                  <a:tcPr/>
                </a:tc>
                <a:tc>
                  <a:txBody>
                    <a:bodyPr/>
                    <a:lstStyle/>
                    <a:p>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加强项目管理能力</a:t>
                      </a:r>
                      <a:r>
                        <a:rPr lang="zh-CN" altLang="en-US" sz="1600" kern="1200" dirty="0">
                          <a:solidFill>
                            <a:schemeClr val="dk1"/>
                          </a:solidFill>
                          <a:effectLst/>
                          <a:latin typeface="+mn-lt"/>
                          <a:ea typeface="+mn-ea"/>
                          <a:cs typeface="+mn-cs"/>
                        </a:rPr>
                        <a:t>，</a:t>
                      </a:r>
                      <a:r>
                        <a:rPr lang="zh-CN" altLang="zh-CN" sz="1600" kern="1200" dirty="0">
                          <a:solidFill>
                            <a:schemeClr val="dk1"/>
                          </a:solidFill>
                          <a:effectLst/>
                          <a:latin typeface="+mn-lt"/>
                          <a:ea typeface="+mn-ea"/>
                          <a:cs typeface="+mn-cs"/>
                        </a:rPr>
                        <a:t>软件开发需要长期储备人才，工程上选用优秀的设计，时常跟进项目进度，关注项目需求开发，准备必要的备用方案。制订好人员分工计划，选择合适的管理人员，确保各项工作有序进行。</a:t>
                      </a:r>
                      <a:endParaRPr lang="zh-CN" altLang="en-US" sz="1600" dirty="0"/>
                    </a:p>
                  </a:txBody>
                  <a:tcPr/>
                </a:tc>
              </a:tr>
              <a:tr h="2494554">
                <a:tc>
                  <a:txBody>
                    <a:bodyPr/>
                    <a:lstStyle/>
                    <a:p>
                      <a:r>
                        <a:rPr lang="zh-CN" altLang="zh-CN" sz="1800" kern="1200" dirty="0">
                          <a:solidFill>
                            <a:schemeClr val="dk1"/>
                          </a:solidFill>
                          <a:effectLst/>
                          <a:latin typeface="+mn-lt"/>
                          <a:ea typeface="+mn-ea"/>
                          <a:cs typeface="+mn-cs"/>
                        </a:rPr>
                        <a:t>需求变更风险</a:t>
                      </a:r>
                      <a:endParaRPr lang="zh-CN" altLang="en-US" sz="1600" dirty="0"/>
                    </a:p>
                  </a:txBody>
                  <a:tcPr/>
                </a:tc>
                <a:tc>
                  <a:txBody>
                    <a:bodyPr/>
                    <a:lstStyle/>
                    <a:p>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需求已经成为项目基准，但需求还在继续变化；</a:t>
                      </a:r>
                      <a:endParaRPr lang="zh-CN" altLang="zh-CN" sz="1800" kern="1200" dirty="0">
                        <a:solidFill>
                          <a:schemeClr val="dk1"/>
                        </a:solidFill>
                        <a:effectLst/>
                        <a:latin typeface="+mn-lt"/>
                        <a:ea typeface="+mn-ea"/>
                        <a:cs typeface="+mn-cs"/>
                      </a:endParaRPr>
                    </a:p>
                    <a:p>
                      <a:r>
                        <a:rPr lang="en-US" altLang="zh-CN" sz="1800" kern="1200" dirty="0">
                          <a:solidFill>
                            <a:schemeClr val="dk1"/>
                          </a:solidFill>
                          <a:effectLst/>
                          <a:latin typeface="+mn-lt"/>
                          <a:ea typeface="+mn-ea"/>
                          <a:cs typeface="+mn-cs"/>
                        </a:rPr>
                        <a:t>2.</a:t>
                      </a:r>
                      <a:r>
                        <a:rPr lang="zh-CN" altLang="zh-CN" sz="1800" kern="1200" dirty="0">
                          <a:solidFill>
                            <a:schemeClr val="dk1"/>
                          </a:solidFill>
                          <a:effectLst/>
                          <a:latin typeface="+mn-lt"/>
                          <a:ea typeface="+mn-ea"/>
                          <a:cs typeface="+mn-cs"/>
                        </a:rPr>
                        <a:t>需求定义欠佳，而进一步的定义会扩展项目范畴；</a:t>
                      </a:r>
                      <a:endParaRPr lang="zh-CN" altLang="zh-CN" sz="1800" kern="1200" dirty="0">
                        <a:solidFill>
                          <a:schemeClr val="dk1"/>
                        </a:solidFill>
                        <a:effectLst/>
                        <a:latin typeface="+mn-lt"/>
                        <a:ea typeface="+mn-ea"/>
                        <a:cs typeface="+mn-cs"/>
                      </a:endParaRPr>
                    </a:p>
                    <a:p>
                      <a:r>
                        <a:rPr lang="en-US" altLang="zh-CN" sz="1800" kern="1200" dirty="0">
                          <a:solidFill>
                            <a:schemeClr val="dk1"/>
                          </a:solidFill>
                          <a:effectLst/>
                          <a:latin typeface="+mn-lt"/>
                          <a:ea typeface="+mn-ea"/>
                          <a:cs typeface="+mn-cs"/>
                        </a:rPr>
                        <a:t>3.</a:t>
                      </a:r>
                      <a:r>
                        <a:rPr lang="zh-CN" altLang="zh-CN" sz="1800" kern="1200" dirty="0">
                          <a:solidFill>
                            <a:schemeClr val="dk1"/>
                          </a:solidFill>
                          <a:effectLst/>
                          <a:latin typeface="+mn-lt"/>
                          <a:ea typeface="+mn-ea"/>
                          <a:cs typeface="+mn-cs"/>
                        </a:rPr>
                        <a:t>客户添加额外的需求；</a:t>
                      </a:r>
                      <a:endParaRPr lang="zh-CN" altLang="zh-CN" sz="1800" kern="1200" dirty="0">
                        <a:solidFill>
                          <a:schemeClr val="dk1"/>
                        </a:solidFill>
                        <a:effectLst/>
                        <a:latin typeface="+mn-lt"/>
                        <a:ea typeface="+mn-ea"/>
                        <a:cs typeface="+mn-cs"/>
                      </a:endParaRPr>
                    </a:p>
                    <a:p>
                      <a:r>
                        <a:rPr lang="en-US" altLang="zh-CN" sz="1800" kern="1200" dirty="0">
                          <a:solidFill>
                            <a:schemeClr val="dk1"/>
                          </a:solidFill>
                          <a:effectLst/>
                          <a:latin typeface="+mn-lt"/>
                          <a:ea typeface="+mn-ea"/>
                          <a:cs typeface="+mn-cs"/>
                        </a:rPr>
                        <a:t>4.</a:t>
                      </a:r>
                      <a:r>
                        <a:rPr lang="zh-CN" altLang="zh-CN" sz="1800" kern="1200" dirty="0">
                          <a:solidFill>
                            <a:schemeClr val="dk1"/>
                          </a:solidFill>
                          <a:effectLst/>
                          <a:latin typeface="+mn-lt"/>
                          <a:ea typeface="+mn-ea"/>
                          <a:cs typeface="+mn-cs"/>
                        </a:rPr>
                        <a:t>在做需求中客户参与不够；</a:t>
                      </a:r>
                      <a:endParaRPr lang="zh-CN" altLang="zh-CN" sz="1800" kern="1200" dirty="0">
                        <a:solidFill>
                          <a:schemeClr val="dk1"/>
                        </a:solidFill>
                        <a:effectLst/>
                        <a:latin typeface="+mn-lt"/>
                        <a:ea typeface="+mn-ea"/>
                        <a:cs typeface="+mn-cs"/>
                      </a:endParaRPr>
                    </a:p>
                    <a:p>
                      <a:r>
                        <a:rPr lang="en-US" altLang="zh-CN" sz="1800" kern="1200" dirty="0">
                          <a:solidFill>
                            <a:schemeClr val="dk1"/>
                          </a:solidFill>
                          <a:effectLst/>
                          <a:latin typeface="+mn-lt"/>
                          <a:ea typeface="+mn-ea"/>
                          <a:cs typeface="+mn-cs"/>
                        </a:rPr>
                        <a:t>5.</a:t>
                      </a:r>
                      <a:r>
                        <a:rPr lang="zh-CN" altLang="zh-CN" sz="1800" kern="1200" dirty="0">
                          <a:solidFill>
                            <a:schemeClr val="dk1"/>
                          </a:solidFill>
                          <a:effectLst/>
                          <a:latin typeface="+mn-lt"/>
                          <a:ea typeface="+mn-ea"/>
                          <a:cs typeface="+mn-cs"/>
                        </a:rPr>
                        <a:t>缺少有效的需求变化管理过程。</a:t>
                      </a:r>
                      <a:endParaRPr lang="zh-CN" altLang="en-US" sz="1600" dirty="0"/>
                    </a:p>
                  </a:txBody>
                  <a:tcPr/>
                </a:tc>
                <a:tc>
                  <a:txBody>
                    <a:bodyPr/>
                    <a:lstStyle/>
                    <a:p>
                      <a:r>
                        <a:rPr lang="zh-CN" altLang="zh-CN" sz="1800" kern="1200" dirty="0">
                          <a:solidFill>
                            <a:schemeClr val="dk1"/>
                          </a:solidFill>
                          <a:effectLst/>
                          <a:latin typeface="+mn-lt"/>
                          <a:ea typeface="+mn-ea"/>
                          <a:cs typeface="+mn-cs"/>
                        </a:rPr>
                        <a:t>甲方提出需求变更，对现有需求不满意。</a:t>
                      </a:r>
                      <a:endParaRPr lang="zh-CN" altLang="en-US" sz="1600" dirty="0"/>
                    </a:p>
                  </a:txBody>
                  <a:tcPr/>
                </a:tc>
                <a:tc>
                  <a:txBody>
                    <a:bodyPr/>
                    <a:lstStyle/>
                    <a:p>
                      <a:r>
                        <a:rPr lang="en-US" altLang="zh-CN" sz="1800" kern="1200" dirty="0">
                          <a:solidFill>
                            <a:schemeClr val="dk1"/>
                          </a:solidFill>
                          <a:effectLst/>
                          <a:latin typeface="+mn-lt"/>
                          <a:ea typeface="+mn-ea"/>
                          <a:cs typeface="+mn-cs"/>
                        </a:rPr>
                        <a:t>50%</a:t>
                      </a:r>
                      <a:endParaRPr lang="zh-CN" altLang="en-US" sz="1600" dirty="0"/>
                    </a:p>
                  </a:txBody>
                  <a:tcPr/>
                </a:tc>
                <a:tc>
                  <a:txBody>
                    <a:bodyPr/>
                    <a:lstStyle/>
                    <a:p>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团队成员的高度配合和密切协作</a:t>
                      </a:r>
                      <a:endParaRPr lang="zh-CN" altLang="zh-CN" sz="1800" kern="1200" dirty="0">
                        <a:solidFill>
                          <a:schemeClr val="dk1"/>
                        </a:solidFill>
                        <a:effectLst/>
                        <a:latin typeface="+mn-lt"/>
                        <a:ea typeface="+mn-ea"/>
                        <a:cs typeface="+mn-cs"/>
                      </a:endParaRPr>
                    </a:p>
                    <a:p>
                      <a:r>
                        <a:rPr lang="en-US" altLang="zh-CN" sz="1800" kern="1200" dirty="0">
                          <a:solidFill>
                            <a:schemeClr val="dk1"/>
                          </a:solidFill>
                          <a:effectLst/>
                          <a:latin typeface="+mn-lt"/>
                          <a:ea typeface="+mn-ea"/>
                          <a:cs typeface="+mn-cs"/>
                        </a:rPr>
                        <a:t>2.</a:t>
                      </a:r>
                      <a:r>
                        <a:rPr lang="zh-CN" altLang="zh-CN" sz="1800" kern="1200" dirty="0">
                          <a:solidFill>
                            <a:schemeClr val="dk1"/>
                          </a:solidFill>
                          <a:effectLst/>
                          <a:latin typeface="+mn-lt"/>
                          <a:ea typeface="+mn-ea"/>
                          <a:cs typeface="+mn-cs"/>
                        </a:rPr>
                        <a:t>充分进行用户沟通，强调市场调研，有专门人员对用户进行需求确认充分到位的需求调研</a:t>
                      </a:r>
                      <a:endParaRPr lang="zh-CN" altLang="zh-CN" sz="1800" kern="1200" dirty="0">
                        <a:solidFill>
                          <a:schemeClr val="dk1"/>
                        </a:solidFill>
                        <a:effectLst/>
                        <a:latin typeface="+mn-lt"/>
                        <a:ea typeface="+mn-ea"/>
                        <a:cs typeface="+mn-cs"/>
                      </a:endParaRPr>
                    </a:p>
                    <a:p>
                      <a:r>
                        <a:rPr lang="en-US" altLang="zh-CN" sz="1800" kern="1200" dirty="0">
                          <a:solidFill>
                            <a:schemeClr val="dk1"/>
                          </a:solidFill>
                          <a:effectLst/>
                          <a:latin typeface="+mn-lt"/>
                          <a:ea typeface="+mn-ea"/>
                          <a:cs typeface="+mn-cs"/>
                        </a:rPr>
                        <a:t>3.</a:t>
                      </a:r>
                      <a:r>
                        <a:rPr lang="zh-CN" altLang="zh-CN" sz="1800" kern="1200" dirty="0">
                          <a:solidFill>
                            <a:schemeClr val="dk1"/>
                          </a:solidFill>
                          <a:effectLst/>
                          <a:latin typeface="+mn-lt"/>
                          <a:ea typeface="+mn-ea"/>
                          <a:cs typeface="+mn-cs"/>
                        </a:rPr>
                        <a:t>让用户参与需求评估，确保需求的准确性</a:t>
                      </a:r>
                      <a:endParaRPr lang="zh-CN" altLang="zh-CN" sz="1800" kern="1200" dirty="0">
                        <a:solidFill>
                          <a:schemeClr val="dk1"/>
                        </a:solidFill>
                        <a:effectLst/>
                        <a:latin typeface="+mn-lt"/>
                        <a:ea typeface="+mn-ea"/>
                        <a:cs typeface="+mn-cs"/>
                      </a:endParaRPr>
                    </a:p>
                    <a:p>
                      <a:r>
                        <a:rPr lang="en-US" altLang="zh-CN" sz="1800" kern="1200" dirty="0">
                          <a:solidFill>
                            <a:schemeClr val="dk1"/>
                          </a:solidFill>
                          <a:effectLst/>
                          <a:latin typeface="+mn-lt"/>
                          <a:ea typeface="+mn-ea"/>
                          <a:cs typeface="+mn-cs"/>
                        </a:rPr>
                        <a:t>4.</a:t>
                      </a:r>
                      <a:r>
                        <a:rPr lang="zh-CN" altLang="zh-CN" sz="1800" kern="1200" dirty="0">
                          <a:solidFill>
                            <a:schemeClr val="dk1"/>
                          </a:solidFill>
                          <a:effectLst/>
                          <a:latin typeface="+mn-lt"/>
                          <a:ea typeface="+mn-ea"/>
                          <a:cs typeface="+mn-cs"/>
                        </a:rPr>
                        <a:t>定期召开项目协调会议，定期的汇报工作</a:t>
                      </a:r>
                      <a:endParaRPr lang="zh-CN" altLang="zh-CN" sz="1800" kern="1200" dirty="0">
                        <a:solidFill>
                          <a:schemeClr val="dk1"/>
                        </a:solidFill>
                        <a:effectLst/>
                        <a:latin typeface="+mn-lt"/>
                        <a:ea typeface="+mn-ea"/>
                        <a:cs typeface="+mn-cs"/>
                      </a:endParaRPr>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180715" y="1910080"/>
            <a:ext cx="5822315" cy="2692400"/>
            <a:chOff x="5169" y="3008"/>
            <a:chExt cx="9169" cy="4240"/>
          </a:xfrm>
        </p:grpSpPr>
        <p:sp>
          <p:nvSpPr>
            <p:cNvPr id="9" name="圆角矩形 8"/>
            <p:cNvSpPr/>
            <p:nvPr/>
          </p:nvSpPr>
          <p:spPr>
            <a:xfrm>
              <a:off x="8910" y="3008"/>
              <a:ext cx="1701" cy="1701"/>
            </a:xfrm>
            <a:prstGeom prst="round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latin typeface="宋体" panose="02010600030101010101" pitchFamily="2" charset="-122"/>
                  <a:ea typeface="宋体" panose="02010600030101010101" pitchFamily="2" charset="-122"/>
                  <a:cs typeface="汉仪中黑简" panose="02010600000101010101" charset="-122"/>
                </a:rPr>
                <a:t>04</a:t>
              </a:r>
              <a:endParaRPr lang="en-US" altLang="zh-CN" sz="4000" dirty="0">
                <a:latin typeface="宋体" panose="02010600030101010101" pitchFamily="2" charset="-122"/>
                <a:ea typeface="宋体" panose="02010600030101010101" pitchFamily="2" charset="-122"/>
                <a:cs typeface="汉仪中黑简" panose="02010600000101010101" charset="-122"/>
              </a:endParaRPr>
            </a:p>
          </p:txBody>
        </p:sp>
        <p:sp>
          <p:nvSpPr>
            <p:cNvPr id="7" name="文本框 6"/>
            <p:cNvSpPr txBox="1"/>
            <p:nvPr/>
          </p:nvSpPr>
          <p:spPr>
            <a:xfrm>
              <a:off x="5169" y="5216"/>
              <a:ext cx="9169" cy="1452"/>
            </a:xfrm>
            <a:prstGeom prst="rect">
              <a:avLst/>
            </a:prstGeom>
            <a:noFill/>
          </p:spPr>
          <p:txBody>
            <a:bodyPr wrap="square" rtlCol="0">
              <a:spAutoFit/>
            </a:bodyPr>
            <a:lstStyle/>
            <a:p>
              <a:pPr algn="ctr"/>
              <a:r>
                <a:rPr lang="zh-CN" altLang="en-US" sz="5400" dirty="0">
                  <a:solidFill>
                    <a:srgbClr val="3A778E"/>
                  </a:solidFill>
                  <a:latin typeface="宋体" panose="02010600030101010101" pitchFamily="2" charset="-122"/>
                  <a:ea typeface="宋体" panose="02010600030101010101" pitchFamily="2" charset="-122"/>
                  <a:cs typeface="汉仪中黑简" panose="02010600000101010101" charset="-122"/>
                  <a:sym typeface="+mn-ea"/>
                </a:rPr>
                <a:t>软件需求工程计划</a:t>
              </a:r>
              <a:endParaRPr lang="zh-CN" altLang="en-US" sz="5400" dirty="0">
                <a:solidFill>
                  <a:srgbClr val="3A778E"/>
                </a:solidFill>
                <a:latin typeface="宋体" panose="02010600030101010101" pitchFamily="2" charset="-122"/>
                <a:ea typeface="宋体" panose="02010600030101010101" pitchFamily="2" charset="-122"/>
                <a:cs typeface="汉仪中黑简" panose="02010600000101010101" charset="-122"/>
                <a:sym typeface="+mn-ea"/>
              </a:endParaRPr>
            </a:p>
          </p:txBody>
        </p:sp>
        <p:sp>
          <p:nvSpPr>
            <p:cNvPr id="5" name="文本框 4"/>
            <p:cNvSpPr txBox="1"/>
            <p:nvPr/>
          </p:nvSpPr>
          <p:spPr>
            <a:xfrm>
              <a:off x="5688" y="6668"/>
              <a:ext cx="8144" cy="580"/>
            </a:xfrm>
            <a:prstGeom prst="rect">
              <a:avLst/>
            </a:prstGeom>
            <a:noFill/>
          </p:spPr>
          <p:txBody>
            <a:bodyPr wrap="square" rtlCol="0">
              <a:spAutoFit/>
            </a:bodyPr>
            <a:lstStyle/>
            <a:p>
              <a:pPr algn="ctr"/>
              <a:endParaRPr lang="zh-CN" altLang="en-US" dirty="0">
                <a:solidFill>
                  <a:srgbClr val="3A778E"/>
                </a:solidFill>
                <a:latin typeface="宋体" panose="02010600030101010101" pitchFamily="2" charset="-122"/>
                <a:ea typeface="宋体" panose="02010600030101010101" pitchFamily="2" charset="-122"/>
                <a:cs typeface="汉仪中黑简" panose="02010600000101010101" charset="-122"/>
              </a:endParaRPr>
            </a:p>
          </p:txBody>
        </p:sp>
      </p:grpSp>
      <p:sp>
        <p:nvSpPr>
          <p:cNvPr id="8" name="矩形 7"/>
          <p:cNvSpPr/>
          <p:nvPr/>
        </p:nvSpPr>
        <p:spPr>
          <a:xfrm>
            <a:off x="-3810" y="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11" name="矩形 10"/>
          <p:cNvSpPr/>
          <p:nvPr/>
        </p:nvSpPr>
        <p:spPr>
          <a:xfrm rot="5400000">
            <a:off x="6002190" y="-528718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3A778E"/>
              </a:solidFill>
              <a:latin typeface="宋体" panose="02010600030101010101" pitchFamily="2" charset="-122"/>
              <a:ea typeface="宋体" panose="02010600030101010101" pitchFamily="2" charset="-122"/>
              <a:cs typeface="汉仪中黑简" panose="02010600000101010101" charset="-122"/>
            </a:endParaRPr>
          </a:p>
        </p:txBody>
      </p:sp>
      <p:sp>
        <p:nvSpPr>
          <p:cNvPr id="12" name="矩形 11"/>
          <p:cNvSpPr/>
          <p:nvPr/>
        </p:nvSpPr>
        <p:spPr>
          <a:xfrm rot="10800000">
            <a:off x="-5080" y="613800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13" name="矩形 12"/>
          <p:cNvSpPr/>
          <p:nvPr/>
        </p:nvSpPr>
        <p:spPr>
          <a:xfrm rot="16200000">
            <a:off x="6002190" y="-4936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3A778E"/>
              </a:solidFill>
              <a:latin typeface="宋体" panose="02010600030101010101" pitchFamily="2" charset="-122"/>
              <a:ea typeface="宋体" panose="02010600030101010101" pitchFamily="2" charset="-122"/>
              <a:cs typeface="汉仪中黑简" panose="0201060000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汉仪中黑简" panose="02010600000101010101" charset="-122"/>
              </a:rPr>
              <a:t>04</a:t>
            </a:r>
            <a:endParaRPr lang="en-US" altLang="zh-CN" sz="2400" dirty="0">
              <a:latin typeface="宋体" panose="02010600030101010101" pitchFamily="2" charset="-122"/>
              <a:ea typeface="宋体" panose="02010600030101010101" pitchFamily="2" charset="-122"/>
              <a:cs typeface="汉仪中黑简" panose="02010600000101010101" charset="-122"/>
            </a:endParaRPr>
          </a:p>
        </p:txBody>
      </p:sp>
      <p:grpSp>
        <p:nvGrpSpPr>
          <p:cNvPr id="58" name="组合 57"/>
          <p:cNvGrpSpPr/>
          <p:nvPr/>
        </p:nvGrpSpPr>
        <p:grpSpPr>
          <a:xfrm>
            <a:off x="593725" y="2273300"/>
            <a:ext cx="11227435" cy="4399280"/>
            <a:chOff x="1206" y="2744"/>
            <a:chExt cx="17681" cy="6928"/>
          </a:xfrm>
        </p:grpSpPr>
        <p:grpSp>
          <p:nvGrpSpPr>
            <p:cNvPr id="53" name="组合 52"/>
            <p:cNvGrpSpPr/>
            <p:nvPr/>
          </p:nvGrpSpPr>
          <p:grpSpPr>
            <a:xfrm flipH="1">
              <a:off x="1206" y="3201"/>
              <a:ext cx="4958" cy="6027"/>
              <a:chOff x="1925" y="3201"/>
              <a:chExt cx="4958" cy="6027"/>
            </a:xfrm>
          </p:grpSpPr>
          <p:sp>
            <p:nvSpPr>
              <p:cNvPr id="26" name="íṩļiďe"/>
              <p:cNvSpPr/>
              <p:nvPr/>
            </p:nvSpPr>
            <p:spPr>
              <a:xfrm>
                <a:off x="2033" y="3201"/>
                <a:ext cx="944" cy="943"/>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3A778E"/>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dirty="0">
                    <a:solidFill>
                      <a:schemeClr val="bg1"/>
                    </a:solidFill>
                    <a:latin typeface="宋体" panose="02010600030101010101" pitchFamily="2" charset="-122"/>
                    <a:ea typeface="宋体" panose="02010600030101010101" pitchFamily="2" charset="-122"/>
                    <a:cs typeface="汉仪中黑简" panose="02010600000101010101" charset="-122"/>
                  </a:rPr>
                  <a:t>1</a:t>
                </a:r>
                <a:endParaRPr lang="en-US" sz="24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grpSp>
            <p:nvGrpSpPr>
              <p:cNvPr id="33" name="组合 32"/>
              <p:cNvGrpSpPr/>
              <p:nvPr/>
            </p:nvGrpSpPr>
            <p:grpSpPr>
              <a:xfrm>
                <a:off x="2033" y="6642"/>
                <a:ext cx="944" cy="1109"/>
                <a:chOff x="763588" y="4572583"/>
                <a:chExt cx="599228" cy="704459"/>
              </a:xfrm>
            </p:grpSpPr>
            <p:sp>
              <p:nvSpPr>
                <p:cNvPr id="35" name="íşļíḍé"/>
                <p:cNvSpPr/>
                <p:nvPr/>
              </p:nvSpPr>
              <p:spPr>
                <a:xfrm>
                  <a:off x="922073" y="457258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wrap="square" lIns="91440" tIns="45720" rIns="91440" bIns="45720" anchor="ctr">
                  <a:normAutofit fontScale="92500" lnSpcReduction="20000"/>
                </a:bodyPr>
                <a:lstStyle/>
                <a:p>
                  <a:pPr defTabSz="228600">
                    <a:defRPr sz="3000" cap="none">
                      <a:solidFill>
                        <a:srgbClr val="FFFFFF"/>
                      </a:solidFill>
                      <a:effectLst>
                        <a:outerShdw blurRad="38100" dist="12700" dir="5400000" rotWithShape="0">
                          <a:srgbClr val="000000">
                            <a:alpha val="50000"/>
                          </a:srgbClr>
                        </a:outerShdw>
                      </a:effectLst>
                    </a:defRPr>
                  </a:pPr>
                  <a:endParaRPr sz="1500" dirty="0">
                    <a:latin typeface="宋体" panose="02010600030101010101" pitchFamily="2" charset="-122"/>
                    <a:ea typeface="宋体" panose="02010600030101010101" pitchFamily="2" charset="-122"/>
                    <a:cs typeface="汉仪中黑简" panose="02010600000101010101" charset="-122"/>
                  </a:endParaRPr>
                </a:p>
              </p:txBody>
            </p:sp>
            <p:sp>
              <p:nvSpPr>
                <p:cNvPr id="37" name="íṩļiďe"/>
                <p:cNvSpPr/>
                <p:nvPr/>
              </p:nvSpPr>
              <p:spPr>
                <a:xfrm>
                  <a:off x="763588" y="4677814"/>
                  <a:ext cx="599228" cy="599228"/>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3A778E"/>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dirty="0">
                      <a:solidFill>
                        <a:schemeClr val="bg1"/>
                      </a:solidFill>
                      <a:latin typeface="宋体" panose="02010600030101010101" pitchFamily="2" charset="-122"/>
                      <a:ea typeface="宋体" panose="02010600030101010101" pitchFamily="2" charset="-122"/>
                      <a:cs typeface="汉仪中黑简" panose="02010600000101010101" charset="-122"/>
                    </a:rPr>
                    <a:t>3</a:t>
                  </a:r>
                  <a:endParaRPr lang="en-US" sz="24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grpSp>
          <p:sp>
            <p:nvSpPr>
              <p:cNvPr id="48" name="文本框 47"/>
              <p:cNvSpPr txBox="1"/>
              <p:nvPr/>
            </p:nvSpPr>
            <p:spPr>
              <a:xfrm>
                <a:off x="2033" y="4290"/>
                <a:ext cx="4741" cy="2181"/>
              </a:xfrm>
              <a:prstGeom prst="rect">
                <a:avLst/>
              </a:prstGeom>
              <a:noFill/>
            </p:spPr>
            <p:txBody>
              <a:bodyPr wrap="square" rtlCol="0" anchor="t">
                <a:spAutoFit/>
              </a:bodyPr>
              <a:lstStyle/>
              <a:p>
                <a:pPr algn="r"/>
                <a:r>
                  <a:rPr lang="zh-CN" altLang="en-US" sz="1400" dirty="0">
                    <a:solidFill>
                      <a:schemeClr val="bg1">
                        <a:lumMod val="50000"/>
                      </a:schemeClr>
                    </a:solidFill>
                    <a:latin typeface="+mn-ea"/>
                    <a:cs typeface="汉仪中黑简" panose="02010600000101010101" charset="-122"/>
                  </a:rPr>
                  <a:t>开发前期向用户初步了解需求，对需求进行分析，然后利用相关工具软件列出要开发的系统的主要功能模块，初步定义少量的界面。初步设计后提交给用户进行核验并继续深入了解和分析用户的需求。</a:t>
                </a:r>
                <a:endParaRPr lang="en-US" altLang="zh-CN" sz="1400" dirty="0">
                  <a:solidFill>
                    <a:schemeClr val="bg1">
                      <a:lumMod val="50000"/>
                    </a:schemeClr>
                  </a:solidFill>
                  <a:latin typeface="+mn-ea"/>
                  <a:cs typeface="汉仪中黑简" panose="02010600000101010101" charset="-122"/>
                </a:endParaRPr>
              </a:p>
            </p:txBody>
          </p:sp>
          <p:sp>
            <p:nvSpPr>
              <p:cNvPr id="49" name="文本框 48"/>
              <p:cNvSpPr txBox="1"/>
              <p:nvPr/>
            </p:nvSpPr>
            <p:spPr>
              <a:xfrm>
                <a:off x="1925" y="8065"/>
                <a:ext cx="4958" cy="1163"/>
              </a:xfrm>
              <a:prstGeom prst="rect">
                <a:avLst/>
              </a:prstGeom>
              <a:noFill/>
            </p:spPr>
            <p:txBody>
              <a:bodyPr wrap="square" rtlCol="0" anchor="t">
                <a:spAutoFit/>
              </a:bodyPr>
              <a:lstStyle/>
              <a:p>
                <a:pPr algn="r"/>
                <a:r>
                  <a:rPr lang="zh-CN" altLang="en-US" sz="1400" dirty="0">
                    <a:solidFill>
                      <a:schemeClr val="bg1">
                        <a:lumMod val="50000"/>
                      </a:schemeClr>
                    </a:solidFill>
                    <a:latin typeface="+mn-ea"/>
                    <a:cs typeface="汉仪中黑简" panose="02010600000101010101" charset="-122"/>
                  </a:rPr>
                  <a:t>需求确认后进行软件的概要设计、详细设计、编码实现、测试。最后由用户进行使用测试。</a:t>
                </a:r>
                <a:endParaRPr lang="en-US" altLang="zh-CN" sz="1400" dirty="0">
                  <a:solidFill>
                    <a:schemeClr val="bg1">
                      <a:lumMod val="50000"/>
                    </a:schemeClr>
                  </a:solidFill>
                  <a:latin typeface="+mn-ea"/>
                  <a:cs typeface="汉仪中黑简" panose="02010600000101010101" charset="-122"/>
                </a:endParaRPr>
              </a:p>
            </p:txBody>
          </p:sp>
        </p:grpSp>
        <p:grpSp>
          <p:nvGrpSpPr>
            <p:cNvPr id="54" name="组合 53"/>
            <p:cNvGrpSpPr/>
            <p:nvPr/>
          </p:nvGrpSpPr>
          <p:grpSpPr>
            <a:xfrm>
              <a:off x="13818" y="3201"/>
              <a:ext cx="5069" cy="6471"/>
              <a:chOff x="13285" y="3200"/>
              <a:chExt cx="5069" cy="6471"/>
            </a:xfrm>
          </p:grpSpPr>
          <p:grpSp>
            <p:nvGrpSpPr>
              <p:cNvPr id="28" name="组合 27"/>
              <p:cNvGrpSpPr/>
              <p:nvPr/>
            </p:nvGrpSpPr>
            <p:grpSpPr>
              <a:xfrm>
                <a:off x="13290" y="3200"/>
                <a:ext cx="944" cy="944"/>
                <a:chOff x="8478817" y="2079499"/>
                <a:chExt cx="599228" cy="599228"/>
              </a:xfrm>
            </p:grpSpPr>
            <p:sp>
              <p:nvSpPr>
                <p:cNvPr id="30" name="íŝḷíḓe"/>
                <p:cNvSpPr/>
                <p:nvPr/>
              </p:nvSpPr>
              <p:spPr>
                <a:xfrm>
                  <a:off x="8623036" y="223945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wrap="square" lIns="91440" tIns="45720" rIns="91440" bIns="45720" anchor="ctr">
                  <a:normAutofit fontScale="92500" lnSpcReduction="20000"/>
                </a:bodyPr>
                <a:lstStyle/>
                <a:p>
                  <a:pPr defTabSz="228600">
                    <a:defRPr sz="3000" cap="none">
                      <a:solidFill>
                        <a:srgbClr val="FFFFFF"/>
                      </a:solidFill>
                      <a:effectLst>
                        <a:outerShdw blurRad="38100" dist="12700" dir="5400000" rotWithShape="0">
                          <a:srgbClr val="000000">
                            <a:alpha val="50000"/>
                          </a:srgbClr>
                        </a:outerShdw>
                      </a:effectLst>
                    </a:defRPr>
                  </a:pPr>
                  <a:endParaRPr sz="1500" dirty="0">
                    <a:latin typeface="宋体" panose="02010600030101010101" pitchFamily="2" charset="-122"/>
                    <a:ea typeface="宋体" panose="02010600030101010101" pitchFamily="2" charset="-122"/>
                    <a:cs typeface="汉仪中黑简" panose="02010600000101010101" charset="-122"/>
                  </a:endParaRPr>
                </a:p>
              </p:txBody>
            </p:sp>
            <p:sp>
              <p:nvSpPr>
                <p:cNvPr id="32" name="íṩļiďe"/>
                <p:cNvSpPr/>
                <p:nvPr/>
              </p:nvSpPr>
              <p:spPr>
                <a:xfrm>
                  <a:off x="8478817" y="2079499"/>
                  <a:ext cx="599228" cy="599228"/>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3A778E"/>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dirty="0">
                      <a:solidFill>
                        <a:schemeClr val="bg1"/>
                      </a:solidFill>
                      <a:latin typeface="宋体" panose="02010600030101010101" pitchFamily="2" charset="-122"/>
                      <a:ea typeface="宋体" panose="02010600030101010101" pitchFamily="2" charset="-122"/>
                      <a:cs typeface="汉仪中黑简" panose="02010600000101010101" charset="-122"/>
                    </a:rPr>
                    <a:t>2</a:t>
                  </a:r>
                  <a:endParaRPr lang="en-US" sz="24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grpSp>
          <p:grpSp>
            <p:nvGrpSpPr>
              <p:cNvPr id="38" name="组合 37"/>
              <p:cNvGrpSpPr/>
              <p:nvPr/>
            </p:nvGrpSpPr>
            <p:grpSpPr>
              <a:xfrm>
                <a:off x="13285" y="6332"/>
                <a:ext cx="944" cy="944"/>
                <a:chOff x="763588" y="4377565"/>
                <a:chExt cx="599228" cy="599228"/>
              </a:xfrm>
            </p:grpSpPr>
            <p:sp>
              <p:nvSpPr>
                <p:cNvPr id="40" name="íşļíḍé"/>
                <p:cNvSpPr/>
                <p:nvPr/>
              </p:nvSpPr>
              <p:spPr>
                <a:xfrm>
                  <a:off x="922073" y="457258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wrap="square" lIns="91440" tIns="45720" rIns="91440" bIns="45720" anchor="ctr">
                  <a:normAutofit fontScale="92500" lnSpcReduction="20000"/>
                </a:bodyPr>
                <a:lstStyle/>
                <a:p>
                  <a:pPr defTabSz="228600">
                    <a:defRPr sz="3000" cap="none">
                      <a:solidFill>
                        <a:srgbClr val="FFFFFF"/>
                      </a:solidFill>
                      <a:effectLst>
                        <a:outerShdw blurRad="38100" dist="12700" dir="5400000" rotWithShape="0">
                          <a:srgbClr val="000000">
                            <a:alpha val="50000"/>
                          </a:srgbClr>
                        </a:outerShdw>
                      </a:effectLst>
                    </a:defRPr>
                  </a:pPr>
                  <a:endParaRPr sz="1500" dirty="0">
                    <a:latin typeface="宋体" panose="02010600030101010101" pitchFamily="2" charset="-122"/>
                    <a:ea typeface="宋体" panose="02010600030101010101" pitchFamily="2" charset="-122"/>
                    <a:cs typeface="汉仪中黑简" panose="02010600000101010101" charset="-122"/>
                  </a:endParaRPr>
                </a:p>
              </p:txBody>
            </p:sp>
            <p:sp>
              <p:nvSpPr>
                <p:cNvPr id="42" name="íṩļiďe"/>
                <p:cNvSpPr/>
                <p:nvPr/>
              </p:nvSpPr>
              <p:spPr>
                <a:xfrm>
                  <a:off x="763588" y="4377565"/>
                  <a:ext cx="599228" cy="599228"/>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3A778E"/>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dirty="0">
                      <a:solidFill>
                        <a:schemeClr val="bg1"/>
                      </a:solidFill>
                      <a:latin typeface="宋体" panose="02010600030101010101" pitchFamily="2" charset="-122"/>
                      <a:ea typeface="宋体" panose="02010600030101010101" pitchFamily="2" charset="-122"/>
                      <a:cs typeface="汉仪中黑简" panose="02010600000101010101" charset="-122"/>
                    </a:rPr>
                    <a:t>4</a:t>
                  </a:r>
                  <a:endParaRPr lang="en-US" sz="24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grpSp>
          <p:sp>
            <p:nvSpPr>
              <p:cNvPr id="50" name="文本框 49"/>
              <p:cNvSpPr txBox="1"/>
              <p:nvPr/>
            </p:nvSpPr>
            <p:spPr>
              <a:xfrm>
                <a:off x="13285" y="4290"/>
                <a:ext cx="5014" cy="1503"/>
              </a:xfrm>
              <a:prstGeom prst="rect">
                <a:avLst/>
              </a:prstGeom>
              <a:noFill/>
            </p:spPr>
            <p:txBody>
              <a:bodyPr wrap="square" rtlCol="0" anchor="t">
                <a:spAutoFit/>
              </a:bodyPr>
              <a:lstStyle/>
              <a:p>
                <a:r>
                  <a:rPr lang="zh-CN" altLang="en-US" sz="1400" dirty="0">
                    <a:solidFill>
                      <a:schemeClr val="bg1">
                        <a:lumMod val="50000"/>
                      </a:schemeClr>
                    </a:solidFill>
                    <a:latin typeface="+mn-ea"/>
                    <a:cs typeface="汉仪中黑简" panose="02010600000101010101" charset="-122"/>
                  </a:rPr>
                  <a:t>后继续完善功能需求文档，制定系统的大功能模块以及大功能模块包含的小功能模块，并完善界面设计。完善之后向用户再次确认需求。</a:t>
                </a:r>
                <a:endParaRPr lang="en-US" altLang="zh-CN" sz="1400" dirty="0">
                  <a:solidFill>
                    <a:schemeClr val="bg1">
                      <a:lumMod val="50000"/>
                    </a:schemeClr>
                  </a:solidFill>
                  <a:latin typeface="+mn-ea"/>
                  <a:cs typeface="汉仪中黑简" panose="02010600000101010101" charset="-122"/>
                </a:endParaRPr>
              </a:p>
            </p:txBody>
          </p:sp>
          <p:sp>
            <p:nvSpPr>
              <p:cNvPr id="51" name="文本框 50"/>
              <p:cNvSpPr txBox="1"/>
              <p:nvPr/>
            </p:nvSpPr>
            <p:spPr>
              <a:xfrm>
                <a:off x="13285" y="7490"/>
                <a:ext cx="5069" cy="2181"/>
              </a:xfrm>
              <a:prstGeom prst="rect">
                <a:avLst/>
              </a:prstGeom>
              <a:noFill/>
            </p:spPr>
            <p:txBody>
              <a:bodyPr wrap="square" rtlCol="0" anchor="t">
                <a:spAutoFit/>
              </a:bodyPr>
              <a:lstStyle/>
              <a:p>
                <a:r>
                  <a:rPr lang="zh-CN" altLang="en-US" sz="1400" dirty="0">
                    <a:solidFill>
                      <a:schemeClr val="bg1">
                        <a:lumMod val="50000"/>
                      </a:schemeClr>
                    </a:solidFill>
                    <a:latin typeface="+mn-ea"/>
                    <a:cs typeface="汉仪中黑简" panose="02010600000101010101" charset="-122"/>
                  </a:rPr>
                  <a:t>在软件测试证明软件达到要求后，软件开发者应向用户提交开发好的目标程序、文件等双方合同约定的产物，用户进行验收。后根据用户需求的变化或环境的变化，对应用程序进行全部或部分的修改。</a:t>
                </a:r>
                <a:endParaRPr lang="en-US" altLang="zh-CN" sz="1400" dirty="0">
                  <a:solidFill>
                    <a:schemeClr val="bg1">
                      <a:lumMod val="50000"/>
                    </a:schemeClr>
                  </a:solidFill>
                  <a:latin typeface="+mn-ea"/>
                  <a:cs typeface="汉仪中黑简" panose="02010600000101010101" charset="-122"/>
                </a:endParaRPr>
              </a:p>
            </p:txBody>
          </p:sp>
        </p:grpSp>
        <p:grpSp>
          <p:nvGrpSpPr>
            <p:cNvPr id="57" name="组合 56"/>
            <p:cNvGrpSpPr/>
            <p:nvPr/>
          </p:nvGrpSpPr>
          <p:grpSpPr>
            <a:xfrm>
              <a:off x="6605" y="2744"/>
              <a:ext cx="6664" cy="6656"/>
              <a:chOff x="6330" y="3123"/>
              <a:chExt cx="6664" cy="6656"/>
            </a:xfrm>
          </p:grpSpPr>
          <p:grpSp>
            <p:nvGrpSpPr>
              <p:cNvPr id="7" name="ïṥ1îḓè"/>
              <p:cNvGrpSpPr/>
              <p:nvPr/>
            </p:nvGrpSpPr>
            <p:grpSpPr>
              <a:xfrm>
                <a:off x="6330" y="3123"/>
                <a:ext cx="6664" cy="6656"/>
                <a:chOff x="7289015" y="1801679"/>
                <a:chExt cx="4231473" cy="4226401"/>
              </a:xfrm>
            </p:grpSpPr>
            <p:sp>
              <p:nvSpPr>
                <p:cNvPr id="8" name="îṣ1íḍè"/>
                <p:cNvSpPr/>
                <p:nvPr/>
              </p:nvSpPr>
              <p:spPr>
                <a:xfrm>
                  <a:off x="8394029" y="2946400"/>
                  <a:ext cx="2015920" cy="2015924"/>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w="12700" cap="flat" cmpd="sng" algn="ctr">
                  <a:solidFill>
                    <a:srgbClr val="3A778E"/>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altLang="zh-CN" dirty="0">
                    <a:latin typeface="宋体" panose="02010600030101010101" pitchFamily="2" charset="-122"/>
                    <a:ea typeface="宋体" panose="02010600030101010101" pitchFamily="2" charset="-122"/>
                    <a:cs typeface="汉仪中黑简" panose="02010600000101010101" charset="-122"/>
                  </a:endParaRPr>
                </a:p>
              </p:txBody>
            </p:sp>
            <p:sp>
              <p:nvSpPr>
                <p:cNvPr id="9" name="îSľïďè"/>
                <p:cNvSpPr/>
                <p:nvPr/>
              </p:nvSpPr>
              <p:spPr>
                <a:xfrm rot="2364690" flipH="1">
                  <a:off x="7289015" y="1801680"/>
                  <a:ext cx="4226405" cy="4226399"/>
                </a:xfrm>
                <a:prstGeom prst="blockArc">
                  <a:avLst>
                    <a:gd name="adj1" fmla="val 15011212"/>
                    <a:gd name="adj2" fmla="val 18376964"/>
                    <a:gd name="adj3" fmla="val 21530"/>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sp>
              <p:nvSpPr>
                <p:cNvPr id="10" name="íS1íḍe"/>
                <p:cNvSpPr/>
                <p:nvPr/>
              </p:nvSpPr>
              <p:spPr>
                <a:xfrm rot="19235310">
                  <a:off x="7294081" y="1801680"/>
                  <a:ext cx="4226405" cy="4226399"/>
                </a:xfrm>
                <a:prstGeom prst="blockArc">
                  <a:avLst>
                    <a:gd name="adj1" fmla="val 15011212"/>
                    <a:gd name="adj2" fmla="val 18376964"/>
                    <a:gd name="adj3" fmla="val 21530"/>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sp>
              <p:nvSpPr>
                <p:cNvPr id="11" name="îsliḓè"/>
                <p:cNvSpPr/>
                <p:nvPr/>
              </p:nvSpPr>
              <p:spPr>
                <a:xfrm rot="6037468" flipH="1">
                  <a:off x="7289018" y="1801677"/>
                  <a:ext cx="4226401" cy="4226405"/>
                </a:xfrm>
                <a:prstGeom prst="blockArc">
                  <a:avLst>
                    <a:gd name="adj1" fmla="val 15011212"/>
                    <a:gd name="adj2" fmla="val 18376964"/>
                    <a:gd name="adj3" fmla="val 21530"/>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sp>
              <p:nvSpPr>
                <p:cNvPr id="3" name="í$ḷîḓé"/>
                <p:cNvSpPr/>
                <p:nvPr/>
              </p:nvSpPr>
              <p:spPr>
                <a:xfrm rot="15562532">
                  <a:off x="7294085" y="1801677"/>
                  <a:ext cx="4226401" cy="4226405"/>
                </a:xfrm>
                <a:prstGeom prst="blockArc">
                  <a:avLst>
                    <a:gd name="adj1" fmla="val 15011212"/>
                    <a:gd name="adj2" fmla="val 18376964"/>
                    <a:gd name="adj3" fmla="val 21530"/>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sp>
              <p:nvSpPr>
                <p:cNvPr id="5" name="ïṩlide"/>
                <p:cNvSpPr/>
                <p:nvPr/>
              </p:nvSpPr>
              <p:spPr>
                <a:xfrm rot="2364690" flipH="1">
                  <a:off x="7582797" y="2100526"/>
                  <a:ext cx="3628711" cy="3628707"/>
                </a:xfrm>
                <a:prstGeom prst="blockArc">
                  <a:avLst>
                    <a:gd name="adj1" fmla="val 15011212"/>
                    <a:gd name="adj2" fmla="val 18376964"/>
                    <a:gd name="adj3" fmla="val 21530"/>
                  </a:avLst>
                </a:prstGeom>
                <a:solidFill>
                  <a:srgbClr val="4E7B8C"/>
                </a:solidFill>
                <a:ln w="63500">
                  <a:solidFill>
                    <a:schemeClr val="bg1"/>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sp>
              <p:nvSpPr>
                <p:cNvPr id="6" name="ïşľiḍê"/>
                <p:cNvSpPr/>
                <p:nvPr/>
              </p:nvSpPr>
              <p:spPr>
                <a:xfrm rot="19235310">
                  <a:off x="7587863" y="2100526"/>
                  <a:ext cx="3628711" cy="3628707"/>
                </a:xfrm>
                <a:prstGeom prst="blockArc">
                  <a:avLst>
                    <a:gd name="adj1" fmla="val 15011212"/>
                    <a:gd name="adj2" fmla="val 18376964"/>
                    <a:gd name="adj3" fmla="val 21530"/>
                  </a:avLst>
                </a:prstGeom>
                <a:solidFill>
                  <a:srgbClr val="4E7B8C"/>
                </a:solidFill>
                <a:ln w="63500">
                  <a:solidFill>
                    <a:schemeClr val="bg1"/>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sp>
              <p:nvSpPr>
                <p:cNvPr id="19" name="is1ïḑé"/>
                <p:cNvSpPr/>
                <p:nvPr/>
              </p:nvSpPr>
              <p:spPr>
                <a:xfrm rot="6037468" flipH="1">
                  <a:off x="7582800" y="2100525"/>
                  <a:ext cx="3628707" cy="3628711"/>
                </a:xfrm>
                <a:prstGeom prst="blockArc">
                  <a:avLst>
                    <a:gd name="adj1" fmla="val 15011212"/>
                    <a:gd name="adj2" fmla="val 18376964"/>
                    <a:gd name="adj3" fmla="val 21530"/>
                  </a:avLst>
                </a:prstGeom>
                <a:solidFill>
                  <a:srgbClr val="4E7B8C"/>
                </a:solidFill>
                <a:ln w="63500">
                  <a:solidFill>
                    <a:schemeClr val="bg1"/>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sp>
              <p:nvSpPr>
                <p:cNvPr id="20" name="îṥļïḋe"/>
                <p:cNvSpPr/>
                <p:nvPr/>
              </p:nvSpPr>
              <p:spPr>
                <a:xfrm rot="15562532">
                  <a:off x="7587866" y="2100525"/>
                  <a:ext cx="3628707" cy="3628711"/>
                </a:xfrm>
                <a:prstGeom prst="blockArc">
                  <a:avLst>
                    <a:gd name="adj1" fmla="val 15011212"/>
                    <a:gd name="adj2" fmla="val 18376964"/>
                    <a:gd name="adj3" fmla="val 21530"/>
                  </a:avLst>
                </a:prstGeom>
                <a:solidFill>
                  <a:srgbClr val="4E7B8C"/>
                </a:solidFill>
                <a:ln w="63500">
                  <a:solidFill>
                    <a:schemeClr val="bg1"/>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grpSp>
          <p:sp>
            <p:nvSpPr>
              <p:cNvPr id="52" name="íṩļiďe"/>
              <p:cNvSpPr/>
              <p:nvPr/>
            </p:nvSpPr>
            <p:spPr>
              <a:xfrm>
                <a:off x="8062" y="4926"/>
                <a:ext cx="3175" cy="3175"/>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C6D">
                  <a:alpha val="50000"/>
                </a:srgbClr>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24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grpSp>
      </p:grpSp>
      <p:sp>
        <p:nvSpPr>
          <p:cNvPr id="59" name="文本框 58"/>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工作内容</a:t>
            </a:r>
            <a:endParaRPr lang="zh-CN" altLang="en-US" sz="3200" dirty="0">
              <a:latin typeface="宋体" panose="02010600030101010101" pitchFamily="2" charset="-122"/>
              <a:ea typeface="宋体" panose="02010600030101010101" pitchFamily="2" charset="-122"/>
              <a:cs typeface="汉仪中黑简" panose="02010600000101010101" charset="-122"/>
              <a:sym typeface="+mn-ea"/>
            </a:endParaRPr>
          </a:p>
        </p:txBody>
      </p:sp>
      <p:sp>
        <p:nvSpPr>
          <p:cNvPr id="60" name="文本框 59"/>
          <p:cNvSpPr txBox="1"/>
          <p:nvPr/>
        </p:nvSpPr>
        <p:spPr>
          <a:xfrm>
            <a:off x="1575753" y="1109980"/>
            <a:ext cx="9000000" cy="398780"/>
          </a:xfrm>
          <a:prstGeom prst="rect">
            <a:avLst/>
          </a:prstGeom>
          <a:noFill/>
        </p:spPr>
        <p:txBody>
          <a:bodyPr wrap="square" rtlCol="0">
            <a:spAutoFit/>
          </a:bodyPr>
          <a:lstStyle/>
          <a:p>
            <a:pPr algn="ctr"/>
            <a:r>
              <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rPr>
              <a:t>CONTENT OF WORK</a:t>
            </a:r>
            <a:endPar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endParaRPr>
          </a:p>
        </p:txBody>
      </p:sp>
      <p:sp>
        <p:nvSpPr>
          <p:cNvPr id="2"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宋体" panose="02010600030101010101" pitchFamily="2" charset="-122"/>
              <a:ea typeface="宋体" panose="02010600030101010101" pitchFamily="2"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汉仪中黑简" panose="02010600000101010101" charset="-122"/>
              </a:rPr>
              <a:t>04</a:t>
            </a:r>
            <a:endParaRPr lang="en-US" altLang="zh-CN" sz="2400" dirty="0">
              <a:latin typeface="宋体" panose="02010600030101010101" pitchFamily="2" charset="-122"/>
              <a:ea typeface="宋体" panose="02010600030101010101" pitchFamily="2" charset="-122"/>
              <a:cs typeface="汉仪中黑简" panose="02010600000101010101" charset="-122"/>
            </a:endParaRPr>
          </a:p>
        </p:txBody>
      </p:sp>
      <p:graphicFrame>
        <p:nvGraphicFramePr>
          <p:cNvPr id="19" name="Chart 1"/>
          <p:cNvGraphicFramePr/>
          <p:nvPr/>
        </p:nvGraphicFramePr>
        <p:xfrm>
          <a:off x="5789295" y="1978025"/>
          <a:ext cx="5897880" cy="3967480"/>
        </p:xfrm>
        <a:graphic>
          <a:graphicData uri="http://schemas.openxmlformats.org/drawingml/2006/chart">
            <c:chart xmlns:c="http://schemas.openxmlformats.org/drawingml/2006/chart" xmlns:r="http://schemas.openxmlformats.org/officeDocument/2006/relationships" r:id="rId1"/>
          </a:graphicData>
        </a:graphic>
      </p:graphicFrame>
      <p:sp>
        <p:nvSpPr>
          <p:cNvPr id="28" name="文本框 27"/>
          <p:cNvSpPr txBox="1"/>
          <p:nvPr/>
        </p:nvSpPr>
        <p:spPr>
          <a:xfrm>
            <a:off x="502920" y="3021965"/>
            <a:ext cx="5015865" cy="1383665"/>
          </a:xfrm>
          <a:prstGeom prst="rect">
            <a:avLst/>
          </a:prstGeom>
          <a:noFill/>
        </p:spPr>
        <p:txBody>
          <a:bodyPr wrap="square" rtlCol="0" anchor="t">
            <a:spAutoFit/>
          </a:bodyPr>
          <a:lstStyle/>
          <a:p>
            <a:pPr algn="just">
              <a:lnSpc>
                <a:spcPct val="150000"/>
              </a:lnSpc>
            </a:pPr>
            <a:r>
              <a:rPr lang="zh-CN" altLang="en-US" sz="1400" dirty="0">
                <a:solidFill>
                  <a:schemeClr val="bg1">
                    <a:lumMod val="50000"/>
                  </a:schemeClr>
                </a:solidFill>
                <a:latin typeface="+mn-ea"/>
                <a:cs typeface="汉仪中黑简" panose="02010600000101010101" charset="-122"/>
                <a:sym typeface="Source Sans Pro" charset="0"/>
              </a:rPr>
              <a:t>该网站的实现方式将和其他的网站一样，没有特殊的技术。网站的范围是：</a:t>
            </a:r>
            <a:r>
              <a:rPr lang="en-US" altLang="zh-CN" sz="1400" dirty="0">
                <a:solidFill>
                  <a:schemeClr val="bg1">
                    <a:lumMod val="50000"/>
                  </a:schemeClr>
                </a:solidFill>
                <a:latin typeface="+mn-ea"/>
                <a:cs typeface="汉仪中黑简" panose="02010600000101010101" charset="-122"/>
                <a:sym typeface="Source Sans Pro" charset="0"/>
              </a:rPr>
              <a:t>1.</a:t>
            </a:r>
            <a:r>
              <a:rPr lang="zh-CN" altLang="en-US" sz="1400" dirty="0">
                <a:solidFill>
                  <a:schemeClr val="bg1">
                    <a:lumMod val="50000"/>
                  </a:schemeClr>
                </a:solidFill>
                <a:latin typeface="+mn-ea"/>
                <a:cs typeface="汉仪中黑简" panose="02010600000101010101" charset="-122"/>
                <a:sym typeface="Source Sans Pro" charset="0"/>
              </a:rPr>
              <a:t>信息发布</a:t>
            </a:r>
            <a:r>
              <a:rPr lang="en-US" altLang="zh-CN" sz="1400" dirty="0">
                <a:solidFill>
                  <a:schemeClr val="bg1">
                    <a:lumMod val="50000"/>
                  </a:schemeClr>
                </a:solidFill>
                <a:latin typeface="+mn-ea"/>
                <a:cs typeface="汉仪中黑简" panose="02010600000101010101" charset="-122"/>
                <a:sym typeface="Source Sans Pro" charset="0"/>
              </a:rPr>
              <a:t>2.</a:t>
            </a:r>
            <a:r>
              <a:rPr lang="zh-CN" altLang="en-US" sz="1400" dirty="0">
                <a:solidFill>
                  <a:schemeClr val="bg1">
                    <a:lumMod val="50000"/>
                  </a:schemeClr>
                </a:solidFill>
                <a:latin typeface="+mn-ea"/>
                <a:cs typeface="汉仪中黑简" panose="02010600000101010101" charset="-122"/>
                <a:sym typeface="Source Sans Pro" charset="0"/>
              </a:rPr>
              <a:t>资料下载</a:t>
            </a:r>
            <a:r>
              <a:rPr lang="en-US" altLang="zh-CN" sz="1400" dirty="0">
                <a:solidFill>
                  <a:schemeClr val="bg1">
                    <a:lumMod val="50000"/>
                  </a:schemeClr>
                </a:solidFill>
                <a:latin typeface="+mn-ea"/>
                <a:cs typeface="汉仪中黑简" panose="02010600000101010101" charset="-122"/>
                <a:sym typeface="Source Sans Pro" charset="0"/>
              </a:rPr>
              <a:t>3.</a:t>
            </a:r>
            <a:r>
              <a:rPr lang="zh-CN" altLang="en-US" sz="1400" dirty="0">
                <a:solidFill>
                  <a:schemeClr val="bg1">
                    <a:lumMod val="50000"/>
                  </a:schemeClr>
                </a:solidFill>
                <a:latin typeface="+mn-ea"/>
                <a:cs typeface="汉仪中黑简" panose="02010600000101010101" charset="-122"/>
                <a:sym typeface="Source Sans Pro" charset="0"/>
              </a:rPr>
              <a:t>交流互动。不再另外开设可供教师和学生使用的邮箱，如有邮箱都将使用个人自己在其他</a:t>
            </a:r>
            <a:r>
              <a:rPr lang="zh-CN" altLang="en-US" sz="1400" dirty="0">
                <a:solidFill>
                  <a:schemeClr val="bg1">
                    <a:lumMod val="50000"/>
                  </a:schemeClr>
                </a:solidFill>
                <a:latin typeface="+mn-ea"/>
                <a:cs typeface="汉仪中黑简" panose="02010600000101010101" charset="-122"/>
                <a:sym typeface="Source Sans Pro" charset="0"/>
              </a:rPr>
              <a:t>网站上的邮箱。</a:t>
            </a:r>
            <a:endParaRPr lang="en-US" altLang="en-US" sz="1400" dirty="0">
              <a:solidFill>
                <a:schemeClr val="bg1">
                  <a:lumMod val="50000"/>
                </a:schemeClr>
              </a:solidFill>
              <a:latin typeface="+mn-ea"/>
              <a:cs typeface="汉仪中黑简" panose="02010600000101010101" charset="-122"/>
              <a:sym typeface="Source Sans Pro" charset="0"/>
            </a:endParaRPr>
          </a:p>
        </p:txBody>
      </p:sp>
      <p:sp>
        <p:nvSpPr>
          <p:cNvPr id="2" name="文本框 1"/>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mj-ea"/>
                <a:ea typeface="+mj-ea"/>
                <a:cs typeface="汉仪中黑简" panose="02010600000101010101" charset="-122"/>
                <a:sym typeface="+mn-ea"/>
              </a:rPr>
              <a:t>条件与限制</a:t>
            </a:r>
            <a:endParaRPr lang="zh-CN" altLang="en-US" sz="3200" dirty="0">
              <a:latin typeface="+mj-ea"/>
              <a:ea typeface="+mj-ea"/>
              <a:cs typeface="汉仪中黑简" panose="02010600000101010101" charset="-122"/>
              <a:sym typeface="+mn-ea"/>
            </a:endParaRPr>
          </a:p>
        </p:txBody>
      </p:sp>
      <p:sp>
        <p:nvSpPr>
          <p:cNvPr id="3" name="文本框 2"/>
          <p:cNvSpPr txBox="1"/>
          <p:nvPr/>
        </p:nvSpPr>
        <p:spPr>
          <a:xfrm>
            <a:off x="1575753" y="1109980"/>
            <a:ext cx="9000000" cy="398780"/>
          </a:xfrm>
          <a:prstGeom prst="rect">
            <a:avLst/>
          </a:prstGeom>
          <a:noFill/>
        </p:spPr>
        <p:txBody>
          <a:bodyPr wrap="square" rtlCol="0">
            <a:spAutoFit/>
          </a:bodyPr>
          <a:lstStyle/>
          <a:p>
            <a:pPr algn="ctr"/>
            <a:r>
              <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rPr>
              <a:t>Conditions and Limitations</a:t>
            </a:r>
            <a:endPar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endParaRP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sp>
        <p:nvSpPr>
          <p:cNvPr id="5" name="矩形 4"/>
          <p:cNvSpPr/>
          <p:nvPr/>
        </p:nvSpPr>
        <p:spPr>
          <a:xfrm>
            <a:off x="589915" y="2528570"/>
            <a:ext cx="720000" cy="7200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宋体" panose="02010600030101010101" pitchFamily="2" charset="-122"/>
              <a:ea typeface="宋体" panose="02010600030101010101" pitchFamily="2" charset="-122"/>
              <a:cs typeface="汉仪中黑简" panose="0201060000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4558" y="3110643"/>
            <a:ext cx="2672080" cy="3325058"/>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5" name="矩形 4"/>
          <p:cNvSpPr/>
          <p:nvPr/>
        </p:nvSpPr>
        <p:spPr>
          <a:xfrm>
            <a:off x="4485005" y="3116997"/>
            <a:ext cx="3218683" cy="3318703"/>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6" name="矩形 5"/>
          <p:cNvSpPr/>
          <p:nvPr/>
        </p:nvSpPr>
        <p:spPr>
          <a:xfrm>
            <a:off x="7822491" y="3092053"/>
            <a:ext cx="3289843" cy="3343648"/>
          </a:xfrm>
          <a:prstGeom prst="rect">
            <a:avLst/>
          </a:prstGeom>
          <a:solidFill>
            <a:srgbClr val="608789"/>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7" name="矩形 6"/>
          <p:cNvSpPr/>
          <p:nvPr/>
        </p:nvSpPr>
        <p:spPr>
          <a:xfrm>
            <a:off x="1704340" y="1869440"/>
            <a:ext cx="2672080" cy="962025"/>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8" name="矩形 7"/>
          <p:cNvSpPr/>
          <p:nvPr/>
        </p:nvSpPr>
        <p:spPr>
          <a:xfrm>
            <a:off x="4485005" y="1869440"/>
            <a:ext cx="3199130" cy="962025"/>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9" name="矩形 8"/>
          <p:cNvSpPr/>
          <p:nvPr/>
        </p:nvSpPr>
        <p:spPr>
          <a:xfrm>
            <a:off x="7815580" y="1869440"/>
            <a:ext cx="3289842" cy="962025"/>
          </a:xfrm>
          <a:prstGeom prst="rect">
            <a:avLst/>
          </a:prstGeom>
          <a:solidFill>
            <a:srgbClr val="608789"/>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19" name="文本框 18"/>
          <p:cNvSpPr txBox="1"/>
          <p:nvPr/>
        </p:nvSpPr>
        <p:spPr>
          <a:xfrm>
            <a:off x="1855579" y="4065488"/>
            <a:ext cx="2454910" cy="1168400"/>
          </a:xfrm>
          <a:prstGeom prst="rect">
            <a:avLst/>
          </a:prstGeom>
          <a:noFill/>
        </p:spPr>
        <p:txBody>
          <a:bodyPr wrap="square" rtlCol="0" anchor="t">
            <a:spAutoFit/>
          </a:bodyPr>
          <a:lstStyle/>
          <a:p>
            <a:pPr algn="just"/>
            <a:r>
              <a:rPr lang="zh-CN" altLang="en-US" sz="1400" dirty="0">
                <a:solidFill>
                  <a:schemeClr val="bg1"/>
                </a:solidFill>
                <a:latin typeface="+mn-ea"/>
                <a:cs typeface="汉仪中黑简" panose="02010600000101010101" charset="-122"/>
              </a:rPr>
              <a:t>程序名称：</a:t>
            </a:r>
            <a:r>
              <a:rPr lang="en-US" altLang="zh-CN" sz="1400" dirty="0">
                <a:solidFill>
                  <a:schemeClr val="bg1"/>
                </a:solidFill>
                <a:latin typeface="+mn-ea"/>
                <a:cs typeface="汉仪中黑简" panose="02010600000101010101" charset="-122"/>
              </a:rPr>
              <a:t>TBD</a:t>
            </a:r>
            <a:endParaRPr lang="en-US" altLang="zh-CN" sz="1400" dirty="0">
              <a:solidFill>
                <a:schemeClr val="bg1"/>
              </a:solidFill>
              <a:latin typeface="+mn-ea"/>
              <a:cs typeface="汉仪中黑简" panose="02010600000101010101" charset="-122"/>
            </a:endParaRPr>
          </a:p>
          <a:p>
            <a:pPr algn="just"/>
            <a:r>
              <a:rPr lang="zh-CN" altLang="en-US" sz="1400" dirty="0">
                <a:solidFill>
                  <a:schemeClr val="bg1"/>
                </a:solidFill>
                <a:latin typeface="+mn-ea"/>
                <a:cs typeface="汉仪中黑简" panose="02010600000101010101" charset="-122"/>
              </a:rPr>
              <a:t>所使用的编程语言： </a:t>
            </a:r>
            <a:r>
              <a:rPr lang="en-US" altLang="zh-CN" sz="1400" dirty="0">
                <a:solidFill>
                  <a:schemeClr val="bg1"/>
                </a:solidFill>
                <a:latin typeface="+mn-ea"/>
                <a:cs typeface="汉仪中黑简" panose="02010600000101010101" charset="-122"/>
              </a:rPr>
              <a:t>Java</a:t>
            </a:r>
            <a:r>
              <a:rPr lang="zh-CN" altLang="en-US" sz="1400" dirty="0">
                <a:solidFill>
                  <a:schemeClr val="bg1"/>
                </a:solidFill>
                <a:latin typeface="+mn-ea"/>
                <a:cs typeface="汉仪中黑简" panose="02010600000101010101" charset="-122"/>
              </a:rPr>
              <a:t>，</a:t>
            </a:r>
            <a:r>
              <a:rPr lang="en-US" altLang="zh-CN" sz="1400" dirty="0">
                <a:solidFill>
                  <a:schemeClr val="bg1"/>
                </a:solidFill>
                <a:latin typeface="+mn-ea"/>
                <a:cs typeface="汉仪中黑简" panose="02010600000101010101" charset="-122"/>
              </a:rPr>
              <a:t>Python</a:t>
            </a:r>
            <a:r>
              <a:rPr lang="zh-CN" altLang="en-US" sz="1400" dirty="0">
                <a:solidFill>
                  <a:schemeClr val="bg1"/>
                </a:solidFill>
                <a:latin typeface="+mn-ea"/>
                <a:cs typeface="汉仪中黑简" panose="02010600000101010101" charset="-122"/>
              </a:rPr>
              <a:t>，</a:t>
            </a:r>
            <a:r>
              <a:rPr lang="en-US" altLang="zh-CN" sz="1400" dirty="0">
                <a:solidFill>
                  <a:schemeClr val="bg1"/>
                </a:solidFill>
                <a:latin typeface="+mn-ea"/>
                <a:cs typeface="汉仪中黑简" panose="02010600000101010101" charset="-122"/>
              </a:rPr>
              <a:t>JavaScript</a:t>
            </a:r>
            <a:r>
              <a:rPr lang="zh-CN" altLang="en-US" sz="1400" dirty="0">
                <a:solidFill>
                  <a:schemeClr val="bg1"/>
                </a:solidFill>
                <a:latin typeface="+mn-ea"/>
                <a:cs typeface="汉仪中黑简" panose="02010600000101010101" charset="-122"/>
              </a:rPr>
              <a:t>，</a:t>
            </a:r>
            <a:r>
              <a:rPr lang="en-US" altLang="zh-CN" sz="1400" dirty="0">
                <a:solidFill>
                  <a:schemeClr val="bg1"/>
                </a:solidFill>
                <a:latin typeface="+mn-ea"/>
                <a:cs typeface="汉仪中黑简" panose="02010600000101010101" charset="-122"/>
              </a:rPr>
              <a:t>CSS</a:t>
            </a:r>
            <a:r>
              <a:rPr lang="zh-CN" altLang="en-US" sz="1400" dirty="0">
                <a:solidFill>
                  <a:schemeClr val="bg1"/>
                </a:solidFill>
                <a:latin typeface="+mn-ea"/>
                <a:cs typeface="汉仪中黑简" panose="02010600000101010101" charset="-122"/>
              </a:rPr>
              <a:t>，</a:t>
            </a:r>
            <a:r>
              <a:rPr lang="en-US" altLang="zh-CN" sz="1400" dirty="0">
                <a:solidFill>
                  <a:schemeClr val="bg1"/>
                </a:solidFill>
                <a:latin typeface="+mn-ea"/>
                <a:cs typeface="汉仪中黑简" panose="02010600000101010101" charset="-122"/>
              </a:rPr>
              <a:t>HTML5</a:t>
            </a:r>
            <a:endParaRPr lang="en-US" altLang="zh-CN" sz="1400" dirty="0">
              <a:solidFill>
                <a:schemeClr val="bg1"/>
              </a:solidFill>
              <a:latin typeface="+mn-ea"/>
              <a:cs typeface="汉仪中黑简" panose="02010600000101010101" charset="-122"/>
            </a:endParaRPr>
          </a:p>
          <a:p>
            <a:pPr algn="just"/>
            <a:r>
              <a:rPr lang="zh-CN" altLang="en-US" sz="1400" dirty="0">
                <a:solidFill>
                  <a:schemeClr val="bg1"/>
                </a:solidFill>
                <a:latin typeface="+mn-ea"/>
                <a:cs typeface="汉仪中黑简" panose="02010600000101010101" charset="-122"/>
              </a:rPr>
              <a:t>存储形式：网页</a:t>
            </a:r>
            <a:r>
              <a:rPr lang="zh-CN" altLang="en-US" sz="1400" dirty="0">
                <a:solidFill>
                  <a:schemeClr val="bg1"/>
                </a:solidFill>
                <a:latin typeface="+mn-ea"/>
                <a:cs typeface="汉仪中黑简" panose="02010600000101010101" charset="-122"/>
              </a:rPr>
              <a:t>网站</a:t>
            </a:r>
            <a:endParaRPr lang="zh-CN" altLang="en-US" sz="1400" dirty="0">
              <a:solidFill>
                <a:schemeClr val="bg1"/>
              </a:solidFill>
              <a:latin typeface="+mn-ea"/>
              <a:cs typeface="汉仪中黑简" panose="02010600000101010101" charset="-122"/>
            </a:endParaRPr>
          </a:p>
        </p:txBody>
      </p:sp>
      <p:sp>
        <p:nvSpPr>
          <p:cNvPr id="10" name="文本框 9"/>
          <p:cNvSpPr txBox="1"/>
          <p:nvPr/>
        </p:nvSpPr>
        <p:spPr>
          <a:xfrm>
            <a:off x="4904105" y="3464560"/>
            <a:ext cx="2454910" cy="307777"/>
          </a:xfrm>
          <a:prstGeom prst="rect">
            <a:avLst/>
          </a:prstGeom>
          <a:noFill/>
        </p:spPr>
        <p:txBody>
          <a:bodyPr wrap="square" rtlCol="0" anchor="t">
            <a:spAutoFit/>
          </a:bodyPr>
          <a:lstStyle/>
          <a:p>
            <a:pPr algn="just"/>
            <a:endParaRPr lang="zh-CN" altLang="en-US" sz="14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
        <p:nvSpPr>
          <p:cNvPr id="22" name="文本框 21"/>
          <p:cNvSpPr txBox="1"/>
          <p:nvPr/>
        </p:nvSpPr>
        <p:spPr>
          <a:xfrm>
            <a:off x="2101215" y="2120265"/>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程序</a:t>
            </a:r>
            <a:endPar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
        <p:nvSpPr>
          <p:cNvPr id="12" name="文本框 11"/>
          <p:cNvSpPr txBox="1"/>
          <p:nvPr/>
        </p:nvSpPr>
        <p:spPr>
          <a:xfrm>
            <a:off x="5156835" y="2120265"/>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文件</a:t>
            </a:r>
            <a:endPar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
        <p:nvSpPr>
          <p:cNvPr id="13" name="文本框 12"/>
          <p:cNvSpPr txBox="1"/>
          <p:nvPr/>
        </p:nvSpPr>
        <p:spPr>
          <a:xfrm>
            <a:off x="8212455" y="2120265"/>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非移交产品</a:t>
            </a:r>
            <a:endPar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16" name="矩形 15"/>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汉仪中黑简" panose="02010600000101010101" charset="-122"/>
              </a:rPr>
              <a:t>04</a:t>
            </a:r>
            <a:endParaRPr lang="en-US" altLang="zh-CN" sz="2400" dirty="0">
              <a:latin typeface="宋体" panose="02010600030101010101" pitchFamily="2" charset="-122"/>
              <a:ea typeface="宋体" panose="02010600030101010101" pitchFamily="2" charset="-122"/>
              <a:cs typeface="汉仪中黑简" panose="02010600000101010101" charset="-122"/>
            </a:endParaRPr>
          </a:p>
        </p:txBody>
      </p:sp>
      <p:sp>
        <p:nvSpPr>
          <p:cNvPr id="3" name="文本框 2"/>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产品</a:t>
            </a:r>
            <a:endParaRPr lang="zh-CN" altLang="en-US" sz="3200" dirty="0">
              <a:latin typeface="宋体" panose="02010600030101010101" pitchFamily="2" charset="-122"/>
              <a:ea typeface="宋体" panose="02010600030101010101" pitchFamily="2" charset="-122"/>
              <a:cs typeface="汉仪中黑简" panose="02010600000101010101" charset="-122"/>
              <a:sym typeface="+mn-ea"/>
            </a:endParaRPr>
          </a:p>
        </p:txBody>
      </p:sp>
      <p:sp>
        <p:nvSpPr>
          <p:cNvPr id="20" name="文本框 19"/>
          <p:cNvSpPr txBox="1"/>
          <p:nvPr/>
        </p:nvSpPr>
        <p:spPr>
          <a:xfrm>
            <a:off x="1575753" y="1109980"/>
            <a:ext cx="9000000" cy="398780"/>
          </a:xfrm>
          <a:prstGeom prst="rect">
            <a:avLst/>
          </a:prstGeom>
          <a:noFill/>
        </p:spPr>
        <p:txBody>
          <a:bodyPr wrap="square" rtlCol="0">
            <a:spAutoFit/>
          </a:bodyPr>
          <a:lstStyle/>
          <a:p>
            <a:pPr algn="ctr"/>
            <a:r>
              <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rPr>
              <a:t>PRODUCTS</a:t>
            </a:r>
            <a:endPar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endParaRPr>
          </a:p>
        </p:txBody>
      </p:sp>
      <p:sp>
        <p:nvSpPr>
          <p:cNvPr id="14" name="灯片编号占位符 115"/>
          <p:cNvSpPr>
            <a:spLocks noGrp="1"/>
          </p:cNvSpPr>
          <p:nvPr/>
        </p:nvSpPr>
        <p:spPr>
          <a:xfrm>
            <a:off x="861060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graphicFrame>
        <p:nvGraphicFramePr>
          <p:cNvPr id="24" name="对象 23"/>
          <p:cNvGraphicFramePr>
            <a:graphicFrameLocks noChangeAspect="1"/>
          </p:cNvGraphicFramePr>
          <p:nvPr/>
        </p:nvGraphicFramePr>
        <p:xfrm>
          <a:off x="6836924" y="4119026"/>
          <a:ext cx="5260975" cy="1116013"/>
        </p:xfrm>
        <a:graphic>
          <a:graphicData uri="http://schemas.openxmlformats.org/presentationml/2006/ole">
            <mc:AlternateContent xmlns:mc="http://schemas.openxmlformats.org/markup-compatibility/2006">
              <mc:Choice xmlns:v="urn:schemas-microsoft-com:vml" Requires="v">
                <p:oleObj spid="_x0000_s1025" name="Document" r:id="rId1" imgW="5271135" imgH="1120775" progId="Word.Document.12">
                  <p:embed/>
                </p:oleObj>
              </mc:Choice>
              <mc:Fallback>
                <p:oleObj name="Document" r:id="rId1" imgW="5271135" imgH="1120775" progId="Word.Document.12">
                  <p:embed/>
                  <p:pic>
                    <p:nvPicPr>
                      <p:cNvPr id="0" name="图片 1024"/>
                      <p:cNvPicPr/>
                      <p:nvPr/>
                    </p:nvPicPr>
                    <p:blipFill>
                      <a:blip r:embed="rId2"/>
                      <a:stretch>
                        <a:fillRect/>
                      </a:stretch>
                    </p:blipFill>
                    <p:spPr>
                      <a:xfrm>
                        <a:off x="6836924" y="4119026"/>
                        <a:ext cx="5260975" cy="1116013"/>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3438347" y="3166816"/>
          <a:ext cx="5260975" cy="3548063"/>
        </p:xfrm>
        <a:graphic>
          <a:graphicData uri="http://schemas.openxmlformats.org/presentationml/2006/ole">
            <mc:AlternateContent xmlns:mc="http://schemas.openxmlformats.org/markup-compatibility/2006">
              <mc:Choice xmlns:v="urn:schemas-microsoft-com:vml" Requires="v">
                <p:oleObj spid="_x0000_s1026" name="Document" r:id="rId3" imgW="5271135" imgH="3555365" progId="Word.Document.12">
                  <p:embed/>
                </p:oleObj>
              </mc:Choice>
              <mc:Fallback>
                <p:oleObj name="Document" r:id="rId3" imgW="5271135" imgH="3555365" progId="Word.Document.12">
                  <p:embed/>
                  <p:pic>
                    <p:nvPicPr>
                      <p:cNvPr id="0" name="图片 1025"/>
                      <p:cNvPicPr/>
                      <p:nvPr/>
                    </p:nvPicPr>
                    <p:blipFill>
                      <a:blip r:embed="rId4"/>
                      <a:stretch>
                        <a:fillRect/>
                      </a:stretch>
                    </p:blipFill>
                    <p:spPr>
                      <a:xfrm>
                        <a:off x="3438347" y="3166816"/>
                        <a:ext cx="5260975" cy="3548063"/>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汉仪中黑简" panose="02010600000101010101" charset="-122"/>
              </a:rPr>
              <a:t>04</a:t>
            </a:r>
            <a:endParaRPr lang="en-US" altLang="zh-CN" sz="2400" dirty="0">
              <a:latin typeface="宋体" panose="02010600030101010101" pitchFamily="2" charset="-122"/>
              <a:ea typeface="宋体" panose="02010600030101010101" pitchFamily="2" charset="-122"/>
              <a:cs typeface="汉仪中黑简" panose="02010600000101010101" charset="-122"/>
            </a:endParaRPr>
          </a:p>
        </p:txBody>
      </p:sp>
      <p:grpSp>
        <p:nvGrpSpPr>
          <p:cNvPr id="15" name="组合 14"/>
          <p:cNvGrpSpPr/>
          <p:nvPr/>
        </p:nvGrpSpPr>
        <p:grpSpPr>
          <a:xfrm>
            <a:off x="470535" y="2156460"/>
            <a:ext cx="4848341" cy="3630295"/>
            <a:chOff x="741" y="3396"/>
            <a:chExt cx="8504" cy="5717"/>
          </a:xfrm>
        </p:grpSpPr>
        <p:sp>
          <p:nvSpPr>
            <p:cNvPr id="2" name="右箭头 1"/>
            <p:cNvSpPr/>
            <p:nvPr/>
          </p:nvSpPr>
          <p:spPr>
            <a:xfrm>
              <a:off x="741" y="3396"/>
              <a:ext cx="8504" cy="1587"/>
            </a:xfrm>
            <a:prstGeom prst="rightArrow">
              <a:avLst/>
            </a:prstGeom>
            <a:solidFill>
              <a:srgbClr val="3A77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宋体" panose="02010600030101010101" pitchFamily="2" charset="-122"/>
                  <a:ea typeface="宋体" panose="02010600030101010101" pitchFamily="2" charset="-122"/>
                  <a:cs typeface="汉仪中黑简" panose="02010600000101010101" charset="-122"/>
                </a:rPr>
                <a:t>	</a:t>
              </a:r>
              <a:r>
                <a:rPr lang="zh-CN" altLang="en-US" dirty="0">
                  <a:latin typeface="宋体" panose="02010600030101010101" pitchFamily="2" charset="-122"/>
                  <a:ea typeface="宋体" panose="02010600030101010101" pitchFamily="2" charset="-122"/>
                  <a:cs typeface="汉仪中黑简" panose="02010600000101010101" charset="-122"/>
                </a:rPr>
                <a:t>运行环境</a:t>
              </a:r>
              <a:endParaRPr lang="en-US" altLang="zh-CN" dirty="0">
                <a:latin typeface="宋体" panose="02010600030101010101" pitchFamily="2" charset="-122"/>
                <a:ea typeface="宋体" panose="02010600030101010101" pitchFamily="2" charset="-122"/>
                <a:cs typeface="汉仪中黑简" panose="02010600000101010101" charset="-122"/>
              </a:endParaRPr>
            </a:p>
          </p:txBody>
        </p:sp>
        <p:sp>
          <p:nvSpPr>
            <p:cNvPr id="3" name="右箭头 2"/>
            <p:cNvSpPr/>
            <p:nvPr/>
          </p:nvSpPr>
          <p:spPr>
            <a:xfrm>
              <a:off x="741" y="5461"/>
              <a:ext cx="6803" cy="1587"/>
            </a:xfrm>
            <a:prstGeom prst="rightArrow">
              <a:avLst/>
            </a:prstGeom>
            <a:solidFill>
              <a:srgbClr val="3A77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宋体" panose="02010600030101010101" pitchFamily="2" charset="-122"/>
                  <a:ea typeface="宋体" panose="02010600030101010101" pitchFamily="2" charset="-122"/>
                  <a:cs typeface="汉仪中黑简" panose="02010600000101010101" charset="-122"/>
                  <a:sym typeface="+mn-ea"/>
                </a:rPr>
                <a:t>	</a:t>
              </a:r>
              <a:r>
                <a:rPr lang="zh-CN" altLang="en-US" dirty="0">
                  <a:latin typeface="宋体" panose="02010600030101010101" pitchFamily="2" charset="-122"/>
                  <a:ea typeface="宋体" panose="02010600030101010101" pitchFamily="2" charset="-122"/>
                  <a:cs typeface="汉仪中黑简" panose="02010600000101010101" charset="-122"/>
                  <a:sym typeface="+mn-ea"/>
                </a:rPr>
                <a:t>服务</a:t>
              </a:r>
              <a:endParaRPr lang="en-US" altLang="zh-CN" dirty="0">
                <a:latin typeface="宋体" panose="02010600030101010101" pitchFamily="2" charset="-122"/>
                <a:ea typeface="宋体" panose="02010600030101010101" pitchFamily="2" charset="-122"/>
                <a:cs typeface="汉仪中黑简" panose="02010600000101010101" charset="-122"/>
                <a:sym typeface="+mn-ea"/>
              </a:endParaRPr>
            </a:p>
          </p:txBody>
        </p:sp>
        <p:sp>
          <p:nvSpPr>
            <p:cNvPr id="7" name="右箭头 6"/>
            <p:cNvSpPr/>
            <p:nvPr/>
          </p:nvSpPr>
          <p:spPr>
            <a:xfrm>
              <a:off x="741" y="7526"/>
              <a:ext cx="5102" cy="1587"/>
            </a:xfrm>
            <a:prstGeom prst="rightArrow">
              <a:avLst/>
            </a:prstGeom>
            <a:solidFill>
              <a:srgbClr val="3A77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宋体" panose="02010600030101010101" pitchFamily="2" charset="-122"/>
                  <a:ea typeface="宋体" panose="02010600030101010101" pitchFamily="2" charset="-122"/>
                  <a:cs typeface="汉仪中黑简" panose="02010600000101010101" charset="-122"/>
                  <a:sym typeface="+mn-ea"/>
                </a:rPr>
                <a:t>	</a:t>
              </a:r>
              <a:r>
                <a:rPr lang="zh-CN" altLang="en-US" dirty="0">
                  <a:latin typeface="+mn-ea"/>
                  <a:cs typeface="汉仪中黑简" panose="02010600000101010101" charset="-122"/>
                  <a:sym typeface="+mn-ea"/>
                </a:rPr>
                <a:t>验收标准</a:t>
              </a:r>
              <a:endParaRPr lang="en-US" altLang="zh-CN" dirty="0">
                <a:latin typeface="+mn-ea"/>
                <a:cs typeface="汉仪中黑简" panose="02010600000101010101" charset="-122"/>
                <a:sym typeface="+mn-ea"/>
              </a:endParaRPr>
            </a:p>
          </p:txBody>
        </p:sp>
      </p:grpSp>
      <p:grpSp>
        <p:nvGrpSpPr>
          <p:cNvPr id="16" name="组合 15"/>
          <p:cNvGrpSpPr/>
          <p:nvPr/>
        </p:nvGrpSpPr>
        <p:grpSpPr>
          <a:xfrm>
            <a:off x="3904615" y="1967865"/>
            <a:ext cx="7849870" cy="3818890"/>
            <a:chOff x="6149" y="3099"/>
            <a:chExt cx="12362" cy="6014"/>
          </a:xfrm>
        </p:grpSpPr>
        <p:sp>
          <p:nvSpPr>
            <p:cNvPr id="20" name="文本框 19"/>
            <p:cNvSpPr txBox="1"/>
            <p:nvPr/>
          </p:nvSpPr>
          <p:spPr>
            <a:xfrm>
              <a:off x="9439" y="3099"/>
              <a:ext cx="8241" cy="2179"/>
            </a:xfrm>
            <a:prstGeom prst="rect">
              <a:avLst/>
            </a:prstGeom>
            <a:noFill/>
          </p:spPr>
          <p:txBody>
            <a:bodyPr wrap="square" rtlCol="0" anchor="t">
              <a:spAutoFit/>
            </a:bodyPr>
            <a:lstStyle/>
            <a:p>
              <a:r>
                <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网站提供对外服务能力，保证至少</a:t>
              </a:r>
              <a:r>
                <a:rPr lang="en-US" altLang="zh-CN"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300</a:t>
              </a:r>
              <a:r>
                <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名同学上课辅助服务的要求，包括数据存储能力，网络服务吞吐能力，数据安全特性等。</a:t>
              </a:r>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a:p>
              <a:r>
                <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服务器：阿里云服务器</a:t>
              </a:r>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a:p>
              <a:r>
                <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操作系统：</a:t>
              </a:r>
              <a:r>
                <a:rPr lang="en-US" altLang="zh-CN"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Windows</a:t>
              </a:r>
              <a:endParaRPr lang="en-US" altLang="zh-CN"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a:p>
              <a:r>
                <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我们将通过建立完备的安全管理体系、对开发人员进行安全培训、软件完成后对软件进行安全测评等，保障软件的安全性。</a:t>
              </a:r>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sp>
          <p:nvSpPr>
            <p:cNvPr id="10" name="文本框 9"/>
            <p:cNvSpPr txBox="1"/>
            <p:nvPr/>
          </p:nvSpPr>
          <p:spPr>
            <a:xfrm>
              <a:off x="10270" y="6061"/>
              <a:ext cx="8241" cy="485"/>
            </a:xfrm>
            <a:prstGeom prst="rect">
              <a:avLst/>
            </a:prstGeom>
            <a:noFill/>
          </p:spPr>
          <p:txBody>
            <a:bodyPr wrap="square" rtlCol="0" anchor="t">
              <a:spAutoFit/>
            </a:bodyPr>
            <a:lstStyle/>
            <a:p>
              <a:endParaRPr lang="en-US" altLang="zh-CN"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sp>
          <p:nvSpPr>
            <p:cNvPr id="13" name="文本框 12"/>
            <p:cNvSpPr txBox="1"/>
            <p:nvPr/>
          </p:nvSpPr>
          <p:spPr>
            <a:xfrm>
              <a:off x="6149" y="7612"/>
              <a:ext cx="8241" cy="1501"/>
            </a:xfrm>
            <a:prstGeom prst="rect">
              <a:avLst/>
            </a:prstGeom>
            <a:noFill/>
          </p:spPr>
          <p:txBody>
            <a:bodyPr wrap="square" rtlCol="0" anchor="t">
              <a:spAutoFit/>
            </a:bodyPr>
            <a:lstStyle/>
            <a:p>
              <a:r>
                <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充分获取用户需求并分析，完成需求报告，与用户进行验证。设计并开发软件，使其最终符合需求，并通过测试。在用户的使用过程中根据用户新的需求或发现的问题进行及时改进。并提交相关文档，文档应当格式规范，内容翔实。</a:t>
              </a:r>
              <a:endParaRPr lang="en-US" altLang="zh-CN"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grpSp>
      <p:sp>
        <p:nvSpPr>
          <p:cNvPr id="19" name="文本框 18"/>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产品</a:t>
            </a:r>
            <a:endParaRPr lang="zh-CN" altLang="en-US" sz="3200" dirty="0">
              <a:latin typeface="宋体" panose="02010600030101010101" pitchFamily="2" charset="-122"/>
              <a:ea typeface="宋体" panose="02010600030101010101" pitchFamily="2" charset="-122"/>
              <a:cs typeface="汉仪中黑简" panose="02010600000101010101" charset="-122"/>
              <a:sym typeface="+mn-ea"/>
            </a:endParaRPr>
          </a:p>
        </p:txBody>
      </p:sp>
      <p:sp>
        <p:nvSpPr>
          <p:cNvPr id="21" name="文本框 20"/>
          <p:cNvSpPr txBox="1"/>
          <p:nvPr/>
        </p:nvSpPr>
        <p:spPr>
          <a:xfrm>
            <a:off x="1575753" y="1109980"/>
            <a:ext cx="9000000" cy="398780"/>
          </a:xfrm>
          <a:prstGeom prst="rect">
            <a:avLst/>
          </a:prstGeom>
          <a:noFill/>
        </p:spPr>
        <p:txBody>
          <a:bodyPr wrap="square" rtlCol="0">
            <a:spAutoFit/>
          </a:bodyPr>
          <a:lstStyle/>
          <a:p>
            <a:pPr algn="ctr"/>
            <a:r>
              <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rPr>
              <a:t>PRODUCTS</a:t>
            </a:r>
            <a:endPar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endParaRP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pic>
        <p:nvPicPr>
          <p:cNvPr id="5" name="图片 4"/>
          <p:cNvPicPr>
            <a:picLocks noChangeAspect="1"/>
          </p:cNvPicPr>
          <p:nvPr/>
        </p:nvPicPr>
        <p:blipFill>
          <a:blip r:embed="rId1"/>
          <a:stretch>
            <a:fillRect/>
          </a:stretch>
        </p:blipFill>
        <p:spPr>
          <a:xfrm>
            <a:off x="4931366" y="3411728"/>
            <a:ext cx="5262372" cy="142189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宋体" panose="02010600030101010101" pitchFamily="2" charset="-122"/>
                <a:ea typeface="宋体" panose="02010600030101010101" pitchFamily="2" charset="-122"/>
                <a:cs typeface="汉仪中黑简" panose="02010600000101010101" charset="-122"/>
              </a:rPr>
              <a:t>04</a:t>
            </a:r>
            <a:endParaRPr lang="en-US" altLang="zh-CN" sz="2400" b="1" dirty="0">
              <a:latin typeface="宋体" panose="02010600030101010101" pitchFamily="2" charset="-122"/>
              <a:ea typeface="宋体" panose="02010600030101010101" pitchFamily="2" charset="-122"/>
              <a:cs typeface="汉仪中黑简" panose="02010600000101010101" charset="-122"/>
            </a:endParaRPr>
          </a:p>
        </p:txBody>
      </p:sp>
      <p:grpSp>
        <p:nvGrpSpPr>
          <p:cNvPr id="30" name="组合 29"/>
          <p:cNvGrpSpPr/>
          <p:nvPr/>
        </p:nvGrpSpPr>
        <p:grpSpPr>
          <a:xfrm>
            <a:off x="916940" y="2614930"/>
            <a:ext cx="244475" cy="1440180"/>
            <a:chOff x="1444" y="4118"/>
            <a:chExt cx="385" cy="2268"/>
          </a:xfrm>
        </p:grpSpPr>
        <p:sp>
          <p:nvSpPr>
            <p:cNvPr id="9" name="椭圆 8"/>
            <p:cNvSpPr/>
            <p:nvPr/>
          </p:nvSpPr>
          <p:spPr>
            <a:xfrm>
              <a:off x="1444" y="6001"/>
              <a:ext cx="385" cy="38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cxnSp>
          <p:nvCxnSpPr>
            <p:cNvPr id="17" name="直接连接符 16"/>
            <p:cNvCxnSpPr>
              <a:stCxn id="9" idx="0"/>
            </p:cNvCxnSpPr>
            <p:nvPr/>
          </p:nvCxnSpPr>
          <p:spPr>
            <a:xfrm flipV="1">
              <a:off x="1637" y="4118"/>
              <a:ext cx="0" cy="18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sp>
        <p:nvSpPr>
          <p:cNvPr id="81" name="文本框 80"/>
          <p:cNvSpPr txBox="1"/>
          <p:nvPr/>
        </p:nvSpPr>
        <p:spPr>
          <a:xfrm>
            <a:off x="756219" y="1608862"/>
            <a:ext cx="2563478" cy="584775"/>
          </a:xfrm>
          <a:prstGeom prst="rect">
            <a:avLst/>
          </a:prstGeom>
          <a:noFill/>
        </p:spPr>
        <p:txBody>
          <a:bodyPr wrap="square" rtlCol="0">
            <a:spAutoFit/>
          </a:bodyPr>
          <a:lstStyle/>
          <a:p>
            <a:pPr algn="ctr"/>
            <a:r>
              <a:rPr lang="en-US" altLang="zh-CN" sz="3200" dirty="0">
                <a:latin typeface="宋体" panose="02010600030101010101" pitchFamily="2" charset="-122"/>
                <a:ea typeface="宋体" panose="02010600030101010101" pitchFamily="2" charset="-122"/>
                <a:cs typeface="汉仪中黑简" panose="02010600000101010101" charset="-122"/>
                <a:sym typeface="+mn-ea"/>
              </a:rPr>
              <a:t>WBS</a:t>
            </a:r>
            <a:r>
              <a:rPr lang="zh-CN" altLang="en-US" sz="3200" dirty="0">
                <a:latin typeface="宋体" panose="02010600030101010101" pitchFamily="2" charset="-122"/>
                <a:ea typeface="宋体" panose="02010600030101010101" pitchFamily="2" charset="-122"/>
                <a:cs typeface="汉仪中黑简" panose="02010600000101010101" charset="-122"/>
                <a:sym typeface="+mn-ea"/>
              </a:rPr>
              <a:t>分解结构</a:t>
            </a:r>
            <a:endParaRPr lang="zh-CN" altLang="en-US" sz="3200" dirty="0">
              <a:latin typeface="宋体" panose="02010600030101010101" pitchFamily="2" charset="-122"/>
              <a:ea typeface="宋体" panose="02010600030101010101" pitchFamily="2" charset="-122"/>
              <a:cs typeface="汉仪中黑简" panose="02010600000101010101" charset="-122"/>
              <a:sym typeface="+mn-ea"/>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89969" y="0"/>
            <a:ext cx="6221760" cy="6858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汉仪中黑简" panose="02010600000101010101" charset="-122"/>
              </a:rPr>
              <a:t>04</a:t>
            </a:r>
            <a:endParaRPr lang="en-US" altLang="zh-CN" sz="2400" dirty="0">
              <a:latin typeface="宋体" panose="02010600030101010101" pitchFamily="2" charset="-122"/>
              <a:ea typeface="宋体" panose="02010600030101010101" pitchFamily="2" charset="-122"/>
              <a:cs typeface="汉仪中黑简" panose="02010600000101010101" charset="-122"/>
            </a:endParaRPr>
          </a:p>
        </p:txBody>
      </p:sp>
      <p:sp>
        <p:nvSpPr>
          <p:cNvPr id="59" name="文本框 58"/>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项目计划</a:t>
            </a:r>
            <a:endParaRPr lang="zh-CN" altLang="en-US" sz="3200" dirty="0">
              <a:latin typeface="宋体" panose="02010600030101010101" pitchFamily="2" charset="-122"/>
              <a:ea typeface="宋体" panose="02010600030101010101" pitchFamily="2" charset="-122"/>
              <a:cs typeface="汉仪中黑简" panose="02010600000101010101" charset="-122"/>
              <a:sym typeface="+mn-ea"/>
            </a:endParaRPr>
          </a:p>
        </p:txBody>
      </p:sp>
      <p:sp>
        <p:nvSpPr>
          <p:cNvPr id="60" name="文本框 59"/>
          <p:cNvSpPr txBox="1"/>
          <p:nvPr/>
        </p:nvSpPr>
        <p:spPr>
          <a:xfrm>
            <a:off x="1575753" y="1109980"/>
            <a:ext cx="9000000" cy="398780"/>
          </a:xfrm>
          <a:prstGeom prst="rect">
            <a:avLst/>
          </a:prstGeom>
          <a:noFill/>
        </p:spPr>
        <p:txBody>
          <a:bodyPr wrap="square" rtlCol="0">
            <a:spAutoFit/>
          </a:bodyPr>
          <a:lstStyle/>
          <a:p>
            <a:pPr algn="ctr"/>
            <a:r>
              <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rPr>
              <a:t>THE PLAN OF PROJECT</a:t>
            </a:r>
            <a:endPar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endParaRPr>
          </a:p>
        </p:txBody>
      </p:sp>
      <p:sp>
        <p:nvSpPr>
          <p:cNvPr id="2"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pic>
        <p:nvPicPr>
          <p:cNvPr id="4" name="图片 3"/>
          <p:cNvPicPr>
            <a:picLocks noChangeAspect="1"/>
          </p:cNvPicPr>
          <p:nvPr/>
        </p:nvPicPr>
        <p:blipFill>
          <a:blip r:embed="rId1"/>
          <a:stretch>
            <a:fillRect/>
          </a:stretch>
        </p:blipFill>
        <p:spPr>
          <a:xfrm>
            <a:off x="0" y="2109015"/>
            <a:ext cx="12192000" cy="36470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3510280" y="1910080"/>
            <a:ext cx="5171440" cy="2692400"/>
            <a:chOff x="5688" y="3008"/>
            <a:chExt cx="8144" cy="4240"/>
          </a:xfrm>
        </p:grpSpPr>
        <p:sp>
          <p:nvSpPr>
            <p:cNvPr id="9" name="圆角矩形 8"/>
            <p:cNvSpPr/>
            <p:nvPr/>
          </p:nvSpPr>
          <p:spPr>
            <a:xfrm>
              <a:off x="8910" y="3008"/>
              <a:ext cx="1701" cy="1701"/>
            </a:xfrm>
            <a:prstGeom prst="round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汉仪中黑简" panose="02010600000101010101" charset="-122"/>
                  <a:ea typeface="汉仪中黑简" panose="02010600000101010101" charset="-122"/>
                  <a:cs typeface="汉仪中黑简" panose="02010600000101010101" charset="-122"/>
                </a:rPr>
                <a:t>01</a:t>
              </a:r>
              <a:endParaRPr lang="en-US" altLang="zh-CN" sz="4000">
                <a:latin typeface="汉仪中黑简" panose="02010600000101010101" charset="-122"/>
                <a:ea typeface="汉仪中黑简" panose="02010600000101010101" charset="-122"/>
                <a:cs typeface="汉仪中黑简" panose="02010600000101010101" charset="-122"/>
              </a:endParaRPr>
            </a:p>
          </p:txBody>
        </p:sp>
        <p:sp>
          <p:nvSpPr>
            <p:cNvPr id="7" name="文本框 6"/>
            <p:cNvSpPr txBox="1"/>
            <p:nvPr/>
          </p:nvSpPr>
          <p:spPr>
            <a:xfrm>
              <a:off x="6206" y="5158"/>
              <a:ext cx="7109" cy="1452"/>
            </a:xfrm>
            <a:prstGeom prst="rect">
              <a:avLst/>
            </a:prstGeom>
            <a:noFill/>
          </p:spPr>
          <p:txBody>
            <a:bodyPr wrap="square" rtlCol="0">
              <a:spAutoFit/>
            </a:bodyPr>
            <a:p>
              <a:pPr algn="ctr"/>
              <a:r>
                <a:rPr lang="zh-CN" altLang="en-US" sz="5400">
                  <a:solidFill>
                    <a:schemeClr val="tx1">
                      <a:lumMod val="75000"/>
                      <a:lumOff val="25000"/>
                    </a:schemeClr>
                  </a:solidFill>
                  <a:latin typeface="宋体" panose="02010600030101010101" pitchFamily="2" charset="-122"/>
                  <a:ea typeface="宋体" panose="02010600030101010101" pitchFamily="2" charset="-122"/>
                  <a:cs typeface="汉仪中黑简" panose="02010600000101010101" charset="-122"/>
                </a:rPr>
                <a:t>选题</a:t>
              </a:r>
              <a:endParaRPr lang="zh-CN" altLang="en-US" sz="5400">
                <a:solidFill>
                  <a:schemeClr val="tx1">
                    <a:lumMod val="75000"/>
                    <a:lumOff val="25000"/>
                  </a:schemeClr>
                </a:solidFill>
                <a:latin typeface="宋体" panose="02010600030101010101" pitchFamily="2" charset="-122"/>
                <a:ea typeface="宋体" panose="02010600030101010101" pitchFamily="2" charset="-122"/>
                <a:cs typeface="汉仪中黑简" panose="02010600000101010101" charset="-122"/>
              </a:endParaRPr>
            </a:p>
          </p:txBody>
        </p:sp>
        <p:sp>
          <p:nvSpPr>
            <p:cNvPr id="5" name="文本框 4"/>
            <p:cNvSpPr txBox="1"/>
            <p:nvPr/>
          </p:nvSpPr>
          <p:spPr>
            <a:xfrm>
              <a:off x="5688" y="6668"/>
              <a:ext cx="8144" cy="580"/>
            </a:xfrm>
            <a:prstGeom prst="rect">
              <a:avLst/>
            </a:prstGeom>
            <a:noFill/>
          </p:spPr>
          <p:txBody>
            <a:bodyPr wrap="square" rtlCol="0">
              <a:spAutoFit/>
            </a:bodyPr>
            <a:p>
              <a:pPr algn="ctr"/>
              <a:endParaRPr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grpSp>
      <p:sp>
        <p:nvSpPr>
          <p:cNvPr id="8" name="矩形 7"/>
          <p:cNvSpPr/>
          <p:nvPr/>
        </p:nvSpPr>
        <p:spPr>
          <a:xfrm>
            <a:off x="-3810" y="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1" name="矩形 10"/>
          <p:cNvSpPr/>
          <p:nvPr/>
        </p:nvSpPr>
        <p:spPr>
          <a:xfrm rot="5400000">
            <a:off x="6002190" y="-528718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2" name="矩形 11"/>
          <p:cNvSpPr/>
          <p:nvPr/>
        </p:nvSpPr>
        <p:spPr>
          <a:xfrm rot="10800000">
            <a:off x="-5080" y="613800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3" name="矩形 12"/>
          <p:cNvSpPr/>
          <p:nvPr/>
        </p:nvSpPr>
        <p:spPr>
          <a:xfrm rot="16200000">
            <a:off x="6002190" y="-4936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汉仪中黑简" panose="02010600000101010101" charset="-122"/>
              </a:rPr>
              <a:t>04</a:t>
            </a:r>
            <a:endParaRPr lang="en-US" altLang="zh-CN" sz="2400" dirty="0">
              <a:latin typeface="宋体" panose="02010600030101010101" pitchFamily="2" charset="-122"/>
              <a:ea typeface="宋体" panose="02010600030101010101" pitchFamily="2" charset="-122"/>
              <a:cs typeface="汉仪中黑简" panose="02010600000101010101" charset="-122"/>
            </a:endParaRPr>
          </a:p>
        </p:txBody>
      </p:sp>
      <p:sp>
        <p:nvSpPr>
          <p:cNvPr id="59" name="文本框 58"/>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项目计划</a:t>
            </a:r>
            <a:endParaRPr lang="zh-CN" altLang="en-US" sz="3200" dirty="0">
              <a:latin typeface="宋体" panose="02010600030101010101" pitchFamily="2" charset="-122"/>
              <a:ea typeface="宋体" panose="02010600030101010101" pitchFamily="2" charset="-122"/>
              <a:cs typeface="汉仪中黑简" panose="02010600000101010101" charset="-122"/>
              <a:sym typeface="+mn-ea"/>
            </a:endParaRPr>
          </a:p>
        </p:txBody>
      </p:sp>
      <p:sp>
        <p:nvSpPr>
          <p:cNvPr id="60" name="文本框 59"/>
          <p:cNvSpPr txBox="1"/>
          <p:nvPr/>
        </p:nvSpPr>
        <p:spPr>
          <a:xfrm>
            <a:off x="1575753" y="1109980"/>
            <a:ext cx="9000000" cy="398780"/>
          </a:xfrm>
          <a:prstGeom prst="rect">
            <a:avLst/>
          </a:prstGeom>
          <a:noFill/>
        </p:spPr>
        <p:txBody>
          <a:bodyPr wrap="square" rtlCol="0">
            <a:spAutoFit/>
          </a:bodyPr>
          <a:lstStyle/>
          <a:p>
            <a:pPr algn="ctr"/>
            <a:r>
              <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rPr>
              <a:t>THE PLAN OF PROJECT</a:t>
            </a:r>
            <a:endPar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endParaRPr>
          </a:p>
        </p:txBody>
      </p:sp>
      <p:sp>
        <p:nvSpPr>
          <p:cNvPr id="2"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pic>
        <p:nvPicPr>
          <p:cNvPr id="5" name="图片 4"/>
          <p:cNvPicPr>
            <a:picLocks noChangeAspect="1"/>
          </p:cNvPicPr>
          <p:nvPr/>
        </p:nvPicPr>
        <p:blipFill>
          <a:blip r:embed="rId1"/>
          <a:stretch>
            <a:fillRect/>
          </a:stretch>
        </p:blipFill>
        <p:spPr>
          <a:xfrm>
            <a:off x="0" y="2091171"/>
            <a:ext cx="12192000" cy="326747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宋体" panose="02010600030101010101" pitchFamily="2" charset="-122"/>
                <a:ea typeface="宋体" panose="02010600030101010101" pitchFamily="2" charset="-122"/>
                <a:cs typeface="汉仪中黑简" panose="02010600000101010101" charset="-122"/>
              </a:rPr>
              <a:t>04</a:t>
            </a:r>
            <a:endParaRPr lang="en-US" altLang="zh-CN" sz="2400" b="1" dirty="0">
              <a:latin typeface="宋体" panose="02010600030101010101" pitchFamily="2" charset="-122"/>
              <a:ea typeface="宋体" panose="02010600030101010101" pitchFamily="2" charset="-122"/>
              <a:cs typeface="汉仪中黑简" panose="02010600000101010101" charset="-122"/>
            </a:endParaRPr>
          </a:p>
        </p:txBody>
      </p:sp>
      <p:grpSp>
        <p:nvGrpSpPr>
          <p:cNvPr id="30" name="组合 29"/>
          <p:cNvGrpSpPr/>
          <p:nvPr/>
        </p:nvGrpSpPr>
        <p:grpSpPr>
          <a:xfrm>
            <a:off x="916940" y="2614930"/>
            <a:ext cx="244475" cy="1440180"/>
            <a:chOff x="1444" y="4118"/>
            <a:chExt cx="385" cy="2268"/>
          </a:xfrm>
        </p:grpSpPr>
        <p:sp>
          <p:nvSpPr>
            <p:cNvPr id="9" name="椭圆 8"/>
            <p:cNvSpPr/>
            <p:nvPr/>
          </p:nvSpPr>
          <p:spPr>
            <a:xfrm>
              <a:off x="1444" y="6001"/>
              <a:ext cx="385" cy="38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cxnSp>
          <p:nvCxnSpPr>
            <p:cNvPr id="17" name="直接连接符 16"/>
            <p:cNvCxnSpPr>
              <a:stCxn id="9" idx="0"/>
            </p:cNvCxnSpPr>
            <p:nvPr/>
          </p:nvCxnSpPr>
          <p:spPr>
            <a:xfrm flipV="1">
              <a:off x="1637" y="4118"/>
              <a:ext cx="0" cy="18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sp>
        <p:nvSpPr>
          <p:cNvPr id="11" name="文本框 10"/>
          <p:cNvSpPr txBox="1"/>
          <p:nvPr/>
        </p:nvSpPr>
        <p:spPr>
          <a:xfrm>
            <a:off x="1508125" y="372359"/>
            <a:ext cx="2563478" cy="58477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项目甘特图</a:t>
            </a:r>
            <a:endParaRPr lang="zh-CN" altLang="en-US" sz="3200" dirty="0">
              <a:latin typeface="宋体" panose="02010600030101010101" pitchFamily="2" charset="-122"/>
              <a:ea typeface="宋体" panose="02010600030101010101" pitchFamily="2" charset="-122"/>
              <a:cs typeface="汉仪中黑简" panose="02010600000101010101" charset="-122"/>
              <a:sym typeface="+mn-ea"/>
            </a:endParaRPr>
          </a:p>
        </p:txBody>
      </p:sp>
      <p:pic>
        <p:nvPicPr>
          <p:cNvPr id="7" name="图片 6"/>
          <p:cNvPicPr>
            <a:picLocks noChangeAspect="1"/>
          </p:cNvPicPr>
          <p:nvPr/>
        </p:nvPicPr>
        <p:blipFill>
          <a:blip r:embed="rId1"/>
          <a:stretch>
            <a:fillRect/>
          </a:stretch>
        </p:blipFill>
        <p:spPr>
          <a:xfrm>
            <a:off x="0" y="957134"/>
            <a:ext cx="12192000" cy="640916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汉仪中黑简" panose="02010600000101010101" charset="-122"/>
              </a:rPr>
              <a:t>04</a:t>
            </a:r>
            <a:endParaRPr lang="en-US" altLang="zh-CN" sz="2400" dirty="0">
              <a:latin typeface="宋体" panose="02010600030101010101" pitchFamily="2" charset="-122"/>
              <a:ea typeface="宋体" panose="02010600030101010101" pitchFamily="2" charset="-122"/>
              <a:cs typeface="汉仪中黑简" panose="02010600000101010101" charset="-122"/>
            </a:endParaRPr>
          </a:p>
        </p:txBody>
      </p:sp>
      <p:sp>
        <p:nvSpPr>
          <p:cNvPr id="16" name="AutoShape 5"/>
          <p:cNvSpPr/>
          <p:nvPr/>
        </p:nvSpPr>
        <p:spPr bwMode="auto">
          <a:xfrm>
            <a:off x="940435" y="4572635"/>
            <a:ext cx="2946400" cy="1424940"/>
          </a:xfrm>
          <a:custGeom>
            <a:avLst/>
            <a:gdLst>
              <a:gd name="T0" fmla="*/ 2147483647 w 21600"/>
              <a:gd name="T1" fmla="*/ 2147483647 h 21593"/>
              <a:gd name="T2" fmla="*/ 2147483647 w 21600"/>
              <a:gd name="T3" fmla="*/ 2147483647 h 21593"/>
              <a:gd name="T4" fmla="*/ 2147483647 w 21600"/>
              <a:gd name="T5" fmla="*/ 2147483647 h 21593"/>
              <a:gd name="T6" fmla="*/ 2147483647 w 21600"/>
              <a:gd name="T7" fmla="*/ 2147483647 h 21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93">
                <a:moveTo>
                  <a:pt x="5361" y="8702"/>
                </a:moveTo>
                <a:cubicBezTo>
                  <a:pt x="6154" y="3492"/>
                  <a:pt x="8338" y="-7"/>
                  <a:pt x="10793" y="-1"/>
                </a:cubicBezTo>
                <a:cubicBezTo>
                  <a:pt x="13249" y="6"/>
                  <a:pt x="15429" y="3518"/>
                  <a:pt x="16216" y="8733"/>
                </a:cubicBezTo>
                <a:cubicBezTo>
                  <a:pt x="16576" y="11187"/>
                  <a:pt x="17136" y="13469"/>
                  <a:pt x="17868" y="15463"/>
                </a:cubicBezTo>
                <a:cubicBezTo>
                  <a:pt x="18863" y="18173"/>
                  <a:pt x="20146" y="20278"/>
                  <a:pt x="21599" y="21585"/>
                </a:cubicBezTo>
                <a:cubicBezTo>
                  <a:pt x="17993" y="21586"/>
                  <a:pt x="14387" y="21588"/>
                  <a:pt x="10781" y="21589"/>
                </a:cubicBezTo>
                <a:cubicBezTo>
                  <a:pt x="7187" y="21590"/>
                  <a:pt x="3593" y="21591"/>
                  <a:pt x="0" y="21592"/>
                </a:cubicBezTo>
                <a:cubicBezTo>
                  <a:pt x="1455" y="20285"/>
                  <a:pt x="2739" y="18169"/>
                  <a:pt x="3730" y="15443"/>
                </a:cubicBezTo>
                <a:cubicBezTo>
                  <a:pt x="4457" y="13444"/>
                  <a:pt x="5010" y="11158"/>
                  <a:pt x="5361" y="8702"/>
                </a:cubicBezTo>
                <a:close/>
              </a:path>
            </a:pathLst>
          </a:custGeom>
          <a:solidFill>
            <a:srgbClr val="3A778E"/>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id-ID" sz="2000" dirty="0">
              <a:latin typeface="宋体" panose="02010600030101010101" pitchFamily="2" charset="-122"/>
              <a:ea typeface="宋体" panose="02010600030101010101" pitchFamily="2" charset="-122"/>
              <a:cs typeface="汉仪中黑简" panose="02010600000101010101" charset="-122"/>
            </a:endParaRPr>
          </a:p>
        </p:txBody>
      </p:sp>
      <p:sp>
        <p:nvSpPr>
          <p:cNvPr id="7" name="AutoShape 7"/>
          <p:cNvSpPr/>
          <p:nvPr/>
        </p:nvSpPr>
        <p:spPr bwMode="auto">
          <a:xfrm>
            <a:off x="2413000" y="3967480"/>
            <a:ext cx="2946400" cy="2030095"/>
          </a:xfrm>
          <a:custGeom>
            <a:avLst/>
            <a:gdLst>
              <a:gd name="T0" fmla="*/ 2147483647 w 21600"/>
              <a:gd name="T1" fmla="*/ 2147483647 h 21593"/>
              <a:gd name="T2" fmla="*/ 2147483647 w 21600"/>
              <a:gd name="T3" fmla="*/ 2147483647 h 21593"/>
              <a:gd name="T4" fmla="*/ 2147483647 w 21600"/>
              <a:gd name="T5" fmla="*/ 2147483647 h 21593"/>
              <a:gd name="T6" fmla="*/ 2147483647 w 21600"/>
              <a:gd name="T7" fmla="*/ 2147483647 h 21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93">
                <a:moveTo>
                  <a:pt x="5361" y="8702"/>
                </a:moveTo>
                <a:cubicBezTo>
                  <a:pt x="6154" y="3492"/>
                  <a:pt x="8338" y="-7"/>
                  <a:pt x="10793" y="-1"/>
                </a:cubicBezTo>
                <a:cubicBezTo>
                  <a:pt x="13249" y="6"/>
                  <a:pt x="15429" y="3518"/>
                  <a:pt x="16216" y="8733"/>
                </a:cubicBezTo>
                <a:cubicBezTo>
                  <a:pt x="16576" y="11187"/>
                  <a:pt x="17136" y="13469"/>
                  <a:pt x="17868" y="15463"/>
                </a:cubicBezTo>
                <a:cubicBezTo>
                  <a:pt x="18863" y="18173"/>
                  <a:pt x="20146" y="20278"/>
                  <a:pt x="21599" y="21585"/>
                </a:cubicBezTo>
                <a:cubicBezTo>
                  <a:pt x="17993" y="21586"/>
                  <a:pt x="14387" y="21588"/>
                  <a:pt x="10781" y="21589"/>
                </a:cubicBezTo>
                <a:cubicBezTo>
                  <a:pt x="7187" y="21590"/>
                  <a:pt x="3593" y="21591"/>
                  <a:pt x="0" y="21592"/>
                </a:cubicBezTo>
                <a:cubicBezTo>
                  <a:pt x="1455" y="20285"/>
                  <a:pt x="2739" y="18169"/>
                  <a:pt x="3730" y="15443"/>
                </a:cubicBezTo>
                <a:cubicBezTo>
                  <a:pt x="4457" y="13444"/>
                  <a:pt x="5010" y="11158"/>
                  <a:pt x="5361" y="8702"/>
                </a:cubicBezTo>
                <a:close/>
              </a:path>
            </a:pathLst>
          </a:custGeom>
          <a:solidFill>
            <a:srgbClr val="8EC3D4">
              <a:alpha val="90000"/>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id-ID" sz="2000" dirty="0">
              <a:latin typeface="宋体" panose="02010600030101010101" pitchFamily="2" charset="-122"/>
              <a:ea typeface="宋体" panose="02010600030101010101" pitchFamily="2" charset="-122"/>
              <a:cs typeface="汉仪中黑简" panose="02010600000101010101" charset="-122"/>
            </a:endParaRPr>
          </a:p>
        </p:txBody>
      </p:sp>
      <p:sp>
        <p:nvSpPr>
          <p:cNvPr id="8" name="AutoShape 8"/>
          <p:cNvSpPr/>
          <p:nvPr/>
        </p:nvSpPr>
        <p:spPr bwMode="auto">
          <a:xfrm>
            <a:off x="3886835" y="4360545"/>
            <a:ext cx="2945765" cy="1637030"/>
          </a:xfrm>
          <a:custGeom>
            <a:avLst/>
            <a:gdLst>
              <a:gd name="T0" fmla="*/ 10800 w 21600"/>
              <a:gd name="T1" fmla="+- 0 10803 7"/>
              <a:gd name="T2" fmla="*/ 10803 h 21593"/>
              <a:gd name="T3" fmla="*/ 10800 w 21600"/>
              <a:gd name="T4" fmla="+- 0 10803 7"/>
              <a:gd name="T5" fmla="*/ 10803 h 21593"/>
              <a:gd name="T6" fmla="*/ 10800 w 21600"/>
              <a:gd name="T7" fmla="+- 0 10803 7"/>
              <a:gd name="T8" fmla="*/ 10803 h 21593"/>
              <a:gd name="T9" fmla="*/ 10800 w 21600"/>
              <a:gd name="T10" fmla="+- 0 10803 7"/>
              <a:gd name="T11" fmla="*/ 10803 h 21593"/>
            </a:gdLst>
            <a:ahLst/>
            <a:cxnLst>
              <a:cxn ang="0">
                <a:pos x="T0" y="T2"/>
              </a:cxn>
              <a:cxn ang="0">
                <a:pos x="T3" y="T5"/>
              </a:cxn>
              <a:cxn ang="0">
                <a:pos x="T6" y="T8"/>
              </a:cxn>
              <a:cxn ang="0">
                <a:pos x="T9" y="T11"/>
              </a:cxn>
            </a:cxnLst>
            <a:rect l="0" t="0" r="r" b="b"/>
            <a:pathLst>
              <a:path w="21600" h="21593">
                <a:moveTo>
                  <a:pt x="5361" y="8702"/>
                </a:moveTo>
                <a:cubicBezTo>
                  <a:pt x="6154" y="3492"/>
                  <a:pt x="8338" y="-7"/>
                  <a:pt x="10793" y="-1"/>
                </a:cubicBezTo>
                <a:cubicBezTo>
                  <a:pt x="13249" y="6"/>
                  <a:pt x="15429" y="3518"/>
                  <a:pt x="16216" y="8733"/>
                </a:cubicBezTo>
                <a:cubicBezTo>
                  <a:pt x="16576" y="11187"/>
                  <a:pt x="17136" y="13469"/>
                  <a:pt x="17868" y="15463"/>
                </a:cubicBezTo>
                <a:cubicBezTo>
                  <a:pt x="18863" y="18173"/>
                  <a:pt x="20146" y="20278"/>
                  <a:pt x="21599" y="21585"/>
                </a:cubicBezTo>
                <a:cubicBezTo>
                  <a:pt x="17993" y="21586"/>
                  <a:pt x="14387" y="21588"/>
                  <a:pt x="10781" y="21589"/>
                </a:cubicBezTo>
                <a:cubicBezTo>
                  <a:pt x="7187" y="21590"/>
                  <a:pt x="3593" y="21591"/>
                  <a:pt x="0" y="21592"/>
                </a:cubicBezTo>
                <a:cubicBezTo>
                  <a:pt x="1455" y="20285"/>
                  <a:pt x="2739" y="18169"/>
                  <a:pt x="3730" y="15443"/>
                </a:cubicBezTo>
                <a:cubicBezTo>
                  <a:pt x="4457" y="13444"/>
                  <a:pt x="5010" y="11158"/>
                  <a:pt x="5361" y="8702"/>
                </a:cubicBezTo>
                <a:close/>
              </a:path>
            </a:pathLst>
          </a:custGeom>
          <a:solidFill>
            <a:srgbClr val="4E7B8C">
              <a:alpha val="90000"/>
            </a:srgbClr>
          </a:solidFill>
          <a:ln>
            <a:noFill/>
          </a:ln>
          <a:effectLst/>
        </p:spPr>
        <p:txBody>
          <a:bodyPr lIns="0" tIns="0" rIns="0" bIns="0" anchor="ctr"/>
          <a:lstStyle/>
          <a:p>
            <a:pPr algn="l" defTabSz="457200">
              <a:lnSpc>
                <a:spcPct val="100000"/>
              </a:lnSpc>
              <a:defRPr/>
            </a:pPr>
            <a:endParaRPr lang="es-ES" sz="2000" dirty="0">
              <a:solidFill>
                <a:srgbClr val="000000"/>
              </a:solidFill>
              <a:latin typeface="宋体" panose="02010600030101010101" pitchFamily="2" charset="-122"/>
              <a:ea typeface="宋体" panose="02010600030101010101" pitchFamily="2" charset="-122"/>
              <a:cs typeface="汉仪中黑简" panose="02010600000101010101" charset="-122"/>
              <a:sym typeface="Helvetica" charset="0"/>
            </a:endParaRPr>
          </a:p>
        </p:txBody>
      </p:sp>
      <p:sp>
        <p:nvSpPr>
          <p:cNvPr id="9" name="AutoShape 9"/>
          <p:cNvSpPr/>
          <p:nvPr/>
        </p:nvSpPr>
        <p:spPr bwMode="auto">
          <a:xfrm>
            <a:off x="5359400" y="3585845"/>
            <a:ext cx="2947035" cy="2411730"/>
          </a:xfrm>
          <a:custGeom>
            <a:avLst/>
            <a:gdLst>
              <a:gd name="T0" fmla="*/ 10800 w 21600"/>
              <a:gd name="T1" fmla="+- 0 10803 7"/>
              <a:gd name="T2" fmla="*/ 10803 h 21593"/>
              <a:gd name="T3" fmla="*/ 10800 w 21600"/>
              <a:gd name="T4" fmla="+- 0 10803 7"/>
              <a:gd name="T5" fmla="*/ 10803 h 21593"/>
              <a:gd name="T6" fmla="*/ 10800 w 21600"/>
              <a:gd name="T7" fmla="+- 0 10803 7"/>
              <a:gd name="T8" fmla="*/ 10803 h 21593"/>
              <a:gd name="T9" fmla="*/ 10800 w 21600"/>
              <a:gd name="T10" fmla="+- 0 10803 7"/>
              <a:gd name="T11" fmla="*/ 10803 h 21593"/>
            </a:gdLst>
            <a:ahLst/>
            <a:cxnLst>
              <a:cxn ang="0">
                <a:pos x="T0" y="T2"/>
              </a:cxn>
              <a:cxn ang="0">
                <a:pos x="T3" y="T5"/>
              </a:cxn>
              <a:cxn ang="0">
                <a:pos x="T6" y="T8"/>
              </a:cxn>
              <a:cxn ang="0">
                <a:pos x="T9" y="T11"/>
              </a:cxn>
            </a:cxnLst>
            <a:rect l="0" t="0" r="r" b="b"/>
            <a:pathLst>
              <a:path w="21600" h="21593">
                <a:moveTo>
                  <a:pt x="5361" y="8702"/>
                </a:moveTo>
                <a:cubicBezTo>
                  <a:pt x="6154" y="3492"/>
                  <a:pt x="8338" y="-7"/>
                  <a:pt x="10793" y="-1"/>
                </a:cubicBezTo>
                <a:cubicBezTo>
                  <a:pt x="13249" y="6"/>
                  <a:pt x="15429" y="3518"/>
                  <a:pt x="16216" y="8733"/>
                </a:cubicBezTo>
                <a:cubicBezTo>
                  <a:pt x="16576" y="11187"/>
                  <a:pt x="17136" y="13469"/>
                  <a:pt x="17868" y="15463"/>
                </a:cubicBezTo>
                <a:cubicBezTo>
                  <a:pt x="18863" y="18173"/>
                  <a:pt x="20146" y="20278"/>
                  <a:pt x="21599" y="21585"/>
                </a:cubicBezTo>
                <a:cubicBezTo>
                  <a:pt x="17993" y="21586"/>
                  <a:pt x="14387" y="21588"/>
                  <a:pt x="10781" y="21589"/>
                </a:cubicBezTo>
                <a:cubicBezTo>
                  <a:pt x="7187" y="21590"/>
                  <a:pt x="3593" y="21591"/>
                  <a:pt x="0" y="21592"/>
                </a:cubicBezTo>
                <a:cubicBezTo>
                  <a:pt x="1455" y="20285"/>
                  <a:pt x="2739" y="18169"/>
                  <a:pt x="3730" y="15443"/>
                </a:cubicBezTo>
                <a:cubicBezTo>
                  <a:pt x="4457" y="13444"/>
                  <a:pt x="5010" y="11158"/>
                  <a:pt x="5361" y="8702"/>
                </a:cubicBezTo>
                <a:close/>
              </a:path>
            </a:pathLst>
          </a:custGeom>
          <a:solidFill>
            <a:srgbClr val="82B1C0">
              <a:alpha val="90000"/>
            </a:srgbClr>
          </a:solidFill>
          <a:ln>
            <a:noFill/>
          </a:ln>
          <a:effectLst/>
        </p:spPr>
        <p:txBody>
          <a:bodyPr lIns="0" tIns="0" rIns="0" bIns="0" anchor="ctr"/>
          <a:lstStyle/>
          <a:p>
            <a:pPr algn="l" defTabSz="457200">
              <a:lnSpc>
                <a:spcPct val="100000"/>
              </a:lnSpc>
              <a:defRPr/>
            </a:pPr>
            <a:endParaRPr lang="es-ES" sz="2000" dirty="0">
              <a:solidFill>
                <a:srgbClr val="000000"/>
              </a:solidFill>
              <a:latin typeface="宋体" panose="02010600030101010101" pitchFamily="2" charset="-122"/>
              <a:ea typeface="宋体" panose="02010600030101010101" pitchFamily="2" charset="-122"/>
              <a:cs typeface="汉仪中黑简" panose="02010600000101010101" charset="-122"/>
              <a:sym typeface="Helvetica" charset="0"/>
            </a:endParaRPr>
          </a:p>
        </p:txBody>
      </p:sp>
      <p:sp>
        <p:nvSpPr>
          <p:cNvPr id="20" name="AutoShape 10"/>
          <p:cNvSpPr/>
          <p:nvPr/>
        </p:nvSpPr>
        <p:spPr bwMode="auto">
          <a:xfrm>
            <a:off x="6832600" y="4451985"/>
            <a:ext cx="2946400" cy="1545590"/>
          </a:xfrm>
          <a:custGeom>
            <a:avLst/>
            <a:gdLst>
              <a:gd name="T0" fmla="*/ 10800 w 21600"/>
              <a:gd name="T1" fmla="+- 0 10803 7"/>
              <a:gd name="T2" fmla="*/ 10803 h 21593"/>
              <a:gd name="T3" fmla="*/ 10800 w 21600"/>
              <a:gd name="T4" fmla="+- 0 10803 7"/>
              <a:gd name="T5" fmla="*/ 10803 h 21593"/>
              <a:gd name="T6" fmla="*/ 10800 w 21600"/>
              <a:gd name="T7" fmla="+- 0 10803 7"/>
              <a:gd name="T8" fmla="*/ 10803 h 21593"/>
              <a:gd name="T9" fmla="*/ 10800 w 21600"/>
              <a:gd name="T10" fmla="+- 0 10803 7"/>
              <a:gd name="T11" fmla="*/ 10803 h 21593"/>
            </a:gdLst>
            <a:ahLst/>
            <a:cxnLst>
              <a:cxn ang="0">
                <a:pos x="T0" y="T2"/>
              </a:cxn>
              <a:cxn ang="0">
                <a:pos x="T3" y="T5"/>
              </a:cxn>
              <a:cxn ang="0">
                <a:pos x="T6" y="T8"/>
              </a:cxn>
              <a:cxn ang="0">
                <a:pos x="T9" y="T11"/>
              </a:cxn>
            </a:cxnLst>
            <a:rect l="0" t="0" r="r" b="b"/>
            <a:pathLst>
              <a:path w="21600" h="21593">
                <a:moveTo>
                  <a:pt x="5361" y="8702"/>
                </a:moveTo>
                <a:cubicBezTo>
                  <a:pt x="6154" y="3492"/>
                  <a:pt x="8338" y="-7"/>
                  <a:pt x="10793" y="-1"/>
                </a:cubicBezTo>
                <a:cubicBezTo>
                  <a:pt x="13249" y="6"/>
                  <a:pt x="15429" y="3518"/>
                  <a:pt x="16216" y="8733"/>
                </a:cubicBezTo>
                <a:cubicBezTo>
                  <a:pt x="16576" y="11187"/>
                  <a:pt x="17136" y="13469"/>
                  <a:pt x="17868" y="15463"/>
                </a:cubicBezTo>
                <a:cubicBezTo>
                  <a:pt x="18863" y="18173"/>
                  <a:pt x="20146" y="20278"/>
                  <a:pt x="21599" y="21585"/>
                </a:cubicBezTo>
                <a:cubicBezTo>
                  <a:pt x="17993" y="21586"/>
                  <a:pt x="14387" y="21588"/>
                  <a:pt x="10781" y="21589"/>
                </a:cubicBezTo>
                <a:cubicBezTo>
                  <a:pt x="7187" y="21590"/>
                  <a:pt x="3593" y="21591"/>
                  <a:pt x="0" y="21592"/>
                </a:cubicBezTo>
                <a:cubicBezTo>
                  <a:pt x="1455" y="20285"/>
                  <a:pt x="2739" y="18169"/>
                  <a:pt x="3730" y="15443"/>
                </a:cubicBezTo>
                <a:cubicBezTo>
                  <a:pt x="4457" y="13444"/>
                  <a:pt x="5010" y="11158"/>
                  <a:pt x="5361" y="8702"/>
                </a:cubicBezTo>
                <a:close/>
              </a:path>
            </a:pathLst>
          </a:custGeom>
          <a:solidFill>
            <a:srgbClr val="608789">
              <a:alpha val="90000"/>
            </a:srgbClr>
          </a:solidFill>
          <a:ln>
            <a:noFill/>
          </a:ln>
          <a:effectLst/>
        </p:spPr>
        <p:txBody>
          <a:bodyPr lIns="0" tIns="0" rIns="0" bIns="0" anchor="ctr"/>
          <a:lstStyle/>
          <a:p>
            <a:pPr algn="l" defTabSz="457200">
              <a:lnSpc>
                <a:spcPct val="100000"/>
              </a:lnSpc>
              <a:defRPr/>
            </a:pPr>
            <a:endParaRPr lang="es-ES" sz="2000" dirty="0">
              <a:solidFill>
                <a:srgbClr val="000000"/>
              </a:solidFill>
              <a:latin typeface="宋体" panose="02010600030101010101" pitchFamily="2" charset="-122"/>
              <a:ea typeface="宋体" panose="02010600030101010101" pitchFamily="2" charset="-122"/>
              <a:cs typeface="汉仪中黑简" panose="02010600000101010101" charset="-122"/>
              <a:sym typeface="Helvetica" charset="0"/>
            </a:endParaRPr>
          </a:p>
        </p:txBody>
      </p:sp>
      <p:sp>
        <p:nvSpPr>
          <p:cNvPr id="21" name="AutoShape 11"/>
          <p:cNvSpPr/>
          <p:nvPr/>
        </p:nvSpPr>
        <p:spPr bwMode="auto">
          <a:xfrm>
            <a:off x="8306435" y="4688205"/>
            <a:ext cx="2945130" cy="1309370"/>
          </a:xfrm>
          <a:custGeom>
            <a:avLst/>
            <a:gdLst>
              <a:gd name="T0" fmla="*/ 10800 w 21600"/>
              <a:gd name="T1" fmla="+- 0 10803 7"/>
              <a:gd name="T2" fmla="*/ 10803 h 21593"/>
              <a:gd name="T3" fmla="*/ 10800 w 21600"/>
              <a:gd name="T4" fmla="+- 0 10803 7"/>
              <a:gd name="T5" fmla="*/ 10803 h 21593"/>
              <a:gd name="T6" fmla="*/ 10800 w 21600"/>
              <a:gd name="T7" fmla="+- 0 10803 7"/>
              <a:gd name="T8" fmla="*/ 10803 h 21593"/>
              <a:gd name="T9" fmla="*/ 10800 w 21600"/>
              <a:gd name="T10" fmla="+- 0 10803 7"/>
              <a:gd name="T11" fmla="*/ 10803 h 21593"/>
            </a:gdLst>
            <a:ahLst/>
            <a:cxnLst>
              <a:cxn ang="0">
                <a:pos x="T0" y="T2"/>
              </a:cxn>
              <a:cxn ang="0">
                <a:pos x="T3" y="T5"/>
              </a:cxn>
              <a:cxn ang="0">
                <a:pos x="T6" y="T8"/>
              </a:cxn>
              <a:cxn ang="0">
                <a:pos x="T9" y="T11"/>
              </a:cxn>
            </a:cxnLst>
            <a:rect l="0" t="0" r="r" b="b"/>
            <a:pathLst>
              <a:path w="21600" h="21593">
                <a:moveTo>
                  <a:pt x="5361" y="8702"/>
                </a:moveTo>
                <a:cubicBezTo>
                  <a:pt x="6154" y="3492"/>
                  <a:pt x="8338" y="-7"/>
                  <a:pt x="10793" y="-1"/>
                </a:cubicBezTo>
                <a:cubicBezTo>
                  <a:pt x="13249" y="6"/>
                  <a:pt x="15429" y="3518"/>
                  <a:pt x="16216" y="8733"/>
                </a:cubicBezTo>
                <a:cubicBezTo>
                  <a:pt x="16576" y="11187"/>
                  <a:pt x="17136" y="13469"/>
                  <a:pt x="17868" y="15463"/>
                </a:cubicBezTo>
                <a:cubicBezTo>
                  <a:pt x="18863" y="18173"/>
                  <a:pt x="20146" y="20278"/>
                  <a:pt x="21599" y="21585"/>
                </a:cubicBezTo>
                <a:cubicBezTo>
                  <a:pt x="17993" y="21586"/>
                  <a:pt x="14387" y="21588"/>
                  <a:pt x="10781" y="21589"/>
                </a:cubicBezTo>
                <a:cubicBezTo>
                  <a:pt x="7187" y="21590"/>
                  <a:pt x="3593" y="21591"/>
                  <a:pt x="0" y="21593"/>
                </a:cubicBezTo>
                <a:cubicBezTo>
                  <a:pt x="1455" y="20285"/>
                  <a:pt x="2739" y="18169"/>
                  <a:pt x="3730" y="15443"/>
                </a:cubicBezTo>
                <a:cubicBezTo>
                  <a:pt x="4457" y="13444"/>
                  <a:pt x="5010" y="11158"/>
                  <a:pt x="5361" y="8702"/>
                </a:cubicBezTo>
                <a:close/>
              </a:path>
            </a:pathLst>
          </a:custGeom>
          <a:solidFill>
            <a:srgbClr val="E2F0F4"/>
          </a:solidFill>
          <a:ln>
            <a:noFill/>
          </a:ln>
          <a:effectLst/>
        </p:spPr>
        <p:txBody>
          <a:bodyPr lIns="0" tIns="0" rIns="0" bIns="0" anchor="ctr"/>
          <a:lstStyle/>
          <a:p>
            <a:pPr algn="l" defTabSz="457200">
              <a:lnSpc>
                <a:spcPct val="100000"/>
              </a:lnSpc>
              <a:defRPr/>
            </a:pPr>
            <a:endParaRPr lang="es-ES" sz="2000" dirty="0">
              <a:solidFill>
                <a:srgbClr val="000000"/>
              </a:solidFill>
              <a:latin typeface="宋体" panose="02010600030101010101" pitchFamily="2" charset="-122"/>
              <a:ea typeface="宋体" panose="02010600030101010101" pitchFamily="2" charset="-122"/>
              <a:cs typeface="汉仪中黑简" panose="02010600000101010101" charset="-122"/>
              <a:sym typeface="Helvetica" charset="0"/>
            </a:endParaRPr>
          </a:p>
        </p:txBody>
      </p:sp>
      <p:sp>
        <p:nvSpPr>
          <p:cNvPr id="33" name="文本框 32"/>
          <p:cNvSpPr txBox="1"/>
          <p:nvPr/>
        </p:nvSpPr>
        <p:spPr>
          <a:xfrm>
            <a:off x="2629545" y="1790590"/>
            <a:ext cx="7337406" cy="688202"/>
          </a:xfrm>
          <a:prstGeom prst="rect">
            <a:avLst/>
          </a:prstGeom>
          <a:noFill/>
        </p:spPr>
        <p:txBody>
          <a:bodyPr wrap="square" rtlCol="0" anchor="t">
            <a:spAutoFit/>
          </a:bodyPr>
          <a:lstStyle/>
          <a:p>
            <a:pPr algn="just">
              <a:lnSpc>
                <a:spcPct val="150000"/>
              </a:lnSpc>
            </a:pPr>
            <a:r>
              <a:rPr lang="en-US" altLang="zh-CN"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sym typeface="Source Sans Pro" charset="0"/>
              </a:rPr>
              <a:t>    </a:t>
            </a:r>
            <a:r>
              <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sym typeface="Source Sans Pro" charset="0"/>
              </a:rPr>
              <a:t>在设计于开发前，应充分了解并分析客户需求，于用户进行确认后再进行开发。在开发过程中也应保持与用户的交流与确认，使得最终交付出能使客户满意的产品。</a:t>
            </a:r>
            <a:endParaRPr lang="en-US" altLang="en-US" sz="1400" dirty="0" err="1">
              <a:solidFill>
                <a:schemeClr val="bg1">
                  <a:lumMod val="50000"/>
                </a:schemeClr>
              </a:solidFill>
              <a:latin typeface="宋体" panose="02010600030101010101" pitchFamily="2" charset="-122"/>
              <a:ea typeface="宋体" panose="02010600030101010101" pitchFamily="2" charset="-122"/>
              <a:cs typeface="汉仪中黑简" panose="02010600000101010101" charset="-122"/>
              <a:sym typeface="Source Sans Pro" charset="0"/>
            </a:endParaRPr>
          </a:p>
        </p:txBody>
      </p:sp>
      <p:sp>
        <p:nvSpPr>
          <p:cNvPr id="35" name="文本框 34"/>
          <p:cNvSpPr txBox="1"/>
          <p:nvPr/>
        </p:nvSpPr>
        <p:spPr>
          <a:xfrm>
            <a:off x="1474470" y="4053205"/>
            <a:ext cx="1878330" cy="398780"/>
          </a:xfrm>
          <a:prstGeom prst="rect">
            <a:avLst/>
          </a:prstGeom>
          <a:noFill/>
        </p:spPr>
        <p:txBody>
          <a:bodyPr wrap="square" rtlCol="0" anchor="t">
            <a:spAutoFit/>
          </a:bodyPr>
          <a:lstStyle/>
          <a:p>
            <a:pPr algn="ctr"/>
            <a:r>
              <a:rPr lang="en-US" altLang="zh-CN" sz="2000" dirty="0">
                <a:solidFill>
                  <a:srgbClr val="82B1C0"/>
                </a:solidFill>
                <a:latin typeface="宋体" panose="02010600030101010101" pitchFamily="2" charset="-122"/>
                <a:ea typeface="宋体" panose="02010600030101010101" pitchFamily="2" charset="-122"/>
                <a:cs typeface="汉仪中黑简" panose="02010600000101010101" charset="-122"/>
              </a:rPr>
              <a:t>100</a:t>
            </a:r>
            <a:endParaRPr lang="en-US" altLang="zh-CN" sz="2000" dirty="0">
              <a:solidFill>
                <a:srgbClr val="82B1C0"/>
              </a:solidFill>
              <a:latin typeface="宋体" panose="02010600030101010101" pitchFamily="2" charset="-122"/>
              <a:ea typeface="宋体" panose="02010600030101010101" pitchFamily="2" charset="-122"/>
              <a:cs typeface="汉仪中黑简" panose="02010600000101010101" charset="-122"/>
            </a:endParaRPr>
          </a:p>
        </p:txBody>
      </p:sp>
      <p:sp>
        <p:nvSpPr>
          <p:cNvPr id="36" name="文本框 35"/>
          <p:cNvSpPr txBox="1"/>
          <p:nvPr/>
        </p:nvSpPr>
        <p:spPr>
          <a:xfrm>
            <a:off x="8839835" y="4140835"/>
            <a:ext cx="1878330" cy="398780"/>
          </a:xfrm>
          <a:prstGeom prst="rect">
            <a:avLst/>
          </a:prstGeom>
          <a:noFill/>
        </p:spPr>
        <p:txBody>
          <a:bodyPr wrap="square" rtlCol="0" anchor="t">
            <a:spAutoFit/>
          </a:bodyPr>
          <a:lstStyle/>
          <a:p>
            <a:pPr algn="ctr"/>
            <a:r>
              <a:rPr lang="en-US" altLang="zh-CN" sz="2000" dirty="0">
                <a:solidFill>
                  <a:srgbClr val="82B1C0"/>
                </a:solidFill>
                <a:latin typeface="宋体" panose="02010600030101010101" pitchFamily="2" charset="-122"/>
                <a:ea typeface="宋体" panose="02010600030101010101" pitchFamily="2" charset="-122"/>
                <a:cs typeface="汉仪中黑简" panose="02010600000101010101" charset="-122"/>
              </a:rPr>
              <a:t>80</a:t>
            </a:r>
            <a:endParaRPr lang="en-US" altLang="zh-CN" sz="2000" dirty="0">
              <a:solidFill>
                <a:srgbClr val="82B1C0"/>
              </a:solidFill>
              <a:latin typeface="宋体" panose="02010600030101010101" pitchFamily="2" charset="-122"/>
              <a:ea typeface="宋体" panose="02010600030101010101" pitchFamily="2" charset="-122"/>
              <a:cs typeface="汉仪中黑简" panose="02010600000101010101" charset="-122"/>
            </a:endParaRPr>
          </a:p>
        </p:txBody>
      </p:sp>
      <p:sp>
        <p:nvSpPr>
          <p:cNvPr id="37" name="文本框 36"/>
          <p:cNvSpPr txBox="1"/>
          <p:nvPr/>
        </p:nvSpPr>
        <p:spPr>
          <a:xfrm>
            <a:off x="2947035" y="3368675"/>
            <a:ext cx="1878330" cy="398780"/>
          </a:xfrm>
          <a:prstGeom prst="rect">
            <a:avLst/>
          </a:prstGeom>
          <a:noFill/>
        </p:spPr>
        <p:txBody>
          <a:bodyPr wrap="square" rtlCol="0" anchor="t">
            <a:spAutoFit/>
          </a:bodyPr>
          <a:lstStyle/>
          <a:p>
            <a:pPr algn="ctr"/>
            <a:r>
              <a:rPr lang="en-US" altLang="zh-CN" sz="2000" dirty="0">
                <a:solidFill>
                  <a:srgbClr val="82B1C0"/>
                </a:solidFill>
                <a:latin typeface="宋体" panose="02010600030101010101" pitchFamily="2" charset="-122"/>
                <a:ea typeface="宋体" panose="02010600030101010101" pitchFamily="2" charset="-122"/>
                <a:cs typeface="汉仪中黑简" panose="02010600000101010101" charset="-122"/>
              </a:rPr>
              <a:t>150</a:t>
            </a:r>
            <a:endParaRPr lang="en-US" altLang="zh-CN" sz="2000" dirty="0">
              <a:solidFill>
                <a:srgbClr val="82B1C0"/>
              </a:solidFill>
              <a:latin typeface="宋体" panose="02010600030101010101" pitchFamily="2" charset="-122"/>
              <a:ea typeface="宋体" panose="02010600030101010101" pitchFamily="2" charset="-122"/>
              <a:cs typeface="汉仪中黑简" panose="02010600000101010101" charset="-122"/>
            </a:endParaRPr>
          </a:p>
        </p:txBody>
      </p:sp>
      <p:sp>
        <p:nvSpPr>
          <p:cNvPr id="38" name="文本框 37"/>
          <p:cNvSpPr txBox="1"/>
          <p:nvPr/>
        </p:nvSpPr>
        <p:spPr>
          <a:xfrm>
            <a:off x="7366635" y="3956685"/>
            <a:ext cx="1878330" cy="398780"/>
          </a:xfrm>
          <a:prstGeom prst="rect">
            <a:avLst/>
          </a:prstGeom>
          <a:noFill/>
        </p:spPr>
        <p:txBody>
          <a:bodyPr wrap="square" rtlCol="0" anchor="t">
            <a:spAutoFit/>
          </a:bodyPr>
          <a:lstStyle/>
          <a:p>
            <a:pPr algn="ctr"/>
            <a:r>
              <a:rPr lang="en-US" altLang="zh-CN" sz="2000" dirty="0">
                <a:solidFill>
                  <a:srgbClr val="82B1C0"/>
                </a:solidFill>
                <a:latin typeface="宋体" panose="02010600030101010101" pitchFamily="2" charset="-122"/>
                <a:ea typeface="宋体" panose="02010600030101010101" pitchFamily="2" charset="-122"/>
                <a:cs typeface="汉仪中黑简" panose="02010600000101010101" charset="-122"/>
              </a:rPr>
              <a:t>100</a:t>
            </a:r>
            <a:endParaRPr lang="en-US" altLang="zh-CN" sz="2000" dirty="0">
              <a:solidFill>
                <a:srgbClr val="82B1C0"/>
              </a:solidFill>
              <a:latin typeface="宋体" panose="02010600030101010101" pitchFamily="2" charset="-122"/>
              <a:ea typeface="宋体" panose="02010600030101010101" pitchFamily="2" charset="-122"/>
              <a:cs typeface="汉仪中黑简" panose="02010600000101010101" charset="-122"/>
            </a:endParaRPr>
          </a:p>
        </p:txBody>
      </p:sp>
      <p:sp>
        <p:nvSpPr>
          <p:cNvPr id="39" name="文本框 38"/>
          <p:cNvSpPr txBox="1"/>
          <p:nvPr/>
        </p:nvSpPr>
        <p:spPr>
          <a:xfrm>
            <a:off x="4420553" y="3864610"/>
            <a:ext cx="1878330" cy="398780"/>
          </a:xfrm>
          <a:prstGeom prst="rect">
            <a:avLst/>
          </a:prstGeom>
          <a:noFill/>
        </p:spPr>
        <p:txBody>
          <a:bodyPr wrap="square" rtlCol="0" anchor="t">
            <a:spAutoFit/>
          </a:bodyPr>
          <a:lstStyle/>
          <a:p>
            <a:pPr algn="ctr"/>
            <a:r>
              <a:rPr lang="en-US" altLang="zh-CN" sz="2000" dirty="0">
                <a:solidFill>
                  <a:srgbClr val="82B1C0"/>
                </a:solidFill>
                <a:latin typeface="宋体" panose="02010600030101010101" pitchFamily="2" charset="-122"/>
                <a:ea typeface="宋体" panose="02010600030101010101" pitchFamily="2" charset="-122"/>
                <a:cs typeface="汉仪中黑简" panose="02010600000101010101" charset="-122"/>
              </a:rPr>
              <a:t>120</a:t>
            </a:r>
            <a:endParaRPr lang="en-US" altLang="zh-CN" sz="2000" dirty="0">
              <a:solidFill>
                <a:srgbClr val="82B1C0"/>
              </a:solidFill>
              <a:latin typeface="宋体" panose="02010600030101010101" pitchFamily="2" charset="-122"/>
              <a:ea typeface="宋体" panose="02010600030101010101" pitchFamily="2" charset="-122"/>
              <a:cs typeface="汉仪中黑简" panose="02010600000101010101" charset="-122"/>
            </a:endParaRPr>
          </a:p>
        </p:txBody>
      </p:sp>
      <p:sp>
        <p:nvSpPr>
          <p:cNvPr id="40" name="文本框 39"/>
          <p:cNvSpPr txBox="1"/>
          <p:nvPr/>
        </p:nvSpPr>
        <p:spPr>
          <a:xfrm>
            <a:off x="5893753" y="3019425"/>
            <a:ext cx="1878330" cy="398780"/>
          </a:xfrm>
          <a:prstGeom prst="rect">
            <a:avLst/>
          </a:prstGeom>
          <a:noFill/>
        </p:spPr>
        <p:txBody>
          <a:bodyPr wrap="square" rtlCol="0" anchor="t">
            <a:spAutoFit/>
          </a:bodyPr>
          <a:lstStyle/>
          <a:p>
            <a:pPr algn="ctr"/>
            <a:r>
              <a:rPr lang="en-US" altLang="zh-CN" sz="2000" dirty="0">
                <a:solidFill>
                  <a:srgbClr val="82B1C0"/>
                </a:solidFill>
                <a:latin typeface="宋体" panose="02010600030101010101" pitchFamily="2" charset="-122"/>
                <a:ea typeface="宋体" panose="02010600030101010101" pitchFamily="2" charset="-122"/>
                <a:cs typeface="汉仪中黑简" panose="02010600000101010101" charset="-122"/>
              </a:rPr>
              <a:t>200</a:t>
            </a:r>
            <a:endParaRPr lang="en-US" altLang="zh-CN" sz="2000" dirty="0">
              <a:solidFill>
                <a:srgbClr val="82B1C0"/>
              </a:solidFill>
              <a:latin typeface="宋体" panose="02010600030101010101" pitchFamily="2" charset="-122"/>
              <a:ea typeface="宋体" panose="02010600030101010101" pitchFamily="2" charset="-122"/>
              <a:cs typeface="汉仪中黑简" panose="02010600000101010101" charset="-122"/>
            </a:endParaRPr>
          </a:p>
        </p:txBody>
      </p:sp>
      <p:sp>
        <p:nvSpPr>
          <p:cNvPr id="2" name="文本框 1"/>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关键问题</a:t>
            </a:r>
            <a:endParaRPr lang="zh-CN" altLang="en-US" sz="3200" dirty="0">
              <a:latin typeface="宋体" panose="02010600030101010101" pitchFamily="2" charset="-122"/>
              <a:ea typeface="宋体" panose="02010600030101010101" pitchFamily="2" charset="-122"/>
              <a:cs typeface="汉仪中黑简" panose="02010600000101010101" charset="-122"/>
              <a:sym typeface="+mn-ea"/>
            </a:endParaRPr>
          </a:p>
        </p:txBody>
      </p:sp>
      <p:sp>
        <p:nvSpPr>
          <p:cNvPr id="3" name="文本框 2"/>
          <p:cNvSpPr txBox="1"/>
          <p:nvPr/>
        </p:nvSpPr>
        <p:spPr>
          <a:xfrm>
            <a:off x="1575753" y="1109980"/>
            <a:ext cx="9000000" cy="398780"/>
          </a:xfrm>
          <a:prstGeom prst="rect">
            <a:avLst/>
          </a:prstGeom>
          <a:noFill/>
        </p:spPr>
        <p:txBody>
          <a:bodyPr wrap="square" rtlCol="0">
            <a:spAutoFit/>
          </a:bodyPr>
          <a:lstStyle/>
          <a:p>
            <a:pPr algn="ctr"/>
            <a:r>
              <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rPr>
              <a:t>THE KEY OF PROBLEMS</a:t>
            </a:r>
            <a:endPar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endParaRP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0511" y="2208666"/>
            <a:ext cx="5467985" cy="1145200"/>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5" name="矩形 4"/>
          <p:cNvSpPr/>
          <p:nvPr/>
        </p:nvSpPr>
        <p:spPr>
          <a:xfrm>
            <a:off x="6454820" y="2331968"/>
            <a:ext cx="5687695" cy="3157855"/>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7" name="矩形 6"/>
          <p:cNvSpPr/>
          <p:nvPr/>
        </p:nvSpPr>
        <p:spPr>
          <a:xfrm>
            <a:off x="346710" y="1651636"/>
            <a:ext cx="5467985" cy="381059"/>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8" name="矩形 7"/>
          <p:cNvSpPr/>
          <p:nvPr/>
        </p:nvSpPr>
        <p:spPr>
          <a:xfrm>
            <a:off x="6456092" y="1632585"/>
            <a:ext cx="5686425" cy="400110"/>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22" name="文本框 21"/>
          <p:cNvSpPr txBox="1"/>
          <p:nvPr/>
        </p:nvSpPr>
        <p:spPr>
          <a:xfrm>
            <a:off x="584836" y="1632585"/>
            <a:ext cx="5102225"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rPr>
              <a:t>关键用户需求</a:t>
            </a:r>
            <a:endPar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6454820" y="2406393"/>
            <a:ext cx="5939155" cy="2862322"/>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本产品将提供给</a:t>
            </a:r>
            <a:r>
              <a:rPr lang="zh-CN" altLang="en-US" sz="2000" b="1" dirty="0">
                <a:solidFill>
                  <a:schemeClr val="accent6">
                    <a:lumMod val="60000"/>
                    <a:lumOff val="40000"/>
                  </a:schemeClr>
                </a:solidFill>
                <a:latin typeface="宋体" panose="02010600030101010101" pitchFamily="2" charset="-122"/>
                <a:ea typeface="宋体" panose="02010600030101010101" pitchFamily="2" charset="-122"/>
                <a:cs typeface="汉仪中黑简" panose="02010600000101010101" charset="-122"/>
              </a:rPr>
              <a:t>教师</a:t>
            </a: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课程介绍、定制课程、教师自我介绍、课程资料上传、发布通知、查看使用指南、要求管理员更新友情链接、作业点评等功能。提供给</a:t>
            </a:r>
            <a:r>
              <a:rPr lang="zh-CN" altLang="en-US" sz="2000" dirty="0">
                <a:solidFill>
                  <a:schemeClr val="accent6">
                    <a:lumMod val="60000"/>
                    <a:lumOff val="40000"/>
                  </a:schemeClr>
                </a:solidFill>
                <a:latin typeface="宋体" panose="02010600030101010101" pitchFamily="2" charset="-122"/>
                <a:ea typeface="宋体" panose="02010600030101010101" pitchFamily="2" charset="-122"/>
                <a:cs typeface="汉仪中黑简" panose="02010600000101010101" charset="-122"/>
              </a:rPr>
              <a:t>学生</a:t>
            </a: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在线观看及下载学习资料、查看老师的通知、查看网站导航、查看相关链接、通过提问方式取回密码、团队内部交流、一定资料共享、获取教师的联系方式、站内搜索、提交作业并跟进等功能。对于</a:t>
            </a:r>
            <a:r>
              <a:rPr lang="zh-CN" altLang="en-US" sz="2000" dirty="0">
                <a:solidFill>
                  <a:schemeClr val="accent6">
                    <a:lumMod val="60000"/>
                    <a:lumOff val="40000"/>
                  </a:schemeClr>
                </a:solidFill>
                <a:latin typeface="宋体" panose="02010600030101010101" pitchFamily="2" charset="-122"/>
                <a:ea typeface="宋体" panose="02010600030101010101" pitchFamily="2" charset="-122"/>
                <a:cs typeface="汉仪中黑简" panose="02010600000101010101" charset="-122"/>
              </a:rPr>
              <a:t>普通游客</a:t>
            </a: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，该平台提供查看相关课程及教师介绍、获取相关链接、网站内留言等功能。</a:t>
            </a:r>
            <a:endPar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16" name="矩形 15"/>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endParaRPr lang="en-US" altLang="zh-CN" sz="2400" dirty="0">
              <a:latin typeface="汉仪中黑简" panose="02010600000101010101" charset="-122"/>
              <a:ea typeface="汉仪中黑简" panose="02010600000101010101" charset="-122"/>
              <a:cs typeface="汉仪中黑简" panose="02010600000101010101" charset="-122"/>
            </a:endParaRPr>
          </a:p>
        </p:txBody>
      </p:sp>
      <p:sp>
        <p:nvSpPr>
          <p:cNvPr id="3" name="文本框 2"/>
          <p:cNvSpPr txBox="1"/>
          <p:nvPr/>
        </p:nvSpPr>
        <p:spPr>
          <a:xfrm>
            <a:off x="1631633" y="591185"/>
            <a:ext cx="9000000" cy="583565"/>
          </a:xfrm>
          <a:prstGeom prst="rect">
            <a:avLst/>
          </a:prstGeom>
          <a:noFill/>
        </p:spPr>
        <p:txBody>
          <a:bodyPr wrap="square" rtlCol="0">
            <a:spAutoFit/>
          </a:bodyPr>
          <a:lstStyle/>
          <a:p>
            <a:pPr algn="ctr"/>
            <a:r>
              <a:rPr lang="zh-CN" altLang="en-US" sz="3200" b="1" dirty="0">
                <a:latin typeface="宋体" panose="02010600030101010101" pitchFamily="2" charset="-122"/>
                <a:ea typeface="宋体" panose="02010600030101010101" pitchFamily="2" charset="-122"/>
                <a:cs typeface="汉仪中黑简" panose="02010600000101010101" charset="-122"/>
                <a:sym typeface="+mn-ea"/>
              </a:rPr>
              <a:t>需求管理计划</a:t>
            </a:r>
            <a:endParaRPr lang="zh-CN" altLang="en-US" sz="3200" b="1" dirty="0">
              <a:latin typeface="宋体" panose="02010600030101010101" pitchFamily="2" charset="-122"/>
              <a:ea typeface="宋体" panose="02010600030101010101" pitchFamily="2" charset="-122"/>
              <a:cs typeface="汉仪中黑简" panose="02010600000101010101" charset="-122"/>
              <a:sym typeface="+mn-ea"/>
            </a:endParaRPr>
          </a:p>
        </p:txBody>
      </p:sp>
      <p:sp>
        <p:nvSpPr>
          <p:cNvPr id="14" name="灯片编号占位符 115"/>
          <p:cNvSpPr>
            <a:spLocks noGrp="1"/>
          </p:cNvSpPr>
          <p:nvPr/>
        </p:nvSpPr>
        <p:spPr>
          <a:xfrm>
            <a:off x="861060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graphicFrame>
        <p:nvGraphicFramePr>
          <p:cNvPr id="6" name="对象 5"/>
          <p:cNvGraphicFramePr>
            <a:graphicFrameLocks noChangeAspect="1"/>
          </p:cNvGraphicFramePr>
          <p:nvPr/>
        </p:nvGraphicFramePr>
        <p:xfrm>
          <a:off x="173353" y="2219867"/>
          <a:ext cx="5762299" cy="1338856"/>
        </p:xfrm>
        <a:graphic>
          <a:graphicData uri="http://schemas.openxmlformats.org/presentationml/2006/ole">
            <mc:AlternateContent xmlns:mc="http://schemas.openxmlformats.org/markup-compatibility/2006">
              <mc:Choice xmlns:v="urn:schemas-microsoft-com:vml" Requires="v">
                <p:oleObj spid="_x0000_s5128" name="Document" r:id="rId1" imgW="5271135" imgH="1225550" progId="Word.Document.12">
                  <p:embed/>
                </p:oleObj>
              </mc:Choice>
              <mc:Fallback>
                <p:oleObj name="Document" r:id="rId1" imgW="5271135" imgH="1225550" progId="Word.Document.12">
                  <p:embed/>
                  <p:pic>
                    <p:nvPicPr>
                      <p:cNvPr id="0" name="图片 5127"/>
                      <p:cNvPicPr/>
                      <p:nvPr/>
                    </p:nvPicPr>
                    <p:blipFill>
                      <a:blip r:embed="rId2"/>
                      <a:stretch>
                        <a:fillRect/>
                      </a:stretch>
                    </p:blipFill>
                    <p:spPr>
                      <a:xfrm>
                        <a:off x="173353" y="2219867"/>
                        <a:ext cx="5762299" cy="1338856"/>
                      </a:xfrm>
                      <a:prstGeom prst="rect">
                        <a:avLst/>
                      </a:prstGeom>
                    </p:spPr>
                  </p:pic>
                </p:oleObj>
              </mc:Fallback>
            </mc:AlternateContent>
          </a:graphicData>
        </a:graphic>
      </p:graphicFrame>
      <p:sp>
        <p:nvSpPr>
          <p:cNvPr id="19" name="矩形 18"/>
          <p:cNvSpPr/>
          <p:nvPr/>
        </p:nvSpPr>
        <p:spPr>
          <a:xfrm>
            <a:off x="320511" y="3529837"/>
            <a:ext cx="5467985" cy="381059"/>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20" name="文本框 19"/>
          <p:cNvSpPr txBox="1"/>
          <p:nvPr/>
        </p:nvSpPr>
        <p:spPr>
          <a:xfrm>
            <a:off x="529589" y="3494541"/>
            <a:ext cx="5102225"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rPr>
              <a:t>学生需求</a:t>
            </a:r>
            <a:endPar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21" name="矩形 20"/>
          <p:cNvSpPr/>
          <p:nvPr/>
        </p:nvSpPr>
        <p:spPr>
          <a:xfrm>
            <a:off x="254797" y="4219490"/>
            <a:ext cx="5559897" cy="1212390"/>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graphicFrame>
        <p:nvGraphicFramePr>
          <p:cNvPr id="9" name="对象 8"/>
          <p:cNvGraphicFramePr>
            <a:graphicFrameLocks noChangeAspect="1"/>
          </p:cNvGraphicFramePr>
          <p:nvPr/>
        </p:nvGraphicFramePr>
        <p:xfrm>
          <a:off x="254797" y="4235947"/>
          <a:ext cx="5732517" cy="1338856"/>
        </p:xfrm>
        <a:graphic>
          <a:graphicData uri="http://schemas.openxmlformats.org/presentationml/2006/ole">
            <mc:AlternateContent xmlns:mc="http://schemas.openxmlformats.org/markup-compatibility/2006">
              <mc:Choice xmlns:v="urn:schemas-microsoft-com:vml" Requires="v">
                <p:oleObj spid="_x0000_s5129" name="Document" r:id="rId3" imgW="5271135" imgH="1231900" progId="Word.Document.12">
                  <p:embed/>
                </p:oleObj>
              </mc:Choice>
              <mc:Fallback>
                <p:oleObj name="Document" r:id="rId3" imgW="5271135" imgH="1231900" progId="Word.Document.12">
                  <p:embed/>
                  <p:pic>
                    <p:nvPicPr>
                      <p:cNvPr id="0" name="图片 5128"/>
                      <p:cNvPicPr/>
                      <p:nvPr/>
                    </p:nvPicPr>
                    <p:blipFill>
                      <a:blip r:embed="rId4"/>
                      <a:stretch>
                        <a:fillRect/>
                      </a:stretch>
                    </p:blipFill>
                    <p:spPr>
                      <a:xfrm>
                        <a:off x="254797" y="4235947"/>
                        <a:ext cx="5732517" cy="1338856"/>
                      </a:xfrm>
                      <a:prstGeom prst="rect">
                        <a:avLst/>
                      </a:prstGeom>
                    </p:spPr>
                  </p:pic>
                </p:oleObj>
              </mc:Fallback>
            </mc:AlternateContent>
          </a:graphicData>
        </a:graphic>
      </p:graphicFrame>
      <p:sp>
        <p:nvSpPr>
          <p:cNvPr id="23" name="文本框 22"/>
          <p:cNvSpPr txBox="1"/>
          <p:nvPr/>
        </p:nvSpPr>
        <p:spPr>
          <a:xfrm>
            <a:off x="6329091" y="1589285"/>
            <a:ext cx="5939155"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系统功能需求</a:t>
            </a:r>
            <a:endPar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4558" y="3110643"/>
            <a:ext cx="2672080" cy="3325058"/>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5" name="矩形 4"/>
          <p:cNvSpPr/>
          <p:nvPr/>
        </p:nvSpPr>
        <p:spPr>
          <a:xfrm>
            <a:off x="4485005" y="3116997"/>
            <a:ext cx="3218683" cy="3318703"/>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6" name="矩形 5"/>
          <p:cNvSpPr/>
          <p:nvPr/>
        </p:nvSpPr>
        <p:spPr>
          <a:xfrm>
            <a:off x="7822491" y="3092053"/>
            <a:ext cx="3289843" cy="3343648"/>
          </a:xfrm>
          <a:prstGeom prst="rect">
            <a:avLst/>
          </a:prstGeom>
          <a:solidFill>
            <a:srgbClr val="608789"/>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7" name="矩形 6"/>
          <p:cNvSpPr/>
          <p:nvPr/>
        </p:nvSpPr>
        <p:spPr>
          <a:xfrm>
            <a:off x="1704340" y="1869440"/>
            <a:ext cx="2672080" cy="962025"/>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8" name="矩形 7"/>
          <p:cNvSpPr/>
          <p:nvPr/>
        </p:nvSpPr>
        <p:spPr>
          <a:xfrm>
            <a:off x="4485005" y="1869440"/>
            <a:ext cx="3199130" cy="962025"/>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9" name="矩形 8"/>
          <p:cNvSpPr/>
          <p:nvPr/>
        </p:nvSpPr>
        <p:spPr>
          <a:xfrm>
            <a:off x="7815580" y="1869440"/>
            <a:ext cx="3289842" cy="962025"/>
          </a:xfrm>
          <a:prstGeom prst="rect">
            <a:avLst/>
          </a:prstGeom>
          <a:solidFill>
            <a:srgbClr val="608789"/>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19" name="文本框 18"/>
          <p:cNvSpPr txBox="1"/>
          <p:nvPr/>
        </p:nvSpPr>
        <p:spPr>
          <a:xfrm>
            <a:off x="1837445" y="3662450"/>
            <a:ext cx="2454910" cy="2246769"/>
          </a:xfrm>
          <a:prstGeom prst="rect">
            <a:avLst/>
          </a:prstGeom>
          <a:noFill/>
        </p:spPr>
        <p:txBody>
          <a:bodyPr wrap="square" rtlCol="0" anchor="t">
            <a:spAutoFit/>
          </a:bodyPr>
          <a:lstStyle/>
          <a:p>
            <a:pPr algn="just"/>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项目章程</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需求工程项目计划</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项目可行性分析报告</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需求变更管理</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软件需求规格说明书</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用户需求用例文档</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数据字典</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软件需求说明书</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项目总结报告</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用户安装手册</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用户使用指南</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会议记录</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组员绩效评价表</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需求变更申请文档</a:t>
            </a:r>
            <a:r>
              <a:rPr lang="en-US" altLang="zh-CN" sz="1400" dirty="0">
                <a:solidFill>
                  <a:schemeClr val="bg1"/>
                </a:solidFill>
                <a:latin typeface="+mn-ea"/>
                <a:cs typeface="汉仪中黑简" panose="02010600000101010101" charset="-122"/>
              </a:rPr>
              <a:t>》</a:t>
            </a:r>
            <a:endParaRPr lang="zh-CN" altLang="en-US" sz="1400" dirty="0">
              <a:solidFill>
                <a:schemeClr val="bg1"/>
              </a:solidFill>
              <a:latin typeface="+mn-ea"/>
              <a:cs typeface="汉仪中黑简" panose="02010600000101010101" charset="-122"/>
            </a:endParaRPr>
          </a:p>
        </p:txBody>
      </p:sp>
      <p:sp>
        <p:nvSpPr>
          <p:cNvPr id="10" name="文本框 9"/>
          <p:cNvSpPr txBox="1"/>
          <p:nvPr/>
        </p:nvSpPr>
        <p:spPr>
          <a:xfrm>
            <a:off x="4904105" y="3464560"/>
            <a:ext cx="2454910" cy="307777"/>
          </a:xfrm>
          <a:prstGeom prst="rect">
            <a:avLst/>
          </a:prstGeom>
          <a:noFill/>
        </p:spPr>
        <p:txBody>
          <a:bodyPr wrap="square" rtlCol="0" anchor="t">
            <a:spAutoFit/>
          </a:bodyPr>
          <a:lstStyle/>
          <a:p>
            <a:pPr algn="just"/>
            <a:endParaRPr lang="zh-CN" altLang="en-US" sz="14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
        <p:nvSpPr>
          <p:cNvPr id="22" name="文本框 21"/>
          <p:cNvSpPr txBox="1"/>
          <p:nvPr/>
        </p:nvSpPr>
        <p:spPr>
          <a:xfrm>
            <a:off x="2101215" y="2120265"/>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配置项</a:t>
            </a:r>
            <a:endPar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
        <p:nvSpPr>
          <p:cNvPr id="12" name="文本框 11"/>
          <p:cNvSpPr txBox="1"/>
          <p:nvPr/>
        </p:nvSpPr>
        <p:spPr>
          <a:xfrm>
            <a:off x="5156835" y="2120265"/>
            <a:ext cx="1878330"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配置命名</a:t>
            </a:r>
            <a:endPar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
        <p:nvSpPr>
          <p:cNvPr id="13" name="文本框 12"/>
          <p:cNvSpPr txBox="1"/>
          <p:nvPr/>
        </p:nvSpPr>
        <p:spPr>
          <a:xfrm>
            <a:off x="8521336" y="2104603"/>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配置人员</a:t>
            </a:r>
            <a:endPar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16" name="矩形 15"/>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汉仪中黑简" panose="02010600000101010101" charset="-122"/>
              </a:rPr>
              <a:t>04</a:t>
            </a:r>
            <a:endParaRPr lang="en-US" altLang="zh-CN" sz="2400" dirty="0">
              <a:latin typeface="宋体" panose="02010600030101010101" pitchFamily="2" charset="-122"/>
              <a:ea typeface="宋体" panose="02010600030101010101" pitchFamily="2" charset="-122"/>
              <a:cs typeface="汉仪中黑简" panose="02010600000101010101" charset="-122"/>
            </a:endParaRPr>
          </a:p>
        </p:txBody>
      </p:sp>
      <p:sp>
        <p:nvSpPr>
          <p:cNvPr id="3" name="文本框 2"/>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配置管理</a:t>
            </a:r>
            <a:endParaRPr lang="zh-CN" altLang="en-US" sz="3200" dirty="0">
              <a:latin typeface="宋体" panose="02010600030101010101" pitchFamily="2" charset="-122"/>
              <a:ea typeface="宋体" panose="02010600030101010101" pitchFamily="2" charset="-122"/>
              <a:cs typeface="汉仪中黑简" panose="02010600000101010101" charset="-122"/>
              <a:sym typeface="+mn-ea"/>
            </a:endParaRPr>
          </a:p>
        </p:txBody>
      </p:sp>
      <p:sp>
        <p:nvSpPr>
          <p:cNvPr id="20" name="文本框 19"/>
          <p:cNvSpPr txBox="1"/>
          <p:nvPr/>
        </p:nvSpPr>
        <p:spPr>
          <a:xfrm>
            <a:off x="1575753" y="1109980"/>
            <a:ext cx="9000000" cy="398780"/>
          </a:xfrm>
          <a:prstGeom prst="rect">
            <a:avLst/>
          </a:prstGeom>
          <a:noFill/>
        </p:spPr>
        <p:txBody>
          <a:bodyPr wrap="square" rtlCol="0">
            <a:spAutoFit/>
          </a:bodyPr>
          <a:lstStyle/>
          <a:p>
            <a:pPr algn="ctr"/>
            <a:r>
              <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rPr>
              <a:t>PRODUCTS</a:t>
            </a:r>
            <a:endPar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endParaRPr>
          </a:p>
        </p:txBody>
      </p:sp>
      <p:sp>
        <p:nvSpPr>
          <p:cNvPr id="14" name="灯片编号占位符 115"/>
          <p:cNvSpPr>
            <a:spLocks noGrp="1"/>
          </p:cNvSpPr>
          <p:nvPr/>
        </p:nvSpPr>
        <p:spPr>
          <a:xfrm>
            <a:off x="861060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sp>
        <p:nvSpPr>
          <p:cNvPr id="21" name="文本框 20"/>
          <p:cNvSpPr txBox="1"/>
          <p:nvPr/>
        </p:nvSpPr>
        <p:spPr>
          <a:xfrm>
            <a:off x="4805054" y="3976766"/>
            <a:ext cx="2454910" cy="1169551"/>
          </a:xfrm>
          <a:prstGeom prst="rect">
            <a:avLst/>
          </a:prstGeom>
          <a:noFill/>
        </p:spPr>
        <p:txBody>
          <a:bodyPr wrap="square" rtlCol="0" anchor="t">
            <a:spAutoFit/>
          </a:bodyPr>
          <a:lstStyle/>
          <a:p>
            <a:pPr marL="285750" indent="-285750" algn="just">
              <a:buFont typeface="Arial" panose="020B0604020202020204" pitchFamily="34" charset="0"/>
              <a:buChar char="•"/>
            </a:pPr>
            <a:r>
              <a:rPr lang="zh-CN" altLang="en-US" sz="1400" dirty="0">
                <a:solidFill>
                  <a:schemeClr val="bg1"/>
                </a:solidFill>
                <a:latin typeface="+mn-ea"/>
                <a:cs typeface="汉仪中黑简" panose="02010600000101010101" charset="-122"/>
              </a:rPr>
              <a:t>组内文件命名规范为 </a:t>
            </a:r>
            <a:r>
              <a:rPr lang="en-US" altLang="zh-CN" sz="1400" dirty="0">
                <a:solidFill>
                  <a:schemeClr val="bg1"/>
                </a:solidFill>
                <a:latin typeface="+mn-ea"/>
                <a:cs typeface="汉仪中黑简" panose="02010600000101010101" charset="-122"/>
              </a:rPr>
              <a:t>SRA-G15-</a:t>
            </a:r>
            <a:r>
              <a:rPr lang="zh-CN" altLang="en-US" sz="1400" dirty="0">
                <a:solidFill>
                  <a:schemeClr val="bg1"/>
                </a:solidFill>
                <a:latin typeface="+mn-ea"/>
                <a:cs typeface="汉仪中黑简" panose="02010600000101010101" charset="-122"/>
              </a:rPr>
              <a:t>文件名</a:t>
            </a:r>
            <a:endParaRPr lang="zh-CN" altLang="en-US" sz="1400" dirty="0">
              <a:solidFill>
                <a:schemeClr val="bg1"/>
              </a:solidFill>
              <a:latin typeface="+mn-ea"/>
              <a:cs typeface="汉仪中黑简" panose="02010600000101010101" charset="-122"/>
            </a:endParaRPr>
          </a:p>
          <a:p>
            <a:pPr marL="285750" indent="-285750" algn="just">
              <a:buFont typeface="Arial" panose="020B0604020202020204" pitchFamily="34" charset="0"/>
              <a:buChar char="•"/>
            </a:pPr>
            <a:r>
              <a:rPr lang="zh-CN" altLang="en-US" sz="1400" dirty="0">
                <a:solidFill>
                  <a:schemeClr val="bg1"/>
                </a:solidFill>
                <a:latin typeface="+mn-ea"/>
                <a:cs typeface="汉仪中黑简" panose="02010600000101010101" charset="-122"/>
              </a:rPr>
              <a:t>如果是会议纪要，则需在文件名后加上日期，如 </a:t>
            </a:r>
            <a:r>
              <a:rPr lang="en-US" altLang="zh-CN" sz="1400" dirty="0">
                <a:solidFill>
                  <a:schemeClr val="bg1"/>
                </a:solidFill>
                <a:latin typeface="+mn-ea"/>
                <a:cs typeface="汉仪中黑简" panose="02010600000101010101" charset="-122"/>
              </a:rPr>
              <a:t>SRA-G15-</a:t>
            </a:r>
            <a:r>
              <a:rPr lang="zh-CN" altLang="en-US" sz="1400" dirty="0">
                <a:solidFill>
                  <a:schemeClr val="bg1"/>
                </a:solidFill>
                <a:latin typeface="+mn-ea"/>
                <a:cs typeface="汉仪中黑简" panose="02010600000101010101" charset="-122"/>
              </a:rPr>
              <a:t>会议纪要</a:t>
            </a:r>
            <a:r>
              <a:rPr lang="en-US" altLang="zh-CN" sz="1400" dirty="0">
                <a:solidFill>
                  <a:schemeClr val="bg1"/>
                </a:solidFill>
                <a:latin typeface="+mn-ea"/>
                <a:cs typeface="汉仪中黑简" panose="02010600000101010101" charset="-122"/>
              </a:rPr>
              <a:t>-2.25</a:t>
            </a:r>
            <a:endParaRPr lang="en-US" altLang="zh-CN" sz="1400" dirty="0">
              <a:solidFill>
                <a:schemeClr val="bg1"/>
              </a:solidFill>
              <a:latin typeface="+mn-ea"/>
              <a:cs typeface="汉仪中黑简" panose="02010600000101010101" charset="-122"/>
            </a:endParaRPr>
          </a:p>
        </p:txBody>
      </p:sp>
      <p:sp>
        <p:nvSpPr>
          <p:cNvPr id="23" name="文本框 22"/>
          <p:cNvSpPr txBox="1"/>
          <p:nvPr/>
        </p:nvSpPr>
        <p:spPr>
          <a:xfrm>
            <a:off x="8305057" y="4084487"/>
            <a:ext cx="2454910" cy="954107"/>
          </a:xfrm>
          <a:prstGeom prst="rect">
            <a:avLst/>
          </a:prstGeom>
          <a:noFill/>
        </p:spPr>
        <p:txBody>
          <a:bodyPr wrap="square" rtlCol="0" anchor="t">
            <a:spAutoFit/>
          </a:bodyPr>
          <a:lstStyle/>
          <a:p>
            <a:pPr algn="just"/>
            <a:r>
              <a:rPr lang="zh-CN" altLang="en-US" sz="1400" dirty="0">
                <a:solidFill>
                  <a:schemeClr val="bg1"/>
                </a:solidFill>
                <a:latin typeface="+mn-ea"/>
                <a:cs typeface="汉仪中黑简" panose="02010600000101010101" charset="-122"/>
              </a:rPr>
              <a:t>配置管理员由叶诗雨担任，负责对版本的控制管理，以及在项目准备阶段对组员进行配置管理工具的使用培训。</a:t>
            </a:r>
            <a:endParaRPr lang="zh-CN" altLang="en-US" sz="1400" dirty="0">
              <a:solidFill>
                <a:schemeClr val="bg1"/>
              </a:solidFill>
              <a:latin typeface="+mn-ea"/>
              <a:cs typeface="汉仪中黑简" panose="02010600000101010101"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53300" y="2208666"/>
            <a:ext cx="4935196" cy="738664"/>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5" name="矩形 4"/>
          <p:cNvSpPr/>
          <p:nvPr/>
        </p:nvSpPr>
        <p:spPr>
          <a:xfrm>
            <a:off x="6454821" y="2331968"/>
            <a:ext cx="5260346" cy="2812405"/>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7" name="矩形 6"/>
          <p:cNvSpPr/>
          <p:nvPr/>
        </p:nvSpPr>
        <p:spPr>
          <a:xfrm>
            <a:off x="841056" y="1711232"/>
            <a:ext cx="4935196" cy="381059"/>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8" name="矩形 7"/>
          <p:cNvSpPr/>
          <p:nvPr/>
        </p:nvSpPr>
        <p:spPr>
          <a:xfrm>
            <a:off x="6456093" y="1632585"/>
            <a:ext cx="5259074" cy="400110"/>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22" name="文本框 21"/>
          <p:cNvSpPr txBox="1"/>
          <p:nvPr/>
        </p:nvSpPr>
        <p:spPr>
          <a:xfrm>
            <a:off x="853300" y="1682656"/>
            <a:ext cx="4833761"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rPr>
              <a:t>版本格式</a:t>
            </a:r>
            <a:endPar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16" name="矩形 15"/>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endParaRPr lang="en-US" altLang="zh-CN" sz="2400" dirty="0">
              <a:latin typeface="汉仪中黑简" panose="02010600000101010101" charset="-122"/>
              <a:ea typeface="汉仪中黑简" panose="02010600000101010101" charset="-122"/>
              <a:cs typeface="汉仪中黑简" panose="02010600000101010101" charset="-122"/>
            </a:endParaRPr>
          </a:p>
        </p:txBody>
      </p:sp>
      <p:sp>
        <p:nvSpPr>
          <p:cNvPr id="3" name="文本框 2"/>
          <p:cNvSpPr txBox="1"/>
          <p:nvPr/>
        </p:nvSpPr>
        <p:spPr>
          <a:xfrm>
            <a:off x="1596000" y="6536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配置管理</a:t>
            </a:r>
            <a:endParaRPr lang="zh-CN" altLang="en-US" sz="3200" b="1" dirty="0">
              <a:latin typeface="宋体" panose="02010600030101010101" pitchFamily="2" charset="-122"/>
              <a:ea typeface="宋体" panose="02010600030101010101" pitchFamily="2" charset="-122"/>
              <a:cs typeface="汉仪中黑简" panose="02010600000101010101" charset="-122"/>
              <a:sym typeface="+mn-ea"/>
            </a:endParaRPr>
          </a:p>
        </p:txBody>
      </p:sp>
      <p:sp>
        <p:nvSpPr>
          <p:cNvPr id="14" name="灯片编号占位符 115"/>
          <p:cNvSpPr>
            <a:spLocks noGrp="1"/>
          </p:cNvSpPr>
          <p:nvPr/>
        </p:nvSpPr>
        <p:spPr>
          <a:xfrm>
            <a:off x="861060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19" name="矩形 18"/>
          <p:cNvSpPr/>
          <p:nvPr/>
        </p:nvSpPr>
        <p:spPr>
          <a:xfrm>
            <a:off x="853300" y="3720140"/>
            <a:ext cx="4985082" cy="381059"/>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20" name="文本框 19"/>
          <p:cNvSpPr txBox="1"/>
          <p:nvPr/>
        </p:nvSpPr>
        <p:spPr>
          <a:xfrm>
            <a:off x="879498" y="3710615"/>
            <a:ext cx="4858312"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rPr>
              <a:t>版本更新</a:t>
            </a:r>
            <a:endPar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21" name="矩形 20"/>
          <p:cNvSpPr/>
          <p:nvPr/>
        </p:nvSpPr>
        <p:spPr>
          <a:xfrm>
            <a:off x="853301" y="4237287"/>
            <a:ext cx="4985082" cy="738663"/>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23" name="文本框 22"/>
          <p:cNvSpPr txBox="1"/>
          <p:nvPr/>
        </p:nvSpPr>
        <p:spPr>
          <a:xfrm>
            <a:off x="6350031" y="1589285"/>
            <a:ext cx="5365135"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仓库结构</a:t>
            </a:r>
            <a:endPar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
        <p:nvSpPr>
          <p:cNvPr id="26" name="文本框 25"/>
          <p:cNvSpPr txBox="1"/>
          <p:nvPr/>
        </p:nvSpPr>
        <p:spPr>
          <a:xfrm>
            <a:off x="879498" y="2208667"/>
            <a:ext cx="4908997" cy="738664"/>
          </a:xfrm>
          <a:prstGeom prst="rect">
            <a:avLst/>
          </a:prstGeom>
          <a:noFill/>
        </p:spPr>
        <p:txBody>
          <a:bodyPr wrap="square" rtlCol="0" anchor="t">
            <a:spAutoFit/>
          </a:bodyPr>
          <a:lstStyle/>
          <a:p>
            <a:pPr algn="just"/>
            <a:r>
              <a:rPr lang="zh-CN" altLang="en-US" sz="1400" dirty="0">
                <a:solidFill>
                  <a:schemeClr val="bg1"/>
                </a:solidFill>
                <a:latin typeface="+mn-ea"/>
                <a:cs typeface="汉仪中黑简" panose="02010600000101010101" charset="-122"/>
              </a:rPr>
              <a:t>每一个文档的版本格式为</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主版本号</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子版本号</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修正版本号</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a:t>
            </a:r>
            <a:endParaRPr lang="zh-CN" altLang="en-US" sz="1400" dirty="0">
              <a:solidFill>
                <a:schemeClr val="bg1"/>
              </a:solidFill>
              <a:latin typeface="+mn-ea"/>
              <a:cs typeface="汉仪中黑简" panose="02010600000101010101" charset="-122"/>
            </a:endParaRPr>
          </a:p>
          <a:p>
            <a:pPr algn="just"/>
            <a:r>
              <a:rPr lang="zh-CN" altLang="en-US" sz="1400" dirty="0">
                <a:solidFill>
                  <a:schemeClr val="bg1"/>
                </a:solidFill>
                <a:latin typeface="+mn-ea"/>
                <a:cs typeface="汉仪中黑简" panose="02010600000101010101" charset="-122"/>
              </a:rPr>
              <a:t>示例：</a:t>
            </a:r>
            <a:r>
              <a:rPr lang="en-US" altLang="zh-CN" sz="1400" dirty="0">
                <a:solidFill>
                  <a:schemeClr val="bg1"/>
                </a:solidFill>
                <a:latin typeface="+mn-ea"/>
                <a:cs typeface="汉仪中黑简" panose="02010600000101010101" charset="-122"/>
              </a:rPr>
              <a:t>0.1.1</a:t>
            </a:r>
            <a:endParaRPr lang="en-US" altLang="zh-CN" sz="1400" dirty="0">
              <a:solidFill>
                <a:schemeClr val="bg1"/>
              </a:solidFill>
              <a:latin typeface="+mn-ea"/>
              <a:cs typeface="汉仪中黑简" panose="02010600000101010101" charset="-122"/>
            </a:endParaRPr>
          </a:p>
          <a:p>
            <a:pPr algn="just"/>
            <a:r>
              <a:rPr lang="zh-CN" altLang="en-US" sz="1400" dirty="0">
                <a:solidFill>
                  <a:schemeClr val="bg1"/>
                </a:solidFill>
                <a:latin typeface="+mn-ea"/>
                <a:cs typeface="汉仪中黑简" panose="02010600000101010101" charset="-122"/>
              </a:rPr>
              <a:t>文档的初始版本为</a:t>
            </a:r>
            <a:r>
              <a:rPr lang="en-US" altLang="zh-CN" sz="1400" dirty="0">
                <a:solidFill>
                  <a:schemeClr val="bg1"/>
                </a:solidFill>
                <a:latin typeface="+mn-ea"/>
                <a:cs typeface="汉仪中黑简" panose="02010600000101010101" charset="-122"/>
              </a:rPr>
              <a:t>0.1.0</a:t>
            </a:r>
            <a:r>
              <a:rPr lang="zh-CN" altLang="en-US" sz="1400" dirty="0">
                <a:solidFill>
                  <a:schemeClr val="bg1"/>
                </a:solidFill>
                <a:latin typeface="+mn-ea"/>
                <a:cs typeface="汉仪中黑简" panose="02010600000101010101" charset="-122"/>
              </a:rPr>
              <a:t>。</a:t>
            </a:r>
            <a:endParaRPr lang="zh-CN" altLang="en-US" sz="1400" dirty="0">
              <a:solidFill>
                <a:schemeClr val="bg1"/>
              </a:solidFill>
              <a:latin typeface="+mn-ea"/>
              <a:cs typeface="汉仪中黑简" panose="02010600000101010101" charset="-122"/>
            </a:endParaRPr>
          </a:p>
        </p:txBody>
      </p:sp>
      <p:sp>
        <p:nvSpPr>
          <p:cNvPr id="28" name="文本框 27"/>
          <p:cNvSpPr txBox="1"/>
          <p:nvPr/>
        </p:nvSpPr>
        <p:spPr>
          <a:xfrm>
            <a:off x="841056" y="4221865"/>
            <a:ext cx="4997326" cy="738664"/>
          </a:xfrm>
          <a:prstGeom prst="rect">
            <a:avLst/>
          </a:prstGeom>
          <a:noFill/>
        </p:spPr>
        <p:txBody>
          <a:bodyPr wrap="square" rtlCol="0" anchor="t">
            <a:spAutoFit/>
          </a:bodyPr>
          <a:lstStyle/>
          <a:p>
            <a:pPr algn="just"/>
            <a:r>
              <a:rPr lang="zh-CN" altLang="en-US" sz="1400" dirty="0">
                <a:solidFill>
                  <a:schemeClr val="bg1"/>
                </a:solidFill>
                <a:latin typeface="+mn-ea"/>
                <a:cs typeface="汉仪中黑简" panose="02010600000101010101" charset="-122"/>
              </a:rPr>
              <a:t>当文件内容有了重大的变化或改进，主版本号加</a:t>
            </a:r>
            <a:r>
              <a:rPr lang="en-US" altLang="zh-CN" sz="1400" dirty="0">
                <a:solidFill>
                  <a:schemeClr val="bg1"/>
                </a:solidFill>
                <a:latin typeface="+mn-ea"/>
                <a:cs typeface="汉仪中黑简" panose="02010600000101010101" charset="-122"/>
              </a:rPr>
              <a:t>1</a:t>
            </a:r>
            <a:r>
              <a:rPr lang="zh-CN" altLang="en-US" sz="1400" dirty="0">
                <a:solidFill>
                  <a:schemeClr val="bg1"/>
                </a:solidFill>
                <a:latin typeface="+mn-ea"/>
                <a:cs typeface="汉仪中黑简" panose="02010600000101010101" charset="-122"/>
              </a:rPr>
              <a:t>。</a:t>
            </a:r>
            <a:endParaRPr lang="zh-CN" altLang="en-US" sz="1400" dirty="0">
              <a:solidFill>
                <a:schemeClr val="bg1"/>
              </a:solidFill>
              <a:latin typeface="+mn-ea"/>
              <a:cs typeface="汉仪中黑简" panose="02010600000101010101" charset="-122"/>
            </a:endParaRPr>
          </a:p>
          <a:p>
            <a:pPr algn="just"/>
            <a:r>
              <a:rPr lang="zh-CN" altLang="en-US" sz="1400" dirty="0">
                <a:solidFill>
                  <a:schemeClr val="bg1"/>
                </a:solidFill>
                <a:latin typeface="+mn-ea"/>
                <a:cs typeface="汉仪中黑简" panose="02010600000101010101" charset="-122"/>
              </a:rPr>
              <a:t>当文档的内容有了模块的增加、补充等，子版本号加</a:t>
            </a:r>
            <a:r>
              <a:rPr lang="en-US" altLang="zh-CN" sz="1400" dirty="0">
                <a:solidFill>
                  <a:schemeClr val="bg1"/>
                </a:solidFill>
                <a:latin typeface="+mn-ea"/>
                <a:cs typeface="汉仪中黑简" panose="02010600000101010101" charset="-122"/>
              </a:rPr>
              <a:t>1</a:t>
            </a:r>
            <a:r>
              <a:rPr lang="zh-CN" altLang="en-US" sz="1400" dirty="0">
                <a:solidFill>
                  <a:schemeClr val="bg1"/>
                </a:solidFill>
                <a:latin typeface="+mn-ea"/>
                <a:cs typeface="汉仪中黑简" panose="02010600000101010101" charset="-122"/>
              </a:rPr>
              <a:t>。</a:t>
            </a:r>
            <a:endParaRPr lang="zh-CN" altLang="en-US" sz="1400" dirty="0">
              <a:solidFill>
                <a:schemeClr val="bg1"/>
              </a:solidFill>
              <a:latin typeface="+mn-ea"/>
              <a:cs typeface="汉仪中黑简" panose="02010600000101010101" charset="-122"/>
            </a:endParaRPr>
          </a:p>
          <a:p>
            <a:pPr algn="just"/>
            <a:r>
              <a:rPr lang="zh-CN" altLang="en-US" sz="1400" dirty="0">
                <a:solidFill>
                  <a:schemeClr val="bg1"/>
                </a:solidFill>
                <a:latin typeface="+mn-ea"/>
                <a:cs typeface="汉仪中黑简" panose="02010600000101010101" charset="-122"/>
              </a:rPr>
              <a:t>当文档的内容有了小修改，如修正了纰漏等，修正版本号加</a:t>
            </a:r>
            <a:r>
              <a:rPr lang="en-US" altLang="zh-CN" sz="1400" dirty="0">
                <a:solidFill>
                  <a:schemeClr val="bg1"/>
                </a:solidFill>
                <a:latin typeface="+mn-ea"/>
                <a:cs typeface="汉仪中黑简" panose="02010600000101010101" charset="-122"/>
              </a:rPr>
              <a:t>1</a:t>
            </a:r>
            <a:r>
              <a:rPr lang="zh-CN" altLang="en-US" sz="1400" dirty="0">
                <a:solidFill>
                  <a:schemeClr val="bg1"/>
                </a:solidFill>
                <a:latin typeface="+mn-ea"/>
                <a:cs typeface="汉仪中黑简" panose="02010600000101010101" charset="-122"/>
              </a:rPr>
              <a:t>。</a:t>
            </a:r>
            <a:endParaRPr lang="zh-CN" altLang="en-US" sz="1400" dirty="0">
              <a:solidFill>
                <a:schemeClr val="bg1"/>
              </a:solidFill>
              <a:latin typeface="+mn-ea"/>
              <a:cs typeface="汉仪中黑简" panose="02010600000101010101" charset="-122"/>
            </a:endParaRPr>
          </a:p>
        </p:txBody>
      </p:sp>
      <p:graphicFrame>
        <p:nvGraphicFramePr>
          <p:cNvPr id="11" name="对象 10"/>
          <p:cNvGraphicFramePr>
            <a:graphicFrameLocks noChangeAspect="1"/>
          </p:cNvGraphicFramePr>
          <p:nvPr/>
        </p:nvGraphicFramePr>
        <p:xfrm>
          <a:off x="6454191" y="2331968"/>
          <a:ext cx="5260975" cy="3006725"/>
        </p:xfrm>
        <a:graphic>
          <a:graphicData uri="http://schemas.openxmlformats.org/presentationml/2006/ole">
            <mc:AlternateContent xmlns:mc="http://schemas.openxmlformats.org/markup-compatibility/2006">
              <mc:Choice xmlns:v="urn:schemas-microsoft-com:vml" Requires="v">
                <p:oleObj spid="_x0000_s6147" name="Document" r:id="rId1" imgW="5271135" imgH="3013710" progId="Word.Document.12">
                  <p:embed/>
                </p:oleObj>
              </mc:Choice>
              <mc:Fallback>
                <p:oleObj name="Document" r:id="rId1" imgW="5271135" imgH="3013710" progId="Word.Document.12">
                  <p:embed/>
                  <p:pic>
                    <p:nvPicPr>
                      <p:cNvPr id="0" name="图片 6146"/>
                      <p:cNvPicPr/>
                      <p:nvPr/>
                    </p:nvPicPr>
                    <p:blipFill>
                      <a:blip r:embed="rId2"/>
                      <a:stretch>
                        <a:fillRect/>
                      </a:stretch>
                    </p:blipFill>
                    <p:spPr>
                      <a:xfrm>
                        <a:off x="6454191" y="2331968"/>
                        <a:ext cx="5260975" cy="3006725"/>
                      </a:xfrm>
                      <a:prstGeom prst="rect">
                        <a:avLst/>
                      </a:prstGeom>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3912870" y="2137410"/>
            <a:ext cx="5758180" cy="1080135"/>
            <a:chOff x="6322" y="3366"/>
            <a:chExt cx="9068" cy="1701"/>
          </a:xfrm>
        </p:grpSpPr>
        <p:sp>
          <p:nvSpPr>
            <p:cNvPr id="9" name="圆角矩形 8"/>
            <p:cNvSpPr/>
            <p:nvPr/>
          </p:nvSpPr>
          <p:spPr>
            <a:xfrm>
              <a:off x="6322" y="3366"/>
              <a:ext cx="1701" cy="1701"/>
            </a:xfrm>
            <a:prstGeom prst="round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汉仪中黑简" panose="02010600000101010101" charset="-122"/>
                  <a:ea typeface="汉仪中黑简" panose="02010600000101010101" charset="-122"/>
                  <a:cs typeface="汉仪中黑简" panose="02010600000101010101" charset="-122"/>
                </a:rPr>
                <a:t>05</a:t>
              </a:r>
              <a:endParaRPr lang="en-US" altLang="zh-CN" sz="4000">
                <a:latin typeface="汉仪中黑简" panose="02010600000101010101" charset="-122"/>
                <a:ea typeface="汉仪中黑简" panose="02010600000101010101" charset="-122"/>
                <a:cs typeface="汉仪中黑简" panose="02010600000101010101" charset="-122"/>
              </a:endParaRPr>
            </a:p>
          </p:txBody>
        </p:sp>
        <p:sp>
          <p:nvSpPr>
            <p:cNvPr id="7" name="文本框 6"/>
            <p:cNvSpPr txBox="1"/>
            <p:nvPr/>
          </p:nvSpPr>
          <p:spPr>
            <a:xfrm>
              <a:off x="8023" y="3491"/>
              <a:ext cx="7367" cy="1452"/>
            </a:xfrm>
            <a:prstGeom prst="rect">
              <a:avLst/>
            </a:prstGeom>
            <a:noFill/>
          </p:spPr>
          <p:txBody>
            <a:bodyPr wrap="square" rtlCol="0">
              <a:spAutoFit/>
            </a:bodyPr>
            <a:p>
              <a:pPr algn="ctr"/>
              <a:r>
                <a:rPr lang="zh-CN" altLang="en-US" sz="5400" dirty="0">
                  <a:solidFill>
                    <a:srgbClr val="3A778E"/>
                  </a:solidFill>
                  <a:latin typeface="宋体" panose="02010600030101010101" pitchFamily="2" charset="-122"/>
                  <a:ea typeface="宋体" panose="02010600030101010101" pitchFamily="2" charset="-122"/>
                  <a:cs typeface="汉仪中黑简" panose="02010600000101010101" charset="-122"/>
                  <a:sym typeface="+mn-ea"/>
                </a:rPr>
                <a:t>项目管理团队</a:t>
              </a:r>
              <a:endParaRPr lang="zh-CN" altLang="en-US" sz="5400" dirty="0">
                <a:solidFill>
                  <a:srgbClr val="3A778E"/>
                </a:solidFill>
                <a:latin typeface="宋体" panose="02010600030101010101" pitchFamily="2" charset="-122"/>
                <a:ea typeface="宋体" panose="02010600030101010101" pitchFamily="2" charset="-122"/>
                <a:cs typeface="汉仪中黑简" panose="02010600000101010101" charset="-122"/>
                <a:sym typeface="+mn-ea"/>
              </a:endParaRPr>
            </a:p>
          </p:txBody>
        </p:sp>
      </p:grpSp>
      <p:sp>
        <p:nvSpPr>
          <p:cNvPr id="8" name="矩形 7"/>
          <p:cNvSpPr/>
          <p:nvPr/>
        </p:nvSpPr>
        <p:spPr>
          <a:xfrm>
            <a:off x="-3810" y="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1" name="矩形 10"/>
          <p:cNvSpPr/>
          <p:nvPr/>
        </p:nvSpPr>
        <p:spPr>
          <a:xfrm rot="5400000">
            <a:off x="6002190" y="-528718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2" name="矩形 11"/>
          <p:cNvSpPr/>
          <p:nvPr/>
        </p:nvSpPr>
        <p:spPr>
          <a:xfrm rot="10800000">
            <a:off x="-5080" y="613800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3" name="矩形 12"/>
          <p:cNvSpPr/>
          <p:nvPr/>
        </p:nvSpPr>
        <p:spPr>
          <a:xfrm rot="16200000">
            <a:off x="6002190" y="-4936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05</a:t>
            </a:r>
            <a:endParaRPr lang="en-US" altLang="zh-CN" sz="2400" dirty="0">
              <a:latin typeface="汉仪中黑简" panose="02010600000101010101" charset="-122"/>
              <a:ea typeface="汉仪中黑简" panose="02010600000101010101" charset="-122"/>
              <a:cs typeface="汉仪中黑简" panose="02010600000101010101" charset="-122"/>
            </a:endParaRPr>
          </a:p>
        </p:txBody>
      </p:sp>
      <p:cxnSp>
        <p:nvCxnSpPr>
          <p:cNvPr id="3" name="直接连接符 2"/>
          <p:cNvCxnSpPr/>
          <p:nvPr/>
        </p:nvCxnSpPr>
        <p:spPr>
          <a:xfrm>
            <a:off x="2882900" y="1802508"/>
            <a:ext cx="0" cy="4177433"/>
          </a:xfrm>
          <a:prstGeom prst="line">
            <a:avLst/>
          </a:prstGeom>
          <a:ln w="38100">
            <a:solidFill>
              <a:srgbClr val="608385"/>
            </a:solidFill>
            <a:prstDash val="sysDash"/>
          </a:ln>
          <a:effectLst/>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575753" y="509905"/>
            <a:ext cx="9000000" cy="583565"/>
          </a:xfrm>
          <a:prstGeom prst="rect">
            <a:avLst/>
          </a:prstGeom>
          <a:noFill/>
        </p:spPr>
        <p:txBody>
          <a:bodyPr wrap="square" rtlCol="0">
            <a:spAutoFit/>
          </a:bodyPr>
          <a:lstStyle/>
          <a:p>
            <a:pPr algn="ctr"/>
            <a:r>
              <a:rPr lang="zh-CN" altLang="en-US" sz="3200" dirty="0">
                <a:solidFill>
                  <a:schemeClr val="tx1"/>
                </a:solidFill>
                <a:latin typeface="宋体" panose="02010600030101010101" pitchFamily="2" charset="-122"/>
                <a:ea typeface="宋体" panose="02010600030101010101" pitchFamily="2" charset="-122"/>
                <a:cs typeface="汉仪中黑简" panose="02010600000101010101" charset="-122"/>
                <a:sym typeface="+mn-ea"/>
              </a:rPr>
              <a:t>项目管理团队</a:t>
            </a:r>
            <a:endParaRPr lang="zh-CN" altLang="en-US" sz="3200" dirty="0">
              <a:solidFill>
                <a:schemeClr val="tx1"/>
              </a:solidFill>
              <a:latin typeface="宋体" panose="02010600030101010101" pitchFamily="2" charset="-122"/>
              <a:ea typeface="宋体" panose="02010600030101010101" pitchFamily="2" charset="-122"/>
              <a:cs typeface="汉仪中黑简" panose="02010600000101010101" charset="-122"/>
              <a:sym typeface="+mn-ea"/>
            </a:endParaRPr>
          </a:p>
        </p:txBody>
      </p:sp>
      <p:sp>
        <p:nvSpPr>
          <p:cNvPr id="4"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pic>
        <p:nvPicPr>
          <p:cNvPr id="12" name="图片 11"/>
          <p:cNvPicPr>
            <a:picLocks noChangeAspect="1"/>
          </p:cNvPicPr>
          <p:nvPr/>
        </p:nvPicPr>
        <p:blipFill>
          <a:blip r:embed="rId1"/>
          <a:stretch>
            <a:fillRect/>
          </a:stretch>
        </p:blipFill>
        <p:spPr>
          <a:xfrm>
            <a:off x="3433445" y="2066290"/>
            <a:ext cx="7995920" cy="2099945"/>
          </a:xfrm>
          <a:prstGeom prst="rect">
            <a:avLst/>
          </a:prstGeom>
        </p:spPr>
      </p:pic>
      <p:sp>
        <p:nvSpPr>
          <p:cNvPr id="13" name="矩形 12"/>
          <p:cNvSpPr/>
          <p:nvPr/>
        </p:nvSpPr>
        <p:spPr>
          <a:xfrm>
            <a:off x="589915" y="2528570"/>
            <a:ext cx="720000" cy="7200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27" name="文本框 26"/>
          <p:cNvSpPr txBox="1"/>
          <p:nvPr/>
        </p:nvSpPr>
        <p:spPr>
          <a:xfrm>
            <a:off x="490855" y="2066290"/>
            <a:ext cx="2213610" cy="398780"/>
          </a:xfrm>
          <a:prstGeom prst="rect">
            <a:avLst/>
          </a:prstGeom>
          <a:noFill/>
        </p:spPr>
        <p:txBody>
          <a:bodyPr wrap="square" rtlCol="0" anchor="t">
            <a:spAutoFit/>
          </a:bodyPr>
          <a:p>
            <a:r>
              <a:rPr lang="zh-CN" altLang="en-US" sz="2000" dirty="0">
                <a:latin typeface="宋体" panose="02010600030101010101" pitchFamily="2" charset="-122"/>
                <a:ea typeface="宋体" panose="02010600030101010101" pitchFamily="2" charset="-122"/>
                <a:cs typeface="汉仪中黑简" panose="02010600000101010101" charset="-122"/>
                <a:sym typeface="+mn-ea"/>
              </a:rPr>
              <a:t>项目管理团队</a:t>
            </a:r>
            <a:endParaRPr lang="zh-CN" altLang="en-US" sz="2000" dirty="0">
              <a:latin typeface="宋体" panose="02010600030101010101" pitchFamily="2" charset="-122"/>
              <a:ea typeface="宋体" panose="02010600030101010101" pitchFamily="2" charset="-122"/>
              <a:cs typeface="汉仪中黑简" panose="02010600000101010101" charset="-122"/>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汉仪中黑简" panose="02010600000101010101" charset="-122"/>
                <a:ea typeface="汉仪中黑简" panose="02010600000101010101" charset="-122"/>
                <a:cs typeface="汉仪中黑简" panose="02010600000101010101" charset="-122"/>
              </a:rPr>
              <a:t>05</a:t>
            </a:r>
            <a:endParaRPr lang="en-US" altLang="zh-CN" sz="2400">
              <a:latin typeface="汉仪中黑简" panose="02010600000101010101" charset="-122"/>
              <a:ea typeface="汉仪中黑简" panose="02010600000101010101" charset="-122"/>
              <a:cs typeface="汉仪中黑简" panose="02010600000101010101" charset="-122"/>
            </a:endParaRPr>
          </a:p>
        </p:txBody>
      </p:sp>
      <p:sp>
        <p:nvSpPr>
          <p:cNvPr id="2" name="文本框 1"/>
          <p:cNvSpPr txBox="1"/>
          <p:nvPr/>
        </p:nvSpPr>
        <p:spPr>
          <a:xfrm>
            <a:off x="1575753" y="509905"/>
            <a:ext cx="9000000" cy="583565"/>
          </a:xfrm>
          <a:prstGeom prst="rect">
            <a:avLst/>
          </a:prstGeom>
          <a:noFill/>
        </p:spPr>
        <p:txBody>
          <a:bodyPr wrap="square" rtlCol="0">
            <a:spAutoFit/>
          </a:bodyPr>
          <a:lstStyle/>
          <a:p>
            <a:pPr algn="ctr"/>
            <a:r>
              <a:rPr lang="en-US" altLang="zh-CN" sz="3200">
                <a:latin typeface="+mj-ea"/>
                <a:ea typeface="+mj-ea"/>
                <a:cs typeface="汉仪中黑简" panose="02010600000101010101" charset="-122"/>
                <a:sym typeface="+mn-ea"/>
              </a:rPr>
              <a:t>OBS</a:t>
            </a:r>
            <a:endParaRPr lang="en-US" altLang="zh-CN" sz="3200">
              <a:latin typeface="+mj-ea"/>
              <a:ea typeface="+mj-ea"/>
              <a:cs typeface="汉仪中黑简" panose="02010600000101010101" charset="-122"/>
              <a:sym typeface="+mn-ea"/>
            </a:endParaRP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pic>
        <p:nvPicPr>
          <p:cNvPr id="7" name="图片 2"/>
          <p:cNvPicPr>
            <a:picLocks noChangeAspect="1"/>
          </p:cNvPicPr>
          <p:nvPr/>
        </p:nvPicPr>
        <p:blipFill>
          <a:blip r:embed="rId1"/>
          <a:stretch>
            <a:fillRect/>
          </a:stretch>
        </p:blipFill>
        <p:spPr>
          <a:xfrm>
            <a:off x="3760470" y="1500505"/>
            <a:ext cx="4631055" cy="406336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汉仪中黑简" panose="02010600000101010101" charset="-122"/>
                <a:ea typeface="汉仪中黑简" panose="02010600000101010101" charset="-122"/>
                <a:cs typeface="汉仪中黑简" panose="02010600000101010101" charset="-122"/>
              </a:rPr>
              <a:t>05</a:t>
            </a:r>
            <a:endParaRPr lang="en-US" altLang="zh-CN" sz="2400">
              <a:latin typeface="汉仪中黑简" panose="02010600000101010101" charset="-122"/>
              <a:ea typeface="汉仪中黑简" panose="02010600000101010101" charset="-122"/>
              <a:cs typeface="汉仪中黑简" panose="02010600000101010101" charset="-122"/>
            </a:endParaRPr>
          </a:p>
        </p:txBody>
      </p:sp>
      <p:sp>
        <p:nvSpPr>
          <p:cNvPr id="2" name="文本框 1"/>
          <p:cNvSpPr txBox="1"/>
          <p:nvPr/>
        </p:nvSpPr>
        <p:spPr>
          <a:xfrm>
            <a:off x="1575753" y="509905"/>
            <a:ext cx="9000000" cy="583565"/>
          </a:xfrm>
          <a:prstGeom prst="rect">
            <a:avLst/>
          </a:prstGeom>
          <a:noFill/>
        </p:spPr>
        <p:txBody>
          <a:bodyPr wrap="square" rtlCol="0">
            <a:spAutoFit/>
          </a:bodyPr>
          <a:lstStyle/>
          <a:p>
            <a:pPr algn="ctr"/>
            <a:r>
              <a:rPr lang="zh-CN" altLang="en-US" sz="3200" dirty="0">
                <a:solidFill>
                  <a:schemeClr val="tx1"/>
                </a:solidFill>
                <a:latin typeface="宋体" panose="02010600030101010101" pitchFamily="2" charset="-122"/>
                <a:ea typeface="宋体" panose="02010600030101010101" pitchFamily="2" charset="-122"/>
                <a:cs typeface="汉仪中黑简" panose="02010600000101010101" charset="-122"/>
                <a:sym typeface="+mn-ea"/>
              </a:rPr>
              <a:t>团队各成员应提供的配合</a:t>
            </a:r>
            <a:endParaRPr lang="zh-CN" altLang="en-US" sz="3200" dirty="0">
              <a:solidFill>
                <a:schemeClr val="tx1"/>
              </a:solidFill>
              <a:latin typeface="宋体" panose="02010600030101010101" pitchFamily="2" charset="-122"/>
              <a:ea typeface="宋体" panose="02010600030101010101" pitchFamily="2" charset="-122"/>
              <a:cs typeface="汉仪中黑简" panose="02010600000101010101" charset="-122"/>
              <a:sym typeface="+mn-ea"/>
            </a:endParaRP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5" name="矩形 4"/>
          <p:cNvSpPr/>
          <p:nvPr/>
        </p:nvSpPr>
        <p:spPr>
          <a:xfrm>
            <a:off x="589915" y="2528570"/>
            <a:ext cx="720000" cy="7200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pic>
        <p:nvPicPr>
          <p:cNvPr id="7" name="图片 6"/>
          <p:cNvPicPr>
            <a:picLocks noChangeAspect="1"/>
          </p:cNvPicPr>
          <p:nvPr>
            <p:custDataLst>
              <p:tags r:id="rId1"/>
            </p:custDataLst>
          </p:nvPr>
        </p:nvPicPr>
        <p:blipFill>
          <a:blip r:embed="rId2"/>
          <a:stretch>
            <a:fillRect/>
          </a:stretch>
        </p:blipFill>
        <p:spPr>
          <a:xfrm>
            <a:off x="2732405" y="1551940"/>
            <a:ext cx="6727103" cy="4345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44575" y="1093470"/>
            <a:ext cx="2074545" cy="947420"/>
          </a:xfrm>
          <a:prstGeom prst="rect">
            <a:avLst/>
          </a:prstGeom>
          <a:solidFill>
            <a:srgbClr val="E2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中黑简" panose="02010600000101010101" charset="-122"/>
              <a:ea typeface="汉仪中黑简" panose="02010600000101010101" charset="-122"/>
              <a:cs typeface="汉仪中黑简" panose="02010600000101010101" charset="-122"/>
            </a:endParaRPr>
          </a:p>
        </p:txBody>
      </p:sp>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汉仪中黑简" panose="02010600000101010101" charset="-122"/>
                <a:ea typeface="汉仪中黑简" panose="02010600000101010101" charset="-122"/>
                <a:cs typeface="汉仪中黑简" panose="02010600000101010101" charset="-122"/>
              </a:rPr>
              <a:t>01</a:t>
            </a:r>
            <a:endParaRPr lang="en-US" altLang="zh-CN" sz="2400" b="1">
              <a:latin typeface="汉仪中黑简" panose="02010600000101010101" charset="-122"/>
              <a:ea typeface="汉仪中黑简" panose="02010600000101010101" charset="-122"/>
              <a:cs typeface="汉仪中黑简" panose="02010600000101010101" charset="-122"/>
            </a:endParaRPr>
          </a:p>
        </p:txBody>
      </p:sp>
      <p:sp>
        <p:nvSpPr>
          <p:cNvPr id="114" name="文本框 113"/>
          <p:cNvSpPr txBox="1"/>
          <p:nvPr/>
        </p:nvSpPr>
        <p:spPr>
          <a:xfrm>
            <a:off x="1575753" y="509905"/>
            <a:ext cx="9000000" cy="583565"/>
          </a:xfrm>
          <a:prstGeom prst="rect">
            <a:avLst/>
          </a:prstGeom>
          <a:noFill/>
        </p:spPr>
        <p:txBody>
          <a:bodyPr wrap="square" rtlCol="0">
            <a:spAutoFit/>
          </a:bodyPr>
          <a:lstStyle/>
          <a:p>
            <a:pPr algn="ctr"/>
            <a:r>
              <a:rPr lang="zh-CN" altLang="en-US" sz="3200">
                <a:latin typeface="宋体" panose="02010600030101010101" pitchFamily="2" charset="-122"/>
                <a:ea typeface="宋体" panose="02010600030101010101" pitchFamily="2" charset="-122"/>
                <a:cs typeface="汉仪中黑简" panose="02010600000101010101" charset="-122"/>
              </a:rPr>
              <a:t>选题</a:t>
            </a:r>
            <a:endParaRPr lang="zh-CN" altLang="en-US" sz="3200">
              <a:latin typeface="宋体" panose="02010600030101010101" pitchFamily="2" charset="-122"/>
              <a:ea typeface="宋体" panose="02010600030101010101" pitchFamily="2" charset="-122"/>
              <a:cs typeface="汉仪中黑简" panose="02010600000101010101" charset="-122"/>
            </a:endParaRPr>
          </a:p>
        </p:txBody>
      </p:sp>
      <p:sp>
        <p:nvSpPr>
          <p:cNvPr id="115" name="文本框 114"/>
          <p:cNvSpPr txBox="1"/>
          <p:nvPr/>
        </p:nvSpPr>
        <p:spPr>
          <a:xfrm>
            <a:off x="1575753" y="1109980"/>
            <a:ext cx="9000000" cy="398780"/>
          </a:xfrm>
          <a:prstGeom prst="rect">
            <a:avLst/>
          </a:prstGeom>
          <a:noFill/>
        </p:spPr>
        <p:txBody>
          <a:bodyPr wrap="square" rtlCol="0">
            <a:spAutoFit/>
          </a:bodyPr>
          <a:lstStyle/>
          <a:p>
            <a:pPr algn="ctr"/>
            <a:r>
              <a:rPr lang="en-US" altLang="zh-CN" sz="2000">
                <a:solidFill>
                  <a:srgbClr val="4E7B8C"/>
                </a:solidFill>
                <a:latin typeface="汉仪中黑简" panose="02010600000101010101" charset="-122"/>
                <a:ea typeface="汉仪中黑简" panose="02010600000101010101" charset="-122"/>
                <a:cs typeface="汉仪中黑简" panose="02010600000101010101" charset="-122"/>
              </a:rPr>
              <a:t>Topics</a:t>
            </a:r>
            <a:endParaRPr lang="en-US" altLang="zh-CN" sz="2000">
              <a:solidFill>
                <a:srgbClr val="4E7B8C"/>
              </a:solidFill>
              <a:latin typeface="汉仪中黑简" panose="02010600000101010101" charset="-122"/>
              <a:ea typeface="汉仪中黑简" panose="02010600000101010101" charset="-122"/>
              <a:cs typeface="汉仪中黑简" panose="02010600000101010101" charset="-122"/>
            </a:endParaRPr>
          </a:p>
        </p:txBody>
      </p:sp>
      <p:sp>
        <p:nvSpPr>
          <p:cNvPr id="13" name="圆角矩形 12"/>
          <p:cNvSpPr/>
          <p:nvPr/>
        </p:nvSpPr>
        <p:spPr>
          <a:xfrm>
            <a:off x="676910" y="6668770"/>
            <a:ext cx="10838180" cy="189230"/>
          </a:xfrm>
          <a:prstGeom prst="roundRect">
            <a:avLst>
              <a:gd name="adj" fmla="val 40939"/>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grpSp>
        <p:nvGrpSpPr>
          <p:cNvPr id="30" name="组合 29"/>
          <p:cNvGrpSpPr/>
          <p:nvPr/>
        </p:nvGrpSpPr>
        <p:grpSpPr>
          <a:xfrm>
            <a:off x="1066458" y="1947695"/>
            <a:ext cx="8806216" cy="4880891"/>
            <a:chOff x="1352" y="4218"/>
            <a:chExt cx="8532" cy="2334"/>
          </a:xfrm>
        </p:grpSpPr>
        <p:cxnSp>
          <p:nvCxnSpPr>
            <p:cNvPr id="17" name="直接连接符 16"/>
            <p:cNvCxnSpPr/>
            <p:nvPr/>
          </p:nvCxnSpPr>
          <p:spPr>
            <a:xfrm flipH="1" flipV="1">
              <a:off x="1352" y="4218"/>
              <a:ext cx="18" cy="2334"/>
            </a:xfrm>
            <a:prstGeom prst="line">
              <a:avLst/>
            </a:prstGeom>
            <a:ln>
              <a:solidFill>
                <a:srgbClr val="608385"/>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1984" y="4423"/>
              <a:ext cx="7900" cy="1957"/>
            </a:xfrm>
            <a:prstGeom prst="rect">
              <a:avLst/>
            </a:prstGeom>
            <a:noFill/>
          </p:spPr>
          <p:txBody>
            <a:bodyPr wrap="square" rtlCol="0" anchor="t">
              <a:spAutoFit/>
            </a:bodyPr>
            <a:lstStyle/>
            <a:p>
              <a:r>
                <a:rPr lang="zh-CN" altLang="en-US" sz="2000" b="1">
                  <a:solidFill>
                    <a:schemeClr val="tx1"/>
                  </a:solidFill>
                  <a:effectLst/>
                  <a:latin typeface="宋体" panose="02010600030101010101" pitchFamily="2" charset="-122"/>
                  <a:ea typeface="宋体" panose="02010600030101010101" pitchFamily="2" charset="-122"/>
                  <a:cs typeface="宋体" panose="02010600030101010101" pitchFamily="2" charset="-122"/>
                </a:rPr>
                <a:t>待开发的系统名称：</a:t>
              </a:r>
              <a:r>
                <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rPr>
                <a:t>菜码（</a:t>
              </a:r>
              <a:r>
                <a:rPr lang="en-US" altLang="zh-CN" sz="2000">
                  <a:solidFill>
                    <a:schemeClr val="tx1"/>
                  </a:solidFill>
                  <a:effectLst/>
                  <a:latin typeface="宋体" panose="02010600030101010101" pitchFamily="2" charset="-122"/>
                  <a:ea typeface="宋体" panose="02010600030101010101" pitchFamily="2" charset="-122"/>
                  <a:cs typeface="宋体" panose="02010600030101010101" pitchFamily="2" charset="-122"/>
                </a:rPr>
                <a:t>SST)</a:t>
              </a:r>
              <a:endParaRPr lang="en-US" altLang="zh-CN" sz="200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r>
                <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rPr>
                <a:t>本系统是一个面向特定人群（项目管理,需求工程和相关课程的教师和相关学生以及一些感兴趣的网友）的软件工程相关课程教学和学习的辅助工具，便于软件工程</a:t>
              </a:r>
              <a:r>
                <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rPr>
                <a:t>师生学习、交流网站。</a:t>
              </a:r>
              <a:endPar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endPar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tx1"/>
                  </a:solidFill>
                  <a:effectLst/>
                  <a:latin typeface="宋体" panose="02010600030101010101" pitchFamily="2" charset="-122"/>
                  <a:ea typeface="宋体" panose="02010600030101010101" pitchFamily="2" charset="-122"/>
                  <a:cs typeface="宋体" panose="02010600030101010101" pitchFamily="2" charset="-122"/>
                </a:rPr>
                <a:t>本项目的任务提出者：</a:t>
              </a:r>
              <a:endParaRPr lang="zh-CN" altLang="en-US" sz="2000" b="1">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r>
                <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rPr>
                <a:t>杨枨老师</a:t>
              </a:r>
              <a:endPar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endPar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tx1"/>
                  </a:solidFill>
                  <a:effectLst/>
                  <a:latin typeface="宋体" panose="02010600030101010101" pitchFamily="2" charset="-122"/>
                  <a:ea typeface="宋体" panose="02010600030101010101" pitchFamily="2" charset="-122"/>
                  <a:cs typeface="宋体" panose="02010600030101010101" pitchFamily="2" charset="-122"/>
                </a:rPr>
                <a:t>开发者：</a:t>
              </a:r>
              <a:endParaRPr lang="zh-CN" altLang="en-US" sz="2000" b="1">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r>
                <a:rPr lang="en-US" altLang="zh-CN" sz="2000">
                  <a:solidFill>
                    <a:schemeClr val="tx1"/>
                  </a:solidFill>
                  <a:effectLst/>
                  <a:latin typeface="宋体" panose="02010600030101010101" pitchFamily="2" charset="-122"/>
                  <a:ea typeface="宋体" panose="02010600030101010101" pitchFamily="2" charset="-122"/>
                  <a:cs typeface="宋体" panose="02010600030101010101" pitchFamily="2" charset="-122"/>
                </a:rPr>
                <a:t>SRA2022-G15</a:t>
              </a:r>
              <a:r>
                <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rPr>
                <a:t>小组</a:t>
              </a:r>
              <a:endPar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endPar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tx1"/>
                  </a:solidFill>
                  <a:effectLst/>
                  <a:latin typeface="宋体" panose="02010600030101010101" pitchFamily="2" charset="-122"/>
                  <a:ea typeface="宋体" panose="02010600030101010101" pitchFamily="2" charset="-122"/>
                  <a:cs typeface="宋体" panose="02010600030101010101" pitchFamily="2" charset="-122"/>
                </a:rPr>
                <a:t>项目经理：</a:t>
              </a:r>
              <a:endParaRPr lang="zh-CN" altLang="en-US" sz="2000" b="1">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r>
                <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rPr>
                <a:t>徐文君</a:t>
              </a:r>
              <a:endPar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p:txBody>
        </p:sp>
      </p:grpSp>
      <p:sp>
        <p:nvSpPr>
          <p:cNvPr id="2"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3" name="文本框 2"/>
          <p:cNvSpPr txBox="1"/>
          <p:nvPr/>
        </p:nvSpPr>
        <p:spPr>
          <a:xfrm>
            <a:off x="1202690" y="1306195"/>
            <a:ext cx="1758315" cy="521970"/>
          </a:xfrm>
          <a:prstGeom prst="rect">
            <a:avLst/>
          </a:prstGeom>
          <a:noFill/>
        </p:spPr>
        <p:txBody>
          <a:bodyPr wrap="square" rtlCol="0" anchor="t">
            <a:spAutoFit/>
          </a:bodyPr>
          <a:p>
            <a:r>
              <a:rPr lang="zh-CN" altLang="en-US" sz="2800"/>
              <a:t>常规选题</a:t>
            </a:r>
            <a:endParaRPr lang="zh-CN" altLang="en-US"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725420" y="1551940"/>
            <a:ext cx="6741184" cy="4345200"/>
          </a:xfrm>
          <a:prstGeom prst="rect">
            <a:avLst/>
          </a:prstGeom>
        </p:spPr>
      </p:pic>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汉仪中黑简" panose="02010600000101010101" charset="-122"/>
                <a:ea typeface="汉仪中黑简" panose="02010600000101010101" charset="-122"/>
                <a:cs typeface="汉仪中黑简" panose="02010600000101010101" charset="-122"/>
              </a:rPr>
              <a:t>05</a:t>
            </a:r>
            <a:endParaRPr lang="en-US" altLang="zh-CN" sz="2400">
              <a:latin typeface="汉仪中黑简" panose="02010600000101010101" charset="-122"/>
              <a:ea typeface="汉仪中黑简" panose="02010600000101010101" charset="-122"/>
              <a:cs typeface="汉仪中黑简" panose="02010600000101010101" charset="-122"/>
            </a:endParaRPr>
          </a:p>
        </p:txBody>
      </p:sp>
      <p:sp>
        <p:nvSpPr>
          <p:cNvPr id="2" name="文本框 1"/>
          <p:cNvSpPr txBox="1"/>
          <p:nvPr/>
        </p:nvSpPr>
        <p:spPr>
          <a:xfrm>
            <a:off x="1575753" y="509905"/>
            <a:ext cx="9000000" cy="583565"/>
          </a:xfrm>
          <a:prstGeom prst="rect">
            <a:avLst/>
          </a:prstGeom>
          <a:noFill/>
        </p:spPr>
        <p:txBody>
          <a:bodyPr wrap="square" rtlCol="0">
            <a:spAutoFit/>
          </a:bodyPr>
          <a:lstStyle/>
          <a:p>
            <a:pPr algn="ctr"/>
            <a:r>
              <a:rPr lang="zh-CN" altLang="en-US" sz="3200" dirty="0">
                <a:solidFill>
                  <a:schemeClr val="tx1"/>
                </a:solidFill>
                <a:latin typeface="宋体" panose="02010600030101010101" pitchFamily="2" charset="-122"/>
                <a:ea typeface="宋体" panose="02010600030101010101" pitchFamily="2" charset="-122"/>
                <a:cs typeface="汉仪中黑简" panose="02010600000101010101" charset="-122"/>
                <a:sym typeface="+mn-ea"/>
              </a:rPr>
              <a:t>团队各成员应提供的配合</a:t>
            </a:r>
            <a:endParaRPr lang="zh-CN" altLang="en-US" sz="3200" dirty="0">
              <a:solidFill>
                <a:schemeClr val="tx1"/>
              </a:solidFill>
              <a:latin typeface="宋体" panose="02010600030101010101" pitchFamily="2" charset="-122"/>
              <a:ea typeface="宋体" panose="02010600030101010101" pitchFamily="2" charset="-122"/>
              <a:cs typeface="汉仪中黑简" panose="02010600000101010101" charset="-122"/>
              <a:sym typeface="+mn-ea"/>
            </a:endParaRP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5" name="矩形 4"/>
          <p:cNvSpPr/>
          <p:nvPr/>
        </p:nvSpPr>
        <p:spPr>
          <a:xfrm>
            <a:off x="589915" y="2528570"/>
            <a:ext cx="720000" cy="7200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汉仪中黑简" panose="02010600000101010101" charset="-122"/>
                <a:ea typeface="汉仪中黑简" panose="02010600000101010101" charset="-122"/>
                <a:cs typeface="汉仪中黑简" panose="02010600000101010101" charset="-122"/>
              </a:rPr>
              <a:t>05</a:t>
            </a:r>
            <a:endParaRPr lang="en-US" altLang="zh-CN" sz="2400">
              <a:latin typeface="汉仪中黑简" panose="02010600000101010101" charset="-122"/>
              <a:ea typeface="汉仪中黑简" panose="02010600000101010101" charset="-122"/>
              <a:cs typeface="汉仪中黑简" panose="02010600000101010101" charset="-122"/>
            </a:endParaRPr>
          </a:p>
        </p:txBody>
      </p:sp>
      <p:sp>
        <p:nvSpPr>
          <p:cNvPr id="2" name="文本框 1"/>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小组里程碑评审</a:t>
            </a:r>
            <a:endParaRPr lang="zh-CN" altLang="en-US" sz="3200" dirty="0">
              <a:latin typeface="宋体" panose="02010600030101010101" pitchFamily="2" charset="-122"/>
              <a:ea typeface="宋体" panose="02010600030101010101" pitchFamily="2" charset="-122"/>
              <a:cs typeface="汉仪中黑简" panose="02010600000101010101" charset="-122"/>
              <a:sym typeface="+mn-ea"/>
            </a:endParaRP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5" name="矩形 4"/>
          <p:cNvSpPr/>
          <p:nvPr/>
        </p:nvSpPr>
        <p:spPr>
          <a:xfrm>
            <a:off x="766445" y="2554605"/>
            <a:ext cx="720000" cy="7200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pic>
        <p:nvPicPr>
          <p:cNvPr id="3" name="图片 2"/>
          <p:cNvPicPr>
            <a:picLocks noChangeAspect="1"/>
          </p:cNvPicPr>
          <p:nvPr/>
        </p:nvPicPr>
        <p:blipFill>
          <a:blip r:embed="rId1"/>
          <a:stretch>
            <a:fillRect/>
          </a:stretch>
        </p:blipFill>
        <p:spPr>
          <a:xfrm>
            <a:off x="2791460" y="967105"/>
            <a:ext cx="8779510" cy="4457700"/>
          </a:xfrm>
          <a:prstGeom prst="rect">
            <a:avLst/>
          </a:prstGeom>
        </p:spPr>
      </p:pic>
      <p:sp>
        <p:nvSpPr>
          <p:cNvPr id="100" name="文本框 99"/>
          <p:cNvSpPr txBox="1"/>
          <p:nvPr/>
        </p:nvSpPr>
        <p:spPr>
          <a:xfrm>
            <a:off x="181610" y="2186305"/>
            <a:ext cx="2499995" cy="368300"/>
          </a:xfrm>
          <a:prstGeom prst="rect">
            <a:avLst/>
          </a:prstGeom>
          <a:noFill/>
          <a:ln w="9525">
            <a:noFill/>
          </a:ln>
        </p:spPr>
        <p:txBody>
          <a:bodyPr wrap="square">
            <a:spAutoFit/>
          </a:bodyPr>
          <a:p>
            <a:pPr indent="0"/>
            <a:r>
              <a:rPr lang="zh-CN" b="0">
                <a:latin typeface="宋体" panose="02010600030101010101" pitchFamily="2" charset="-122"/>
                <a:ea typeface="宋体" panose="02010600030101010101" pitchFamily="2" charset="-122"/>
              </a:rPr>
              <a:t>每个组员的任务及绩效</a:t>
            </a:r>
            <a:endParaRPr lang="zh-CN" altLang="en-US" b="0">
              <a:latin typeface="宋体" panose="02010600030101010101" pitchFamily="2" charset="-122"/>
              <a:ea typeface="宋体" panose="02010600030101010101" pitchFamily="2" charset="-122"/>
            </a:endParaRPr>
          </a:p>
        </p:txBody>
      </p:sp>
      <p:sp>
        <p:nvSpPr>
          <p:cNvPr id="7" name="文本框 6"/>
          <p:cNvSpPr txBox="1"/>
          <p:nvPr/>
        </p:nvSpPr>
        <p:spPr>
          <a:xfrm>
            <a:off x="1798320" y="5636895"/>
            <a:ext cx="9555480" cy="506730"/>
          </a:xfrm>
          <a:prstGeom prst="rect">
            <a:avLst/>
          </a:prstGeom>
          <a:noFill/>
        </p:spPr>
        <p:txBody>
          <a:bodyPr wrap="none" rtlCol="0" anchor="t">
            <a:spAutoFit/>
          </a:bodyPr>
          <a:p>
            <a:pPr>
              <a:lnSpc>
                <a:spcPct val="150000"/>
              </a:lnSpc>
            </a:pPr>
            <a:r>
              <a:rPr lang="zh-CN" altLang="en-US" dirty="0">
                <a:solidFill>
                  <a:schemeClr val="tx1"/>
                </a:solidFill>
                <a:latin typeface="微软雅黑" panose="020B0503020204020204" charset="-122"/>
                <a:ea typeface="微软雅黑" panose="020B0503020204020204" charset="-122"/>
                <a:sym typeface="+mn-ea"/>
              </a:rPr>
              <a:t>小组成员参与积极性较高，态度认真，小组会议中积极发表观点，也能按时完成自己的任务。</a:t>
            </a:r>
            <a:endParaRPr lang="zh-CN" altLang="en-US" dirty="0">
              <a:solidFill>
                <a:schemeClr val="tx1"/>
              </a:solidFill>
              <a:latin typeface="微软雅黑" panose="020B0503020204020204" charset="-122"/>
              <a:ea typeface="微软雅黑" panose="020B0503020204020204" charset="-122"/>
              <a:sym typeface="+mn-ea"/>
            </a:endParaRPr>
          </a:p>
        </p:txBody>
      </p:sp>
      <p:sp>
        <p:nvSpPr>
          <p:cNvPr id="8" name="矩形 7"/>
          <p:cNvSpPr/>
          <p:nvPr/>
        </p:nvSpPr>
        <p:spPr>
          <a:xfrm>
            <a:off x="766445" y="6112510"/>
            <a:ext cx="720000" cy="7200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9" name="文本框 8"/>
          <p:cNvSpPr txBox="1"/>
          <p:nvPr/>
        </p:nvSpPr>
        <p:spPr>
          <a:xfrm>
            <a:off x="657225" y="5706110"/>
            <a:ext cx="939165" cy="368300"/>
          </a:xfrm>
          <a:prstGeom prst="rect">
            <a:avLst/>
          </a:prstGeom>
          <a:noFill/>
          <a:ln w="9525">
            <a:noFill/>
          </a:ln>
        </p:spPr>
        <p:txBody>
          <a:bodyPr wrap="square">
            <a:spAutoFit/>
          </a:bodyPr>
          <a:p>
            <a:pPr indent="0"/>
            <a:r>
              <a:rPr lang="zh-CN" b="0">
                <a:latin typeface="宋体" panose="02010600030101010101" pitchFamily="2" charset="-122"/>
                <a:ea typeface="宋体" panose="02010600030101010101" pitchFamily="2" charset="-122"/>
              </a:rPr>
              <a:t>评价：</a:t>
            </a:r>
            <a:endParaRPr lang="zh-CN" b="0">
              <a:latin typeface="宋体" panose="02010600030101010101" pitchFamily="2" charset="-122"/>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3912870" y="2137410"/>
            <a:ext cx="5758180" cy="1080135"/>
            <a:chOff x="6322" y="3366"/>
            <a:chExt cx="9068" cy="1701"/>
          </a:xfrm>
        </p:grpSpPr>
        <p:sp>
          <p:nvSpPr>
            <p:cNvPr id="9" name="圆角矩形 8"/>
            <p:cNvSpPr/>
            <p:nvPr/>
          </p:nvSpPr>
          <p:spPr>
            <a:xfrm>
              <a:off x="6322" y="3366"/>
              <a:ext cx="1701" cy="1701"/>
            </a:xfrm>
            <a:prstGeom prst="round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汉仪中黑简" panose="02010600000101010101" charset="-122"/>
                  <a:ea typeface="汉仪中黑简" panose="02010600000101010101" charset="-122"/>
                  <a:cs typeface="汉仪中黑简" panose="02010600000101010101" charset="-122"/>
                </a:rPr>
                <a:t>06</a:t>
              </a:r>
              <a:endParaRPr lang="en-US" altLang="zh-CN" sz="4000">
                <a:latin typeface="汉仪中黑简" panose="02010600000101010101" charset="-122"/>
                <a:ea typeface="汉仪中黑简" panose="02010600000101010101" charset="-122"/>
                <a:cs typeface="汉仪中黑简" panose="02010600000101010101" charset="-122"/>
              </a:endParaRPr>
            </a:p>
          </p:txBody>
        </p:sp>
        <p:sp>
          <p:nvSpPr>
            <p:cNvPr id="7" name="文本框 6"/>
            <p:cNvSpPr txBox="1"/>
            <p:nvPr/>
          </p:nvSpPr>
          <p:spPr>
            <a:xfrm>
              <a:off x="8023" y="3491"/>
              <a:ext cx="7367" cy="1452"/>
            </a:xfrm>
            <a:prstGeom prst="rect">
              <a:avLst/>
            </a:prstGeom>
            <a:noFill/>
          </p:spPr>
          <p:txBody>
            <a:bodyPr wrap="square" rtlCol="0">
              <a:spAutoFit/>
            </a:bodyPr>
            <a:p>
              <a:pPr algn="ctr"/>
              <a:r>
                <a:rPr lang="zh-CN" altLang="en-US" sz="5400" dirty="0">
                  <a:solidFill>
                    <a:srgbClr val="3A778E"/>
                  </a:solidFill>
                  <a:latin typeface="宋体" panose="02010600030101010101" pitchFamily="2" charset="-122"/>
                  <a:ea typeface="宋体" panose="02010600030101010101" pitchFamily="2" charset="-122"/>
                  <a:cs typeface="汉仪中黑简" panose="02010600000101010101" charset="-122"/>
                  <a:sym typeface="+mn-ea"/>
                </a:rPr>
                <a:t>参考资料</a:t>
              </a:r>
              <a:endParaRPr lang="zh-CN" altLang="en-US" sz="5400" dirty="0">
                <a:solidFill>
                  <a:srgbClr val="3A778E"/>
                </a:solidFill>
                <a:latin typeface="宋体" panose="02010600030101010101" pitchFamily="2" charset="-122"/>
                <a:ea typeface="宋体" panose="02010600030101010101" pitchFamily="2" charset="-122"/>
                <a:cs typeface="汉仪中黑简" panose="02010600000101010101" charset="-122"/>
                <a:sym typeface="+mn-ea"/>
              </a:endParaRPr>
            </a:p>
          </p:txBody>
        </p:sp>
      </p:grpSp>
      <p:sp>
        <p:nvSpPr>
          <p:cNvPr id="8" name="矩形 7"/>
          <p:cNvSpPr/>
          <p:nvPr/>
        </p:nvSpPr>
        <p:spPr>
          <a:xfrm>
            <a:off x="-3810" y="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1" name="矩形 10"/>
          <p:cNvSpPr/>
          <p:nvPr/>
        </p:nvSpPr>
        <p:spPr>
          <a:xfrm rot="5400000">
            <a:off x="6002190" y="-528718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2" name="矩形 11"/>
          <p:cNvSpPr/>
          <p:nvPr/>
        </p:nvSpPr>
        <p:spPr>
          <a:xfrm rot="10800000">
            <a:off x="-5080" y="613800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3" name="矩形 12"/>
          <p:cNvSpPr/>
          <p:nvPr/>
        </p:nvSpPr>
        <p:spPr>
          <a:xfrm rot="16200000">
            <a:off x="6002190" y="-4936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汉仪中黑简" panose="02010600000101010101" charset="-122"/>
                <a:ea typeface="汉仪中黑简" panose="02010600000101010101" charset="-122"/>
                <a:cs typeface="汉仪中黑简" panose="02010600000101010101" charset="-122"/>
              </a:rPr>
              <a:t>06</a:t>
            </a:r>
            <a:endParaRPr lang="en-US" altLang="zh-CN" sz="2400">
              <a:latin typeface="汉仪中黑简" panose="02010600000101010101" charset="-122"/>
              <a:ea typeface="汉仪中黑简" panose="02010600000101010101" charset="-122"/>
              <a:cs typeface="汉仪中黑简" panose="02010600000101010101" charset="-122"/>
            </a:endParaRPr>
          </a:p>
        </p:txBody>
      </p:sp>
      <p:sp>
        <p:nvSpPr>
          <p:cNvPr id="2" name="文本框 1"/>
          <p:cNvSpPr txBox="1"/>
          <p:nvPr/>
        </p:nvSpPr>
        <p:spPr>
          <a:xfrm>
            <a:off x="1575753" y="509905"/>
            <a:ext cx="9000000" cy="583565"/>
          </a:xfrm>
          <a:prstGeom prst="rect">
            <a:avLst/>
          </a:prstGeom>
          <a:noFill/>
        </p:spPr>
        <p:txBody>
          <a:bodyPr wrap="square" rtlCol="0">
            <a:spAutoFit/>
          </a:bodyPr>
          <a:lstStyle/>
          <a:p>
            <a:pPr algn="ctr"/>
            <a:r>
              <a:rPr lang="zh-CN" altLang="en-US" sz="3200">
                <a:latin typeface="+mj-ea"/>
                <a:ea typeface="+mj-ea"/>
                <a:cs typeface="汉仪中黑简" panose="02010600000101010101" charset="-122"/>
                <a:sym typeface="+mn-ea"/>
              </a:rPr>
              <a:t>参考资料</a:t>
            </a:r>
            <a:endParaRPr lang="zh-CN" altLang="en-US" sz="3200">
              <a:latin typeface="+mj-ea"/>
              <a:ea typeface="+mj-ea"/>
              <a:cs typeface="汉仪中黑简" panose="02010600000101010101" charset="-122"/>
              <a:sym typeface="+mn-ea"/>
            </a:endParaRP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100" name="文本框 99"/>
          <p:cNvSpPr txBox="1"/>
          <p:nvPr/>
        </p:nvSpPr>
        <p:spPr>
          <a:xfrm>
            <a:off x="1339850" y="2634615"/>
            <a:ext cx="9236075" cy="1753235"/>
          </a:xfrm>
          <a:prstGeom prst="rect">
            <a:avLst/>
          </a:prstGeom>
          <a:noFill/>
          <a:ln w="9525">
            <a:noFill/>
          </a:ln>
        </p:spPr>
        <p:txBody>
          <a:bodyPr wrap="square">
            <a:spAutoFit/>
          </a:bodyPr>
          <a:p>
            <a:pPr indent="304800"/>
            <a:r>
              <a:rPr lang="zh-CN" altLang="en-US"/>
              <a:t>[</a:t>
            </a:r>
            <a:r>
              <a:rPr lang="en-US" altLang="zh-CN"/>
              <a:t>1</a:t>
            </a:r>
            <a:r>
              <a:rPr lang="zh-CN" altLang="en-US"/>
              <a:t>]张海藩,牟永敏.软件工程导论[M].清华大学出版社:北京,1996:35-54.</a:t>
            </a:r>
            <a:endParaRPr lang="zh-CN" altLang="en-US"/>
          </a:p>
          <a:p>
            <a:pPr indent="304800"/>
            <a:r>
              <a:rPr lang="zh-CN" altLang="en-US"/>
              <a:t>[</a:t>
            </a:r>
            <a:r>
              <a:rPr lang="en-US" altLang="zh-CN"/>
              <a:t>2</a:t>
            </a:r>
            <a:r>
              <a:rPr lang="zh-CN" altLang="en-US"/>
              <a:t>] GB+T-8567-2006.国标《计算机软件文档编制规范》</a:t>
            </a:r>
            <a:endParaRPr lang="zh-CN" altLang="en-US"/>
          </a:p>
          <a:p>
            <a:pPr indent="304800"/>
            <a:r>
              <a:rPr lang="zh-CN" altLang="en-US"/>
              <a:t>[</a:t>
            </a:r>
            <a:r>
              <a:rPr lang="en-US" altLang="zh-CN"/>
              <a:t>3</a:t>
            </a:r>
            <a:r>
              <a:rPr lang="zh-CN" altLang="en-US"/>
              <a:t>] GB/T19000—2008/ISO9000.国标《质量管理体系 基础和术语》</a:t>
            </a:r>
            <a:endParaRPr lang="zh-CN" altLang="en-US"/>
          </a:p>
          <a:p>
            <a:pPr indent="304800"/>
            <a:r>
              <a:rPr lang="zh-CN" altLang="en-US"/>
              <a:t>[</a:t>
            </a:r>
            <a:r>
              <a:rPr lang="en-US" altLang="zh-CN"/>
              <a:t>4</a:t>
            </a:r>
            <a:r>
              <a:rPr lang="zh-CN" altLang="en-US"/>
              <a:t>] IT项目管理 (第八版) [美]Kathy Schwalbe 著，孙新波 朱珠 贾建锋 译；出版社:机械工业出版社；ISBN：9787111582335</a:t>
            </a:r>
            <a:endParaRPr lang="zh-CN" altLang="en-US"/>
          </a:p>
          <a:p>
            <a:pPr indent="304800"/>
            <a:r>
              <a:rPr dirty="0">
                <a:sym typeface="+mn-ea"/>
              </a:rPr>
              <a:t>[</a:t>
            </a:r>
            <a:r>
              <a:rPr lang="en-US" dirty="0">
                <a:sym typeface="+mn-ea"/>
              </a:rPr>
              <a:t>5</a:t>
            </a:r>
            <a:r>
              <a:rPr dirty="0">
                <a:sym typeface="+mn-ea"/>
              </a:rPr>
              <a:t>] 软件需求（第3版</a:t>
            </a:r>
            <a:r>
              <a:rPr lang="zh-CN" dirty="0">
                <a:sym typeface="+mn-ea"/>
              </a:rPr>
              <a:t>）魏格斯</a:t>
            </a:r>
            <a:r>
              <a:rPr lang="zh-CN" dirty="0">
                <a:sym typeface="+mn-ea"/>
              </a:rPr>
              <a:t>著；出版社:清华大学出版社；ISBN:9787302426820</a:t>
            </a:r>
            <a:endParaRPr lang="zh-CN" dirty="0">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3912870" y="2137410"/>
            <a:ext cx="5758180" cy="1080135"/>
            <a:chOff x="6322" y="3366"/>
            <a:chExt cx="9068" cy="1701"/>
          </a:xfrm>
        </p:grpSpPr>
        <p:sp>
          <p:nvSpPr>
            <p:cNvPr id="9" name="圆角矩形 8"/>
            <p:cNvSpPr/>
            <p:nvPr/>
          </p:nvSpPr>
          <p:spPr>
            <a:xfrm>
              <a:off x="6322" y="3366"/>
              <a:ext cx="1701" cy="1701"/>
            </a:xfrm>
            <a:prstGeom prst="round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汉仪中黑简" panose="02010600000101010101" charset="-122"/>
                  <a:ea typeface="汉仪中黑简" panose="02010600000101010101" charset="-122"/>
                  <a:cs typeface="汉仪中黑简" panose="02010600000101010101" charset="-122"/>
                </a:rPr>
                <a:t>07</a:t>
              </a:r>
              <a:endParaRPr lang="en-US" altLang="zh-CN" sz="4000">
                <a:latin typeface="汉仪中黑简" panose="02010600000101010101" charset="-122"/>
                <a:ea typeface="汉仪中黑简" panose="02010600000101010101" charset="-122"/>
                <a:cs typeface="汉仪中黑简" panose="02010600000101010101" charset="-122"/>
              </a:endParaRPr>
            </a:p>
          </p:txBody>
        </p:sp>
        <p:sp>
          <p:nvSpPr>
            <p:cNvPr id="7" name="文本框 6"/>
            <p:cNvSpPr txBox="1"/>
            <p:nvPr/>
          </p:nvSpPr>
          <p:spPr>
            <a:xfrm>
              <a:off x="8023" y="3491"/>
              <a:ext cx="7367" cy="1452"/>
            </a:xfrm>
            <a:prstGeom prst="rect">
              <a:avLst/>
            </a:prstGeom>
            <a:noFill/>
          </p:spPr>
          <p:txBody>
            <a:bodyPr wrap="square" rtlCol="0">
              <a:spAutoFit/>
            </a:bodyPr>
            <a:p>
              <a:pPr algn="ctr"/>
              <a:r>
                <a:rPr lang="zh-CN" altLang="en-US" sz="5400" dirty="0">
                  <a:solidFill>
                    <a:srgbClr val="3A778E"/>
                  </a:solidFill>
                  <a:latin typeface="宋体" panose="02010600030101010101" pitchFamily="2" charset="-122"/>
                  <a:ea typeface="宋体" panose="02010600030101010101" pitchFamily="2" charset="-122"/>
                  <a:cs typeface="汉仪中黑简" panose="02010600000101010101" charset="-122"/>
                  <a:sym typeface="+mn-ea"/>
                </a:rPr>
                <a:t>项目中的</a:t>
              </a:r>
              <a:r>
                <a:rPr lang="zh-CN" altLang="en-US" sz="5400" dirty="0">
                  <a:solidFill>
                    <a:srgbClr val="3A778E"/>
                  </a:solidFill>
                  <a:latin typeface="宋体" panose="02010600030101010101" pitchFamily="2" charset="-122"/>
                  <a:ea typeface="宋体" panose="02010600030101010101" pitchFamily="2" charset="-122"/>
                  <a:cs typeface="汉仪中黑简" panose="02010600000101010101" charset="-122"/>
                  <a:sym typeface="+mn-ea"/>
                </a:rPr>
                <a:t>问题</a:t>
              </a:r>
              <a:endParaRPr lang="zh-CN" altLang="en-US" sz="5400" dirty="0">
                <a:solidFill>
                  <a:srgbClr val="3A778E"/>
                </a:solidFill>
                <a:latin typeface="宋体" panose="02010600030101010101" pitchFamily="2" charset="-122"/>
                <a:ea typeface="宋体" panose="02010600030101010101" pitchFamily="2" charset="-122"/>
                <a:cs typeface="汉仪中黑简" panose="02010600000101010101" charset="-122"/>
                <a:sym typeface="+mn-ea"/>
              </a:endParaRPr>
            </a:p>
          </p:txBody>
        </p:sp>
      </p:grpSp>
      <p:sp>
        <p:nvSpPr>
          <p:cNvPr id="8" name="矩形 7"/>
          <p:cNvSpPr/>
          <p:nvPr/>
        </p:nvSpPr>
        <p:spPr>
          <a:xfrm>
            <a:off x="-3810" y="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1" name="矩形 10"/>
          <p:cNvSpPr/>
          <p:nvPr/>
        </p:nvSpPr>
        <p:spPr>
          <a:xfrm rot="5400000">
            <a:off x="6002190" y="-528718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2" name="矩形 11"/>
          <p:cNvSpPr/>
          <p:nvPr/>
        </p:nvSpPr>
        <p:spPr>
          <a:xfrm rot="10800000">
            <a:off x="-5080" y="613800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3" name="矩形 12"/>
          <p:cNvSpPr/>
          <p:nvPr/>
        </p:nvSpPr>
        <p:spPr>
          <a:xfrm rot="16200000">
            <a:off x="6002190" y="-4936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970356" y="3048347"/>
            <a:ext cx="1892662" cy="398780"/>
          </a:xfrm>
          <a:prstGeom prst="rect">
            <a:avLst/>
          </a:prstGeom>
          <a:noFill/>
        </p:spPr>
        <p:txBody>
          <a:bodyPr wrap="square" rtlCol="0">
            <a:spAutoFit/>
          </a:bodyPr>
          <a:lstStyle/>
          <a:p>
            <a:pPr algn="ctr"/>
            <a:r>
              <a:rPr lang="zh-CN" altLang="en-US" sz="2000" b="1" dirty="0">
                <a:effectLst/>
                <a:latin typeface="宋体" panose="02010600030101010101" pitchFamily="2" charset="-122"/>
                <a:ea typeface="宋体" panose="02010600030101010101" pitchFamily="2" charset="-122"/>
                <a:cs typeface="汉仪中黑简" panose="02010600000101010101" charset="-122"/>
                <a:sym typeface="+mn-ea"/>
              </a:rPr>
              <a:t>项目工期紧凑</a:t>
            </a:r>
            <a:endParaRPr kumimoji="1" lang="zh-CN" altLang="en-US" sz="2000"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27" name="文本框 26"/>
          <p:cNvSpPr txBox="1"/>
          <p:nvPr/>
        </p:nvSpPr>
        <p:spPr>
          <a:xfrm>
            <a:off x="1662318" y="3666743"/>
            <a:ext cx="2508738" cy="1599565"/>
          </a:xfrm>
          <a:prstGeom prst="rect">
            <a:avLst/>
          </a:prstGeom>
          <a:noFill/>
        </p:spPr>
        <p:txBody>
          <a:bodyPr wrap="square" rtlCol="0">
            <a:spAutoFit/>
          </a:bodyPr>
          <a:lstStyle/>
          <a:p>
            <a:pPr algn="ctr"/>
            <a:r>
              <a:rPr lang="zh-CN" altLang="en-US" sz="1400" b="1" dirty="0">
                <a:effectLst/>
                <a:latin typeface="宋体" panose="02010600030101010101" pitchFamily="2" charset="-122"/>
                <a:ea typeface="宋体" panose="02010600030101010101" pitchFamily="2" charset="-122"/>
                <a:cs typeface="汉仪中黑简" panose="02010600000101010101" charset="-122"/>
                <a:sym typeface="+mn-ea"/>
              </a:rPr>
              <a:t>解决对策：</a:t>
            </a:r>
            <a:r>
              <a:rPr lang="zh-CN" altLang="en-US" sz="1400" dirty="0">
                <a:effectLst/>
                <a:latin typeface="宋体" panose="02010600030101010101" pitchFamily="2" charset="-122"/>
                <a:ea typeface="宋体" panose="02010600030101010101" pitchFamily="2" charset="-122"/>
                <a:cs typeface="汉仪中黑简" panose="02010600000101010101" charset="-122"/>
                <a:sym typeface="+mn-ea"/>
              </a:rPr>
              <a:t>由于在本学期内要完成项目开发，时间较为紧凑。但是不能为了一味地追求速度而忽略了最重要的质量保障。另外，项目经理需合理安排工作，小组成员各司其职，完成本次项目的</a:t>
            </a:r>
            <a:r>
              <a:rPr lang="zh-CN" altLang="en-US" sz="1400" dirty="0">
                <a:effectLst/>
                <a:latin typeface="宋体" panose="02010600030101010101" pitchFamily="2" charset="-122"/>
                <a:ea typeface="宋体" panose="02010600030101010101" pitchFamily="2" charset="-122"/>
                <a:cs typeface="汉仪中黑简" panose="02010600000101010101" charset="-122"/>
                <a:sym typeface="+mn-ea"/>
              </a:rPr>
              <a:t>开发。</a:t>
            </a:r>
            <a:endParaRPr lang="zh-CN" altLang="en-US" sz="1400" dirty="0">
              <a:effectLst/>
              <a:latin typeface="宋体" panose="02010600030101010101" pitchFamily="2" charset="-122"/>
              <a:ea typeface="宋体" panose="02010600030101010101" pitchFamily="2" charset="-122"/>
              <a:cs typeface="汉仪中黑简" panose="02010600000101010101" charset="-122"/>
              <a:sym typeface="+mn-ea"/>
            </a:endParaRPr>
          </a:p>
        </p:txBody>
      </p:sp>
      <p:sp>
        <p:nvSpPr>
          <p:cNvPr id="28" name="文本框 27"/>
          <p:cNvSpPr txBox="1"/>
          <p:nvPr/>
        </p:nvSpPr>
        <p:spPr>
          <a:xfrm>
            <a:off x="5150132" y="3057237"/>
            <a:ext cx="1892662" cy="706755"/>
          </a:xfrm>
          <a:prstGeom prst="rect">
            <a:avLst/>
          </a:prstGeom>
          <a:noFill/>
        </p:spPr>
        <p:txBody>
          <a:bodyPr wrap="square" rtlCol="0">
            <a:spAutoFit/>
          </a:bodyPr>
          <a:lstStyle/>
          <a:p>
            <a:pPr algn="ctr"/>
            <a:r>
              <a:rPr kumimoji="1" lang="zh-CN" altLang="en-US" sz="2000" b="1" dirty="0">
                <a:solidFill>
                  <a:schemeClr val="tx1"/>
                </a:solidFill>
                <a:latin typeface="宋体" panose="02010600030101010101" pitchFamily="2" charset="-122"/>
                <a:ea typeface="宋体" panose="02010600030101010101" pitchFamily="2" charset="-122"/>
                <a:cs typeface="汉仪中黑简" panose="02010600000101010101" charset="-122"/>
                <a:sym typeface="+mn-ea"/>
              </a:rPr>
              <a:t>项目工期不断延后</a:t>
            </a:r>
            <a:endParaRPr kumimoji="1" lang="zh-CN" altLang="en-US" sz="2000" b="1" dirty="0">
              <a:solidFill>
                <a:schemeClr val="tx1"/>
              </a:solidFill>
              <a:latin typeface="宋体" panose="02010600030101010101" pitchFamily="2" charset="-122"/>
              <a:ea typeface="宋体" panose="02010600030101010101" pitchFamily="2" charset="-122"/>
              <a:cs typeface="汉仪中黑简" panose="02010600000101010101" charset="-122"/>
              <a:sym typeface="+mn-ea"/>
            </a:endParaRPr>
          </a:p>
        </p:txBody>
      </p:sp>
      <p:sp>
        <p:nvSpPr>
          <p:cNvPr id="29" name="文本框 28"/>
          <p:cNvSpPr txBox="1"/>
          <p:nvPr/>
        </p:nvSpPr>
        <p:spPr>
          <a:xfrm>
            <a:off x="4842094" y="3675633"/>
            <a:ext cx="2508738" cy="1599565"/>
          </a:xfrm>
          <a:prstGeom prst="rect">
            <a:avLst/>
          </a:prstGeom>
          <a:noFill/>
        </p:spPr>
        <p:txBody>
          <a:bodyPr wrap="square" rtlCol="0">
            <a:spAutoFit/>
          </a:bodyPr>
          <a:lstStyle/>
          <a:p>
            <a:pPr algn="ctr"/>
            <a:r>
              <a:rPr kumimoji="1" sz="1400" b="1" dirty="0">
                <a:solidFill>
                  <a:schemeClr val="tx1"/>
                </a:solidFill>
                <a:latin typeface="宋体" panose="02010600030101010101" pitchFamily="2" charset="-122"/>
                <a:ea typeface="宋体" panose="02010600030101010101" pitchFamily="2" charset="-122"/>
                <a:cs typeface="汉仪中黑简" panose="02010600000101010101" charset="-122"/>
                <a:sym typeface="+mn-ea"/>
              </a:rPr>
              <a:t>解决对策：</a:t>
            </a:r>
            <a:r>
              <a:rPr kumimoji="1" lang="zh-CN" sz="1400" dirty="0">
                <a:latin typeface="宋体" panose="02010600030101010101" pitchFamily="2" charset="-122"/>
                <a:ea typeface="宋体" panose="02010600030101010101" pitchFamily="2" charset="-122"/>
                <a:cs typeface="汉仪中黑简" panose="02010600000101010101" charset="-122"/>
                <a:sym typeface="+mn-ea"/>
              </a:rPr>
              <a:t>确定项目里程碑后严格遵守里程碑进度执行。</a:t>
            </a:r>
            <a:r>
              <a:rPr kumimoji="1" sz="1400" dirty="0">
                <a:solidFill>
                  <a:schemeClr val="tx1"/>
                </a:solidFill>
                <a:latin typeface="宋体" panose="02010600030101010101" pitchFamily="2" charset="-122"/>
                <a:ea typeface="宋体" panose="02010600030101010101" pitchFamily="2" charset="-122"/>
                <a:cs typeface="汉仪中黑简" panose="02010600000101010101" charset="-122"/>
                <a:sym typeface="+mn-ea"/>
              </a:rPr>
              <a:t>项目经理可以将可交付成果分解开来，要求项目团队每两个星期要完成一部分有价值且可衡量的成果，这样成果会逐渐越积越多。</a:t>
            </a:r>
            <a:endParaRPr kumimoji="1" lang="zh-CN" sz="1400" dirty="0">
              <a:solidFill>
                <a:schemeClr val="tx1"/>
              </a:solidFill>
              <a:latin typeface="宋体" panose="02010600030101010101" pitchFamily="2" charset="-122"/>
              <a:ea typeface="宋体" panose="02010600030101010101" pitchFamily="2" charset="-122"/>
              <a:cs typeface="汉仪中黑简" panose="02010600000101010101" charset="-122"/>
              <a:sym typeface="+mn-ea"/>
            </a:endParaRPr>
          </a:p>
        </p:txBody>
      </p:sp>
      <p:sp>
        <p:nvSpPr>
          <p:cNvPr id="30" name="文本框 29"/>
          <p:cNvSpPr txBox="1"/>
          <p:nvPr/>
        </p:nvSpPr>
        <p:spPr>
          <a:xfrm>
            <a:off x="8288938" y="3066523"/>
            <a:ext cx="1892662" cy="706755"/>
          </a:xfrm>
          <a:prstGeom prst="rect">
            <a:avLst/>
          </a:prstGeom>
          <a:noFill/>
        </p:spPr>
        <p:txBody>
          <a:bodyPr wrap="square" rtlCol="0">
            <a:spAutoFit/>
          </a:bodyPr>
          <a:lstStyle/>
          <a:p>
            <a:pPr algn="ctr"/>
            <a:r>
              <a:rPr kumimoji="1" lang="zh-CN" altLang="en-US" sz="2000" b="1" dirty="0">
                <a:solidFill>
                  <a:schemeClr val="tx1"/>
                </a:solidFill>
                <a:latin typeface="宋体" panose="02010600030101010101" pitchFamily="2" charset="-122"/>
                <a:ea typeface="宋体" panose="02010600030101010101" pitchFamily="2" charset="-122"/>
                <a:cs typeface="汉仪中黑简" panose="02010600000101010101" charset="-122"/>
                <a:sym typeface="+mn-ea"/>
              </a:rPr>
              <a:t>用户需求</a:t>
            </a:r>
            <a:r>
              <a:rPr kumimoji="1" lang="zh-CN" altLang="en-US" sz="2000" b="1" dirty="0">
                <a:solidFill>
                  <a:schemeClr val="tx1"/>
                </a:solidFill>
                <a:latin typeface="宋体" panose="02010600030101010101" pitchFamily="2" charset="-122"/>
                <a:ea typeface="宋体" panose="02010600030101010101" pitchFamily="2" charset="-122"/>
                <a:cs typeface="汉仪中黑简" panose="02010600000101010101" charset="-122"/>
                <a:sym typeface="+mn-ea"/>
              </a:rPr>
              <a:t>不明确</a:t>
            </a:r>
            <a:endParaRPr kumimoji="1" lang="zh-CN" altLang="en-US" sz="2000" b="1" dirty="0">
              <a:solidFill>
                <a:schemeClr val="tx1"/>
              </a:solidFill>
              <a:latin typeface="宋体" panose="02010600030101010101" pitchFamily="2" charset="-122"/>
              <a:ea typeface="宋体" panose="02010600030101010101" pitchFamily="2" charset="-122"/>
              <a:cs typeface="汉仪中黑简" panose="02010600000101010101" charset="-122"/>
              <a:sym typeface="+mn-ea"/>
            </a:endParaRPr>
          </a:p>
        </p:txBody>
      </p:sp>
      <p:sp>
        <p:nvSpPr>
          <p:cNvPr id="31" name="文本框 30"/>
          <p:cNvSpPr txBox="1"/>
          <p:nvPr/>
        </p:nvSpPr>
        <p:spPr>
          <a:xfrm>
            <a:off x="7980900" y="3684919"/>
            <a:ext cx="2508738" cy="953135"/>
          </a:xfrm>
          <a:prstGeom prst="rect">
            <a:avLst/>
          </a:prstGeom>
          <a:noFill/>
        </p:spPr>
        <p:txBody>
          <a:bodyPr wrap="square" rtlCol="0">
            <a:spAutoFit/>
          </a:bodyPr>
          <a:lstStyle/>
          <a:p>
            <a:pPr algn="ctr"/>
            <a:r>
              <a:rPr kumimoji="1" lang="zh-CN" sz="1400" b="1" dirty="0">
                <a:latin typeface="宋体" panose="02010600030101010101" pitchFamily="2" charset="-122"/>
                <a:ea typeface="宋体" panose="02010600030101010101" pitchFamily="2" charset="-122"/>
                <a:cs typeface="汉仪中黑简" panose="02010600000101010101" charset="-122"/>
                <a:sym typeface="+mn-ea"/>
              </a:rPr>
              <a:t>解决对策：</a:t>
            </a:r>
            <a:r>
              <a:rPr kumimoji="1" lang="zh-CN" sz="1400" dirty="0">
                <a:latin typeface="宋体" panose="02010600030101010101" pitchFamily="2" charset="-122"/>
                <a:ea typeface="宋体" panose="02010600030101010101" pitchFamily="2" charset="-122"/>
                <a:cs typeface="汉仪中黑简" panose="02010600000101010101" charset="-122"/>
                <a:sym typeface="+mn-ea"/>
              </a:rPr>
              <a:t>需及时与用户进行沟通，明确用户需求，设计用户所想要的，而不是设计者自我感觉用户所需要</a:t>
            </a:r>
            <a:r>
              <a:rPr kumimoji="1" lang="zh-CN" sz="1400" dirty="0">
                <a:latin typeface="宋体" panose="02010600030101010101" pitchFamily="2" charset="-122"/>
                <a:ea typeface="宋体" panose="02010600030101010101" pitchFamily="2" charset="-122"/>
                <a:cs typeface="汉仪中黑简" panose="02010600000101010101" charset="-122"/>
                <a:sym typeface="+mn-ea"/>
              </a:rPr>
              <a:t>的。</a:t>
            </a:r>
            <a:endParaRPr kumimoji="1" lang="zh-CN" sz="1400" dirty="0">
              <a:latin typeface="宋体" panose="02010600030101010101" pitchFamily="2" charset="-122"/>
              <a:ea typeface="宋体" panose="02010600030101010101" pitchFamily="2" charset="-122"/>
              <a:cs typeface="汉仪中黑简" panose="02010600000101010101" charset="-122"/>
              <a:sym typeface="+mn-ea"/>
            </a:endParaRPr>
          </a:p>
        </p:txBody>
      </p:sp>
      <p:sp>
        <p:nvSpPr>
          <p:cNvPr id="2" name="矩形 1"/>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07</a:t>
            </a:r>
            <a:endParaRPr lang="en-US" altLang="zh-CN" sz="2400" dirty="0">
              <a:latin typeface="汉仪中黑简" panose="02010600000101010101" charset="-122"/>
              <a:ea typeface="汉仪中黑简" panose="02010600000101010101" charset="-122"/>
              <a:cs typeface="汉仪中黑简" panose="02010600000101010101" charset="-122"/>
            </a:endParaRPr>
          </a:p>
        </p:txBody>
      </p:sp>
      <p:grpSp>
        <p:nvGrpSpPr>
          <p:cNvPr id="8" name="组合 7"/>
          <p:cNvGrpSpPr/>
          <p:nvPr/>
        </p:nvGrpSpPr>
        <p:grpSpPr>
          <a:xfrm>
            <a:off x="5512435" y="1701800"/>
            <a:ext cx="1126490" cy="1126490"/>
            <a:chOff x="6693" y="2751"/>
            <a:chExt cx="1774" cy="1774"/>
          </a:xfrm>
        </p:grpSpPr>
        <p:sp>
          <p:nvSpPr>
            <p:cNvPr id="16" name="椭圆 15"/>
            <p:cNvSpPr/>
            <p:nvPr/>
          </p:nvSpPr>
          <p:spPr>
            <a:xfrm>
              <a:off x="6693" y="2751"/>
              <a:ext cx="1775" cy="1775"/>
            </a:xfrm>
            <a:prstGeom prst="ellipse">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汉仪中黑简" panose="02010600000101010101" charset="-122"/>
                <a:ea typeface="汉仪中黑简" panose="02010600000101010101" charset="-122"/>
                <a:cs typeface="汉仪中黑简" panose="02010600000101010101" charset="-122"/>
              </a:endParaRPr>
            </a:p>
          </p:txBody>
        </p:sp>
        <p:pic>
          <p:nvPicPr>
            <p:cNvPr id="11" name="图片 10" descr="hom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95" y="3153"/>
              <a:ext cx="971" cy="971"/>
            </a:xfrm>
            <a:prstGeom prst="rect">
              <a:avLst/>
            </a:prstGeom>
          </p:spPr>
        </p:pic>
      </p:grpSp>
      <p:grpSp>
        <p:nvGrpSpPr>
          <p:cNvPr id="6" name="组合 5"/>
          <p:cNvGrpSpPr/>
          <p:nvPr/>
        </p:nvGrpSpPr>
        <p:grpSpPr>
          <a:xfrm>
            <a:off x="8671560" y="1715135"/>
            <a:ext cx="1126490" cy="1126490"/>
            <a:chOff x="12037" y="2683"/>
            <a:chExt cx="1774" cy="1774"/>
          </a:xfrm>
        </p:grpSpPr>
        <p:sp>
          <p:nvSpPr>
            <p:cNvPr id="15" name="椭圆 14"/>
            <p:cNvSpPr/>
            <p:nvPr/>
          </p:nvSpPr>
          <p:spPr>
            <a:xfrm>
              <a:off x="12037" y="2683"/>
              <a:ext cx="1775" cy="1775"/>
            </a:xfrm>
            <a:prstGeom prst="ellipse">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汉仪中黑简" panose="02010600000101010101" charset="-122"/>
                <a:ea typeface="汉仪中黑简" panose="02010600000101010101" charset="-122"/>
                <a:cs typeface="汉仪中黑简" panose="02010600000101010101" charset="-122"/>
              </a:endParaRPr>
            </a:p>
          </p:txBody>
        </p:sp>
        <p:pic>
          <p:nvPicPr>
            <p:cNvPr id="13" name="图片 12" descr="messag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439" y="3085"/>
              <a:ext cx="971" cy="971"/>
            </a:xfrm>
            <a:prstGeom prst="rect">
              <a:avLst/>
            </a:prstGeom>
          </p:spPr>
        </p:pic>
      </p:grpSp>
      <p:sp>
        <p:nvSpPr>
          <p:cNvPr id="114" name="文本框 113"/>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rPr>
              <a:t>项目中的问题</a:t>
            </a:r>
            <a:endParaRPr lang="zh-CN" altLang="en-US" sz="3200" dirty="0">
              <a:latin typeface="宋体" panose="02010600030101010101" pitchFamily="2" charset="-122"/>
              <a:ea typeface="宋体" panose="02010600030101010101" pitchFamily="2" charset="-122"/>
              <a:cs typeface="汉仪中黑简" panose="02010600000101010101" charset="-122"/>
            </a:endParaRPr>
          </a:p>
        </p:txBody>
      </p:sp>
      <p:sp>
        <p:nvSpPr>
          <p:cNvPr id="115" name="文本框 114"/>
          <p:cNvSpPr txBox="1"/>
          <p:nvPr/>
        </p:nvSpPr>
        <p:spPr>
          <a:xfrm>
            <a:off x="1575753" y="1109980"/>
            <a:ext cx="9000000" cy="398780"/>
          </a:xfrm>
          <a:prstGeom prst="rect">
            <a:avLst/>
          </a:prstGeom>
          <a:noFill/>
        </p:spPr>
        <p:txBody>
          <a:bodyPr wrap="square" rtlCol="0">
            <a:spAutoFit/>
          </a:bodyPr>
          <a:lstStyle/>
          <a:p>
            <a:pPr algn="ctr"/>
            <a:r>
              <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rPr>
              <a:t>Problems in the project</a:t>
            </a:r>
            <a:endPar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endParaRPr>
          </a:p>
        </p:txBody>
      </p:sp>
      <p:sp>
        <p:nvSpPr>
          <p:cNvPr id="11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grpSp>
        <p:nvGrpSpPr>
          <p:cNvPr id="9" name="组合 8"/>
          <p:cNvGrpSpPr/>
          <p:nvPr/>
        </p:nvGrpSpPr>
        <p:grpSpPr>
          <a:xfrm>
            <a:off x="2353310" y="1715135"/>
            <a:ext cx="1126490" cy="1126490"/>
            <a:chOff x="2596" y="2680"/>
            <a:chExt cx="1774" cy="1774"/>
          </a:xfrm>
        </p:grpSpPr>
        <p:sp>
          <p:nvSpPr>
            <p:cNvPr id="3" name="椭圆 2"/>
            <p:cNvSpPr/>
            <p:nvPr/>
          </p:nvSpPr>
          <p:spPr>
            <a:xfrm>
              <a:off x="2596" y="2680"/>
              <a:ext cx="1775" cy="1775"/>
            </a:xfrm>
            <a:prstGeom prst="ellipse">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latin typeface="汉仪中黑简" panose="02010600000101010101" charset="-122"/>
                <a:ea typeface="汉仪中黑简" panose="02010600000101010101" charset="-122"/>
                <a:cs typeface="汉仪中黑简" panose="02010600000101010101" charset="-122"/>
              </a:endParaRPr>
            </a:p>
          </p:txBody>
        </p:sp>
        <p:pic>
          <p:nvPicPr>
            <p:cNvPr id="5" name="图片 4" descr="battery"/>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98" y="3082"/>
              <a:ext cx="971" cy="971"/>
            </a:xfrm>
            <a:prstGeom prst="rect">
              <a:avLst/>
            </a:prstGeom>
          </p:spPr>
        </p:pic>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0"/>
            <a:ext cx="12192000" cy="6775450"/>
          </a:xfrm>
          <a:prstGeom prst="rect">
            <a:avLst/>
          </a:prstGeom>
          <a:solidFill>
            <a:srgbClr val="90A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中黑简" panose="02010600000101010101" charset="-122"/>
              <a:ea typeface="汉仪中黑简" panose="02010600000101010101" charset="-122"/>
              <a:cs typeface="汉仪中黑简" panose="02010600000101010101" charset="-122"/>
            </a:endParaRPr>
          </a:p>
        </p:txBody>
      </p:sp>
      <p:pic>
        <p:nvPicPr>
          <p:cNvPr id="13" name="内容占位符 12" descr="pexels-pixabay-290595"/>
          <p:cNvPicPr>
            <a:picLocks noChangeAspect="1"/>
          </p:cNvPicPr>
          <p:nvPr/>
        </p:nvPicPr>
        <p:blipFill>
          <a:blip r:embed="rId1"/>
          <a:srcRect r="7400" b="43223"/>
          <a:stretch>
            <a:fillRect/>
          </a:stretch>
        </p:blipFill>
        <p:spPr>
          <a:xfrm>
            <a:off x="-4445" y="2971800"/>
            <a:ext cx="12196445" cy="3886200"/>
          </a:xfrm>
          <a:prstGeom prst="rect">
            <a:avLst/>
          </a:prstGeom>
        </p:spPr>
      </p:pic>
      <p:sp>
        <p:nvSpPr>
          <p:cNvPr id="2" name="矩形: 圆角 3"/>
          <p:cNvSpPr/>
          <p:nvPr/>
        </p:nvSpPr>
        <p:spPr>
          <a:xfrm rot="20610464">
            <a:off x="228354" y="-1727227"/>
            <a:ext cx="12212760" cy="6911495"/>
          </a:xfrm>
          <a:custGeom>
            <a:avLst/>
            <a:gdLst>
              <a:gd name="adj" fmla="val 18525"/>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9234" h="10885">
                <a:moveTo>
                  <a:pt x="17624" y="10884"/>
                </a:moveTo>
                <a:lnTo>
                  <a:pt x="2968" y="10884"/>
                </a:lnTo>
                <a:cubicBezTo>
                  <a:pt x="1302" y="10935"/>
                  <a:pt x="-41" y="9410"/>
                  <a:pt x="0" y="7916"/>
                </a:cubicBezTo>
                <a:lnTo>
                  <a:pt x="0" y="2782"/>
                </a:lnTo>
                <a:lnTo>
                  <a:pt x="824" y="0"/>
                </a:lnTo>
                <a:lnTo>
                  <a:pt x="19233" y="5450"/>
                </a:lnTo>
                <a:lnTo>
                  <a:pt x="17624" y="10884"/>
                </a:lnTo>
                <a:close/>
              </a:path>
            </a:pathLst>
          </a:custGeom>
          <a:solidFill>
            <a:srgbClr val="4E7B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17" name="矩形 16"/>
          <p:cNvSpPr/>
          <p:nvPr/>
        </p:nvSpPr>
        <p:spPr>
          <a:xfrm>
            <a:off x="8369300" y="3547745"/>
            <a:ext cx="553085" cy="55308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20" name="矩形 19"/>
          <p:cNvSpPr/>
          <p:nvPr/>
        </p:nvSpPr>
        <p:spPr>
          <a:xfrm>
            <a:off x="1158875" y="1619250"/>
            <a:ext cx="327025" cy="32702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3" name="文本框 2"/>
          <p:cNvSpPr txBox="1"/>
          <p:nvPr/>
        </p:nvSpPr>
        <p:spPr>
          <a:xfrm>
            <a:off x="1501775" y="1945640"/>
            <a:ext cx="9461500" cy="922020"/>
          </a:xfrm>
          <a:prstGeom prst="rect">
            <a:avLst/>
          </a:prstGeom>
          <a:noFill/>
        </p:spPr>
        <p:txBody>
          <a:bodyPr wrap="square" rtlCol="0">
            <a:spAutoFit/>
          </a:bodyPr>
          <a:p>
            <a:r>
              <a:rPr lang="en-US" altLang="zh-CN" sz="5400" dirty="0">
                <a:solidFill>
                  <a:schemeClr val="bg1"/>
                </a:solidFill>
                <a:latin typeface="汉仪中黑简" panose="02010600000101010101" charset="-122"/>
                <a:ea typeface="汉仪中黑简" panose="02010600000101010101" charset="-122"/>
                <a:cs typeface="汉仪中黑简" panose="02010600000101010101" charset="-122"/>
              </a:rPr>
              <a:t>THANKS FOR LISTENING</a:t>
            </a:r>
            <a:endParaRPr lang="en-US" altLang="zh-CN" sz="5400" dirty="0">
              <a:solidFill>
                <a:schemeClr val="bg1"/>
              </a:solidFill>
              <a:latin typeface="汉仪中黑简" panose="02010600000101010101" charset="-122"/>
              <a:ea typeface="汉仪中黑简" panose="02010600000101010101" charset="-122"/>
              <a:cs typeface="汉仪中黑简" panose="02010600000101010101" charset="-122"/>
            </a:endParaRPr>
          </a:p>
        </p:txBody>
      </p:sp>
      <p:cxnSp>
        <p:nvCxnSpPr>
          <p:cNvPr id="9" name="直接连接符 8"/>
          <p:cNvCxnSpPr/>
          <p:nvPr/>
        </p:nvCxnSpPr>
        <p:spPr>
          <a:xfrm>
            <a:off x="1616393" y="3240405"/>
            <a:ext cx="254825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3642995" y="2784475"/>
            <a:ext cx="4936490" cy="1109345"/>
            <a:chOff x="6322" y="3366"/>
            <a:chExt cx="7774" cy="1747"/>
          </a:xfrm>
        </p:grpSpPr>
        <p:sp>
          <p:nvSpPr>
            <p:cNvPr id="9" name="圆角矩形 8"/>
            <p:cNvSpPr/>
            <p:nvPr/>
          </p:nvSpPr>
          <p:spPr>
            <a:xfrm>
              <a:off x="6322" y="3366"/>
              <a:ext cx="1701" cy="1701"/>
            </a:xfrm>
            <a:prstGeom prst="round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汉仪中黑简" panose="02010600000101010101" charset="-122"/>
                  <a:ea typeface="汉仪中黑简" panose="02010600000101010101" charset="-122"/>
                  <a:cs typeface="汉仪中黑简" panose="02010600000101010101" charset="-122"/>
                </a:rPr>
                <a:t>02</a:t>
              </a:r>
              <a:endParaRPr lang="en-US" altLang="zh-CN" sz="4000">
                <a:latin typeface="汉仪中黑简" panose="02010600000101010101" charset="-122"/>
                <a:ea typeface="汉仪中黑简" panose="02010600000101010101" charset="-122"/>
                <a:cs typeface="汉仪中黑简" panose="02010600000101010101" charset="-122"/>
              </a:endParaRPr>
            </a:p>
          </p:txBody>
        </p:sp>
        <p:sp>
          <p:nvSpPr>
            <p:cNvPr id="7" name="文本框 6"/>
            <p:cNvSpPr txBox="1"/>
            <p:nvPr/>
          </p:nvSpPr>
          <p:spPr>
            <a:xfrm>
              <a:off x="8309" y="3490"/>
              <a:ext cx="5787" cy="1452"/>
            </a:xfrm>
            <a:prstGeom prst="rect">
              <a:avLst/>
            </a:prstGeom>
            <a:noFill/>
          </p:spPr>
          <p:txBody>
            <a:bodyPr wrap="square" rtlCol="0">
              <a:spAutoFit/>
            </a:bodyPr>
            <a:p>
              <a:pPr algn="ctr"/>
              <a:r>
                <a:rPr lang="zh-CN" altLang="en-US" sz="5400" dirty="0">
                  <a:solidFill>
                    <a:srgbClr val="3A778E"/>
                  </a:solidFill>
                  <a:latin typeface="+mn-ea"/>
                  <a:cs typeface="汉仪中黑简" panose="02010600000101010101" charset="-122"/>
                  <a:sym typeface="+mn-ea"/>
                </a:rPr>
                <a:t>项目章程</a:t>
              </a:r>
              <a:endParaRPr lang="zh-CN" altLang="en-US" sz="5400" dirty="0">
                <a:solidFill>
                  <a:srgbClr val="3A778E"/>
                </a:solidFill>
                <a:latin typeface="+mn-ea"/>
                <a:cs typeface="汉仪中黑简" panose="02010600000101010101" charset="-122"/>
                <a:sym typeface="+mn-ea"/>
              </a:endParaRPr>
            </a:p>
          </p:txBody>
        </p:sp>
        <p:sp>
          <p:nvSpPr>
            <p:cNvPr id="5" name="文本框 4"/>
            <p:cNvSpPr txBox="1"/>
            <p:nvPr/>
          </p:nvSpPr>
          <p:spPr>
            <a:xfrm>
              <a:off x="8704" y="4533"/>
              <a:ext cx="3274" cy="580"/>
            </a:xfrm>
            <a:prstGeom prst="rect">
              <a:avLst/>
            </a:prstGeom>
            <a:noFill/>
          </p:spPr>
          <p:txBody>
            <a:bodyPr wrap="square" rtlCol="0">
              <a:spAutoFit/>
            </a:bodyPr>
            <a:p>
              <a:pPr algn="l"/>
              <a:endParaRPr lang="en-US" altLang="zh-CN">
                <a:solidFill>
                  <a:srgbClr val="3A778E"/>
                </a:solidFill>
                <a:latin typeface="宋体" panose="02010600030101010101" pitchFamily="2" charset="-122"/>
                <a:ea typeface="宋体" panose="02010600030101010101" pitchFamily="2" charset="-122"/>
                <a:cs typeface="宋体" panose="02010600030101010101" pitchFamily="2" charset="-122"/>
              </a:endParaRPr>
            </a:p>
          </p:txBody>
        </p:sp>
      </p:grpSp>
      <p:sp>
        <p:nvSpPr>
          <p:cNvPr id="8" name="矩形 7"/>
          <p:cNvSpPr/>
          <p:nvPr/>
        </p:nvSpPr>
        <p:spPr>
          <a:xfrm>
            <a:off x="-3810" y="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1" name="矩形 10"/>
          <p:cNvSpPr/>
          <p:nvPr/>
        </p:nvSpPr>
        <p:spPr>
          <a:xfrm rot="5400000">
            <a:off x="6002190" y="-528718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2" name="矩形 11"/>
          <p:cNvSpPr/>
          <p:nvPr/>
        </p:nvSpPr>
        <p:spPr>
          <a:xfrm rot="10800000">
            <a:off x="-5080" y="613800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3" name="矩形 12"/>
          <p:cNvSpPr/>
          <p:nvPr/>
        </p:nvSpPr>
        <p:spPr>
          <a:xfrm rot="16200000">
            <a:off x="6002190" y="-4936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汉仪中黑简" panose="02010600000101010101" charset="-122"/>
                <a:ea typeface="汉仪中黑简" panose="02010600000101010101" charset="-122"/>
                <a:cs typeface="汉仪中黑简" panose="02010600000101010101" charset="-122"/>
              </a:rPr>
              <a:t>02</a:t>
            </a:r>
            <a:endParaRPr lang="en-US" altLang="zh-CN" sz="2400" b="1">
              <a:latin typeface="汉仪中黑简" panose="02010600000101010101" charset="-122"/>
              <a:ea typeface="汉仪中黑简" panose="02010600000101010101" charset="-122"/>
              <a:cs typeface="汉仪中黑简" panose="02010600000101010101" charset="-122"/>
            </a:endParaRPr>
          </a:p>
        </p:txBody>
      </p:sp>
      <p:sp>
        <p:nvSpPr>
          <p:cNvPr id="114" name="文本框 113"/>
          <p:cNvSpPr txBox="1"/>
          <p:nvPr/>
        </p:nvSpPr>
        <p:spPr>
          <a:xfrm>
            <a:off x="1575753" y="509905"/>
            <a:ext cx="9000000" cy="583565"/>
          </a:xfrm>
          <a:prstGeom prst="rect">
            <a:avLst/>
          </a:prstGeom>
          <a:noFill/>
        </p:spPr>
        <p:txBody>
          <a:bodyPr wrap="square" rtlCol="0">
            <a:spAutoFit/>
          </a:bodyPr>
          <a:lstStyle/>
          <a:p>
            <a:pPr algn="ctr"/>
            <a:r>
              <a:rPr lang="zh-CN" altLang="en-US" sz="3200" dirty="0">
                <a:solidFill>
                  <a:schemeClr val="tx1"/>
                </a:solidFill>
                <a:latin typeface="+mn-ea"/>
                <a:cs typeface="汉仪中黑简" panose="02010600000101010101" charset="-122"/>
                <a:sym typeface="+mn-ea"/>
              </a:rPr>
              <a:t>项目概述</a:t>
            </a:r>
            <a:endParaRPr lang="zh-CN" altLang="en-US" sz="3200" dirty="0">
              <a:solidFill>
                <a:schemeClr val="tx1"/>
              </a:solidFill>
              <a:latin typeface="+mn-ea"/>
              <a:ea typeface="汉仪中黑简" panose="02010600000101010101" charset="-122"/>
              <a:cs typeface="汉仪中黑简" panose="02010600000101010101" charset="-122"/>
              <a:sym typeface="+mn-ea"/>
            </a:endParaRPr>
          </a:p>
        </p:txBody>
      </p:sp>
      <p:graphicFrame>
        <p:nvGraphicFramePr>
          <p:cNvPr id="3" name="表格 2"/>
          <p:cNvGraphicFramePr/>
          <p:nvPr>
            <p:custDataLst>
              <p:tags r:id="rId1"/>
            </p:custDataLst>
          </p:nvPr>
        </p:nvGraphicFramePr>
        <p:xfrm>
          <a:off x="1504950" y="1588135"/>
          <a:ext cx="9141460" cy="4293870"/>
        </p:xfrm>
        <a:graphic>
          <a:graphicData uri="http://schemas.openxmlformats.org/drawingml/2006/table">
            <a:tbl>
              <a:tblPr firstRow="1" bandRow="1">
                <a:tableStyleId>{5C22544A-7EE6-4342-B048-85BDC9FD1C3A}</a:tableStyleId>
              </a:tblPr>
              <a:tblGrid>
                <a:gridCol w="2101215"/>
                <a:gridCol w="7040245"/>
              </a:tblGrid>
              <a:tr h="535940">
                <a:tc>
                  <a:txBody>
                    <a:bodyPr/>
                    <a:p>
                      <a:pPr algn="ctr">
                        <a:buNone/>
                      </a:pPr>
                      <a:r>
                        <a:rPr lang="zh-CN" altLang="en-US" sz="2000"/>
                        <a:t>条目</a:t>
                      </a:r>
                      <a:endParaRPr lang="zh-CN" altLang="en-US" sz="2000"/>
                    </a:p>
                  </a:txBody>
                  <a:tcPr anchor="ctr" anchorCtr="0"/>
                </a:tc>
                <a:tc>
                  <a:txBody>
                    <a:bodyPr/>
                    <a:p>
                      <a:pPr algn="ctr">
                        <a:buNone/>
                      </a:pPr>
                      <a:r>
                        <a:rPr lang="zh-CN" altLang="en-US" sz="2000"/>
                        <a:t>内容</a:t>
                      </a:r>
                      <a:endParaRPr lang="zh-CN" altLang="en-US" sz="2000"/>
                    </a:p>
                  </a:txBody>
                  <a:tcPr anchor="ctr" anchorCtr="0"/>
                </a:tc>
              </a:tr>
              <a:tr h="535305">
                <a:tc>
                  <a:txBody>
                    <a:bodyPr/>
                    <a:p>
                      <a:pPr>
                        <a:buNone/>
                      </a:pPr>
                      <a:r>
                        <a:rPr lang="zh-CN" altLang="en-US" sz="2000"/>
                        <a:t>项目名称</a:t>
                      </a:r>
                      <a:endParaRPr lang="zh-CN" altLang="en-US" sz="2000"/>
                    </a:p>
                  </a:txBody>
                  <a:tcPr anchor="ctr" anchorCtr="0"/>
                </a:tc>
                <a:tc>
                  <a:txBody>
                    <a:bodyPr/>
                    <a:p>
                      <a:pPr>
                        <a:buNone/>
                      </a:pPr>
                      <a:r>
                        <a:rPr lang="en-US" altLang="zh-CN" sz="2000"/>
                        <a:t>“</a:t>
                      </a:r>
                      <a:r>
                        <a:rPr lang="zh-CN" altLang="en-US" sz="2000"/>
                        <a:t>菜码</a:t>
                      </a:r>
                      <a:r>
                        <a:rPr lang="en-US" altLang="zh-CN" sz="2000"/>
                        <a:t>”</a:t>
                      </a:r>
                      <a:r>
                        <a:rPr lang="zh-CN" altLang="en-US" sz="2000"/>
                        <a:t>平台</a:t>
                      </a:r>
                      <a:endParaRPr lang="zh-CN" altLang="en-US" sz="2000"/>
                    </a:p>
                  </a:txBody>
                  <a:tcPr anchor="ctr" anchorCtr="0"/>
                </a:tc>
              </a:tr>
              <a:tr h="536575">
                <a:tc>
                  <a:txBody>
                    <a:bodyPr/>
                    <a:p>
                      <a:pPr>
                        <a:buNone/>
                      </a:pPr>
                      <a:r>
                        <a:rPr lang="zh-CN" altLang="en-US" sz="2000"/>
                        <a:t>项目经理</a:t>
                      </a:r>
                      <a:endParaRPr lang="zh-CN" altLang="en-US" sz="2000"/>
                    </a:p>
                  </a:txBody>
                  <a:tcPr anchor="ctr" anchorCtr="0"/>
                </a:tc>
                <a:tc>
                  <a:txBody>
                    <a:bodyPr/>
                    <a:p>
                      <a:pPr>
                        <a:buNone/>
                      </a:pPr>
                      <a:r>
                        <a:rPr lang="zh-CN" altLang="en-US" sz="2000"/>
                        <a:t>徐文君</a:t>
                      </a:r>
                      <a:endParaRPr lang="zh-CN" altLang="en-US" sz="2000"/>
                    </a:p>
                  </a:txBody>
                  <a:tcPr anchor="ctr" anchorCtr="0"/>
                </a:tc>
              </a:tr>
              <a:tr h="535305">
                <a:tc>
                  <a:txBody>
                    <a:bodyPr/>
                    <a:p>
                      <a:pPr>
                        <a:buNone/>
                      </a:pPr>
                      <a:r>
                        <a:rPr lang="zh-CN" altLang="en-US" sz="2000"/>
                        <a:t>项目团队</a:t>
                      </a:r>
                      <a:endParaRPr lang="zh-CN" altLang="en-US" sz="2000"/>
                    </a:p>
                  </a:txBody>
                  <a:tcPr anchor="ctr" anchorCtr="0"/>
                </a:tc>
                <a:tc>
                  <a:txBody>
                    <a:bodyPr/>
                    <a:p>
                      <a:pPr>
                        <a:buNone/>
                      </a:pPr>
                      <a:r>
                        <a:rPr lang="en-US" altLang="zh-CN" sz="200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SRA2022-G15</a:t>
                      </a:r>
                      <a:r>
                        <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小组</a:t>
                      </a:r>
                      <a:endParaRPr lang="zh-CN" altLang="en-US" sz="2000"/>
                    </a:p>
                  </a:txBody>
                  <a:tcPr anchor="ctr" anchorCtr="0"/>
                </a:tc>
              </a:tr>
              <a:tr h="535305">
                <a:tc>
                  <a:txBody>
                    <a:bodyPr/>
                    <a:p>
                      <a:pPr>
                        <a:buNone/>
                      </a:pPr>
                      <a:r>
                        <a:rPr lang="zh-CN" altLang="en-US" sz="2000"/>
                        <a:t>项目周期</a:t>
                      </a:r>
                      <a:endParaRPr lang="zh-CN" altLang="en-US" sz="2000"/>
                    </a:p>
                  </a:txBody>
                  <a:tcPr anchor="ctr" anchorCtr="0"/>
                </a:tc>
                <a:tc>
                  <a:txBody>
                    <a:bodyPr/>
                    <a:p>
                      <a:pPr>
                        <a:buNone/>
                      </a:pPr>
                      <a:r>
                        <a:rPr lang="zh-CN" altLang="en-US" sz="2000"/>
                        <a:t>2022年2月25日至本学期</a:t>
                      </a:r>
                      <a:r>
                        <a:rPr lang="zh-CN" altLang="en-US" sz="2000"/>
                        <a:t>结束</a:t>
                      </a:r>
                      <a:endParaRPr lang="zh-CN" altLang="en-US" sz="2000"/>
                    </a:p>
                  </a:txBody>
                  <a:tcPr anchor="ctr" anchorCtr="0"/>
                </a:tc>
              </a:tr>
              <a:tr h="1615440">
                <a:tc>
                  <a:txBody>
                    <a:bodyPr/>
                    <a:p>
                      <a:pPr>
                        <a:buNone/>
                      </a:pPr>
                      <a:r>
                        <a:rPr lang="zh-CN" altLang="en-US" sz="2000"/>
                        <a:t>项目主要工作</a:t>
                      </a:r>
                      <a:endParaRPr lang="zh-CN" altLang="en-US" sz="2000"/>
                    </a:p>
                  </a:txBody>
                  <a:tcPr anchor="ctr" anchorCtr="0"/>
                </a:tc>
                <a:tc>
                  <a:txBody>
                    <a:bodyPr/>
                    <a:p>
                      <a:pPr>
                        <a:buNone/>
                      </a:pPr>
                      <a:r>
                        <a:rPr lang="zh-CN" altLang="en-US" sz="2000"/>
                        <a:t>  充分了解用户需求，根据市场上现有的产品进行需求工程的逆向工程，有效的缩短产品的设计开发周期，加快产品的更新换代速度，根据往届资料进行整体构建和系统构思，文档的编写，整理，发布，文档包括：项目可行性分析报告，项目需求工程计划，阶段评审，需求报告分析，总体设计报告。</a:t>
                      </a:r>
                      <a:endParaRPr lang="zh-CN" altLang="en-US" sz="2000"/>
                    </a:p>
                  </a:txBody>
                  <a:tcPr anchor="ctr" anchorCtr="0"/>
                </a:tc>
              </a:tr>
            </a:tbl>
          </a:graphicData>
        </a:graphic>
      </p:graphicFrame>
      <p:sp>
        <p:nvSpPr>
          <p:cNvPr id="14" name="灯片编号占位符 115"/>
          <p:cNvSpPr>
            <a:spLocks noGrp="1"/>
          </p:cNvSpPr>
          <p:nvPr/>
        </p:nvSpPr>
        <p:spPr>
          <a:xfrm>
            <a:off x="859155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8415" y="3331845"/>
            <a:ext cx="4477385" cy="2019300"/>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5" name="矩形 4"/>
          <p:cNvSpPr/>
          <p:nvPr/>
        </p:nvSpPr>
        <p:spPr>
          <a:xfrm>
            <a:off x="6529070" y="3331845"/>
            <a:ext cx="4478020" cy="2019300"/>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7" name="矩形 6"/>
          <p:cNvSpPr/>
          <p:nvPr/>
        </p:nvSpPr>
        <p:spPr>
          <a:xfrm>
            <a:off x="2028825" y="1868805"/>
            <a:ext cx="2672080" cy="962025"/>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8" name="矩形 7"/>
          <p:cNvSpPr/>
          <p:nvPr/>
        </p:nvSpPr>
        <p:spPr>
          <a:xfrm>
            <a:off x="7431405" y="1869440"/>
            <a:ext cx="2673350" cy="962025"/>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19" name="文本框 18"/>
          <p:cNvSpPr txBox="1"/>
          <p:nvPr/>
        </p:nvSpPr>
        <p:spPr>
          <a:xfrm>
            <a:off x="1519555" y="3465195"/>
            <a:ext cx="4015740" cy="1814830"/>
          </a:xfrm>
          <a:prstGeom prst="rect">
            <a:avLst/>
          </a:prstGeom>
          <a:noFill/>
        </p:spPr>
        <p:txBody>
          <a:bodyPr wrap="square" rtlCol="0" anchor="t">
            <a:spAutoFit/>
          </a:bodyPr>
          <a:lstStyle/>
          <a:p>
            <a:pPr algn="just"/>
            <a:r>
              <a:rPr lang="en-US" altLang="zh-CN" sz="1400" dirty="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altLang="en-US" sz="1400" dirty="0">
                <a:solidFill>
                  <a:schemeClr val="bg1"/>
                </a:solidFill>
                <a:latin typeface="宋体" panose="02010600030101010101" pitchFamily="2" charset="-122"/>
                <a:ea typeface="宋体" panose="02010600030101010101" pitchFamily="2" charset="-122"/>
                <a:cs typeface="宋体" panose="02010600030101010101" pitchFamily="2" charset="-122"/>
              </a:rPr>
              <a:t>构建一个师生之间学习与沟通软件工程化课程的</a:t>
            </a:r>
            <a:r>
              <a:rPr lang="zh-CN" altLang="en-US" sz="1400" dirty="0">
                <a:solidFill>
                  <a:schemeClr val="bg1"/>
                </a:solidFill>
                <a:latin typeface="宋体" panose="02010600030101010101" pitchFamily="2" charset="-122"/>
                <a:ea typeface="宋体" panose="02010600030101010101" pitchFamily="2" charset="-122"/>
                <a:cs typeface="宋体" panose="02010600030101010101" pitchFamily="2" charset="-122"/>
              </a:rPr>
              <a:t>网站，以互联网+作为运作的载体，以专一针对某一确定课程为特色，满足教学性需求，沟通性需求，资源性需求等多方面需求，通过对于案例的分析以及跟助教的需求确认来实现项目的构建计划以及需求分析。最终达到实践项目的效果。解决工程类实践性学科在教学过程中实践不足的问题。</a:t>
            </a:r>
            <a:endParaRPr lang="zh-CN" altLang="en-US" sz="1400"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10" name="文本框 9"/>
          <p:cNvSpPr txBox="1"/>
          <p:nvPr/>
        </p:nvSpPr>
        <p:spPr>
          <a:xfrm>
            <a:off x="6881495" y="3850640"/>
            <a:ext cx="3935095" cy="737235"/>
          </a:xfrm>
          <a:prstGeom prst="rect">
            <a:avLst/>
          </a:prstGeom>
          <a:noFill/>
        </p:spPr>
        <p:txBody>
          <a:bodyPr wrap="square" rtlCol="0" anchor="t">
            <a:spAutoFit/>
          </a:bodyPr>
          <a:lstStyle/>
          <a:p>
            <a:pPr algn="just"/>
            <a:r>
              <a:rPr lang="en-US" altLang="zh-CN" sz="1400" dirty="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altLang="en-US" sz="1400" dirty="0">
                <a:solidFill>
                  <a:schemeClr val="bg1"/>
                </a:solidFill>
                <a:latin typeface="宋体" panose="02010600030101010101" pitchFamily="2" charset="-122"/>
                <a:ea typeface="宋体" panose="02010600030101010101" pitchFamily="2" charset="-122"/>
                <a:cs typeface="宋体" panose="02010600030101010101" pitchFamily="2" charset="-122"/>
              </a:rPr>
              <a:t>本项目要求于2022年2月25日开始，最晚于2022年6月10日结束。本项目的结束以项目经理正式发布项目结项的通知日期为准。</a:t>
            </a:r>
            <a:endParaRPr lang="zh-CN" altLang="en-US" sz="1400"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22" name="文本框 21"/>
          <p:cNvSpPr txBox="1"/>
          <p:nvPr/>
        </p:nvSpPr>
        <p:spPr>
          <a:xfrm>
            <a:off x="2425700" y="2150745"/>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项目目标</a:t>
            </a:r>
            <a:endPar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
        <p:nvSpPr>
          <p:cNvPr id="12" name="文本框 11"/>
          <p:cNvSpPr txBox="1"/>
          <p:nvPr/>
        </p:nvSpPr>
        <p:spPr>
          <a:xfrm>
            <a:off x="7910195" y="2151380"/>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时间目标</a:t>
            </a:r>
            <a:endPar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16" name="矩形 15"/>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02</a:t>
            </a:r>
            <a:endParaRPr lang="en-US" altLang="zh-CN" sz="2400" dirty="0">
              <a:latin typeface="汉仪中黑简" panose="02010600000101010101" charset="-122"/>
              <a:ea typeface="汉仪中黑简" panose="02010600000101010101" charset="-122"/>
              <a:cs typeface="汉仪中黑简" panose="02010600000101010101" charset="-122"/>
            </a:endParaRPr>
          </a:p>
        </p:txBody>
      </p:sp>
      <p:sp>
        <p:nvSpPr>
          <p:cNvPr id="3" name="文本框 2"/>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项目目的</a:t>
            </a:r>
            <a:endParaRPr lang="zh-CN" altLang="en-US" sz="3200" dirty="0">
              <a:latin typeface="宋体" panose="02010600030101010101" pitchFamily="2" charset="-122"/>
              <a:ea typeface="宋体" panose="02010600030101010101" pitchFamily="2" charset="-122"/>
              <a:cs typeface="汉仪中黑简" panose="02010600000101010101" charset="-122"/>
              <a:sym typeface="+mn-ea"/>
            </a:endParaRPr>
          </a:p>
        </p:txBody>
      </p:sp>
      <p:sp>
        <p:nvSpPr>
          <p:cNvPr id="14" name="灯片编号占位符 115"/>
          <p:cNvSpPr>
            <a:spLocks noGrp="1"/>
          </p:cNvSpPr>
          <p:nvPr/>
        </p:nvSpPr>
        <p:spPr>
          <a:xfrm>
            <a:off x="859155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汉仪中黑简" panose="02010600000101010101" charset="-122"/>
                <a:ea typeface="汉仪中黑简" panose="02010600000101010101" charset="-122"/>
                <a:cs typeface="汉仪中黑简" panose="02010600000101010101" charset="-122"/>
              </a:rPr>
              <a:t>02</a:t>
            </a:r>
            <a:endParaRPr lang="en-US" altLang="zh-CN" sz="2400">
              <a:latin typeface="汉仪中黑简" panose="02010600000101010101" charset="-122"/>
              <a:ea typeface="汉仪中黑简" panose="02010600000101010101" charset="-122"/>
              <a:cs typeface="汉仪中黑简" panose="02010600000101010101" charset="-122"/>
            </a:endParaRPr>
          </a:p>
        </p:txBody>
      </p:sp>
      <p:sp>
        <p:nvSpPr>
          <p:cNvPr id="26" name="文本框 25"/>
          <p:cNvSpPr txBox="1"/>
          <p:nvPr/>
        </p:nvSpPr>
        <p:spPr>
          <a:xfrm>
            <a:off x="5735955" y="2411095"/>
            <a:ext cx="5233035" cy="306705"/>
          </a:xfrm>
          <a:prstGeom prst="rect">
            <a:avLst/>
          </a:prstGeom>
          <a:noFill/>
        </p:spPr>
        <p:txBody>
          <a:bodyPr wrap="square" rtlCol="0" anchor="t">
            <a:spAutoFit/>
          </a:bodyPr>
          <a:lstStyle/>
          <a:p>
            <a:r>
              <a:rPr lang="zh-CN" altLang="en-US" sz="1400">
                <a:solidFill>
                  <a:srgbClr val="3A778E"/>
                </a:solidFill>
                <a:latin typeface="汉仪中黑简" panose="02010600000101010101" charset="-122"/>
                <a:ea typeface="汉仪中黑简" panose="02010600000101010101" charset="-122"/>
                <a:cs typeface="汉仪中黑简" panose="02010600000101010101" charset="-122"/>
              </a:rPr>
              <a:t>如图所示：</a:t>
            </a:r>
            <a:endParaRPr lang="zh-CN" altLang="en-US" sz="140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27" name="文本框 26"/>
          <p:cNvSpPr txBox="1"/>
          <p:nvPr/>
        </p:nvSpPr>
        <p:spPr>
          <a:xfrm>
            <a:off x="490855" y="2066290"/>
            <a:ext cx="2213610" cy="398780"/>
          </a:xfrm>
          <a:prstGeom prst="rect">
            <a:avLst/>
          </a:prstGeom>
          <a:noFill/>
        </p:spPr>
        <p:txBody>
          <a:bodyPr wrap="square" rtlCol="0" anchor="t">
            <a:spAutoFit/>
          </a:bodyPr>
          <a:lstStyle/>
          <a:p>
            <a:r>
              <a:rPr lang="zh-CN" altLang="en-US" sz="2000">
                <a:latin typeface="宋体" panose="02010600030101010101" pitchFamily="2" charset="-122"/>
                <a:ea typeface="宋体" panose="02010600030101010101" pitchFamily="2" charset="-122"/>
                <a:cs typeface="汉仪中黑简" panose="02010600000101010101" charset="-122"/>
              </a:rPr>
              <a:t>可交付成果目标</a:t>
            </a:r>
            <a:endParaRPr lang="zh-CN" altLang="en-US" sz="2000">
              <a:latin typeface="宋体" panose="02010600030101010101" pitchFamily="2" charset="-122"/>
              <a:ea typeface="宋体" panose="02010600030101010101" pitchFamily="2" charset="-122"/>
              <a:cs typeface="汉仪中黑简" panose="02010600000101010101" charset="-122"/>
            </a:endParaRPr>
          </a:p>
        </p:txBody>
      </p:sp>
      <p:sp>
        <p:nvSpPr>
          <p:cNvPr id="28" name="文本框 27"/>
          <p:cNvSpPr txBox="1"/>
          <p:nvPr/>
        </p:nvSpPr>
        <p:spPr>
          <a:xfrm>
            <a:off x="502920" y="2785110"/>
            <a:ext cx="5015865" cy="1060450"/>
          </a:xfrm>
          <a:prstGeom prst="rect">
            <a:avLst/>
          </a:prstGeom>
          <a:noFill/>
        </p:spPr>
        <p:txBody>
          <a:bodyPr wrap="square" rtlCol="0" anchor="t">
            <a:spAutoFit/>
          </a:bodyPr>
          <a:lstStyle/>
          <a:p>
            <a:pPr algn="just">
              <a:lnSpc>
                <a:spcPct val="150000"/>
              </a:lnSpc>
            </a:pPr>
            <a:r>
              <a:rPr lang="en-US" sz="1400" b="1">
                <a:latin typeface="宋体" panose="02010600030101010101" pitchFamily="2" charset="-122"/>
                <a:ea typeface="宋体" panose="02010600030101010101" pitchFamily="2" charset="-122"/>
                <a:cs typeface="宋体" panose="02010600030101010101" pitchFamily="2" charset="-122"/>
                <a:sym typeface="Source Sans Pro" charset="0"/>
              </a:rPr>
              <a:t>本项目要求最终交付如下的成果：</a:t>
            </a:r>
            <a:endParaRPr lang="en-US" sz="1400" b="1">
              <a:latin typeface="宋体" panose="02010600030101010101" pitchFamily="2" charset="-122"/>
              <a:ea typeface="宋体" panose="02010600030101010101" pitchFamily="2" charset="-122"/>
              <a:cs typeface="宋体" panose="02010600030101010101" pitchFamily="2" charset="-122"/>
              <a:sym typeface="Source Sans Pro" charset="0"/>
            </a:endParaRPr>
          </a:p>
          <a:p>
            <a:pPr algn="just">
              <a:lnSpc>
                <a:spcPct val="150000"/>
              </a:lnSpc>
            </a:pPr>
            <a:r>
              <a:rPr lang="en-US" sz="1400" b="1">
                <a:latin typeface="宋体" panose="02010600030101010101" pitchFamily="2" charset="-122"/>
                <a:ea typeface="宋体" panose="02010600030101010101" pitchFamily="2" charset="-122"/>
                <a:cs typeface="宋体" panose="02010600030101010101" pitchFamily="2" charset="-122"/>
                <a:sym typeface="Source Sans Pro" charset="0"/>
              </a:rPr>
              <a:t>    项目应于</a:t>
            </a:r>
            <a:r>
              <a:rPr lang="zh-CN" altLang="en-US" sz="1400" b="1">
                <a:latin typeface="宋体" panose="02010600030101010101" pitchFamily="2" charset="-122"/>
                <a:ea typeface="宋体" panose="02010600030101010101" pitchFamily="2" charset="-122"/>
                <a:cs typeface="宋体" panose="02010600030101010101" pitchFamily="2" charset="-122"/>
                <a:sym typeface="Source Sans Pro" charset="0"/>
              </a:rPr>
              <a:t>学期结束</a:t>
            </a:r>
            <a:r>
              <a:rPr lang="en-US" sz="1400" b="1">
                <a:latin typeface="宋体" panose="02010600030101010101" pitchFamily="2" charset="-122"/>
                <a:ea typeface="宋体" panose="02010600030101010101" pitchFamily="2" charset="-122"/>
                <a:cs typeface="宋体" panose="02010600030101010101" pitchFamily="2" charset="-122"/>
                <a:sym typeface="Source Sans Pro" charset="0"/>
              </a:rPr>
              <a:t>前提交。由杨枨老师负责组织评审，须满足的质量要求为：高保真界面原型，各阶段所有文档</a:t>
            </a:r>
            <a:endParaRPr lang="en-US" sz="1400" b="1">
              <a:latin typeface="宋体" panose="02010600030101010101" pitchFamily="2" charset="-122"/>
              <a:ea typeface="宋体" panose="02010600030101010101" pitchFamily="2" charset="-122"/>
              <a:cs typeface="宋体" panose="02010600030101010101" pitchFamily="2" charset="-122"/>
              <a:sym typeface="Source Sans Pro" charset="0"/>
            </a:endParaRPr>
          </a:p>
        </p:txBody>
      </p:sp>
      <p:sp>
        <p:nvSpPr>
          <p:cNvPr id="2" name="文本框 1"/>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项目目的</a:t>
            </a:r>
            <a:endParaRPr lang="zh-CN" altLang="en-US" sz="3200">
              <a:latin typeface="宋体" panose="02010600030101010101" pitchFamily="2" charset="-122"/>
              <a:ea typeface="宋体" panose="02010600030101010101" pitchFamily="2" charset="-122"/>
              <a:cs typeface="汉仪中黑简" panose="02010600000101010101" charset="-122"/>
              <a:sym typeface="+mn-ea"/>
            </a:endParaRP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5" name="矩形 4"/>
          <p:cNvSpPr/>
          <p:nvPr/>
        </p:nvSpPr>
        <p:spPr>
          <a:xfrm>
            <a:off x="589915" y="2528570"/>
            <a:ext cx="720000" cy="7200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pic>
        <p:nvPicPr>
          <p:cNvPr id="7" name="图片 6"/>
          <p:cNvPicPr>
            <a:picLocks noChangeAspect="1"/>
          </p:cNvPicPr>
          <p:nvPr/>
        </p:nvPicPr>
        <p:blipFill>
          <a:blip r:embed="rId1"/>
          <a:stretch>
            <a:fillRect/>
          </a:stretch>
        </p:blipFill>
        <p:spPr>
          <a:xfrm>
            <a:off x="5735955" y="2792730"/>
            <a:ext cx="6339840" cy="1493520"/>
          </a:xfrm>
          <a:prstGeom prst="rect">
            <a:avLst/>
          </a:prstGeom>
        </p:spPr>
      </p:pic>
      <p:sp>
        <p:nvSpPr>
          <p:cNvPr id="100" name="文本框 99"/>
          <p:cNvSpPr txBox="1"/>
          <p:nvPr/>
        </p:nvSpPr>
        <p:spPr>
          <a:xfrm>
            <a:off x="5495925" y="4361180"/>
            <a:ext cx="6355080" cy="306705"/>
          </a:xfrm>
          <a:prstGeom prst="rect">
            <a:avLst/>
          </a:prstGeom>
          <a:noFill/>
          <a:ln w="9525">
            <a:noFill/>
          </a:ln>
        </p:spPr>
        <p:txBody>
          <a:bodyPr wrap="square">
            <a:spAutoFit/>
          </a:bodyPr>
          <a:p>
            <a:pPr indent="266700"/>
            <a:r>
              <a:rPr sz="1400" b="0">
                <a:ea typeface="宋体" panose="02010600030101010101" pitchFamily="2" charset="-122"/>
              </a:rPr>
              <a:t>其余文档还有GANTT图、WBS、OBS、会议记录、绩效评分、各阶段PPT等。</a:t>
            </a:r>
            <a:endParaRPr sz="1400" b="0">
              <a:ea typeface="宋体" panose="02010600030101010101" pitchFamily="2" charset="-122"/>
            </a:endParaRPr>
          </a:p>
        </p:txBody>
      </p:sp>
      <p:sp>
        <p:nvSpPr>
          <p:cNvPr id="8" name="文本框 7"/>
          <p:cNvSpPr txBox="1"/>
          <p:nvPr/>
        </p:nvSpPr>
        <p:spPr>
          <a:xfrm>
            <a:off x="589915" y="4799965"/>
            <a:ext cx="2213610" cy="398780"/>
          </a:xfrm>
          <a:prstGeom prst="rect">
            <a:avLst/>
          </a:prstGeom>
          <a:noFill/>
        </p:spPr>
        <p:txBody>
          <a:bodyPr wrap="square" rtlCol="0" anchor="t">
            <a:spAutoFit/>
          </a:bodyPr>
          <a:p>
            <a:r>
              <a:rPr lang="zh-CN" altLang="en-US" sz="2000">
                <a:latin typeface="宋体" panose="02010600030101010101" pitchFamily="2" charset="-122"/>
                <a:ea typeface="宋体" panose="02010600030101010101" pitchFamily="2" charset="-122"/>
                <a:cs typeface="汉仪中黑简" panose="02010600000101010101" charset="-122"/>
              </a:rPr>
              <a:t>费用目标</a:t>
            </a:r>
            <a:endParaRPr lang="zh-CN" altLang="en-US" sz="2000">
              <a:latin typeface="宋体" panose="02010600030101010101" pitchFamily="2" charset="-122"/>
              <a:ea typeface="宋体" panose="02010600030101010101" pitchFamily="2" charset="-122"/>
              <a:cs typeface="汉仪中黑简" panose="02010600000101010101" charset="-122"/>
            </a:endParaRPr>
          </a:p>
        </p:txBody>
      </p:sp>
      <p:sp>
        <p:nvSpPr>
          <p:cNvPr id="9" name="矩形 8"/>
          <p:cNvSpPr/>
          <p:nvPr/>
        </p:nvSpPr>
        <p:spPr>
          <a:xfrm>
            <a:off x="686435" y="5198745"/>
            <a:ext cx="720000" cy="7200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10" name="文本框 9"/>
          <p:cNvSpPr txBox="1"/>
          <p:nvPr/>
        </p:nvSpPr>
        <p:spPr>
          <a:xfrm>
            <a:off x="686435" y="5469255"/>
            <a:ext cx="4809490" cy="64516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本项目总预算为：￥ </a:t>
            </a:r>
            <a:r>
              <a:rPr lang="en-US" altLang="zh-CN">
                <a:latin typeface="宋体" panose="02010600030101010101" pitchFamily="2" charset="-122"/>
                <a:ea typeface="宋体" panose="02010600030101010101" pitchFamily="2" charset="-122"/>
                <a:cs typeface="宋体" panose="02010600030101010101" pitchFamily="2" charset="-122"/>
              </a:rPr>
              <a:t>82659</a:t>
            </a:r>
            <a:r>
              <a:rPr lang="zh-CN" altLang="en-US">
                <a:latin typeface="宋体" panose="02010600030101010101" pitchFamily="2" charset="-122"/>
                <a:ea typeface="宋体" panose="02010600030101010101" pitchFamily="2" charset="-122"/>
                <a:cs typeface="宋体" panose="02010600030101010101" pitchFamily="2" charset="-122"/>
              </a:rPr>
              <a:t>  元整。</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费用预算明细请见  </a:t>
            </a:r>
            <a:r>
              <a:rPr lang="zh-CN" altLang="en-US" b="1">
                <a:latin typeface="宋体" panose="02010600030101010101" pitchFamily="2" charset="-122"/>
                <a:ea typeface="宋体" panose="02010600030101010101" pitchFamily="2" charset="-122"/>
                <a:cs typeface="宋体" panose="02010600030101010101" pitchFamily="2" charset="-122"/>
              </a:rPr>
              <a:t>软件需求工程计划</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02</a:t>
            </a:r>
            <a:endParaRPr lang="en-US" altLang="zh-CN" sz="2400" dirty="0">
              <a:latin typeface="汉仪中黑简" panose="02010600000101010101" charset="-122"/>
              <a:ea typeface="汉仪中黑简" panose="02010600000101010101" charset="-122"/>
              <a:cs typeface="汉仪中黑简" panose="02010600000101010101" charset="-122"/>
            </a:endParaRPr>
          </a:p>
        </p:txBody>
      </p:sp>
      <p:sp>
        <p:nvSpPr>
          <p:cNvPr id="19" name="文本框 18"/>
          <p:cNvSpPr txBox="1"/>
          <p:nvPr/>
        </p:nvSpPr>
        <p:spPr>
          <a:xfrm>
            <a:off x="1161415" y="1870710"/>
            <a:ext cx="9782810" cy="1014730"/>
          </a:xfrm>
          <a:prstGeom prst="rect">
            <a:avLst/>
          </a:prstGeom>
          <a:noFill/>
        </p:spPr>
        <p:txBody>
          <a:bodyPr wrap="square" rtlCol="0" anchor="t">
            <a:spAutoFit/>
          </a:bodyPr>
          <a:lstStyle/>
          <a:p>
            <a:pPr algn="just">
              <a:lnSpc>
                <a:spcPct val="150000"/>
              </a:lnSpc>
            </a:pPr>
            <a:r>
              <a:rPr lang="en-US" altLang="zh-CN" sz="2000" dirty="0">
                <a:solidFill>
                  <a:schemeClr val="bg1">
                    <a:lumMod val="50000"/>
                  </a:schemeClr>
                </a:solidFill>
                <a:latin typeface="+mn-ea"/>
                <a:cs typeface="+mn-ea"/>
              </a:rPr>
              <a:t>    </a:t>
            </a:r>
            <a:r>
              <a:rPr lang="zh-CN" altLang="en-US" sz="2000" dirty="0">
                <a:solidFill>
                  <a:schemeClr val="tx1"/>
                </a:solidFill>
                <a:latin typeface="+mn-ea"/>
                <a:cs typeface="+mn-ea"/>
              </a:rPr>
              <a:t>项目可交付成果主要包括：项目章程、需求项目工程计划、GANTT图、WBS、OBS、会议记录、绩效评分、各阶段PPT、软件需求变更文档</a:t>
            </a:r>
            <a:endParaRPr lang="zh-CN" altLang="en-US" sz="2000" dirty="0">
              <a:solidFill>
                <a:schemeClr val="tx1"/>
              </a:solidFill>
              <a:latin typeface="+mn-ea"/>
              <a:cs typeface="+mn-ea"/>
            </a:endParaRPr>
          </a:p>
        </p:txBody>
      </p:sp>
      <p:sp>
        <p:nvSpPr>
          <p:cNvPr id="114" name="文本框 113"/>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rPr>
              <a:t>项目可交付成果</a:t>
            </a:r>
            <a:endParaRPr lang="zh-CN" altLang="en-US" sz="3200" dirty="0">
              <a:latin typeface="宋体" panose="02010600030101010101" pitchFamily="2" charset="-122"/>
              <a:ea typeface="宋体" panose="02010600030101010101" pitchFamily="2" charset="-122"/>
              <a:cs typeface="汉仪中黑简" panose="02010600000101010101" charset="-122"/>
            </a:endParaRPr>
          </a:p>
        </p:txBody>
      </p:sp>
      <p:sp>
        <p:nvSpPr>
          <p:cNvPr id="11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fld>
            <a:endPar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tags/tag1.xml><?xml version="1.0" encoding="utf-8"?>
<p:tagLst xmlns:p="http://schemas.openxmlformats.org/presentationml/2006/main">
  <p:tag name="KSO_WM_UNIT_TABLE_BEAUTIFY" val="smartTable{0f06ae5e-d592-4a34-afa9-12e5554165d0}"/>
  <p:tag name="TABLE_ENDDRAG_ORIGIN_RECT" val="719*333"/>
  <p:tag name="TABLE_ENDDRAG_RECT" val="103*120*719*333"/>
</p:tagLst>
</file>

<file path=ppt/tags/tag10.xml><?xml version="1.0" encoding="utf-8"?>
<p:tagLst xmlns:p="http://schemas.openxmlformats.org/presentationml/2006/main">
  <p:tag name="MH" val="20180107123400"/>
  <p:tag name="MH_LIBRARY" val="GRAPHIC"/>
  <p:tag name="MH_TYPE" val="SubTitle"/>
  <p:tag name="MH_ORDER" val="1"/>
</p:tagLst>
</file>

<file path=ppt/tags/tag11.xml><?xml version="1.0" encoding="utf-8"?>
<p:tagLst xmlns:p="http://schemas.openxmlformats.org/presentationml/2006/main">
  <p:tag name="MH" val="20180107123400"/>
  <p:tag name="MH_LIBRARY" val="GRAPHIC"/>
  <p:tag name="MH_TYPE" val="SubTitle"/>
  <p:tag name="MH_ORDER" val="1"/>
</p:tagLst>
</file>

<file path=ppt/tags/tag12.xml><?xml version="1.0" encoding="utf-8"?>
<p:tagLst xmlns:p="http://schemas.openxmlformats.org/presentationml/2006/main">
  <p:tag name="MH" val="20180107123400"/>
  <p:tag name="MH_LIBRARY" val="GRAPHIC"/>
  <p:tag name="MH_TYPE" val="SubTitle"/>
  <p:tag name="MH_ORDER" val="1"/>
</p:tagLst>
</file>

<file path=ppt/tags/tag13.xml><?xml version="1.0" encoding="utf-8"?>
<p:tagLst xmlns:p="http://schemas.openxmlformats.org/presentationml/2006/main">
  <p:tag name="MH" val="20170912082911"/>
  <p:tag name="MH_LIBRARY" val="GRAPHIC"/>
  <p:tag name="MH_TYPE" val="Other"/>
  <p:tag name="MH_ORDER" val="5"/>
</p:tagLst>
</file>

<file path=ppt/tags/tag14.xml><?xml version="1.0" encoding="utf-8"?>
<p:tagLst xmlns:p="http://schemas.openxmlformats.org/presentationml/2006/main">
  <p:tag name="MH" val="20170912082911"/>
  <p:tag name="MH_LIBRARY" val="GRAPHIC"/>
  <p:tag name="MH_TYPE" val="Other"/>
  <p:tag name="MH_ORDER" val="6"/>
</p:tagLst>
</file>

<file path=ppt/tags/tag15.xml><?xml version="1.0" encoding="utf-8"?>
<p:tagLst xmlns:p="http://schemas.openxmlformats.org/presentationml/2006/main">
  <p:tag name="MH" val="20170912082911"/>
  <p:tag name="MH_LIBRARY" val="GRAPHIC"/>
  <p:tag name="MH_TYPE" val="Title"/>
  <p:tag name="MH_ORDER" val="1"/>
</p:tagLst>
</file>

<file path=ppt/tags/tag16.xml><?xml version="1.0" encoding="utf-8"?>
<p:tagLst xmlns:p="http://schemas.openxmlformats.org/presentationml/2006/main">
  <p:tag name="KSO_WM_UNIT_TABLE_BEAUTIFY" val="smartTable{b163c413-0012-4e4a-8230-5b050f02d1c9}"/>
</p:tagLst>
</file>

<file path=ppt/tags/tag17.xml><?xml version="1.0" encoding="utf-8"?>
<p:tagLst xmlns:p="http://schemas.openxmlformats.org/presentationml/2006/main">
  <p:tag name="KSO_WM_UNIT_TABLE_BEAUTIFY" val="smartTable{3dc3d5b7-1f52-4708-854e-7f9e4a496455}"/>
</p:tagLst>
</file>

<file path=ppt/tags/tag18.xml><?xml version="1.0" encoding="utf-8"?>
<p:tagLst xmlns:p="http://schemas.openxmlformats.org/presentationml/2006/main">
  <p:tag name="KSO_WM_UNIT_PLACING_PICTURE_USER_VIEWPORT" val="{&quot;height&quot;:5628,&quot;width&quot;:8712}"/>
</p:tagLst>
</file>

<file path=ppt/tags/tag2.xml><?xml version="1.0" encoding="utf-8"?>
<p:tagLst xmlns:p="http://schemas.openxmlformats.org/presentationml/2006/main">
  <p:tag name="KSO_WM_UNIT_TABLE_BEAUTIFY" val="smartTable{c429dd17-8b36-4c47-bef5-cbd9d1768984}"/>
  <p:tag name="TABLE_ENDDRAG_ORIGIN_RECT" val="416*229"/>
  <p:tag name="TABLE_ENDDRAG_RECT" val="32*272*416*229"/>
</p:tagLst>
</file>

<file path=ppt/tags/tag3.xml><?xml version="1.0" encoding="utf-8"?>
<p:tagLst xmlns:p="http://schemas.openxmlformats.org/presentationml/2006/main">
  <p:tag name="KSO_WM_UNIT_TABLE_BEAUTIFY" val="smartTable{d7e993c5-b5f6-4c68-a05f-4b11cab86fb4}"/>
  <p:tag name="TABLE_ENDDRAG_ORIGIN_RECT" val="439*247"/>
  <p:tag name="TABLE_ENDDRAG_RECT" val="512*263*439*247"/>
</p:tagLst>
</file>

<file path=ppt/tags/tag4.xml><?xml version="1.0" encoding="utf-8"?>
<p:tagLst xmlns:p="http://schemas.openxmlformats.org/presentationml/2006/main">
  <p:tag name="MH" val="20180107123400"/>
  <p:tag name="MH_LIBRARY" val="GRAPHIC"/>
  <p:tag name="MH_TYPE" val="Other"/>
  <p:tag name="MH_ORDER" val="1"/>
</p:tagLst>
</file>

<file path=ppt/tags/tag5.xml><?xml version="1.0" encoding="utf-8"?>
<p:tagLst xmlns:p="http://schemas.openxmlformats.org/presentationml/2006/main">
  <p:tag name="MH" val="20180107123400"/>
  <p:tag name="MH_LIBRARY" val="GRAPHIC"/>
  <p:tag name="MH_TYPE" val="SubTitle"/>
  <p:tag name="MH_ORDER" val="1"/>
</p:tagLst>
</file>

<file path=ppt/tags/tag6.xml><?xml version="1.0" encoding="utf-8"?>
<p:tagLst xmlns:p="http://schemas.openxmlformats.org/presentationml/2006/main">
  <p:tag name="MH" val="20180107123400"/>
  <p:tag name="MH_LIBRARY" val="GRAPHIC"/>
  <p:tag name="MH_TYPE" val="SubTitle"/>
  <p:tag name="MH_ORDER" val="1"/>
</p:tagLst>
</file>

<file path=ppt/tags/tag7.xml><?xml version="1.0" encoding="utf-8"?>
<p:tagLst xmlns:p="http://schemas.openxmlformats.org/presentationml/2006/main">
  <p:tag name="MH" val="20180107123400"/>
  <p:tag name="MH_LIBRARY" val="GRAPHIC"/>
  <p:tag name="MH_TYPE" val="Other"/>
  <p:tag name="MH_ORDER" val="1"/>
</p:tagLst>
</file>

<file path=ppt/tags/tag8.xml><?xml version="1.0" encoding="utf-8"?>
<p:tagLst xmlns:p="http://schemas.openxmlformats.org/presentationml/2006/main">
  <p:tag name="MH" val="20180107123400"/>
  <p:tag name="MH_LIBRARY" val="GRAPHIC"/>
  <p:tag name="MH_TYPE" val="SubTitle"/>
  <p:tag name="MH_ORDER" val="1"/>
</p:tagLst>
</file>

<file path=ppt/tags/tag9.xml><?xml version="1.0" encoding="utf-8"?>
<p:tagLst xmlns:p="http://schemas.openxmlformats.org/presentationml/2006/main">
  <p:tag name="MH" val="20180107123400"/>
  <p:tag name="MH_LIBRARY" val="GRAPHIC"/>
  <p:tag name="MH_TYPE" val="Other"/>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ureka 3">
    <a:dk1>
      <a:srgbClr val="7F7F7F"/>
    </a:dk1>
    <a:lt1>
      <a:srgbClr val="FFFFFF"/>
    </a:lt1>
    <a:dk2>
      <a:srgbClr val="000000"/>
    </a:dk2>
    <a:lt2>
      <a:srgbClr val="FFFFFF"/>
    </a:lt2>
    <a:accent1>
      <a:srgbClr val="000000"/>
    </a:accent1>
    <a:accent2>
      <a:srgbClr val="00B2B3"/>
    </a:accent2>
    <a:accent3>
      <a:srgbClr val="4B5050"/>
    </a:accent3>
    <a:accent4>
      <a:srgbClr val="91969B"/>
    </a:accent4>
    <a:accent5>
      <a:srgbClr val="4B5050"/>
    </a:accent5>
    <a:accent6>
      <a:srgbClr val="91969B"/>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6508</Words>
  <Application>WPS 演示</Application>
  <PresentationFormat>宽屏</PresentationFormat>
  <Paragraphs>728</Paragraphs>
  <Slides>46</Slides>
  <Notes>3</Notes>
  <HiddenSlides>1</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5</vt:i4>
      </vt:variant>
      <vt:variant>
        <vt:lpstr>幻灯片标题</vt:lpstr>
      </vt:variant>
      <vt:variant>
        <vt:i4>46</vt:i4>
      </vt:variant>
    </vt:vector>
  </HeadingPairs>
  <TitlesOfParts>
    <vt:vector size="66" baseType="lpstr">
      <vt:lpstr>Arial</vt:lpstr>
      <vt:lpstr>宋体</vt:lpstr>
      <vt:lpstr>Wingdings</vt:lpstr>
      <vt:lpstr>汉仪中黑简</vt:lpstr>
      <vt:lpstr>黑体</vt:lpstr>
      <vt:lpstr>Source Sans Pro</vt:lpstr>
      <vt:lpstr>微软雅黑</vt:lpstr>
      <vt:lpstr>Arial Unicode MS</vt:lpstr>
      <vt:lpstr>等线</vt:lpstr>
      <vt:lpstr>Wingdings</vt:lpstr>
      <vt:lpstr>Times New Roman</vt:lpstr>
      <vt:lpstr>Source Han Sans CN Regular</vt:lpstr>
      <vt:lpstr>Helvetica</vt:lpstr>
      <vt:lpstr>Calibri</vt:lpstr>
      <vt:lpstr>Office 主题</vt:lpstr>
      <vt:lpstr>Word.Document.12</vt:lpstr>
      <vt:lpstr>Word.Document.12</vt:lpstr>
      <vt:lpstr>Word.Document.12</vt:lpstr>
      <vt:lpstr>Word.Document.12</vt:lpstr>
      <vt:lpstr>Word.Document.12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Fortune</dc:creator>
  <cp:lastModifiedBy>丶碎忆</cp:lastModifiedBy>
  <cp:revision>43</cp:revision>
  <dcterms:created xsi:type="dcterms:W3CDTF">2021-11-01T09:25:00Z</dcterms:created>
  <dcterms:modified xsi:type="dcterms:W3CDTF">2022-03-06T08:26:29Z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TemplateUUID">
    <vt:lpwstr>v1.0_mb_AqjIgutNP6X8Fkofz64v2w==</vt:lpwstr>
  </property>
  <property fmtid="{D5CDD505-2E9C-101B-9397-08002B2CF9AE}" pid="4" name="ICV">
    <vt:lpwstr>798AF0484A95446CA2366F0A7CAD720A</vt:lpwstr>
  </property>
</Properties>
</file>