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8" r:id="rId4"/>
    <p:sldId id="259" r:id="rId5"/>
    <p:sldId id="278" r:id="rId6"/>
    <p:sldId id="282" r:id="rId7"/>
    <p:sldId id="281" r:id="rId8"/>
    <p:sldId id="280" r:id="rId9"/>
    <p:sldId id="279" r:id="rId10"/>
    <p:sldId id="348" r:id="rId11"/>
    <p:sldId id="283" r:id="rId12"/>
    <p:sldId id="287" r:id="rId13"/>
    <p:sldId id="292" r:id="rId14"/>
    <p:sldId id="293" r:id="rId15"/>
    <p:sldId id="297" r:id="rId16"/>
    <p:sldId id="296" r:id="rId17"/>
    <p:sldId id="295" r:id="rId18"/>
    <p:sldId id="294" r:id="rId19"/>
    <p:sldId id="300" r:id="rId20"/>
    <p:sldId id="299" r:id="rId21"/>
    <p:sldId id="301" r:id="rId22"/>
    <p:sldId id="291" r:id="rId23"/>
    <p:sldId id="349" r:id="rId24"/>
    <p:sldId id="290" r:id="rId25"/>
    <p:sldId id="289" r:id="rId26"/>
    <p:sldId id="288" r:id="rId27"/>
    <p:sldId id="286" r:id="rId28"/>
    <p:sldId id="285" r:id="rId29"/>
    <p:sldId id="284" r:id="rId30"/>
    <p:sldId id="260" r:id="rId31"/>
    <p:sldId id="262" r:id="rId32"/>
    <p:sldId id="263" r:id="rId33"/>
    <p:sldId id="261" r:id="rId34"/>
    <p:sldId id="277" r:id="rId35"/>
    <p:sldId id="276" r:id="rId36"/>
    <p:sldId id="275" r:id="rId37"/>
    <p:sldId id="274" r:id="rId38"/>
    <p:sldId id="266" r:id="rId39"/>
    <p:sldId id="273" r:id="rId40"/>
    <p:sldId id="272" r:id="rId41"/>
    <p:sldId id="271" r:id="rId42"/>
    <p:sldId id="270" r:id="rId43"/>
    <p:sldId id="267" r:id="rId44"/>
    <p:sldId id="269" r:id="rId45"/>
    <p:sldId id="268" r:id="rId46"/>
    <p:sldId id="265" r:id="rId47"/>
    <p:sldId id="302" r:id="rId48"/>
    <p:sldId id="317" r:id="rId49"/>
    <p:sldId id="316" r:id="rId50"/>
    <p:sldId id="315" r:id="rId51"/>
    <p:sldId id="314" r:id="rId52"/>
    <p:sldId id="313" r:id="rId53"/>
    <p:sldId id="312" r:id="rId54"/>
    <p:sldId id="311" r:id="rId55"/>
    <p:sldId id="310" r:id="rId56"/>
    <p:sldId id="309" r:id="rId57"/>
    <p:sldId id="308" r:id="rId58"/>
    <p:sldId id="307" r:id="rId59"/>
    <p:sldId id="306" r:id="rId60"/>
    <p:sldId id="305" r:id="rId61"/>
    <p:sldId id="304" r:id="rId62"/>
    <p:sldId id="303" r:id="rId63"/>
    <p:sldId id="328" r:id="rId64"/>
    <p:sldId id="318" r:id="rId65"/>
    <p:sldId id="327" r:id="rId66"/>
    <p:sldId id="326" r:id="rId67"/>
    <p:sldId id="325" r:id="rId68"/>
    <p:sldId id="324" r:id="rId69"/>
    <p:sldId id="323" r:id="rId70"/>
    <p:sldId id="322" r:id="rId71"/>
    <p:sldId id="321" r:id="rId72"/>
    <p:sldId id="320" r:id="rId73"/>
    <p:sldId id="319" r:id="rId74"/>
    <p:sldId id="329" r:id="rId75"/>
    <p:sldId id="335" r:id="rId76"/>
    <p:sldId id="334" r:id="rId77"/>
    <p:sldId id="333" r:id="rId78"/>
    <p:sldId id="332" r:id="rId79"/>
    <p:sldId id="331" r:id="rId80"/>
    <p:sldId id="330" r:id="rId81"/>
    <p:sldId id="336" r:id="rId82"/>
    <p:sldId id="337" r:id="rId83"/>
    <p:sldId id="338" r:id="rId84"/>
    <p:sldId id="339" r:id="rId85"/>
    <p:sldId id="340" r:id="rId86"/>
    <p:sldId id="341" r:id="rId87"/>
    <p:sldId id="343" r:id="rId88"/>
    <p:sldId id="342" r:id="rId89"/>
    <p:sldId id="344" r:id="rId90"/>
    <p:sldId id="347" r:id="rId91"/>
    <p:sldId id="346" r:id="rId92"/>
    <p:sldId id="345"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209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1B0DE-2037-4791-84DE-7ABB789BF8CF}" type="datetimeFigureOut">
              <a:rPr lang="zh-CN" altLang="en-US" smtClean="0"/>
              <a:pPr/>
              <a:t>2021/1/9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CBED3E-6D10-4C10-9BC3-D74EC1E7E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ACBED3E-6D10-4C10-9BC3-D74EC1E7E21E}" type="slidenum">
              <a:rPr lang="zh-CN" altLang="en-US" smtClean="0"/>
              <a:pPr/>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642918"/>
            <a:ext cx="7772400" cy="1727203"/>
          </a:xfrm>
        </p:spPr>
        <p:txBody>
          <a:bodyPr/>
          <a:lstStyle/>
          <a:p>
            <a:r>
              <a:rPr lang="en-US" altLang="zh-CN" b="1" dirty="0"/>
              <a:t>Linux </a:t>
            </a:r>
            <a:r>
              <a:rPr lang="zh-CN" altLang="en-US" b="1" dirty="0"/>
              <a:t>内核机制</a:t>
            </a:r>
            <a:r>
              <a:rPr lang="en-US" altLang="zh-CN" b="1" dirty="0"/>
              <a:t>-</a:t>
            </a:r>
            <a:r>
              <a:rPr lang="zh-CN" altLang="en-US" b="1" dirty="0"/>
              <a:t>定时器</a:t>
            </a:r>
          </a:p>
        </p:txBody>
      </p:sp>
      <p:sp>
        <p:nvSpPr>
          <p:cNvPr id="4" name="TextBox 3"/>
          <p:cNvSpPr txBox="1"/>
          <p:nvPr/>
        </p:nvSpPr>
        <p:spPr>
          <a:xfrm>
            <a:off x="1428728" y="2786058"/>
            <a:ext cx="6143668" cy="3000821"/>
          </a:xfrm>
          <a:prstGeom prst="rect">
            <a:avLst/>
          </a:prstGeom>
          <a:noFill/>
        </p:spPr>
        <p:txBody>
          <a:bodyPr wrap="square" rtlCol="0">
            <a:spAutoFit/>
          </a:bodyPr>
          <a:lstStyle/>
          <a:p>
            <a:pPr>
              <a:lnSpc>
                <a:spcPct val="150000"/>
              </a:lnSpc>
            </a:pPr>
            <a:r>
              <a:rPr lang="zh-CN" altLang="en-US" dirty="0">
                <a:latin typeface="+mn-ea"/>
              </a:rPr>
              <a:t>参考资料：</a:t>
            </a:r>
            <a:endParaRPr lang="en-US" altLang="zh-CN" dirty="0">
              <a:latin typeface="+mn-ea"/>
            </a:endParaRPr>
          </a:p>
          <a:p>
            <a:pPr>
              <a:lnSpc>
                <a:spcPct val="150000"/>
              </a:lnSpc>
            </a:pPr>
            <a:r>
              <a:rPr lang="en-US" altLang="zh-CN" dirty="0">
                <a:latin typeface="+mn-ea"/>
              </a:rPr>
              <a:t>	《Linux</a:t>
            </a:r>
            <a:r>
              <a:rPr lang="zh-CN" altLang="en-US" dirty="0">
                <a:latin typeface="+mn-ea"/>
              </a:rPr>
              <a:t>内核设计与实现</a:t>
            </a:r>
            <a:r>
              <a:rPr lang="en-US" altLang="zh-CN" dirty="0">
                <a:latin typeface="+mn-ea"/>
              </a:rPr>
              <a:t>》</a:t>
            </a:r>
            <a:r>
              <a:rPr lang="zh-CN" altLang="en-US" dirty="0">
                <a:latin typeface="+mn-ea"/>
              </a:rPr>
              <a:t>（美）</a:t>
            </a:r>
            <a:r>
              <a:rPr lang="en-US" altLang="zh-CN" dirty="0">
                <a:latin typeface="+mn-ea"/>
              </a:rPr>
              <a:t>Robert Love</a:t>
            </a:r>
            <a:r>
              <a:rPr lang="zh-CN" altLang="en-US" dirty="0">
                <a:latin typeface="+mn-ea"/>
              </a:rPr>
              <a:t>著，  陈莉君  康华 译  原文第三版 ， 机械工业出版社。</a:t>
            </a:r>
            <a:endParaRPr lang="en-US" altLang="zh-CN" dirty="0">
              <a:latin typeface="+mn-ea"/>
            </a:endParaRPr>
          </a:p>
          <a:p>
            <a:pPr>
              <a:lnSpc>
                <a:spcPct val="150000"/>
              </a:lnSpc>
            </a:pPr>
            <a:r>
              <a:rPr lang="en-US" altLang="zh-CN" dirty="0">
                <a:latin typeface="+mn-ea"/>
              </a:rPr>
              <a:t>	《</a:t>
            </a:r>
            <a:r>
              <a:rPr lang="zh-CN" altLang="en-US" dirty="0">
                <a:latin typeface="+mn-ea"/>
              </a:rPr>
              <a:t>深入</a:t>
            </a:r>
            <a:r>
              <a:rPr lang="en-US" altLang="zh-CN" dirty="0">
                <a:latin typeface="+mn-ea"/>
              </a:rPr>
              <a:t>Linux</a:t>
            </a:r>
            <a:r>
              <a:rPr lang="zh-CN" altLang="en-US" dirty="0">
                <a:latin typeface="+mn-ea"/>
              </a:rPr>
              <a:t>内核架构</a:t>
            </a:r>
            <a:r>
              <a:rPr lang="en-US" altLang="zh-CN" dirty="0">
                <a:latin typeface="+mn-ea"/>
              </a:rPr>
              <a:t>》 </a:t>
            </a:r>
            <a:r>
              <a:rPr lang="zh-CN" altLang="en-US" dirty="0">
                <a:latin typeface="+mn-ea"/>
              </a:rPr>
              <a:t>（德）</a:t>
            </a:r>
            <a:r>
              <a:rPr lang="en-US" altLang="zh-CN" dirty="0">
                <a:latin typeface="+mn-ea"/>
              </a:rPr>
              <a:t>Wolfgang Mauerer</a:t>
            </a:r>
            <a:r>
              <a:rPr lang="zh-CN" altLang="en-US" dirty="0">
                <a:latin typeface="+mn-ea"/>
              </a:rPr>
              <a:t>著 ， 郭旭  译 ，人民邮电出版社。</a:t>
            </a:r>
            <a:endParaRPr lang="en-US" altLang="zh-CN" dirty="0">
              <a:latin typeface="+mn-ea"/>
            </a:endParaRPr>
          </a:p>
          <a:p>
            <a:pPr>
              <a:lnSpc>
                <a:spcPct val="150000"/>
              </a:lnSpc>
            </a:pPr>
            <a:r>
              <a:rPr lang="en-US" altLang="zh-CN" dirty="0">
                <a:latin typeface="+mn-ea"/>
              </a:rPr>
              <a:t>	《</a:t>
            </a:r>
            <a:r>
              <a:rPr lang="zh-CN" altLang="en-US" dirty="0">
                <a:latin typeface="+mn-ea"/>
              </a:rPr>
              <a:t>深入理解</a:t>
            </a:r>
            <a:r>
              <a:rPr lang="en-US" altLang="zh-CN" dirty="0">
                <a:latin typeface="+mn-ea"/>
              </a:rPr>
              <a:t>Linux</a:t>
            </a:r>
            <a:r>
              <a:rPr lang="zh-CN" altLang="en-US" dirty="0">
                <a:latin typeface="+mn-ea"/>
              </a:rPr>
              <a:t>内核</a:t>
            </a:r>
            <a:r>
              <a:rPr lang="en-US" altLang="zh-CN" dirty="0">
                <a:latin typeface="+mn-ea"/>
              </a:rPr>
              <a:t>》 DANIEL P.BOVET &amp; MARCO CESATI </a:t>
            </a:r>
            <a:r>
              <a:rPr lang="zh-CN" altLang="en-US" dirty="0">
                <a:latin typeface="+mn-ea"/>
              </a:rPr>
              <a:t>著，陈莉君 张琼声 张宏伟 译 ，中国电力出版社。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2D53B51-BD29-4EE2-9B76-C7F3C5C0F72E}"/>
              </a:ext>
            </a:extLst>
          </p:cNvPr>
          <p:cNvSpPr>
            <a:spLocks noGrp="1"/>
          </p:cNvSpPr>
          <p:nvPr>
            <p:ph idx="1"/>
          </p:nvPr>
        </p:nvSpPr>
        <p:spPr>
          <a:xfrm>
            <a:off x="457200" y="836712"/>
            <a:ext cx="8229600" cy="4525963"/>
          </a:xfrm>
        </p:spPr>
        <p:txBody>
          <a:bodyPr>
            <a:normAutofit fontScale="77500" lnSpcReduction="20000"/>
          </a:bodyPr>
          <a:lstStyle/>
          <a:p>
            <a:r>
              <a:rPr lang="en-US" altLang="zh-CN"/>
              <a:t>CPU</a:t>
            </a:r>
            <a:r>
              <a:rPr lang="zh-CN" altLang="en-US"/>
              <a:t>每</a:t>
            </a:r>
            <a:r>
              <a:rPr lang="en-US" altLang="zh-CN"/>
              <a:t>1ms</a:t>
            </a:r>
            <a:r>
              <a:rPr lang="zh-CN" altLang="en-US"/>
              <a:t>都要处理一次时钟中断，并且还要在中断处理程序中完成很多功能，那它还有时间干别的事吗？</a:t>
            </a:r>
            <a:endParaRPr lang="en-US" altLang="zh-CN"/>
          </a:p>
          <a:p>
            <a:r>
              <a:rPr lang="zh-CN" altLang="en-US"/>
              <a:t>假设一个主频为</a:t>
            </a:r>
            <a:r>
              <a:rPr lang="en-US" altLang="zh-CN"/>
              <a:t>800MHz</a:t>
            </a:r>
            <a:r>
              <a:rPr lang="zh-CN" altLang="en-US"/>
              <a:t>的</a:t>
            </a:r>
            <a:r>
              <a:rPr lang="en-US" altLang="zh-CN"/>
              <a:t>CPU</a:t>
            </a:r>
            <a:r>
              <a:rPr lang="zh-CN" altLang="en-US"/>
              <a:t>，每个</a:t>
            </a:r>
            <a:r>
              <a:rPr lang="en-US" altLang="zh-CN"/>
              <a:t>CPU</a:t>
            </a:r>
            <a:r>
              <a:rPr lang="zh-CN" altLang="en-US"/>
              <a:t>周期能处理一条指令，那么</a:t>
            </a:r>
            <a:r>
              <a:rPr lang="en-US" altLang="zh-CN"/>
              <a:t>1ms</a:t>
            </a:r>
            <a:r>
              <a:rPr lang="zh-CN" altLang="en-US"/>
              <a:t>的时间这个</a:t>
            </a:r>
            <a:r>
              <a:rPr lang="en-US" altLang="zh-CN"/>
              <a:t>CPU</a:t>
            </a:r>
            <a:r>
              <a:rPr lang="zh-CN" altLang="en-US"/>
              <a:t>能执行约</a:t>
            </a:r>
            <a:r>
              <a:rPr lang="en-US" altLang="zh-CN"/>
              <a:t>80</a:t>
            </a:r>
            <a:r>
              <a:rPr lang="zh-CN" altLang="en-US"/>
              <a:t>万条指令。</a:t>
            </a:r>
            <a:endParaRPr lang="en-US" altLang="zh-CN"/>
          </a:p>
          <a:p>
            <a:endParaRPr lang="en-US" altLang="zh-CN"/>
          </a:p>
          <a:p>
            <a:r>
              <a:rPr lang="zh-CN" altLang="en-US"/>
              <a:t>假设时钟中断处理程序能在</a:t>
            </a:r>
            <a:r>
              <a:rPr lang="en-US" altLang="zh-CN"/>
              <a:t>1</a:t>
            </a:r>
            <a:r>
              <a:rPr lang="zh-CN" altLang="en-US"/>
              <a:t>万条指令之内完成（一般情况下</a:t>
            </a:r>
            <a:r>
              <a:rPr lang="en-US" altLang="zh-CN"/>
              <a:t>1</a:t>
            </a:r>
            <a:r>
              <a:rPr lang="zh-CN" altLang="en-US"/>
              <a:t>万条指令应该足够了），</a:t>
            </a:r>
            <a:r>
              <a:rPr lang="en-US" altLang="zh-CN"/>
              <a:t>CPU</a:t>
            </a:r>
            <a:r>
              <a:rPr lang="zh-CN" altLang="en-US"/>
              <a:t>还是有大部分的时间能干其他事的。</a:t>
            </a:r>
            <a:endParaRPr lang="en-US" altLang="zh-CN"/>
          </a:p>
          <a:p>
            <a:endParaRPr lang="en-US" altLang="zh-CN"/>
          </a:p>
          <a:p>
            <a:r>
              <a:rPr lang="zh-CN" altLang="en-US"/>
              <a:t>这是关键。</a:t>
            </a:r>
            <a:r>
              <a:rPr lang="en-US" altLang="zh-CN"/>
              <a:t>CPU</a:t>
            </a:r>
            <a:r>
              <a:rPr lang="zh-CN" altLang="en-US"/>
              <a:t>可以在一次中断到来时，下一次中断发生之前处理好当前中断。甚至嵌套执行</a:t>
            </a:r>
            <a:r>
              <a:rPr lang="en-US" altLang="zh-CN"/>
              <a:t>N</a:t>
            </a:r>
            <a:r>
              <a:rPr lang="zh-CN" altLang="en-US"/>
              <a:t>个不同中断。这期间</a:t>
            </a:r>
            <a:r>
              <a:rPr lang="en-US" altLang="zh-CN"/>
              <a:t>CPU</a:t>
            </a:r>
            <a:r>
              <a:rPr lang="zh-CN" altLang="en-US"/>
              <a:t>能够执行大量的指令。 </a:t>
            </a:r>
          </a:p>
        </p:txBody>
      </p:sp>
    </p:spTree>
    <p:extLst>
      <p:ext uri="{BB962C8B-B14F-4D97-AF65-F5344CB8AC3E}">
        <p14:creationId xmlns:p14="http://schemas.microsoft.com/office/powerpoint/2010/main" val="8742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高</a:t>
            </a:r>
            <a:r>
              <a:rPr lang="en-US" altLang="zh-CN" dirty="0"/>
              <a:t>HZ</a:t>
            </a:r>
            <a:r>
              <a:rPr lang="zh-CN" altLang="en-US" dirty="0"/>
              <a:t>的优点</a:t>
            </a:r>
          </a:p>
        </p:txBody>
      </p:sp>
      <p:sp>
        <p:nvSpPr>
          <p:cNvPr id="3" name="内容占位符 2"/>
          <p:cNvSpPr>
            <a:spLocks noGrp="1"/>
          </p:cNvSpPr>
          <p:nvPr>
            <p:ph idx="1"/>
          </p:nvPr>
        </p:nvSpPr>
        <p:spPr/>
        <p:txBody>
          <a:bodyPr/>
          <a:lstStyle/>
          <a:p>
            <a:r>
              <a:rPr lang="zh-CN" altLang="en-US" dirty="0"/>
              <a:t>内核定时器能够以更高的频度和更高的准确度运行。</a:t>
            </a:r>
            <a:endParaRPr lang="en-US" altLang="zh-CN" dirty="0"/>
          </a:p>
          <a:p>
            <a:r>
              <a:rPr lang="zh-CN" altLang="en-US" dirty="0"/>
              <a:t>依赖定时值执行的系统调用，比如</a:t>
            </a:r>
            <a:r>
              <a:rPr lang="en-US" altLang="zh-CN" dirty="0"/>
              <a:t>poll</a:t>
            </a:r>
            <a:r>
              <a:rPr lang="zh-CN" altLang="en-US" dirty="0"/>
              <a:t>（）和</a:t>
            </a:r>
            <a:r>
              <a:rPr lang="en-US" altLang="zh-CN" dirty="0"/>
              <a:t>select</a:t>
            </a:r>
            <a:r>
              <a:rPr lang="zh-CN" altLang="en-US" dirty="0"/>
              <a:t>（），能够以更高的精度运行。</a:t>
            </a:r>
            <a:endParaRPr lang="en-US" altLang="zh-CN" dirty="0"/>
          </a:p>
          <a:p>
            <a:r>
              <a:rPr lang="zh-CN" altLang="en-US" dirty="0"/>
              <a:t>对诸如资源消耗和系统运行时间等的测量会有更精细的解析度。</a:t>
            </a:r>
            <a:endParaRPr lang="en-US" altLang="zh-CN" dirty="0"/>
          </a:p>
          <a:p>
            <a:r>
              <a:rPr lang="zh-CN" altLang="en-US" dirty="0"/>
              <a:t>提高进程抢占的准确度。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高</a:t>
            </a:r>
            <a:r>
              <a:rPr lang="en-US" altLang="zh-CN" dirty="0"/>
              <a:t>HZ</a:t>
            </a:r>
            <a:r>
              <a:rPr lang="zh-CN" altLang="en-US" dirty="0"/>
              <a:t>的缺点</a:t>
            </a:r>
          </a:p>
        </p:txBody>
      </p:sp>
      <p:sp>
        <p:nvSpPr>
          <p:cNvPr id="3" name="内容占位符 2"/>
          <p:cNvSpPr>
            <a:spLocks noGrp="1"/>
          </p:cNvSpPr>
          <p:nvPr>
            <p:ph idx="1"/>
          </p:nvPr>
        </p:nvSpPr>
        <p:spPr/>
        <p:txBody>
          <a:bodyPr/>
          <a:lstStyle/>
          <a:p>
            <a:r>
              <a:rPr lang="zh-CN" altLang="en-US" dirty="0"/>
              <a:t>时钟中断执行的越频繁，系统的负担越高</a:t>
            </a:r>
            <a:endParaRPr lang="en-US" altLang="zh-CN" dirty="0"/>
          </a:p>
          <a:p>
            <a:r>
              <a:rPr lang="zh-CN" altLang="en-US" dirty="0"/>
              <a:t>时钟中断频率越高，处理器必须花时间来执行中断处理程序，占用</a:t>
            </a:r>
            <a:r>
              <a:rPr lang="en-US" altLang="zh-CN" dirty="0"/>
              <a:t>CPU</a:t>
            </a:r>
            <a:r>
              <a:rPr lang="zh-CN" altLang="en-US" dirty="0"/>
              <a:t>时间过多。</a:t>
            </a:r>
            <a:endParaRPr lang="en-US" altLang="zh-CN" dirty="0"/>
          </a:p>
          <a:p>
            <a:r>
              <a:rPr lang="zh-CN" altLang="en-US" dirty="0"/>
              <a:t>减少了处理器对其他工作的时间，更频繁的打乱处理器高速缓存并增加耗电。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2.2 jiffies</a:t>
            </a:r>
            <a:endParaRPr lang="zh-CN" altLang="en-US" dirty="0"/>
          </a:p>
        </p:txBody>
      </p:sp>
      <p:sp>
        <p:nvSpPr>
          <p:cNvPr id="3" name="内容占位符 2"/>
          <p:cNvSpPr>
            <a:spLocks noGrp="1"/>
          </p:cNvSpPr>
          <p:nvPr>
            <p:ph idx="1"/>
          </p:nvPr>
        </p:nvSpPr>
        <p:spPr/>
        <p:txBody>
          <a:bodyPr/>
          <a:lstStyle/>
          <a:p>
            <a:r>
              <a:rPr lang="zh-CN" altLang="en-US" dirty="0"/>
              <a:t>全局变量</a:t>
            </a:r>
            <a:r>
              <a:rPr lang="en-US" altLang="zh-CN" dirty="0"/>
              <a:t>jiffies</a:t>
            </a:r>
            <a:r>
              <a:rPr lang="zh-CN" altLang="en-US" dirty="0"/>
              <a:t>用来记录自系统启动以来产生得节拍的总数。例如：系统启动了</a:t>
            </a:r>
            <a:r>
              <a:rPr lang="en-US" altLang="zh-CN" dirty="0"/>
              <a:t>N</a:t>
            </a:r>
            <a:r>
              <a:rPr lang="zh-CN" altLang="en-US" dirty="0"/>
              <a:t>秒，那么</a:t>
            </a:r>
            <a:r>
              <a:rPr lang="en-US" altLang="zh-CN" dirty="0"/>
              <a:t>jiffies</a:t>
            </a:r>
            <a:r>
              <a:rPr lang="zh-CN" altLang="en-US" dirty="0"/>
              <a:t>就为</a:t>
            </a:r>
            <a:r>
              <a:rPr lang="en-US" altLang="zh-CN" dirty="0"/>
              <a:t>N x </a:t>
            </a:r>
            <a:r>
              <a:rPr lang="en-US" altLang="zh-CN"/>
              <a:t>HZ</a:t>
            </a:r>
            <a:r>
              <a:rPr lang="zh-CN" altLang="en-US"/>
              <a:t>。其中</a:t>
            </a:r>
            <a:r>
              <a:rPr lang="en-US" altLang="zh-CN"/>
              <a:t>HZ</a:t>
            </a:r>
            <a:r>
              <a:rPr lang="zh-CN" altLang="en-US"/>
              <a:t>就是</a:t>
            </a:r>
            <a:r>
              <a:rPr lang="en-US" altLang="zh-CN"/>
              <a:t>1s</a:t>
            </a:r>
            <a:r>
              <a:rPr lang="zh-CN" altLang="en-US"/>
              <a:t>内</a:t>
            </a:r>
            <a:r>
              <a:rPr lang="en-US" altLang="zh-CN"/>
              <a:t>jiffies</a:t>
            </a:r>
            <a:r>
              <a:rPr lang="zh-CN" altLang="en-US"/>
              <a:t>增加的计数。</a:t>
            </a:r>
            <a:endParaRPr lang="en-US" altLang="zh-CN" dirty="0"/>
          </a:p>
          <a:p>
            <a:r>
              <a:rPr lang="en-US" altLang="zh-CN"/>
              <a:t>jiffies</a:t>
            </a:r>
            <a:r>
              <a:rPr lang="zh-CN" altLang="en-US" dirty="0"/>
              <a:t>的类型为无符号长整型（</a:t>
            </a:r>
            <a:r>
              <a:rPr lang="en-US" altLang="zh-CN" dirty="0"/>
              <a:t>unsigned long</a:t>
            </a:r>
            <a:r>
              <a:rPr lang="zh-CN" altLang="en-US" dirty="0"/>
              <a:t>），用其它任何类型存放都不正确。</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buNone/>
            </a:pPr>
            <a:r>
              <a:rPr lang="en-US" altLang="zh-CN" dirty="0"/>
              <a:t>Jiffies</a:t>
            </a:r>
            <a:r>
              <a:rPr lang="zh-CN" altLang="en-US" dirty="0"/>
              <a:t>定义于文件</a:t>
            </a:r>
            <a:r>
              <a:rPr lang="en-US" altLang="zh-CN" dirty="0"/>
              <a:t>&lt;linux/jiffies.h&gt;</a:t>
            </a:r>
            <a:r>
              <a:rPr lang="zh-CN" altLang="en-US" dirty="0"/>
              <a:t>中，格式如下：</a:t>
            </a:r>
            <a:endParaRPr lang="en-US" altLang="zh-CN" dirty="0"/>
          </a:p>
          <a:p>
            <a:pPr>
              <a:buNone/>
            </a:pPr>
            <a:endParaRPr lang="en-US" altLang="zh-CN" dirty="0"/>
          </a:p>
          <a:p>
            <a:pPr>
              <a:buNone/>
            </a:pPr>
            <a:r>
              <a:rPr lang="en-US" altLang="zh-CN" dirty="0">
                <a:latin typeface="Times New Roman" pitchFamily="18" charset="0"/>
                <a:cs typeface="Times New Roman" pitchFamily="18" charset="0"/>
              </a:rPr>
              <a:t>extern u64 __</a:t>
            </a:r>
            <a:r>
              <a:rPr lang="en-US" altLang="zh-CN" dirty="0" err="1">
                <a:latin typeface="Times New Roman" pitchFamily="18" charset="0"/>
                <a:cs typeface="Times New Roman" pitchFamily="18" charset="0"/>
              </a:rPr>
              <a:t>jiffy_data</a:t>
            </a:r>
            <a:r>
              <a:rPr lang="en-US" altLang="zh-CN" dirty="0">
                <a:latin typeface="Times New Roman" pitchFamily="18" charset="0"/>
                <a:cs typeface="Times New Roman" pitchFamily="18" charset="0"/>
              </a:rPr>
              <a:t> jiffies_64;</a:t>
            </a:r>
          </a:p>
          <a:p>
            <a:pPr>
              <a:buNone/>
            </a:pPr>
            <a:r>
              <a:rPr lang="en-US" altLang="zh-CN" dirty="0">
                <a:latin typeface="Times New Roman" pitchFamily="18" charset="0"/>
                <a:cs typeface="Times New Roman" pitchFamily="18" charset="0"/>
              </a:rPr>
              <a:t>extern unsigned long volatile __jiffy_data jiffies;</a:t>
            </a:r>
          </a:p>
          <a:p>
            <a:pPr>
              <a:buNone/>
            </a:pPr>
            <a:r>
              <a:rPr lang="zh-CN" altLang="en-US" dirty="0">
                <a:latin typeface="Times New Roman" pitchFamily="18" charset="0"/>
                <a:cs typeface="Times New Roman" pitchFamily="18" charset="0"/>
              </a:rPr>
              <a:t>使用例子如下：</a:t>
            </a:r>
            <a:endParaRPr lang="en-US" altLang="zh-CN" dirty="0">
              <a:latin typeface="Times New Roman" pitchFamily="18" charset="0"/>
              <a:cs typeface="Times New Roman" pitchFamily="18" charset="0"/>
            </a:endParaRPr>
          </a:p>
          <a:p>
            <a:pPr>
              <a:buNone/>
            </a:pPr>
            <a:r>
              <a:rPr lang="en-US" altLang="zh-CN" dirty="0">
                <a:latin typeface="Times New Roman" pitchFamily="18" charset="0"/>
                <a:cs typeface="Times New Roman" pitchFamily="18" charset="0"/>
              </a:rPr>
              <a:t>unsigned long time_tick = jiffies + 1;   </a:t>
            </a:r>
          </a:p>
          <a:p>
            <a:pPr>
              <a:buNone/>
            </a:pP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从现在开始</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个节拍</a:t>
            </a:r>
            <a:endParaRPr lang="en-US" altLang="zh-CN" dirty="0">
              <a:latin typeface="Times New Roman" pitchFamily="18" charset="0"/>
              <a:cs typeface="Times New Roman" pitchFamily="18" charset="0"/>
            </a:endParaRPr>
          </a:p>
          <a:p>
            <a:pPr>
              <a:buNone/>
            </a:pPr>
            <a:r>
              <a:rPr lang="en-US" altLang="zh-CN" dirty="0">
                <a:latin typeface="Times New Roman" pitchFamily="18" charset="0"/>
                <a:cs typeface="Times New Roman" pitchFamily="18" charset="0"/>
              </a:rPr>
              <a:t>unsigned long later = jiffies + 5 * HZ;</a:t>
            </a:r>
          </a:p>
          <a:p>
            <a:pPr>
              <a:buNone/>
            </a:pP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从现在开始</a:t>
            </a:r>
            <a:r>
              <a:rPr lang="en-US" altLang="zh-CN" dirty="0">
                <a:latin typeface="Times New Roman" pitchFamily="18" charset="0"/>
                <a:cs typeface="Times New Roman" pitchFamily="18" charset="0"/>
              </a:rPr>
              <a:t>5</a:t>
            </a:r>
            <a:r>
              <a:rPr lang="zh-CN" altLang="en-US" dirty="0">
                <a:latin typeface="Times New Roman" pitchFamily="18" charset="0"/>
                <a:cs typeface="Times New Roman" pitchFamily="18" charset="0"/>
              </a:rPr>
              <a:t>秒</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2.2.1 jiffies</a:t>
            </a:r>
            <a:r>
              <a:rPr lang="zh-CN" altLang="en-US" dirty="0"/>
              <a:t>的回绕</a:t>
            </a:r>
          </a:p>
        </p:txBody>
      </p:sp>
      <p:sp>
        <p:nvSpPr>
          <p:cNvPr id="3" name="内容占位符 2"/>
          <p:cNvSpPr>
            <a:spLocks noGrp="1"/>
          </p:cNvSpPr>
          <p:nvPr>
            <p:ph idx="1"/>
          </p:nvPr>
        </p:nvSpPr>
        <p:spPr/>
        <p:txBody>
          <a:bodyPr/>
          <a:lstStyle/>
          <a:p>
            <a:r>
              <a:rPr lang="en-US" altLang="zh-CN" dirty="0"/>
              <a:t>Jiffies</a:t>
            </a:r>
            <a:r>
              <a:rPr lang="zh-CN" altLang="en-US" dirty="0"/>
              <a:t>变量总是无符号长整数，因此，在</a:t>
            </a:r>
            <a:r>
              <a:rPr lang="en-US" altLang="zh-CN" dirty="0"/>
              <a:t>32</a:t>
            </a:r>
            <a:r>
              <a:rPr lang="zh-CN" altLang="en-US" dirty="0"/>
              <a:t>位体系结构上时</a:t>
            </a:r>
            <a:r>
              <a:rPr lang="en-US" altLang="zh-CN" dirty="0"/>
              <a:t>32</a:t>
            </a:r>
            <a:r>
              <a:rPr lang="zh-CN" altLang="en-US" dirty="0"/>
              <a:t>位，在</a:t>
            </a:r>
            <a:r>
              <a:rPr lang="en-US" altLang="zh-CN" dirty="0"/>
              <a:t>64</a:t>
            </a:r>
            <a:r>
              <a:rPr lang="zh-CN" altLang="en-US" dirty="0"/>
              <a:t>位体系结构上时</a:t>
            </a:r>
            <a:r>
              <a:rPr lang="en-US" altLang="zh-CN" dirty="0"/>
              <a:t>64</a:t>
            </a:r>
            <a:r>
              <a:rPr lang="zh-CN" altLang="en-US" dirty="0"/>
              <a:t>位。</a:t>
            </a:r>
            <a:r>
              <a:rPr lang="en-US" altLang="zh-CN" b="1" dirty="0">
                <a:solidFill>
                  <a:srgbClr val="FF0000"/>
                </a:solidFill>
              </a:rPr>
              <a:t>32</a:t>
            </a:r>
            <a:r>
              <a:rPr lang="zh-CN" altLang="en-US" b="1" dirty="0">
                <a:solidFill>
                  <a:srgbClr val="FF0000"/>
                </a:solidFill>
              </a:rPr>
              <a:t>位的</a:t>
            </a:r>
            <a:r>
              <a:rPr lang="en-US" altLang="zh-CN" b="1" dirty="0">
                <a:solidFill>
                  <a:srgbClr val="FF0000"/>
                </a:solidFill>
              </a:rPr>
              <a:t>jiffies</a:t>
            </a:r>
            <a:r>
              <a:rPr lang="zh-CN" altLang="en-US" b="1" dirty="0">
                <a:solidFill>
                  <a:srgbClr val="FF0000"/>
                </a:solidFill>
              </a:rPr>
              <a:t>变量，如果</a:t>
            </a:r>
            <a:r>
              <a:rPr lang="en-US" altLang="zh-CN" b="1" dirty="0">
                <a:solidFill>
                  <a:srgbClr val="FF0000"/>
                </a:solidFill>
              </a:rPr>
              <a:t>HZ = 100</a:t>
            </a:r>
            <a:r>
              <a:rPr lang="zh-CN" altLang="en-US" b="1" dirty="0">
                <a:solidFill>
                  <a:srgbClr val="FF0000"/>
                </a:solidFill>
              </a:rPr>
              <a:t>，</a:t>
            </a:r>
            <a:r>
              <a:rPr lang="en-US" altLang="zh-CN" b="1" dirty="0">
                <a:solidFill>
                  <a:srgbClr val="FF0000"/>
                </a:solidFill>
              </a:rPr>
              <a:t>497</a:t>
            </a:r>
            <a:r>
              <a:rPr lang="zh-CN" altLang="en-US" b="1" dirty="0">
                <a:solidFill>
                  <a:srgbClr val="FF0000"/>
                </a:solidFill>
              </a:rPr>
              <a:t>天后会溢出，如果</a:t>
            </a:r>
            <a:r>
              <a:rPr lang="en-US" altLang="zh-CN" b="1" dirty="0">
                <a:solidFill>
                  <a:srgbClr val="FF0000"/>
                </a:solidFill>
              </a:rPr>
              <a:t>HZ = 1000</a:t>
            </a:r>
            <a:r>
              <a:rPr lang="zh-CN" altLang="en-US" b="1" dirty="0">
                <a:solidFill>
                  <a:srgbClr val="FF0000"/>
                </a:solidFill>
              </a:rPr>
              <a:t>，</a:t>
            </a:r>
            <a:r>
              <a:rPr lang="en-US" altLang="zh-CN" b="1" dirty="0">
                <a:solidFill>
                  <a:srgbClr val="FF0000"/>
                </a:solidFill>
              </a:rPr>
              <a:t>49.7</a:t>
            </a:r>
            <a:r>
              <a:rPr lang="zh-CN" altLang="en-US" b="1" dirty="0">
                <a:solidFill>
                  <a:srgbClr val="FF0000"/>
                </a:solidFill>
              </a:rPr>
              <a:t>天后会溢出。</a:t>
            </a:r>
            <a:r>
              <a:rPr lang="zh-CN" altLang="en-US" dirty="0"/>
              <a:t>而</a:t>
            </a:r>
            <a:r>
              <a:rPr lang="en-US" altLang="zh-CN" b="1" dirty="0">
                <a:solidFill>
                  <a:srgbClr val="FF0000"/>
                </a:solidFill>
              </a:rPr>
              <a:t>64</a:t>
            </a:r>
            <a:r>
              <a:rPr lang="zh-CN" altLang="en-US" b="1" dirty="0">
                <a:solidFill>
                  <a:srgbClr val="FF0000"/>
                </a:solidFill>
              </a:rPr>
              <a:t>位则别指望能看到溢出</a:t>
            </a:r>
            <a:r>
              <a:rPr lang="zh-CN" altLang="en-US" dirty="0"/>
              <a:t>。</a:t>
            </a:r>
            <a:endParaRPr lang="en-US" altLang="zh-CN" dirty="0"/>
          </a:p>
          <a:p>
            <a:r>
              <a:rPr lang="zh-CN" altLang="en-US" dirty="0"/>
              <a:t>访问</a:t>
            </a:r>
            <a:r>
              <a:rPr lang="en-US" altLang="zh-CN" dirty="0"/>
              <a:t>jiffies</a:t>
            </a:r>
            <a:r>
              <a:rPr lang="zh-CN" altLang="en-US" dirty="0"/>
              <a:t>的代码仅会读取</a:t>
            </a:r>
            <a:r>
              <a:rPr lang="en-US" altLang="zh-CN" dirty="0"/>
              <a:t>jiffies_64</a:t>
            </a:r>
            <a:r>
              <a:rPr lang="zh-CN" altLang="en-US" dirty="0"/>
              <a:t>的低</a:t>
            </a:r>
            <a:r>
              <a:rPr lang="en-US" altLang="zh-CN" dirty="0"/>
              <a:t>32</a:t>
            </a:r>
            <a:r>
              <a:rPr lang="zh-CN" altLang="en-US" dirty="0"/>
              <a:t>位，通过</a:t>
            </a:r>
            <a:r>
              <a:rPr lang="en-US" altLang="zh-CN" dirty="0">
                <a:latin typeface="Times New Roman" pitchFamily="18" charset="0"/>
                <a:cs typeface="Times New Roman" pitchFamily="18" charset="0"/>
              </a:rPr>
              <a:t>get_jiffies_64()</a:t>
            </a:r>
            <a:r>
              <a:rPr lang="zh-CN" altLang="en-US" dirty="0">
                <a:latin typeface="Times New Roman" pitchFamily="18" charset="0"/>
                <a:cs typeface="Times New Roman" pitchFamily="18" charset="0"/>
              </a:rPr>
              <a:t>函数，可以读取整个</a:t>
            </a:r>
            <a:r>
              <a:rPr lang="en-US" altLang="zh-CN" dirty="0">
                <a:latin typeface="Times New Roman" pitchFamily="18" charset="0"/>
                <a:cs typeface="Times New Roman" pitchFamily="18" charset="0"/>
              </a:rPr>
              <a:t>64</a:t>
            </a:r>
            <a:r>
              <a:rPr lang="zh-CN" altLang="en-US" dirty="0">
                <a:latin typeface="Times New Roman" pitchFamily="18" charset="0"/>
                <a:cs typeface="Times New Roman" pitchFamily="18" charset="0"/>
              </a:rPr>
              <a:t>位，多数代码只需要访问低</a:t>
            </a:r>
            <a:r>
              <a:rPr lang="en-US" altLang="zh-CN" dirty="0">
                <a:latin typeface="Times New Roman" pitchFamily="18" charset="0"/>
                <a:cs typeface="Times New Roman" pitchFamily="18" charset="0"/>
              </a:rPr>
              <a:t>32</a:t>
            </a:r>
            <a:r>
              <a:rPr lang="zh-CN" altLang="en-US" dirty="0">
                <a:latin typeface="Times New Roman" pitchFamily="18" charset="0"/>
                <a:cs typeface="Times New Roman" pitchFamily="18" charset="0"/>
              </a:rPr>
              <a:t>位就够了。</a:t>
            </a:r>
            <a:endParaRPr lang="en-US" altLang="zh-C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92500" lnSpcReduction="20000"/>
          </a:bodyPr>
          <a:lstStyle/>
          <a:p>
            <a:pPr>
              <a:buNone/>
            </a:pPr>
            <a:r>
              <a:rPr lang="en-US" altLang="zh-CN" dirty="0"/>
              <a:t>		   </a:t>
            </a:r>
            <a:r>
              <a:rPr lang="zh-CN" altLang="en-US" dirty="0"/>
              <a:t>对于</a:t>
            </a:r>
            <a:r>
              <a:rPr lang="en-US" altLang="zh-CN" dirty="0"/>
              <a:t>32</a:t>
            </a:r>
            <a:r>
              <a:rPr lang="zh-CN" altLang="en-US" dirty="0"/>
              <a:t>位无符号长整型，最大取值为</a:t>
            </a:r>
            <a:r>
              <a:rPr lang="en-US" altLang="zh-CN" dirty="0"/>
              <a:t>2^32-1</a:t>
            </a:r>
            <a:r>
              <a:rPr lang="zh-CN" altLang="en-US" dirty="0"/>
              <a:t>。所以在溢出之前，定时器节拍计数最大为</a:t>
            </a:r>
            <a:r>
              <a:rPr lang="en-US" altLang="zh-CN" dirty="0"/>
              <a:t>4294967295</a:t>
            </a:r>
            <a:r>
              <a:rPr lang="zh-CN" altLang="en-US" dirty="0"/>
              <a:t>。如果节拍计数达到了最大值后还要继续增加的话，它的值就会回绕到</a:t>
            </a:r>
            <a:r>
              <a:rPr lang="en-US" altLang="zh-CN" dirty="0"/>
              <a:t>0</a:t>
            </a:r>
            <a:r>
              <a:rPr lang="zh-CN" altLang="en-US" dirty="0"/>
              <a:t>。</a:t>
            </a:r>
            <a:endParaRPr lang="en-US" altLang="zh-CN" dirty="0"/>
          </a:p>
          <a:p>
            <a:pPr>
              <a:buNone/>
            </a:pPr>
            <a:r>
              <a:rPr lang="en-US" altLang="zh-CN" dirty="0"/>
              <a:t>	</a:t>
            </a:r>
            <a:r>
              <a:rPr lang="zh-CN" altLang="en-US" dirty="0"/>
              <a:t>比如下面的代码：</a:t>
            </a:r>
            <a:endParaRPr lang="en-US" altLang="zh-CN" dirty="0"/>
          </a:p>
          <a:p>
            <a:pPr>
              <a:buNone/>
            </a:pPr>
            <a:r>
              <a:rPr lang="en-US" altLang="zh-CN" dirty="0"/>
              <a:t>	</a:t>
            </a:r>
            <a:r>
              <a:rPr lang="en-US" altLang="zh-CN" dirty="0">
                <a:latin typeface="Times New Roman" pitchFamily="18" charset="0"/>
                <a:cs typeface="Times New Roman" pitchFamily="18" charset="0"/>
              </a:rPr>
              <a:t>unsigned</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long timeout = jiffies + HZ/2;</a:t>
            </a:r>
          </a:p>
          <a:p>
            <a:pPr>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设置超时时间为</a:t>
            </a:r>
            <a:r>
              <a:rPr lang="en-US" altLang="zh-CN" dirty="0">
                <a:latin typeface="Times New Roman" pitchFamily="18" charset="0"/>
                <a:cs typeface="Times New Roman" pitchFamily="18" charset="0"/>
              </a:rPr>
              <a:t>0.5</a:t>
            </a:r>
            <a:r>
              <a:rPr lang="zh-CN" altLang="en-US" dirty="0">
                <a:latin typeface="Times New Roman" pitchFamily="18" charset="0"/>
                <a:cs typeface="Times New Roman" pitchFamily="18" charset="0"/>
              </a:rPr>
              <a:t>秒</a:t>
            </a:r>
            <a:endParaRPr lang="en-US" altLang="zh-CN" dirty="0">
              <a:latin typeface="Times New Roman" pitchFamily="18" charset="0"/>
              <a:cs typeface="Times New Roman" pitchFamily="18" charset="0"/>
            </a:endParaRPr>
          </a:p>
          <a:p>
            <a:pPr>
              <a:buNone/>
            </a:pPr>
            <a:r>
              <a:rPr lang="en-US" altLang="zh-CN" dirty="0">
                <a:latin typeface="Times New Roman" pitchFamily="18" charset="0"/>
                <a:cs typeface="Times New Roman" pitchFamily="18" charset="0"/>
              </a:rPr>
              <a:t>	while (timeout &lt; jiffies)</a:t>
            </a:r>
          </a:p>
          <a:p>
            <a:pPr>
              <a:buNone/>
            </a:pPr>
            <a:r>
              <a:rPr lang="en-US" altLang="zh-CN" dirty="0">
                <a:latin typeface="Times New Roman" pitchFamily="18" charset="0"/>
                <a:cs typeface="Times New Roman" pitchFamily="18" charset="0"/>
              </a:rPr>
              <a:t>	{</a:t>
            </a:r>
          </a:p>
          <a:p>
            <a:pPr>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还没有超时，继续执行任务</a:t>
            </a:r>
            <a:r>
              <a:rPr lang="en-US" altLang="zh-CN" dirty="0">
                <a:latin typeface="Times New Roman" pitchFamily="18" charset="0"/>
                <a:cs typeface="Times New Roman" pitchFamily="18" charset="0"/>
              </a:rPr>
              <a:t>*/</a:t>
            </a:r>
          </a:p>
          <a:p>
            <a:pPr>
              <a:buNone/>
            </a:pPr>
            <a:r>
              <a:rPr lang="en-US" altLang="zh-CN" dirty="0">
                <a:latin typeface="Times New Roman" pitchFamily="18" charset="0"/>
                <a:cs typeface="Times New Roman" pitchFamily="18" charset="0"/>
              </a:rPr>
              <a:t>	}</a:t>
            </a:r>
          </a:p>
          <a:p>
            <a:pPr>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超时了，发生错误</a:t>
            </a:r>
            <a:r>
              <a:rPr lang="en-US" altLang="zh-CN" dirty="0">
                <a:latin typeface="Times New Roman" pitchFamily="18" charset="0"/>
                <a:cs typeface="Times New Roman"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normAutofit fontScale="92500" lnSpcReduction="10000"/>
          </a:bodyPr>
          <a:lstStyle/>
          <a:p>
            <a:r>
              <a:rPr lang="zh-CN" altLang="en-US" dirty="0"/>
              <a:t>正常的情况下，上面的代码没有问题。但是当</a:t>
            </a:r>
            <a:r>
              <a:rPr lang="en-US" altLang="zh-CN" dirty="0"/>
              <a:t>jiffies</a:t>
            </a:r>
            <a:r>
              <a:rPr lang="zh-CN" altLang="en-US" dirty="0"/>
              <a:t>接近最大值的时候，就会出现回绕问题，如下图所示：</a:t>
            </a:r>
            <a:endParaRPr lang="en-US" altLang="zh-CN" dirty="0"/>
          </a:p>
          <a:p>
            <a:endParaRPr lang="en-US" altLang="zh-CN" dirty="0"/>
          </a:p>
          <a:p>
            <a:endParaRPr lang="en-US" altLang="zh-CN" dirty="0"/>
          </a:p>
          <a:p>
            <a:endParaRPr lang="en-US" altLang="zh-CN" dirty="0"/>
          </a:p>
          <a:p>
            <a:r>
              <a:rPr lang="en-US" altLang="zh-CN" dirty="0"/>
              <a:t>1. </a:t>
            </a:r>
            <a:r>
              <a:rPr lang="zh-CN" altLang="en-US" dirty="0"/>
              <a:t>循环中第一次比较时，</a:t>
            </a:r>
            <a:r>
              <a:rPr lang="en-US" altLang="zh-CN" dirty="0"/>
              <a:t>jiffies = J1</a:t>
            </a:r>
            <a:r>
              <a:rPr lang="zh-CN" altLang="en-US" dirty="0"/>
              <a:t>，没有超时</a:t>
            </a:r>
            <a:endParaRPr lang="en-US" altLang="zh-CN" dirty="0"/>
          </a:p>
          <a:p>
            <a:r>
              <a:rPr lang="en-US" altLang="zh-CN" dirty="0"/>
              <a:t>2. </a:t>
            </a:r>
            <a:r>
              <a:rPr lang="zh-CN" altLang="en-US" dirty="0"/>
              <a:t>循环中第二次比较时，</a:t>
            </a:r>
            <a:r>
              <a:rPr lang="en-US" altLang="zh-CN" dirty="0"/>
              <a:t>jiffies = J2</a:t>
            </a:r>
            <a:r>
              <a:rPr lang="zh-CN" altLang="en-US" dirty="0"/>
              <a:t>，实际已经超时了，但是</a:t>
            </a:r>
            <a:r>
              <a:rPr lang="en-US" altLang="zh-CN" dirty="0"/>
              <a:t>jiffies</a:t>
            </a:r>
            <a:r>
              <a:rPr lang="zh-CN" altLang="en-US" dirty="0"/>
              <a:t>超过最大值后又从</a:t>
            </a:r>
            <a:r>
              <a:rPr lang="en-US" altLang="zh-CN" dirty="0"/>
              <a:t>0</a:t>
            </a:r>
            <a:r>
              <a:rPr lang="zh-CN" altLang="en-US" dirty="0"/>
              <a:t>开始，所以</a:t>
            </a:r>
            <a:r>
              <a:rPr lang="en-US" altLang="zh-CN" dirty="0"/>
              <a:t>J2</a:t>
            </a:r>
            <a:r>
              <a:rPr lang="zh-CN" altLang="en-US" dirty="0"/>
              <a:t>远远小于</a:t>
            </a:r>
            <a:r>
              <a:rPr lang="en-US" altLang="zh-CN" dirty="0"/>
              <a:t>timeout</a:t>
            </a:r>
          </a:p>
          <a:p>
            <a:r>
              <a:rPr lang="en-US" altLang="zh-CN" dirty="0"/>
              <a:t>3. while</a:t>
            </a:r>
            <a:r>
              <a:rPr lang="zh-CN" altLang="en-US" dirty="0"/>
              <a:t>循环不会结束，相当于死循环。</a:t>
            </a:r>
            <a:endParaRPr lang="en-US" altLang="zh-CN" dirty="0"/>
          </a:p>
        </p:txBody>
      </p:sp>
      <p:pic>
        <p:nvPicPr>
          <p:cNvPr id="4" name="图片 3" descr="10075542-3e00637bd5e94609b3fc797d65399c13.png"/>
          <p:cNvPicPr>
            <a:picLocks noChangeAspect="1"/>
          </p:cNvPicPr>
          <p:nvPr/>
        </p:nvPicPr>
        <p:blipFill>
          <a:blip r:embed="rId2" cstate="print"/>
          <a:stretch>
            <a:fillRect/>
          </a:stretch>
        </p:blipFill>
        <p:spPr>
          <a:xfrm>
            <a:off x="714348" y="2000240"/>
            <a:ext cx="7715304" cy="13573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normAutofit/>
          </a:bodyPr>
          <a:lstStyle/>
          <a:p>
            <a:pPr algn="l"/>
            <a:r>
              <a:rPr lang="en-US" altLang="zh-CN" sz="2800" dirty="0"/>
              <a:t>         </a:t>
            </a:r>
            <a:r>
              <a:rPr lang="zh-CN" altLang="en-US" sz="2800" dirty="0"/>
              <a:t>内核提供四个宏来帮助比较节拍计数，能正确处理节拍计数的回绕问题</a:t>
            </a:r>
          </a:p>
        </p:txBody>
      </p:sp>
      <p:sp>
        <p:nvSpPr>
          <p:cNvPr id="3" name="内容占位符 2"/>
          <p:cNvSpPr>
            <a:spLocks noGrp="1"/>
          </p:cNvSpPr>
          <p:nvPr>
            <p:ph idx="1"/>
          </p:nvPr>
        </p:nvSpPr>
        <p:spPr/>
        <p:txBody>
          <a:bodyPr>
            <a:normAutofit fontScale="77500" lnSpcReduction="20000"/>
          </a:bodyPr>
          <a:lstStyle/>
          <a:p>
            <a:r>
              <a:rPr lang="zh-CN" altLang="en-US" dirty="0"/>
              <a:t>位于</a:t>
            </a:r>
            <a:r>
              <a:rPr lang="en-US" altLang="zh-CN" dirty="0"/>
              <a:t>&lt;linux/jiffies.h&gt;</a:t>
            </a:r>
            <a:r>
              <a:rPr lang="zh-CN" altLang="en-US" dirty="0"/>
              <a:t>文件中提供的</a:t>
            </a:r>
            <a:r>
              <a:rPr lang="en-US" altLang="zh-CN" dirty="0"/>
              <a:t>time_after</a:t>
            </a:r>
            <a:r>
              <a:rPr lang="zh-CN" altLang="en-US" dirty="0"/>
              <a:t>，</a:t>
            </a:r>
            <a:r>
              <a:rPr lang="en-US" altLang="zh-CN" dirty="0"/>
              <a:t>time_before</a:t>
            </a:r>
            <a:r>
              <a:rPr lang="zh-CN" altLang="en-US" dirty="0"/>
              <a:t>等宏</a:t>
            </a:r>
            <a:endParaRPr lang="en-US" altLang="zh-CN" dirty="0"/>
          </a:p>
          <a:p>
            <a:r>
              <a:rPr lang="en-US" altLang="zh-CN" dirty="0"/>
              <a:t>#define time_after(a,b)         \        	(typecheck(unsigned long, a) &amp;&amp; \         	typecheck(unsigned long, b) &amp;&amp; \</a:t>
            </a:r>
          </a:p>
          <a:p>
            <a:pPr>
              <a:buNone/>
            </a:pPr>
            <a:r>
              <a:rPr lang="en-US" altLang="zh-CN" dirty="0"/>
              <a:t>        	((long)(b) - (long)(a) &lt; 0))</a:t>
            </a:r>
          </a:p>
          <a:p>
            <a:r>
              <a:rPr lang="en-US" altLang="zh-CN" dirty="0"/>
              <a:t>#define time_before(a,b)        time_after(b,a)</a:t>
            </a:r>
          </a:p>
          <a:p>
            <a:r>
              <a:rPr lang="en-US" altLang="zh-CN" dirty="0"/>
              <a:t>#define time_after_eq(a,b)      \        	(typecheck(unsigned long, a) &amp;&amp; \         	typecheck(unsigned long, b) &amp;&amp; \</a:t>
            </a:r>
          </a:p>
          <a:p>
            <a:pPr>
              <a:buNone/>
            </a:pPr>
            <a:r>
              <a:rPr lang="en-US" altLang="zh-CN" dirty="0"/>
              <a:t>         	((long)(a) - (long)(b) &gt;= 0))</a:t>
            </a:r>
          </a:p>
          <a:p>
            <a:r>
              <a:rPr lang="en-US" altLang="zh-CN" dirty="0"/>
              <a:t>#define time_before_eq(a,b)     time_after_eq(b,a)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为什么四个宏能解决回绕问题呢？</a:t>
            </a:r>
          </a:p>
        </p:txBody>
      </p:sp>
      <p:sp>
        <p:nvSpPr>
          <p:cNvPr id="3" name="内容占位符 2"/>
          <p:cNvSpPr>
            <a:spLocks noGrp="1"/>
          </p:cNvSpPr>
          <p:nvPr>
            <p:ph idx="1"/>
          </p:nvPr>
        </p:nvSpPr>
        <p:spPr/>
        <p:txBody>
          <a:bodyPr/>
          <a:lstStyle/>
          <a:p>
            <a:r>
              <a:rPr lang="zh-CN" altLang="en-US" dirty="0"/>
              <a:t>这跟计算机数据存储形式有关，数据在计算机中以二进制的补码存储，具体可以编码测试一下。</a:t>
            </a:r>
            <a:endParaRPr lang="en-US" altLang="zh-CN" dirty="0"/>
          </a:p>
          <a:p>
            <a:r>
              <a:rPr lang="zh-CN" altLang="en-US" dirty="0"/>
              <a:t>但是</a:t>
            </a:r>
            <a:r>
              <a:rPr lang="en-US" altLang="zh-CN" dirty="0"/>
              <a:t>timeout</a:t>
            </a:r>
            <a:r>
              <a:rPr lang="zh-CN" altLang="en-US" dirty="0"/>
              <a:t>不能大于</a:t>
            </a:r>
            <a:r>
              <a:rPr lang="en-US" altLang="zh-CN" dirty="0"/>
              <a:t>2^32-1</a:t>
            </a:r>
            <a:r>
              <a:rPr lang="zh-CN" altLang="en-US" dirty="0"/>
              <a:t>，超过这个值，这四个宏就出现问题，但是几乎没有那个程序会一次性</a:t>
            </a:r>
            <a:r>
              <a:rPr lang="en-US" altLang="zh-CN" dirty="0"/>
              <a:t>delay25</a:t>
            </a:r>
            <a:r>
              <a:rPr lang="zh-CN" altLang="en-US" dirty="0"/>
              <a:t>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 </a:t>
            </a:r>
            <a:r>
              <a:rPr lang="zh-CN" altLang="en-US" dirty="0"/>
              <a:t>基本概念</a:t>
            </a:r>
          </a:p>
        </p:txBody>
      </p:sp>
      <p:sp>
        <p:nvSpPr>
          <p:cNvPr id="3" name="内容占位符 2"/>
          <p:cNvSpPr>
            <a:spLocks noGrp="1"/>
          </p:cNvSpPr>
          <p:nvPr>
            <p:ph idx="1"/>
          </p:nvPr>
        </p:nvSpPr>
        <p:spPr/>
        <p:txBody>
          <a:bodyPr/>
          <a:lstStyle/>
          <a:p>
            <a:r>
              <a:rPr lang="zh-CN" altLang="en-US" dirty="0"/>
              <a:t>在某些场景下，我们需要在特定的时间后做某些动作，但是又不想一直等待而浪费</a:t>
            </a:r>
            <a:r>
              <a:rPr lang="en-US" altLang="zh-CN" dirty="0"/>
              <a:t>CPU</a:t>
            </a:r>
            <a:r>
              <a:rPr lang="zh-CN" altLang="en-US" dirty="0"/>
              <a:t>，这时定时器是非常重要的。</a:t>
            </a:r>
            <a:endParaRPr lang="en-US" altLang="zh-CN" dirty="0"/>
          </a:p>
          <a:p>
            <a:r>
              <a:rPr lang="zh-CN" altLang="en-US" dirty="0"/>
              <a:t>定时器用于在将来某个时间点执行某个函数以完成特定的任务 。</a:t>
            </a:r>
            <a:endParaRPr lang="en-US" altLang="zh-CN" dirty="0"/>
          </a:p>
          <a:p>
            <a:r>
              <a:rPr lang="en-US" altLang="zh-CN" dirty="0"/>
              <a:t>Linux</a:t>
            </a:r>
            <a:r>
              <a:rPr lang="zh-CN" altLang="en-US" dirty="0"/>
              <a:t>中内核定时器是基于软中断实现的，也就是它处于中断上下文，而非进程上下文。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t>把上面得代码改成下面得代码就可以解决回绕问题：</a:t>
            </a:r>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unsigned long timeout = jiffies + HZ/2;</a:t>
            </a:r>
          </a:p>
          <a:p>
            <a:r>
              <a:rPr lang="en-US" altLang="zh-CN" dirty="0">
                <a:latin typeface="Times New Roman" pitchFamily="18" charset="0"/>
                <a:cs typeface="Times New Roman" pitchFamily="18" charset="0"/>
              </a:rPr>
              <a:t>while (time_after(jiffies, timeout))</a:t>
            </a:r>
          </a:p>
          <a:p>
            <a:r>
              <a:rPr lang="en-US" altLang="zh-CN" dirty="0">
                <a:latin typeface="Times New Roman" pitchFamily="18" charset="0"/>
                <a:cs typeface="Times New Roman" pitchFamily="18" charset="0"/>
              </a:rPr>
              <a:t>{</a:t>
            </a:r>
          </a:p>
          <a:p>
            <a:pPr lvl="1">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还没有超时，继续执行任务</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a:t>
            </a:r>
          </a:p>
          <a:p>
            <a:pPr lvl="1">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超时了，发生错误</a:t>
            </a:r>
            <a:r>
              <a:rPr lang="en-US" altLang="zh-CN" dirty="0">
                <a:latin typeface="Times New Roman" pitchFamily="18" charset="0"/>
                <a:cs typeface="Times New Roman"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关于时间的换算</a:t>
            </a:r>
          </a:p>
        </p:txBody>
      </p:sp>
      <p:sp>
        <p:nvSpPr>
          <p:cNvPr id="3" name="内容占位符 2"/>
          <p:cNvSpPr>
            <a:spLocks noGrp="1"/>
          </p:cNvSpPr>
          <p:nvPr>
            <p:ph idx="1"/>
          </p:nvPr>
        </p:nvSpPr>
        <p:spPr/>
        <p:txBody>
          <a:bodyPr>
            <a:normAutofit lnSpcReduction="10000"/>
          </a:bodyPr>
          <a:lstStyle/>
          <a:p>
            <a:r>
              <a:rPr lang="en-US" altLang="zh-CN" dirty="0"/>
              <a:t>&lt;jiffies.h&gt;</a:t>
            </a:r>
          </a:p>
          <a:p>
            <a:r>
              <a:rPr lang="en-US" altLang="zh-CN" dirty="0">
                <a:latin typeface="Times New Roman" pitchFamily="18" charset="0"/>
                <a:cs typeface="Times New Roman" pitchFamily="18" charset="0"/>
              </a:rPr>
              <a:t>unsigned int jiffies_to_msecs(const unsigned long j);</a:t>
            </a:r>
          </a:p>
          <a:p>
            <a:r>
              <a:rPr lang="en-US" altLang="zh-CN" dirty="0">
                <a:latin typeface="Times New Roman" pitchFamily="18" charset="0"/>
                <a:cs typeface="Times New Roman" pitchFamily="18" charset="0"/>
              </a:rPr>
              <a:t>unsigned int jiffies_to_usecs(const unsigned long j);</a:t>
            </a:r>
          </a:p>
          <a:p>
            <a:r>
              <a:rPr lang="en-US" altLang="zh-CN" dirty="0">
                <a:latin typeface="Times New Roman" pitchFamily="18" charset="0"/>
                <a:cs typeface="Times New Roman" pitchFamily="18" charset="0"/>
              </a:rPr>
              <a:t>unsigned long msecs_to_jiffies(const unsigned int m)</a:t>
            </a:r>
          </a:p>
          <a:p>
            <a:r>
              <a:rPr lang="en-US" altLang="zh-CN" dirty="0">
                <a:latin typeface="Times New Roman" pitchFamily="18" charset="0"/>
                <a:cs typeface="Times New Roman" pitchFamily="18" charset="0"/>
              </a:rPr>
              <a:t>unsigned long usecs_to_jiffies(const unsigned int u);</a:t>
            </a:r>
            <a:endParaRPr lang="zh-CN" alt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2.3 </a:t>
            </a:r>
            <a:r>
              <a:rPr lang="zh-CN" altLang="en-US" dirty="0"/>
              <a:t>用户空间的</a:t>
            </a:r>
            <a:r>
              <a:rPr lang="en-US" altLang="zh-CN" dirty="0"/>
              <a:t>HZ</a:t>
            </a:r>
            <a:endParaRPr lang="zh-CN" altLang="en-US" dirty="0"/>
          </a:p>
        </p:txBody>
      </p:sp>
      <p:sp>
        <p:nvSpPr>
          <p:cNvPr id="3" name="内容占位符 2"/>
          <p:cNvSpPr>
            <a:spLocks noGrp="1"/>
          </p:cNvSpPr>
          <p:nvPr>
            <p:ph idx="1"/>
          </p:nvPr>
        </p:nvSpPr>
        <p:spPr/>
        <p:txBody>
          <a:bodyPr/>
          <a:lstStyle/>
          <a:p>
            <a:pPr>
              <a:buNone/>
            </a:pPr>
            <a:r>
              <a:rPr lang="en-US" altLang="zh-CN" dirty="0"/>
              <a:t>		   </a:t>
            </a:r>
            <a:r>
              <a:rPr lang="zh-CN" altLang="en-US" dirty="0"/>
              <a:t>内核中使用的</a:t>
            </a:r>
            <a:r>
              <a:rPr lang="en-US" altLang="zh-CN" dirty="0"/>
              <a:t>HZ</a:t>
            </a:r>
            <a:r>
              <a:rPr lang="zh-CN" altLang="en-US" dirty="0"/>
              <a:t>和用户空间定义的</a:t>
            </a:r>
            <a:r>
              <a:rPr lang="en-US" altLang="zh-CN" dirty="0"/>
              <a:t>HZ</a:t>
            </a:r>
            <a:r>
              <a:rPr lang="zh-CN" altLang="en-US" dirty="0"/>
              <a:t>值可能不一致，为了避免这种错误，内核中也定义了</a:t>
            </a:r>
            <a:r>
              <a:rPr lang="en-US" altLang="zh-CN" dirty="0"/>
              <a:t>USER_HZ</a:t>
            </a:r>
            <a:r>
              <a:rPr lang="zh-CN" altLang="en-US" dirty="0"/>
              <a:t>，即用户空间的</a:t>
            </a:r>
            <a:r>
              <a:rPr lang="en-US" altLang="zh-CN" dirty="0"/>
              <a:t>HZ</a:t>
            </a:r>
            <a:r>
              <a:rPr lang="zh-CN" altLang="en-US" dirty="0"/>
              <a:t>值。</a:t>
            </a:r>
            <a:endParaRPr lang="en-US" altLang="zh-CN" dirty="0"/>
          </a:p>
          <a:p>
            <a:r>
              <a:rPr lang="zh-CN" altLang="en-US" dirty="0"/>
              <a:t>一般来说，</a:t>
            </a:r>
            <a:r>
              <a:rPr lang="en-US" altLang="zh-CN" dirty="0"/>
              <a:t>USER_HZ</a:t>
            </a:r>
            <a:r>
              <a:rPr lang="zh-CN" altLang="en-US" dirty="0"/>
              <a:t>和</a:t>
            </a:r>
            <a:r>
              <a:rPr lang="en-US" altLang="zh-CN" dirty="0"/>
              <a:t>HZ</a:t>
            </a:r>
            <a:r>
              <a:rPr lang="zh-CN" altLang="en-US" dirty="0"/>
              <a:t>都是相差整数倍，内核中通过函数</a:t>
            </a:r>
            <a:r>
              <a:rPr lang="en-US" altLang="zh-CN" dirty="0"/>
              <a:t>jiffies_to_clock_t</a:t>
            </a:r>
            <a:r>
              <a:rPr lang="zh-CN" altLang="en-US" dirty="0"/>
              <a:t>来将内核中的</a:t>
            </a:r>
            <a:r>
              <a:rPr lang="en-US" altLang="zh-CN" dirty="0"/>
              <a:t>jiffies</a:t>
            </a:r>
            <a:r>
              <a:rPr lang="zh-CN" altLang="en-US" dirty="0"/>
              <a:t>转为用户空间的</a:t>
            </a:r>
            <a:r>
              <a:rPr lang="en-US" altLang="zh-CN" dirty="0"/>
              <a:t>jiffies</a:t>
            </a:r>
            <a:r>
              <a:rPr lang="zh-CN" alt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2.3 </a:t>
            </a:r>
            <a:r>
              <a:rPr lang="zh-CN" altLang="en-US" dirty="0"/>
              <a:t>用户空间的</a:t>
            </a:r>
            <a:r>
              <a:rPr lang="en-US" altLang="zh-CN" dirty="0"/>
              <a:t>HZ</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dirty="0"/>
              <a:t>		</a:t>
            </a:r>
            <a:r>
              <a:rPr lang="en-US" altLang="zh-CN"/>
              <a:t>   </a:t>
            </a:r>
            <a:r>
              <a:rPr lang="zh-CN" altLang="en-US"/>
              <a:t>为什么用户空间的</a:t>
            </a:r>
            <a:r>
              <a:rPr lang="en-US" altLang="zh-CN"/>
              <a:t>HZ</a:t>
            </a:r>
            <a:r>
              <a:rPr lang="zh-CN" altLang="en-US"/>
              <a:t>与内核不保持一致？</a:t>
            </a:r>
            <a:endParaRPr lang="en-US" altLang="zh-CN"/>
          </a:p>
          <a:p>
            <a:pPr>
              <a:buNone/>
            </a:pPr>
            <a:r>
              <a:rPr lang="zh-CN" altLang="en-US"/>
              <a:t>问题提出：</a:t>
            </a:r>
            <a:br>
              <a:rPr lang="zh-CN" altLang="en-US"/>
            </a:br>
            <a:r>
              <a:rPr lang="zh-CN" altLang="en-US"/>
              <a:t>在</a:t>
            </a:r>
            <a:r>
              <a:rPr lang="en-US" altLang="zh-CN"/>
              <a:t>2.6</a:t>
            </a:r>
            <a:r>
              <a:rPr lang="zh-CN" altLang="en-US"/>
              <a:t>以前的内核中，如果改变内核中的</a:t>
            </a:r>
            <a:r>
              <a:rPr lang="en-US" altLang="zh-CN"/>
              <a:t>HZ</a:t>
            </a:r>
            <a:r>
              <a:rPr lang="zh-CN" altLang="en-US"/>
              <a:t>值会给用户空间中某些程序造成异常结果。因为内核是以节拍数</a:t>
            </a:r>
            <a:r>
              <a:rPr lang="en-US" altLang="zh-CN"/>
              <a:t>/</a:t>
            </a:r>
            <a:r>
              <a:rPr lang="zh-CN" altLang="en-US"/>
              <a:t>秒的形式给用户空间导出这个值的，应用程序便依赖这个特定的</a:t>
            </a:r>
            <a:r>
              <a:rPr lang="en-US" altLang="zh-CN"/>
              <a:t>HZ</a:t>
            </a:r>
            <a:r>
              <a:rPr lang="zh-CN" altLang="en-US"/>
              <a:t>值。如果在内核中改变了</a:t>
            </a:r>
            <a:r>
              <a:rPr lang="en-US" altLang="zh-CN"/>
              <a:t>HZ</a:t>
            </a:r>
            <a:r>
              <a:rPr lang="zh-CN" altLang="en-US"/>
              <a:t>的定义值，就打破了用户空间的常量关系</a:t>
            </a:r>
            <a:r>
              <a:rPr lang="en-US" altLang="zh-CN"/>
              <a:t>---</a:t>
            </a:r>
            <a:r>
              <a:rPr lang="zh-CN" altLang="en-US"/>
              <a:t>用户空间并不知道新的</a:t>
            </a:r>
            <a:r>
              <a:rPr lang="en-US" altLang="zh-CN"/>
              <a:t>HZ</a:t>
            </a:r>
            <a:r>
              <a:rPr lang="zh-CN" altLang="en-US"/>
              <a:t>值。如果用户态有依赖就需要转换</a:t>
            </a:r>
            <a:r>
              <a:rPr lang="en-US" altLang="zh-CN"/>
              <a:t>!</a:t>
            </a:r>
            <a:br>
              <a:rPr lang="zh-CN" altLang="en-US"/>
            </a:br>
            <a:endParaRPr lang="en-US" altLang="zh-CN"/>
          </a:p>
          <a:p>
            <a:pPr>
              <a:buNone/>
            </a:pPr>
            <a:r>
              <a:rPr lang="zh-CN" altLang="en-US"/>
              <a:t>解决方法：</a:t>
            </a:r>
            <a:br>
              <a:rPr lang="zh-CN" altLang="en-US"/>
            </a:br>
            <a:r>
              <a:rPr lang="zh-CN" altLang="en-US"/>
              <a:t>内核更改所有导出的</a:t>
            </a:r>
            <a:r>
              <a:rPr lang="en-US" altLang="zh-CN"/>
              <a:t>jiffies</a:t>
            </a:r>
            <a:r>
              <a:rPr lang="zh-CN" altLang="en-US"/>
              <a:t>值。内核定义了</a:t>
            </a:r>
            <a:r>
              <a:rPr lang="en-US" altLang="zh-CN"/>
              <a:t>USER_HZ</a:t>
            </a:r>
            <a:r>
              <a:rPr lang="zh-CN" altLang="en-US"/>
              <a:t>来代表用户空间看到的</a:t>
            </a:r>
            <a:r>
              <a:rPr lang="en-US" altLang="zh-CN"/>
              <a:t>HZ</a:t>
            </a:r>
            <a:r>
              <a:rPr lang="zh-CN" altLang="en-US"/>
              <a:t>值。在</a:t>
            </a:r>
            <a:r>
              <a:rPr lang="en-US" altLang="zh-CN"/>
              <a:t>x86</a:t>
            </a:r>
            <a:r>
              <a:rPr lang="zh-CN" altLang="en-US"/>
              <a:t>体系结构上，由于</a:t>
            </a:r>
            <a:r>
              <a:rPr lang="en-US" altLang="zh-CN"/>
              <a:t>HZ</a:t>
            </a:r>
            <a:r>
              <a:rPr lang="zh-CN" altLang="en-US"/>
              <a:t>值原来一直是</a:t>
            </a:r>
            <a:r>
              <a:rPr lang="en-US" altLang="zh-CN"/>
              <a:t>100</a:t>
            </a:r>
            <a:r>
              <a:rPr lang="zh-CN" altLang="en-US"/>
              <a:t>，所以</a:t>
            </a:r>
            <a:r>
              <a:rPr lang="en-US" altLang="zh-CN"/>
              <a:t>USER_HZ</a:t>
            </a:r>
            <a:r>
              <a:rPr lang="zh-CN" altLang="en-US"/>
              <a:t>值就定义为</a:t>
            </a:r>
            <a:r>
              <a:rPr lang="en-US" altLang="zh-CN"/>
              <a:t>100</a:t>
            </a:r>
            <a:r>
              <a:rPr lang="zh-CN" altLang="en-US"/>
              <a:t>。内核可以使用宏</a:t>
            </a:r>
            <a:r>
              <a:rPr lang="en-US" altLang="zh-CN"/>
              <a:t>jiffies_to_clock_t()</a:t>
            </a:r>
            <a:r>
              <a:rPr lang="zh-CN" altLang="en-US"/>
              <a:t>将一个有</a:t>
            </a:r>
            <a:r>
              <a:rPr lang="en-US" altLang="zh-CN"/>
              <a:t>HZ</a:t>
            </a:r>
            <a:r>
              <a:rPr lang="zh-CN" altLang="en-US"/>
              <a:t>表示的节拍计数转换为一个由</a:t>
            </a:r>
            <a:r>
              <a:rPr lang="en-US" altLang="zh-CN"/>
              <a:t>USER_HZ</a:t>
            </a:r>
            <a:r>
              <a:rPr lang="zh-CN" altLang="en-US"/>
              <a:t>表示的节拍计数。</a:t>
            </a:r>
            <a:endParaRPr lang="zh-CN" altLang="en-US" dirty="0"/>
          </a:p>
        </p:txBody>
      </p:sp>
    </p:spTree>
    <p:extLst>
      <p:ext uri="{BB962C8B-B14F-4D97-AF65-F5344CB8AC3E}">
        <p14:creationId xmlns:p14="http://schemas.microsoft.com/office/powerpoint/2010/main" val="241007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62500" lnSpcReduction="20000"/>
          </a:bodyPr>
          <a:lstStyle/>
          <a:p>
            <a:r>
              <a:rPr lang="en-US" altLang="zh-CN" dirty="0"/>
              <a:t>/*</a:t>
            </a:r>
            <a:r>
              <a:rPr lang="zh-CN" altLang="en-US" dirty="0"/>
              <a:t>参见文件： </a:t>
            </a:r>
            <a:r>
              <a:rPr lang="en-US" altLang="zh-CN" dirty="0"/>
              <a:t>kernel/time.c*/</a:t>
            </a:r>
          </a:p>
          <a:p>
            <a:r>
              <a:rPr lang="en-US" altLang="zh-CN" dirty="0"/>
              <a:t>clock_t jiffies_to_clock_t(long x)</a:t>
            </a:r>
          </a:p>
          <a:p>
            <a:r>
              <a:rPr lang="en-US" altLang="zh-CN" dirty="0"/>
              <a:t>{</a:t>
            </a:r>
          </a:p>
          <a:p>
            <a:r>
              <a:rPr lang="en-US" altLang="zh-CN" dirty="0"/>
              <a:t>#if (TICK_NSEC % (NSEC_PER_SEC / USER_HZ)) == 0</a:t>
            </a:r>
          </a:p>
          <a:p>
            <a:r>
              <a:rPr lang="en-US" altLang="zh-CN" dirty="0"/>
              <a:t># if HZ &lt; USER_HZ</a:t>
            </a:r>
          </a:p>
          <a:p>
            <a:pPr>
              <a:buNone/>
            </a:pPr>
            <a:r>
              <a:rPr lang="en-US" altLang="zh-CN" dirty="0"/>
              <a:t>        	return x * (USER_HZ / HZ);</a:t>
            </a:r>
          </a:p>
          <a:p>
            <a:r>
              <a:rPr lang="en-US" altLang="zh-CN" dirty="0"/>
              <a:t># else</a:t>
            </a:r>
          </a:p>
          <a:p>
            <a:pPr>
              <a:buNone/>
            </a:pPr>
            <a:r>
              <a:rPr lang="en-US" altLang="zh-CN" dirty="0"/>
              <a:t>       	 return x / (HZ / USER_HZ);</a:t>
            </a:r>
          </a:p>
          <a:p>
            <a:r>
              <a:rPr lang="en-US" altLang="zh-CN" dirty="0"/>
              <a:t># endif</a:t>
            </a:r>
          </a:p>
          <a:p>
            <a:r>
              <a:rPr lang="en-US" altLang="zh-CN" dirty="0"/>
              <a:t>#else        </a:t>
            </a:r>
          </a:p>
          <a:p>
            <a:pPr>
              <a:buNone/>
            </a:pPr>
            <a:r>
              <a:rPr lang="en-US" altLang="zh-CN" dirty="0"/>
              <a:t>		return div_u64((u64)x * TICK_NSEC, NSEC_PER_SEC / USER_HZ);</a:t>
            </a:r>
          </a:p>
          <a:p>
            <a:r>
              <a:rPr lang="en-US" altLang="zh-CN" dirty="0"/>
              <a:t>#endif</a:t>
            </a:r>
          </a:p>
          <a:p>
            <a:r>
              <a:rPr lang="en-US" altLang="zh-CN" dirty="0"/>
              <a:t>}</a:t>
            </a:r>
          </a:p>
          <a:p>
            <a:r>
              <a:rPr lang="en-US" altLang="zh-CN" dirty="0"/>
              <a:t>EXPORT_SYMBOL(jiffies_to_clock_</a:t>
            </a:r>
            <a:r>
              <a:rPr lang="en-US" altLang="zh-CN"/>
              <a:t>t);</a:t>
            </a:r>
          </a:p>
          <a:p>
            <a:endParaRPr lang="en-US" altLang="zh-CN"/>
          </a:p>
          <a:p>
            <a:r>
              <a:rPr lang="zh-CN" altLang="en-US"/>
              <a:t>本质就是获取用户态的</a:t>
            </a:r>
            <a:r>
              <a:rPr lang="en-US" altLang="zh-CN"/>
              <a:t>jiffies</a:t>
            </a:r>
            <a:r>
              <a:rPr lang="zh-CN" altLang="en-US"/>
              <a:t>值。因为内核</a:t>
            </a:r>
            <a:r>
              <a:rPr lang="en-US" altLang="zh-CN"/>
              <a:t>HZ</a:t>
            </a:r>
            <a:r>
              <a:rPr lang="zh-CN" altLang="en-US"/>
              <a:t>和用户</a:t>
            </a:r>
            <a:r>
              <a:rPr lang="en-US" altLang="zh-CN"/>
              <a:t>HZ</a:t>
            </a:r>
            <a:r>
              <a:rPr lang="zh-CN" altLang="en-US"/>
              <a:t>成比例，所以</a:t>
            </a:r>
            <a:r>
              <a:rPr lang="en-US" altLang="zh-CN"/>
              <a:t>jiffies</a:t>
            </a:r>
            <a:r>
              <a:rPr lang="zh-CN" altLang="en-US"/>
              <a:t>也是成比例处理的。关键句：</a:t>
            </a:r>
            <a:r>
              <a:rPr lang="en-US" altLang="zh-CN"/>
              <a:t>x * (USER_HZ / HZ)</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2.4 </a:t>
            </a:r>
            <a:r>
              <a:rPr lang="zh-CN" altLang="en-US" dirty="0"/>
              <a:t>时钟中断处理程序</a:t>
            </a:r>
          </a:p>
        </p:txBody>
      </p:sp>
      <p:sp>
        <p:nvSpPr>
          <p:cNvPr id="3" name="内容占位符 2"/>
          <p:cNvSpPr>
            <a:spLocks noGrp="1"/>
          </p:cNvSpPr>
          <p:nvPr>
            <p:ph idx="1"/>
          </p:nvPr>
        </p:nvSpPr>
        <p:spPr/>
        <p:txBody>
          <a:bodyPr/>
          <a:lstStyle/>
          <a:p>
            <a:pPr>
              <a:buNone/>
            </a:pPr>
            <a:r>
              <a:rPr lang="en-US" altLang="zh-CN" dirty="0"/>
              <a:t>	         </a:t>
            </a:r>
            <a:r>
              <a:rPr lang="zh-CN" altLang="en-US" dirty="0"/>
              <a:t>时钟中断处理程序可以划分为两个部分：体系结构部分和体系结构无关部分。</a:t>
            </a:r>
            <a:endParaRPr lang="en-US" altLang="zh-CN" dirty="0"/>
          </a:p>
          <a:p>
            <a:pPr>
              <a:buNone/>
            </a:pPr>
            <a:endParaRPr lang="en-US" altLang="zh-CN" dirty="0"/>
          </a:p>
          <a:p>
            <a:pPr>
              <a:buNone/>
            </a:pPr>
            <a:r>
              <a:rPr lang="en-US" altLang="zh-CN" dirty="0"/>
              <a:t>		   </a:t>
            </a:r>
            <a:r>
              <a:rPr lang="zh-CN" altLang="en-US" dirty="0"/>
              <a:t>作为系统定时器的中断处理程序而注册到内核中，以便产生中断时，它能够相应的运行。虽然处理程序依赖特定的体系结构，但是大多数处理程序最低限度也要执行如下工作：</a:t>
            </a:r>
            <a:endParaRPr lang="en-US" altLang="zh-CN" dirty="0"/>
          </a:p>
          <a:p>
            <a:pPr>
              <a:buNone/>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4983179"/>
          </a:xfrm>
        </p:spPr>
        <p:txBody>
          <a:bodyPr>
            <a:normAutofit fontScale="92500"/>
          </a:bodyPr>
          <a:lstStyle/>
          <a:p>
            <a:r>
              <a:rPr lang="zh-CN" altLang="en-US" dirty="0"/>
              <a:t>获得</a:t>
            </a:r>
            <a:r>
              <a:rPr lang="en-US" altLang="zh-CN" dirty="0"/>
              <a:t>xtime_lock</a:t>
            </a:r>
            <a:r>
              <a:rPr lang="zh-CN" altLang="en-US" dirty="0"/>
              <a:t>锁，以便访问</a:t>
            </a:r>
            <a:r>
              <a:rPr lang="en-US" altLang="zh-CN" dirty="0"/>
              <a:t>jiffies_64</a:t>
            </a:r>
            <a:r>
              <a:rPr lang="zh-CN" altLang="en-US" dirty="0"/>
              <a:t>和墙上时间</a:t>
            </a:r>
            <a:r>
              <a:rPr lang="en-US" altLang="zh-CN" dirty="0"/>
              <a:t>xtime</a:t>
            </a:r>
            <a:r>
              <a:rPr lang="zh-CN" altLang="en-US" dirty="0"/>
              <a:t>进行保护</a:t>
            </a:r>
            <a:endParaRPr lang="en-US" altLang="zh-CN" dirty="0"/>
          </a:p>
          <a:p>
            <a:r>
              <a:rPr lang="zh-CN" altLang="en-US" dirty="0"/>
              <a:t>需要时应答或重新设置系统时钟</a:t>
            </a:r>
            <a:endParaRPr lang="en-US" altLang="zh-CN" dirty="0"/>
          </a:p>
          <a:p>
            <a:r>
              <a:rPr lang="zh-CN" altLang="en-US" dirty="0"/>
              <a:t>周期性地使用墙上时间更新实时时钟</a:t>
            </a:r>
            <a:endParaRPr lang="en-US" altLang="zh-CN" dirty="0"/>
          </a:p>
          <a:p>
            <a:r>
              <a:rPr lang="zh-CN" altLang="en-US" b="1" dirty="0">
                <a:solidFill>
                  <a:srgbClr val="FF0000"/>
                </a:solidFill>
              </a:rPr>
              <a:t>调用体系结构无关的时钟例程：</a:t>
            </a:r>
            <a:r>
              <a:rPr lang="en-US" altLang="zh-CN" b="1" dirty="0">
                <a:solidFill>
                  <a:srgbClr val="FF0000"/>
                </a:solidFill>
              </a:rPr>
              <a:t>tick</a:t>
            </a:r>
            <a:r>
              <a:rPr lang="en-US" altLang="zh-CN" b="1">
                <a:solidFill>
                  <a:srgbClr val="FF0000"/>
                </a:solidFill>
              </a:rPr>
              <a:t>_periodic()</a:t>
            </a:r>
          </a:p>
          <a:p>
            <a:r>
              <a:rPr lang="zh-CN" altLang="en-US"/>
              <a:t>时钟时间</a:t>
            </a:r>
            <a:r>
              <a:rPr lang="en-US" altLang="zh-CN"/>
              <a:t>(</a:t>
            </a:r>
            <a:r>
              <a:rPr lang="zh-CN" altLang="en-US"/>
              <a:t>墙上时钟时间</a:t>
            </a:r>
            <a:r>
              <a:rPr lang="en-US" altLang="zh-CN"/>
              <a:t>wall clock time)</a:t>
            </a:r>
            <a:r>
              <a:rPr lang="zh-CN" altLang="en-US"/>
              <a:t>：从进程从开始运行到结束，时钟走过的时间，这其中包含了进程在阻塞和等待状态的时间。</a:t>
            </a:r>
            <a:br>
              <a:rPr lang="zh-CN" altLang="en-US"/>
            </a:b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70000" lnSpcReduction="20000"/>
          </a:bodyPr>
          <a:lstStyle/>
          <a:p>
            <a:r>
              <a:rPr lang="en-US" altLang="zh-CN" dirty="0"/>
              <a:t>/*tick_periodic</a:t>
            </a:r>
            <a:r>
              <a:rPr lang="zh-CN" altLang="en-US" dirty="0"/>
              <a:t>函数位于：</a:t>
            </a:r>
            <a:r>
              <a:rPr lang="en-US" altLang="zh-CN" dirty="0"/>
              <a:t>kernel/time/tick_common.c*/</a:t>
            </a:r>
          </a:p>
          <a:p>
            <a:r>
              <a:rPr lang="en-US" altLang="zh-CN" dirty="0"/>
              <a:t>static void tick_periodic(int cpu)</a:t>
            </a:r>
          </a:p>
          <a:p>
            <a:r>
              <a:rPr lang="en-US" altLang="zh-CN" dirty="0"/>
              <a:t>{</a:t>
            </a:r>
          </a:p>
          <a:p>
            <a:r>
              <a:rPr lang="en-US" altLang="zh-CN" dirty="0"/>
              <a:t>    if (</a:t>
            </a:r>
            <a:r>
              <a:rPr lang="en-US" altLang="zh-CN" dirty="0" err="1"/>
              <a:t>tick_do_timer_cpu</a:t>
            </a:r>
            <a:r>
              <a:rPr lang="en-US" altLang="zh-CN" dirty="0"/>
              <a:t> == cpu) {</a:t>
            </a:r>
          </a:p>
          <a:p>
            <a:r>
              <a:rPr lang="en-US" altLang="zh-CN" dirty="0"/>
              <a:t>        write_seqlock(&amp;xtime_lock);</a:t>
            </a:r>
          </a:p>
          <a:p>
            <a:endParaRPr lang="en-US" altLang="zh-CN" dirty="0"/>
          </a:p>
          <a:p>
            <a:r>
              <a:rPr lang="en-US" altLang="zh-CN" dirty="0"/>
              <a:t>        /* Keep track of the next tick event */</a:t>
            </a:r>
          </a:p>
          <a:p>
            <a:r>
              <a:rPr lang="en-US" altLang="zh-CN" dirty="0"/>
              <a:t>        tick_next_period = ktime_add(tick_next_period, tick_period);</a:t>
            </a:r>
          </a:p>
          <a:p>
            <a:endParaRPr lang="en-US" altLang="zh-CN" dirty="0"/>
          </a:p>
          <a:p>
            <a:r>
              <a:rPr lang="en-US" altLang="zh-CN" dirty="0"/>
              <a:t>        do_timer(1);</a:t>
            </a:r>
          </a:p>
          <a:p>
            <a:r>
              <a:rPr lang="en-US" altLang="zh-CN" dirty="0"/>
              <a:t>        write_sequnlock(&amp;xtime_lock);</a:t>
            </a:r>
          </a:p>
          <a:p>
            <a:r>
              <a:rPr lang="en-US" altLang="zh-CN" dirty="0"/>
              <a:t>    }</a:t>
            </a:r>
          </a:p>
          <a:p>
            <a:endParaRPr lang="en-US" altLang="zh-CN" dirty="0"/>
          </a:p>
          <a:p>
            <a:r>
              <a:rPr lang="en-US" altLang="zh-CN" dirty="0"/>
              <a:t>    update_process_times(user_mode(get_irq_regs()));</a:t>
            </a:r>
          </a:p>
          <a:p>
            <a:r>
              <a:rPr lang="en-US" altLang="zh-CN" dirty="0"/>
              <a:t>    profile_tick(CPU_PROFILING);</a:t>
            </a:r>
          </a:p>
          <a:p>
            <a:r>
              <a:rPr lang="en-US" altLang="zh-CN" dirty="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a:bodyPr>
          <a:lstStyle/>
          <a:p>
            <a:pPr algn="l"/>
            <a:r>
              <a:rPr lang="zh-CN" altLang="en-US" sz="2400" dirty="0"/>
              <a:t>其中重要的函数进行了注释</a:t>
            </a:r>
          </a:p>
        </p:txBody>
      </p:sp>
      <p:sp>
        <p:nvSpPr>
          <p:cNvPr id="3" name="内容占位符 2"/>
          <p:cNvSpPr>
            <a:spLocks noGrp="1"/>
          </p:cNvSpPr>
          <p:nvPr>
            <p:ph idx="1"/>
          </p:nvPr>
        </p:nvSpPr>
        <p:spPr>
          <a:xfrm>
            <a:off x="457200" y="1000108"/>
            <a:ext cx="8229600" cy="5126055"/>
          </a:xfrm>
        </p:spPr>
        <p:txBody>
          <a:bodyPr>
            <a:normAutofit lnSpcReduction="10000"/>
          </a:bodyPr>
          <a:lstStyle/>
          <a:p>
            <a:r>
              <a:rPr lang="en-US" altLang="zh-CN" dirty="0"/>
              <a:t>void do_timer(unsigned long ticks)</a:t>
            </a:r>
          </a:p>
          <a:p>
            <a:r>
              <a:rPr lang="en-US" altLang="zh-CN" dirty="0"/>
              <a:t>{</a:t>
            </a:r>
          </a:p>
          <a:p>
            <a:r>
              <a:rPr lang="en-US" altLang="zh-CN" dirty="0"/>
              <a:t>    /* jiffies_64 </a:t>
            </a:r>
            <a:r>
              <a:rPr lang="zh-CN" altLang="en-US" dirty="0"/>
              <a:t>增加指定</a:t>
            </a:r>
            <a:r>
              <a:rPr lang="en-US" altLang="zh-CN" dirty="0"/>
              <a:t>ticks */</a:t>
            </a:r>
          </a:p>
          <a:p>
            <a:r>
              <a:rPr lang="en-US" altLang="zh-CN" dirty="0"/>
              <a:t>    jiffies_64 += ticks;</a:t>
            </a:r>
          </a:p>
          <a:p>
            <a:r>
              <a:rPr lang="en-US" altLang="zh-CN" dirty="0"/>
              <a:t>    /* </a:t>
            </a:r>
            <a:r>
              <a:rPr lang="zh-CN" altLang="en-US" dirty="0"/>
              <a:t>更新实际时间 *</a:t>
            </a:r>
            <a:r>
              <a:rPr lang="en-US" altLang="zh-CN" dirty="0"/>
              <a:t>/</a:t>
            </a:r>
          </a:p>
          <a:p>
            <a:r>
              <a:rPr lang="en-US" altLang="zh-CN" dirty="0"/>
              <a:t>    update_wall_time();</a:t>
            </a:r>
          </a:p>
          <a:p>
            <a:r>
              <a:rPr lang="en-US" altLang="zh-CN" dirty="0"/>
              <a:t>    /* </a:t>
            </a:r>
            <a:r>
              <a:rPr lang="zh-CN" altLang="en-US" dirty="0"/>
              <a:t>更新系统的平均负载值 *</a:t>
            </a:r>
            <a:r>
              <a:rPr lang="en-US" altLang="zh-CN" dirty="0"/>
              <a:t>/</a:t>
            </a:r>
          </a:p>
          <a:p>
            <a:r>
              <a:rPr lang="en-US" altLang="zh-CN" dirty="0"/>
              <a:t>    calc_global_load();</a:t>
            </a:r>
          </a:p>
          <a:p>
            <a:r>
              <a:rPr lang="en-US" altLang="zh-CN" dirty="0"/>
              <a:t>}</a:t>
            </a:r>
            <a:endParaRPr lang="zh-CN" altLang="en-US" dirty="0"/>
          </a:p>
        </p:txBody>
      </p:sp>
      <p:pic>
        <p:nvPicPr>
          <p:cNvPr id="4" name="图片 3">
            <a:extLst>
              <a:ext uri="{FF2B5EF4-FFF2-40B4-BE49-F238E27FC236}">
                <a16:creationId xmlns:a16="http://schemas.microsoft.com/office/drawing/2014/main" id="{60A9FB79-4A45-48FF-9B70-569F22E553F0}"/>
              </a:ext>
            </a:extLst>
          </p:cNvPr>
          <p:cNvPicPr>
            <a:picLocks noChangeAspect="1"/>
          </p:cNvPicPr>
          <p:nvPr/>
        </p:nvPicPr>
        <p:blipFill>
          <a:blip r:embed="rId2"/>
          <a:stretch>
            <a:fillRect/>
          </a:stretch>
        </p:blipFill>
        <p:spPr>
          <a:xfrm>
            <a:off x="6083864" y="4762016"/>
            <a:ext cx="3060136" cy="209598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70000" lnSpcReduction="20000"/>
          </a:bodyPr>
          <a:lstStyle/>
          <a:p>
            <a:r>
              <a:rPr lang="en-US" altLang="zh-CN" dirty="0"/>
              <a:t>void update_process_times(int user_tick)</a:t>
            </a:r>
          </a:p>
          <a:p>
            <a:r>
              <a:rPr lang="en-US" altLang="zh-CN" dirty="0"/>
              <a:t>{</a:t>
            </a:r>
          </a:p>
          <a:p>
            <a:r>
              <a:rPr lang="en-US" altLang="zh-CN" dirty="0"/>
              <a:t>    struct </a:t>
            </a:r>
            <a:r>
              <a:rPr lang="en-US" altLang="zh-CN" dirty="0" err="1"/>
              <a:t>task_struct</a:t>
            </a:r>
            <a:r>
              <a:rPr lang="en-US" altLang="zh-CN" dirty="0"/>
              <a:t> *p = current;</a:t>
            </a:r>
          </a:p>
          <a:p>
            <a:r>
              <a:rPr lang="en-US" altLang="zh-CN" dirty="0"/>
              <a:t>    int cpu = smp_processor_id();</a:t>
            </a:r>
          </a:p>
          <a:p>
            <a:endParaRPr lang="en-US" altLang="zh-CN" dirty="0"/>
          </a:p>
          <a:p>
            <a:r>
              <a:rPr lang="en-US" altLang="zh-CN" dirty="0"/>
              <a:t>    /* </a:t>
            </a:r>
            <a:r>
              <a:rPr lang="zh-CN" altLang="en-US" dirty="0"/>
              <a:t>更新当前进程占用</a:t>
            </a:r>
            <a:r>
              <a:rPr lang="en-US" altLang="zh-CN" dirty="0"/>
              <a:t>CPU</a:t>
            </a:r>
            <a:r>
              <a:rPr lang="zh-CN" altLang="en-US" dirty="0"/>
              <a:t>的时间 *</a:t>
            </a:r>
            <a:r>
              <a:rPr lang="en-US" altLang="zh-CN" dirty="0"/>
              <a:t>/</a:t>
            </a:r>
          </a:p>
          <a:p>
            <a:r>
              <a:rPr lang="en-US" altLang="zh-CN" dirty="0"/>
              <a:t>    account_process_tick(p, user_tick);</a:t>
            </a:r>
          </a:p>
          <a:p>
            <a:r>
              <a:rPr lang="en-US" altLang="zh-CN" dirty="0"/>
              <a:t>    /* </a:t>
            </a:r>
            <a:r>
              <a:rPr lang="zh-CN" altLang="en-US" dirty="0"/>
              <a:t>同时触发软中断，处理所有到期的定时器 *</a:t>
            </a:r>
            <a:r>
              <a:rPr lang="en-US" altLang="zh-CN" dirty="0"/>
              <a:t>/</a:t>
            </a:r>
          </a:p>
          <a:p>
            <a:r>
              <a:rPr lang="en-US" altLang="zh-CN" dirty="0"/>
              <a:t>    run_local_timers();</a:t>
            </a:r>
          </a:p>
          <a:p>
            <a:r>
              <a:rPr lang="en-US" altLang="zh-CN" dirty="0"/>
              <a:t>    rcu_check_callbacks(cpu, user_tick);</a:t>
            </a:r>
          </a:p>
          <a:p>
            <a:r>
              <a:rPr lang="en-US" altLang="zh-CN" dirty="0"/>
              <a:t>    </a:t>
            </a:r>
            <a:r>
              <a:rPr lang="en-US" altLang="zh-CN" dirty="0" err="1"/>
              <a:t>printk_tick</a:t>
            </a:r>
            <a:r>
              <a:rPr lang="en-US" altLang="zh-CN" dirty="0"/>
              <a:t>();</a:t>
            </a:r>
          </a:p>
          <a:p>
            <a:r>
              <a:rPr lang="en-US" altLang="zh-CN" dirty="0"/>
              <a:t>    /* </a:t>
            </a:r>
            <a:r>
              <a:rPr lang="zh-CN" altLang="en-US" dirty="0"/>
              <a:t>减少当前进程的时间片数 *</a:t>
            </a:r>
            <a:r>
              <a:rPr lang="en-US" altLang="zh-CN" dirty="0"/>
              <a:t>/</a:t>
            </a:r>
          </a:p>
          <a:p>
            <a:r>
              <a:rPr lang="en-US" altLang="zh-CN" dirty="0"/>
              <a:t>    scheduler_tick();</a:t>
            </a:r>
          </a:p>
          <a:p>
            <a:r>
              <a:rPr lang="en-US" altLang="zh-CN" dirty="0"/>
              <a:t>    run_posix_cpu_timers(p);</a:t>
            </a:r>
          </a:p>
          <a:p>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在非进程上下文需要遵循的原则</a:t>
            </a:r>
          </a:p>
        </p:txBody>
      </p:sp>
      <p:sp>
        <p:nvSpPr>
          <p:cNvPr id="3" name="内容占位符 2"/>
          <p:cNvSpPr>
            <a:spLocks noGrp="1"/>
          </p:cNvSpPr>
          <p:nvPr>
            <p:ph idx="1"/>
          </p:nvPr>
        </p:nvSpPr>
        <p:spPr/>
        <p:txBody>
          <a:bodyPr/>
          <a:lstStyle/>
          <a:p>
            <a:r>
              <a:rPr lang="zh-CN" altLang="en-US" dirty="0"/>
              <a:t>不允许访问用户空间</a:t>
            </a:r>
            <a:endParaRPr lang="en-US" altLang="zh-CN" dirty="0"/>
          </a:p>
          <a:p>
            <a:r>
              <a:rPr lang="en-US" altLang="zh-CN" dirty="0"/>
              <a:t>Current</a:t>
            </a:r>
            <a:r>
              <a:rPr lang="zh-CN" altLang="en-US" dirty="0"/>
              <a:t>无意义，因而也不可用</a:t>
            </a:r>
            <a:endParaRPr lang="en-US" altLang="zh-CN" dirty="0"/>
          </a:p>
          <a:p>
            <a:r>
              <a:rPr lang="zh-CN" altLang="en-US" dirty="0"/>
              <a:t>不能进行睡眠护着调度，不能调用</a:t>
            </a:r>
            <a:r>
              <a:rPr lang="en-US" altLang="zh-CN" dirty="0"/>
              <a:t>schedule</a:t>
            </a:r>
            <a:r>
              <a:rPr lang="zh-CN" altLang="en-US" dirty="0"/>
              <a:t>或者某种</a:t>
            </a:r>
            <a:r>
              <a:rPr lang="en-US" altLang="zh-CN" dirty="0"/>
              <a:t>wait_event</a:t>
            </a:r>
            <a:r>
              <a:rPr lang="zh-CN" altLang="en-US" dirty="0"/>
              <a:t>，也不能调用任何可能引起睡眠的函数，信号量也不可用，因为信号量可能引起休眠。</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3. Linux </a:t>
            </a:r>
            <a:r>
              <a:rPr lang="zh-CN" altLang="en-US" dirty="0"/>
              <a:t>内核定时器的类型</a:t>
            </a:r>
          </a:p>
        </p:txBody>
      </p:sp>
      <p:sp>
        <p:nvSpPr>
          <p:cNvPr id="3" name="内容占位符 2"/>
          <p:cNvSpPr>
            <a:spLocks noGrp="1"/>
          </p:cNvSpPr>
          <p:nvPr>
            <p:ph idx="1"/>
          </p:nvPr>
        </p:nvSpPr>
        <p:spPr/>
        <p:txBody>
          <a:bodyPr>
            <a:normAutofit/>
          </a:bodyPr>
          <a:lstStyle/>
          <a:p>
            <a:pPr>
              <a:buNone/>
            </a:pPr>
            <a:r>
              <a:rPr lang="zh-CN" altLang="en-US" dirty="0"/>
              <a:t>             在最初的发布版中，定时器子系统只包括现在所谓的低分辨定时器。本质上，低分辨定时器是围绕时钟周期展开的，该周期是每隔一定时间定期发生的。可以预定在某个周期激活指定的事件。</a:t>
            </a:r>
            <a:endParaRPr lang="en-US" altLang="zh-CN" dirty="0"/>
          </a:p>
          <a:p>
            <a:pPr>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a:bodyPr>
          <a:lstStyle/>
          <a:p>
            <a:r>
              <a:rPr lang="zh-CN" altLang="en-US" dirty="0"/>
              <a:t>经典定时器：其位于</a:t>
            </a:r>
            <a:r>
              <a:rPr lang="en-US" altLang="zh-CN" dirty="0"/>
              <a:t>kernel/timer.c</a:t>
            </a:r>
            <a:r>
              <a:rPr lang="zh-CN" altLang="en-US" dirty="0"/>
              <a:t>中。提供的典型分辨率为</a:t>
            </a:r>
            <a:r>
              <a:rPr lang="en-US" altLang="zh-CN" dirty="0"/>
              <a:t>4ms</a:t>
            </a:r>
            <a:r>
              <a:rPr lang="zh-CN" altLang="en-US" dirty="0"/>
              <a:t>，实际上精度取决于计算机时钟运行频率的定时器。经典定时器也称作低分辨（</a:t>
            </a:r>
            <a:r>
              <a:rPr lang="en-US" altLang="zh-CN" dirty="0"/>
              <a:t>low-resolution</a:t>
            </a:r>
            <a:r>
              <a:rPr lang="zh-CN" altLang="en-US" dirty="0"/>
              <a:t>）定时器，或者定时器轮定时器。</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pPr>
              <a:buNone/>
            </a:pPr>
            <a:r>
              <a:rPr lang="en-US" altLang="zh-CN" dirty="0"/>
              <a:t>		   </a:t>
            </a:r>
            <a:r>
              <a:rPr lang="zh-CN" altLang="en-US" dirty="0"/>
              <a:t>该定时器精度一般，为</a:t>
            </a:r>
            <a:r>
              <a:rPr lang="en-US" altLang="zh-CN" dirty="0"/>
              <a:t>1000/HZ ms</a:t>
            </a:r>
            <a:r>
              <a:rPr lang="zh-CN" altLang="en-US" dirty="0"/>
              <a:t>的精度；该定时器以固定的频率产生，即每隔</a:t>
            </a:r>
            <a:r>
              <a:rPr lang="en-US" altLang="zh-CN" dirty="0"/>
              <a:t>1000/HZ ms</a:t>
            </a:r>
            <a:r>
              <a:rPr lang="zh-CN" altLang="en-US" dirty="0"/>
              <a:t>产生一次；如果没有使能动态时钟特性，则该定时器到期时，可能并没有真正的定时事件发生，比如系统中只添加如下定时器：</a:t>
            </a:r>
            <a:r>
              <a:rPr lang="en-US" altLang="zh-CN" dirty="0"/>
              <a:t>11ms</a:t>
            </a:r>
            <a:r>
              <a:rPr lang="zh-CN" altLang="en-US" dirty="0"/>
              <a:t>，</a:t>
            </a:r>
            <a:r>
              <a:rPr lang="en-US" altLang="zh-CN" dirty="0"/>
              <a:t>52ms</a:t>
            </a:r>
            <a:r>
              <a:rPr lang="zh-CN" altLang="en-US" dirty="0"/>
              <a:t>，</a:t>
            </a:r>
            <a:r>
              <a:rPr lang="en-US" altLang="zh-CN" dirty="0"/>
              <a:t>78ms</a:t>
            </a:r>
            <a:r>
              <a:rPr lang="zh-CN" altLang="en-US" dirty="0"/>
              <a:t>到期的定时器，但是经典定时器会在</a:t>
            </a:r>
            <a:r>
              <a:rPr lang="en-US" altLang="zh-CN" dirty="0"/>
              <a:t>4</a:t>
            </a:r>
            <a:r>
              <a:rPr lang="zh-CN" altLang="en-US" dirty="0"/>
              <a:t>的倍数</a:t>
            </a:r>
            <a:r>
              <a:rPr lang="en-US" altLang="zh-CN" dirty="0"/>
              <a:t>ms</a:t>
            </a:r>
            <a:r>
              <a:rPr lang="zh-CN" altLang="en-US" dirty="0"/>
              <a:t>处到期（</a:t>
            </a:r>
            <a:r>
              <a:rPr lang="en-US" altLang="zh-CN" dirty="0"/>
              <a:t>4</a:t>
            </a:r>
            <a:r>
              <a:rPr lang="zh-CN" altLang="en-US" dirty="0"/>
              <a:t>，</a:t>
            </a:r>
            <a:r>
              <a:rPr lang="en-US" altLang="zh-CN" dirty="0"/>
              <a:t>8</a:t>
            </a:r>
            <a:r>
              <a:rPr lang="zh-CN" altLang="en-US" dirty="0"/>
              <a:t>，</a:t>
            </a:r>
            <a:r>
              <a:rPr lang="en-US" altLang="zh-CN" dirty="0"/>
              <a:t>12…</a:t>
            </a:r>
            <a:r>
              <a:rPr lang="zh-CN" altLang="en-US" dirty="0"/>
              <a:t>），因而定时器到期的时间点不一定有定时事件发生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r>
              <a:rPr lang="zh-CN" altLang="en-US" dirty="0"/>
              <a:t>高分辨率定时器：经典定时器的精度比较低，在有的场合需要更高精度的定时器，比如多媒体应用，因而系统引入了该类型的定时器，该定时器本质上可以在任意时刻发生。</a:t>
            </a:r>
            <a:endParaRPr lang="en-US" altLang="zh-CN" dirty="0"/>
          </a:p>
          <a:p>
            <a:pPr>
              <a:buNone/>
            </a:pPr>
            <a:r>
              <a:rPr lang="en-US" altLang="zh-CN" dirty="0"/>
              <a:t>		   </a:t>
            </a:r>
            <a:r>
              <a:rPr lang="zh-CN" altLang="en-US" dirty="0"/>
              <a:t>高分辨率定时器的一部分代码总是被编译到内核中，但是只要设置了编译选项</a:t>
            </a:r>
            <a:r>
              <a:rPr lang="en-US" altLang="zh-CN" dirty="0"/>
              <a:t>HIG_RES_TIMERS</a:t>
            </a:r>
            <a:r>
              <a:rPr lang="zh-CN" altLang="en-US" dirty="0"/>
              <a:t>，才能提供比低分辨定时器更高的精度。</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t>除了分辨率之外，内核在术语上还会区分下面两种定时器</a:t>
            </a:r>
          </a:p>
        </p:txBody>
      </p:sp>
      <p:sp>
        <p:nvSpPr>
          <p:cNvPr id="3" name="内容占位符 2"/>
          <p:cNvSpPr>
            <a:spLocks noGrp="1"/>
          </p:cNvSpPr>
          <p:nvPr>
            <p:ph idx="1"/>
          </p:nvPr>
        </p:nvSpPr>
        <p:spPr/>
        <p:txBody>
          <a:bodyPr/>
          <a:lstStyle/>
          <a:p>
            <a:r>
              <a:rPr lang="zh-CN" altLang="en-US" dirty="0"/>
              <a:t>超时：表示将在一定时间之后发生的事件，但可以且通常都会在发生前取消。例如：考虑网络子系统等待在一定时间内即将到达的分组。</a:t>
            </a:r>
            <a:endParaRPr lang="en-US" altLang="zh-CN" dirty="0"/>
          </a:p>
          <a:p>
            <a:r>
              <a:rPr lang="zh-CN" altLang="en-US" dirty="0"/>
              <a:t>定时器：用于实现时序。例如：声卡驱动器可能想要按很短的周期间隔向声卡发送一些数据。此类定时器通常会到期，与超时类定时器相比，需要更高的分辨率。</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571472" y="714356"/>
            <a:ext cx="8143932" cy="4357718"/>
          </a:xfrm>
          <a:prstGeom prst="rect">
            <a:avLst/>
          </a:prstGeom>
          <a:noFill/>
          <a:ln w="9525">
            <a:noFill/>
            <a:miter lim="800000"/>
            <a:headEnd/>
            <a:tailEnd/>
          </a:ln>
          <a:effectLst/>
        </p:spPr>
      </p:pic>
      <p:sp>
        <p:nvSpPr>
          <p:cNvPr id="8" name="TextBox 7"/>
          <p:cNvSpPr txBox="1"/>
          <p:nvPr/>
        </p:nvSpPr>
        <p:spPr>
          <a:xfrm>
            <a:off x="1000100" y="5572140"/>
            <a:ext cx="6643734" cy="369332"/>
          </a:xfrm>
          <a:prstGeom prst="rect">
            <a:avLst/>
          </a:prstGeom>
          <a:noFill/>
        </p:spPr>
        <p:txBody>
          <a:bodyPr wrap="square" rtlCol="0">
            <a:spAutoFit/>
          </a:bodyPr>
          <a:lstStyle/>
          <a:p>
            <a:pPr algn="ctr"/>
            <a:r>
              <a:rPr lang="zh-CN" altLang="en-US" dirty="0"/>
              <a:t>图</a:t>
            </a:r>
            <a:r>
              <a:rPr lang="en-US" altLang="zh-CN" dirty="0"/>
              <a:t>1-1  </a:t>
            </a:r>
            <a:r>
              <a:rPr lang="zh-CN" altLang="en-US" dirty="0"/>
              <a:t>构成时间子系统的各个组件概览</a:t>
            </a:r>
          </a:p>
        </p:txBody>
      </p:sp>
      <p:sp>
        <p:nvSpPr>
          <p:cNvPr id="9" name="TextBox 8"/>
          <p:cNvSpPr txBox="1"/>
          <p:nvPr/>
        </p:nvSpPr>
        <p:spPr>
          <a:xfrm>
            <a:off x="4429124" y="4714884"/>
            <a:ext cx="1143008" cy="369332"/>
          </a:xfrm>
          <a:prstGeom prst="rect">
            <a:avLst/>
          </a:prstGeom>
          <a:noFill/>
        </p:spPr>
        <p:txBody>
          <a:bodyPr wrap="square" rtlCol="0">
            <a:spAutoFit/>
          </a:bodyPr>
          <a:lstStyle/>
          <a:p>
            <a:r>
              <a:rPr lang="en-US" altLang="zh-CN" dirty="0"/>
              <a:t>Per-CPU</a:t>
            </a:r>
            <a:endParaRPr lang="zh-CN" altLang="en-US" dirty="0"/>
          </a:p>
        </p:txBody>
      </p:sp>
      <p:sp>
        <p:nvSpPr>
          <p:cNvPr id="10" name="TextBox 9"/>
          <p:cNvSpPr txBox="1"/>
          <p:nvPr/>
        </p:nvSpPr>
        <p:spPr>
          <a:xfrm>
            <a:off x="6143636" y="4714884"/>
            <a:ext cx="1071570" cy="369332"/>
          </a:xfrm>
          <a:prstGeom prst="rect">
            <a:avLst/>
          </a:prstGeom>
          <a:noFill/>
        </p:spPr>
        <p:txBody>
          <a:bodyPr wrap="square" rtlCol="0">
            <a:spAutoFit/>
          </a:bodyPr>
          <a:lstStyle/>
          <a:p>
            <a:r>
              <a:rPr lang="zh-CN" altLang="en-US" dirty="0"/>
              <a:t>全系统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这里也需要特别之处的两个概念</a:t>
            </a:r>
          </a:p>
        </p:txBody>
      </p:sp>
      <p:sp>
        <p:nvSpPr>
          <p:cNvPr id="3" name="内容占位符 2"/>
          <p:cNvSpPr>
            <a:spLocks noGrp="1"/>
          </p:cNvSpPr>
          <p:nvPr>
            <p:ph idx="1"/>
          </p:nvPr>
        </p:nvSpPr>
        <p:spPr/>
        <p:txBody>
          <a:bodyPr/>
          <a:lstStyle/>
          <a:p>
            <a:r>
              <a:rPr lang="zh-CN" altLang="en-US" dirty="0"/>
              <a:t>动态时钟：只有在有任务需要执行时，才激活周期时钟，否则就禁用周期时钟的技术。做法是如果需要调度</a:t>
            </a:r>
            <a:r>
              <a:rPr lang="en-US" altLang="zh-CN" dirty="0"/>
              <a:t>idle</a:t>
            </a:r>
            <a:r>
              <a:rPr lang="zh-CN" altLang="en-US" dirty="0"/>
              <a:t>来运行，禁用周期时钟；直到下一个定时器到期为止或者有中断发生时为止再启用周期时钟。单触发时钟是实现动态时钟的前提。</a:t>
            </a:r>
            <a:endParaRPr lang="en-US" altLang="zh-CN" dirty="0"/>
          </a:p>
          <a:p>
            <a:r>
              <a:rPr lang="zh-CN" altLang="en-US" dirty="0"/>
              <a:t>周期时钟：周期性的产生时钟</a:t>
            </a:r>
            <a:r>
              <a:rPr lang="zh-CN" altLang="en-US"/>
              <a:t>时间的时钟</a:t>
            </a:r>
            <a:r>
              <a:rPr lang="zh-CN" alt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t>通过配置可以使得</a:t>
            </a:r>
            <a:r>
              <a:rPr lang="en-US" altLang="zh-CN" sz="2800" dirty="0"/>
              <a:t>Linux</a:t>
            </a:r>
            <a:r>
              <a:rPr lang="zh-CN" altLang="en-US" sz="2800" dirty="0"/>
              <a:t>工作在如下模式</a:t>
            </a:r>
          </a:p>
        </p:txBody>
      </p:sp>
      <p:sp>
        <p:nvSpPr>
          <p:cNvPr id="3" name="内容占位符 2"/>
          <p:cNvSpPr>
            <a:spLocks noGrp="1"/>
          </p:cNvSpPr>
          <p:nvPr>
            <p:ph idx="1"/>
          </p:nvPr>
        </p:nvSpPr>
        <p:spPr/>
        <p:txBody>
          <a:bodyPr/>
          <a:lstStyle/>
          <a:p>
            <a:r>
              <a:rPr lang="zh-CN" altLang="en-US" dirty="0"/>
              <a:t>高分辨率动态时钟</a:t>
            </a:r>
            <a:endParaRPr lang="en-US" altLang="zh-CN" dirty="0"/>
          </a:p>
          <a:p>
            <a:r>
              <a:rPr lang="zh-CN" altLang="en-US" dirty="0"/>
              <a:t>高分辨率周期时钟</a:t>
            </a:r>
            <a:endParaRPr lang="en-US" altLang="zh-CN" dirty="0"/>
          </a:p>
          <a:p>
            <a:r>
              <a:rPr lang="zh-CN" altLang="en-US" dirty="0"/>
              <a:t>低分辨率动态时钟</a:t>
            </a:r>
            <a:endParaRPr lang="en-US" altLang="zh-CN" dirty="0"/>
          </a:p>
          <a:p>
            <a:r>
              <a:rPr lang="zh-CN" altLang="en-US" dirty="0"/>
              <a:t>低分辨率周期时钟</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3.1 </a:t>
            </a:r>
            <a:r>
              <a:rPr lang="zh-CN" altLang="en-US" dirty="0"/>
              <a:t>低分辨率内核定时器</a:t>
            </a:r>
          </a:p>
        </p:txBody>
      </p:sp>
      <p:sp>
        <p:nvSpPr>
          <p:cNvPr id="3" name="内容占位符 2"/>
          <p:cNvSpPr>
            <a:spLocks noGrp="1"/>
          </p:cNvSpPr>
          <p:nvPr>
            <p:ph idx="1"/>
          </p:nvPr>
        </p:nvSpPr>
        <p:spPr/>
        <p:txBody>
          <a:bodyPr>
            <a:normAutofit fontScale="85000" lnSpcReduction="10000"/>
          </a:bodyPr>
          <a:lstStyle/>
          <a:p>
            <a:pPr>
              <a:buNone/>
            </a:pPr>
            <a:r>
              <a:rPr lang="zh-CN" altLang="en-US"/>
              <a:t>低</a:t>
            </a:r>
            <a:r>
              <a:rPr lang="zh-CN" altLang="en-US" dirty="0"/>
              <a:t>分辨率定时器是最常见的内核定时器，</a:t>
            </a:r>
            <a:r>
              <a:rPr lang="zh-CN" altLang="en-US" b="1" dirty="0">
                <a:solidFill>
                  <a:srgbClr val="FF0000"/>
                </a:solidFill>
              </a:rPr>
              <a:t>内核会使用处理器的时钟中断或者其他任何适当的周期性时钟源作为定时器的</a:t>
            </a:r>
            <a:r>
              <a:rPr lang="zh-CN" altLang="en-US" b="1">
                <a:solidFill>
                  <a:srgbClr val="FF0000"/>
                </a:solidFill>
              </a:rPr>
              <a:t>基线</a:t>
            </a:r>
            <a:r>
              <a:rPr lang="zh-CN" altLang="en-US"/>
              <a:t>。</a:t>
            </a:r>
            <a:endParaRPr lang="en-US" altLang="zh-CN"/>
          </a:p>
          <a:p>
            <a:pPr>
              <a:buNone/>
            </a:pPr>
            <a:r>
              <a:rPr lang="zh-CN" altLang="en-US"/>
              <a:t>时钟</a:t>
            </a:r>
            <a:r>
              <a:rPr lang="zh-CN" altLang="en-US" dirty="0"/>
              <a:t>中断会定期发生，每秒</a:t>
            </a:r>
            <a:r>
              <a:rPr lang="en-US" altLang="zh-CN" dirty="0"/>
              <a:t>HZ</a:t>
            </a:r>
            <a:r>
              <a:rPr lang="zh-CN" altLang="en-US" dirty="0"/>
              <a:t>次。该中断对应的定时器处理函数一般为</a:t>
            </a:r>
            <a:r>
              <a:rPr lang="en-US" altLang="zh-CN" b="1" dirty="0" err="1">
                <a:solidFill>
                  <a:srgbClr val="FF0000"/>
                </a:solidFill>
              </a:rPr>
              <a:t>timer_interrupt</a:t>
            </a:r>
            <a:r>
              <a:rPr lang="zh-CN" altLang="en-US" dirty="0"/>
              <a:t>，在该函数的处理中，最终会调到</a:t>
            </a:r>
            <a:r>
              <a:rPr lang="en-US" altLang="zh-CN" dirty="0"/>
              <a:t>do_timer</a:t>
            </a:r>
            <a:r>
              <a:rPr lang="zh-CN" altLang="en-US" dirty="0"/>
              <a:t>和</a:t>
            </a:r>
            <a:r>
              <a:rPr lang="en-US" altLang="zh-CN" dirty="0"/>
              <a:t>update_process_timers</a:t>
            </a:r>
            <a:r>
              <a:rPr lang="zh-CN" altLang="en-US" dirty="0"/>
              <a:t>。其中</a:t>
            </a:r>
            <a:r>
              <a:rPr lang="en-US" altLang="zh-CN" dirty="0"/>
              <a:t>do_timer</a:t>
            </a:r>
            <a:r>
              <a:rPr lang="zh-CN" altLang="en-US" dirty="0"/>
              <a:t>会负责全系统范围的、全局的任务：更新</a:t>
            </a:r>
            <a:r>
              <a:rPr lang="en-US" altLang="zh-CN" dirty="0"/>
              <a:t>jiffies</a:t>
            </a:r>
            <a:r>
              <a:rPr lang="zh-CN" altLang="en-US" dirty="0"/>
              <a:t>，处理进程统计；而后一个函数则会进行进程统计，向调度器提供时间感知，产生软中断</a:t>
            </a:r>
            <a:r>
              <a:rPr lang="en-US" altLang="zh-CN" dirty="0"/>
              <a:t>TIMER_SOFTIRQ</a:t>
            </a:r>
            <a:r>
              <a:rPr lang="zh-CN" altLang="en-US" dirty="0"/>
              <a:t>，而其处理程序函数负责运行低分辨率定时器。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pPr>
              <a:buNone/>
            </a:pPr>
            <a:endParaRPr lang="en-US" altLang="zh-CN" dirty="0"/>
          </a:p>
          <a:p>
            <a:pPr>
              <a:buNone/>
            </a:pPr>
            <a:endParaRPr lang="en-US" altLang="zh-CN" dirty="0"/>
          </a:p>
          <a:p>
            <a:pPr>
              <a:buNone/>
            </a:pPr>
            <a:r>
              <a:rPr lang="en-US" altLang="zh-CN" dirty="0"/>
              <a:t>	         </a:t>
            </a:r>
            <a:r>
              <a:rPr lang="zh-CN" altLang="en-US" dirty="0"/>
              <a:t>当定时器到期时，在定时器处理函数被调用之前，定时器会被激活链表移走，因而如果想要在本次执行完成后再过一段时间后重新执行，就需要重新添加定时器。在</a:t>
            </a:r>
            <a:r>
              <a:rPr lang="en-US" altLang="zh-CN" dirty="0"/>
              <a:t>SMP</a:t>
            </a:r>
            <a:r>
              <a:rPr lang="zh-CN" altLang="en-US" dirty="0"/>
              <a:t>系统中，定时器函数会由注册的</a:t>
            </a:r>
            <a:r>
              <a:rPr lang="en-US" altLang="zh-CN" dirty="0"/>
              <a:t>CPU</a:t>
            </a:r>
            <a:r>
              <a:rPr lang="zh-CN" altLang="en-US" dirty="0"/>
              <a:t>执行。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如何判断中断上下文</a:t>
            </a:r>
            <a:r>
              <a:rPr lang="en-US" altLang="zh-CN" sz="3200" dirty="0"/>
              <a:t>?</a:t>
            </a:r>
            <a:endParaRPr lang="zh-CN" altLang="en-US" sz="3200" dirty="0"/>
          </a:p>
        </p:txBody>
      </p:sp>
      <p:sp>
        <p:nvSpPr>
          <p:cNvPr id="3" name="内容占位符 2"/>
          <p:cNvSpPr>
            <a:spLocks noGrp="1"/>
          </p:cNvSpPr>
          <p:nvPr>
            <p:ph idx="1"/>
          </p:nvPr>
        </p:nvSpPr>
        <p:spPr/>
        <p:txBody>
          <a:bodyPr/>
          <a:lstStyle/>
          <a:p>
            <a:r>
              <a:rPr lang="zh-CN" altLang="en-US" dirty="0"/>
              <a:t>内核代码通过调用函数</a:t>
            </a:r>
            <a:r>
              <a:rPr lang="en-US" altLang="zh-CN" dirty="0"/>
              <a:t>in_interrupt()</a:t>
            </a:r>
            <a:r>
              <a:rPr lang="zh-CN" altLang="en-US" dirty="0"/>
              <a:t>可以判断当前是否处于中断上下文，只要返回非</a:t>
            </a:r>
            <a:r>
              <a:rPr lang="en-US" altLang="zh-CN" dirty="0"/>
              <a:t>0</a:t>
            </a:r>
            <a:r>
              <a:rPr lang="zh-CN" altLang="en-US" dirty="0"/>
              <a:t>就表示处于中断上下文。</a:t>
            </a:r>
            <a:endParaRPr lang="en-US" altLang="zh-CN" dirty="0"/>
          </a:p>
          <a:p>
            <a:r>
              <a:rPr lang="zh-CN" altLang="en-US" dirty="0"/>
              <a:t>内核可以通过调用</a:t>
            </a:r>
            <a:r>
              <a:rPr lang="en-US" altLang="zh-CN" dirty="0"/>
              <a:t>in_atomic()</a:t>
            </a:r>
            <a:r>
              <a:rPr lang="zh-CN" altLang="en-US" dirty="0"/>
              <a:t>判断当前是否允许调度，不允许调度的情况包括：处于中断上下文以及拥有自旋锁的上下文。</a:t>
            </a:r>
            <a:endParaRPr lang="en-US" altLang="zh-CN" dirty="0"/>
          </a:p>
          <a:p>
            <a:r>
              <a:rPr lang="zh-CN" altLang="en-US" dirty="0"/>
              <a:t>由于定时器异步执行，因而定时器处理函数必须进行互斥保护。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t>定时器的实现要满足以下要求和假设</a:t>
            </a:r>
          </a:p>
        </p:txBody>
      </p:sp>
      <p:sp>
        <p:nvSpPr>
          <p:cNvPr id="3" name="内容占位符 2"/>
          <p:cNvSpPr>
            <a:spLocks noGrp="1"/>
          </p:cNvSpPr>
          <p:nvPr>
            <p:ph idx="1"/>
          </p:nvPr>
        </p:nvSpPr>
        <p:spPr/>
        <p:txBody>
          <a:bodyPr/>
          <a:lstStyle/>
          <a:p>
            <a:r>
              <a:rPr lang="zh-CN" altLang="en-US" dirty="0"/>
              <a:t>定时器管理必须尽可能简化</a:t>
            </a:r>
            <a:endParaRPr lang="en-US" altLang="zh-CN" dirty="0"/>
          </a:p>
          <a:p>
            <a:r>
              <a:rPr lang="zh-CN" altLang="en-US" dirty="0"/>
              <a:t>其设计必须在活动定时器大量增加时具有很好的伸缩性</a:t>
            </a:r>
            <a:endParaRPr lang="en-US" altLang="zh-CN" dirty="0"/>
          </a:p>
          <a:p>
            <a:r>
              <a:rPr lang="zh-CN" altLang="en-US" dirty="0"/>
              <a:t>大部分定时器在几秒或者最多几分钟内到期，而带有长延时的定时器相当少见</a:t>
            </a:r>
            <a:endParaRPr lang="en-US" altLang="zh-CN" dirty="0"/>
          </a:p>
          <a:p>
            <a:r>
              <a:rPr lang="zh-CN" altLang="en-US" dirty="0"/>
              <a:t>一个定时器应当在注册它的同一个</a:t>
            </a:r>
            <a:r>
              <a:rPr lang="en-US" altLang="zh-CN" dirty="0"/>
              <a:t>CPU</a:t>
            </a:r>
            <a:r>
              <a:rPr lang="zh-CN" altLang="en-US" dirty="0"/>
              <a:t>上运行</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do_timer</a:t>
            </a:r>
            <a:r>
              <a:rPr lang="zh-CN" altLang="en-US" dirty="0"/>
              <a:t>流程图</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928662" y="1643051"/>
            <a:ext cx="7572428" cy="371079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3.1.1 </a:t>
            </a:r>
            <a:r>
              <a:rPr lang="zh-CN" altLang="en-US" dirty="0"/>
              <a:t>低频率定时器相关</a:t>
            </a:r>
            <a:r>
              <a:rPr lang="en-US" altLang="zh-CN" dirty="0"/>
              <a:t>API</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定时器在内核中用一个链表来保存的，链表的每个节点都是一个定时器</a:t>
            </a:r>
            <a:endParaRPr lang="en-US" altLang="zh-CN" dirty="0"/>
          </a:p>
          <a:p>
            <a:r>
              <a:rPr lang="en-US" altLang="zh-CN" dirty="0">
                <a:latin typeface="Times New Roman" pitchFamily="18" charset="0"/>
                <a:cs typeface="Times New Roman" pitchFamily="18" charset="0"/>
              </a:rPr>
              <a:t>struct timer_list {</a:t>
            </a:r>
          </a:p>
          <a:p>
            <a:r>
              <a:rPr lang="en-US" altLang="zh-CN" dirty="0">
                <a:latin typeface="Times New Roman" pitchFamily="18" charset="0"/>
                <a:cs typeface="Times New Roman" pitchFamily="18" charset="0"/>
              </a:rPr>
              <a:t>    struct list_head entry;	/*</a:t>
            </a:r>
            <a:r>
              <a:rPr lang="zh-CN" altLang="en-US" dirty="0">
                <a:latin typeface="Times New Roman" pitchFamily="18" charset="0"/>
                <a:cs typeface="Times New Roman" pitchFamily="18" charset="0"/>
              </a:rPr>
              <a:t>定时器链表入口</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unsigned long expires; /*</a:t>
            </a:r>
            <a:r>
              <a:rPr lang="zh-CN" altLang="en-US" dirty="0">
                <a:latin typeface="Times New Roman" pitchFamily="18" charset="0"/>
                <a:cs typeface="Times New Roman" pitchFamily="18" charset="0"/>
              </a:rPr>
              <a:t>以</a:t>
            </a:r>
            <a:r>
              <a:rPr lang="en-US" altLang="zh-CN" dirty="0">
                <a:latin typeface="Times New Roman" pitchFamily="18" charset="0"/>
                <a:cs typeface="Times New Roman" pitchFamily="18" charset="0"/>
              </a:rPr>
              <a:t>jiffies</a:t>
            </a:r>
            <a:r>
              <a:rPr lang="zh-CN" altLang="en-US" dirty="0">
                <a:latin typeface="Times New Roman" pitchFamily="18" charset="0"/>
                <a:cs typeface="Times New Roman" pitchFamily="18" charset="0"/>
              </a:rPr>
              <a:t>为单位的定时值</a:t>
            </a:r>
            <a:r>
              <a:rPr lang="en-US" altLang="zh-CN" dirty="0">
                <a:latin typeface="Times New Roman" pitchFamily="18" charset="0"/>
                <a:cs typeface="Times New Roman" pitchFamily="18" charset="0"/>
              </a:rPr>
              <a:t>*/</a:t>
            </a:r>
          </a:p>
          <a:p>
            <a:pPr lvl="1">
              <a:buNone/>
            </a:pP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    void (*function)(unsigned long); /*</a:t>
            </a:r>
            <a:r>
              <a:rPr lang="zh-CN" altLang="en-US" dirty="0">
                <a:latin typeface="Times New Roman" pitchFamily="18" charset="0"/>
                <a:cs typeface="Times New Roman" pitchFamily="18" charset="0"/>
              </a:rPr>
              <a:t>定时器处理函数</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unsigned long data; /*</a:t>
            </a:r>
            <a:r>
              <a:rPr lang="zh-CN" altLang="en-US" dirty="0">
                <a:latin typeface="Times New Roman" pitchFamily="18" charset="0"/>
                <a:cs typeface="Times New Roman" pitchFamily="18" charset="0"/>
              </a:rPr>
              <a:t>传给处理函数的长整型参数</a:t>
            </a:r>
            <a:r>
              <a:rPr lang="en-US" altLang="zh-CN" dirty="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    struct tvec_base *base; /*</a:t>
            </a:r>
            <a:r>
              <a:rPr lang="zh-CN" altLang="en-US" dirty="0">
                <a:latin typeface="Times New Roman" pitchFamily="18" charset="0"/>
                <a:cs typeface="Times New Roman" pitchFamily="18" charset="0"/>
              </a:rPr>
              <a:t>定时器内部值，用户不要使用</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定时器的生命周期</a:t>
            </a:r>
          </a:p>
        </p:txBody>
      </p:sp>
      <p:sp>
        <p:nvSpPr>
          <p:cNvPr id="3" name="内容占位符 2"/>
          <p:cNvSpPr>
            <a:spLocks noGrp="1"/>
          </p:cNvSpPr>
          <p:nvPr>
            <p:ph idx="1"/>
          </p:nvPr>
        </p:nvSpPr>
        <p:spPr/>
        <p:txBody>
          <a:bodyPr/>
          <a:lstStyle/>
          <a:p>
            <a:r>
              <a:rPr lang="zh-CN" altLang="en-US" dirty="0"/>
              <a:t>动态定时器的生命周期，分下面几个步骤：</a:t>
            </a:r>
            <a:endParaRPr lang="en-US" altLang="zh-CN" dirty="0"/>
          </a:p>
          <a:p>
            <a:endParaRPr lang="zh-CN" altLang="en-US" dirty="0"/>
          </a:p>
        </p:txBody>
      </p:sp>
      <p:pic>
        <p:nvPicPr>
          <p:cNvPr id="4" name="图片 3" descr="2.png"/>
          <p:cNvPicPr>
            <a:picLocks noChangeAspect="1"/>
          </p:cNvPicPr>
          <p:nvPr/>
        </p:nvPicPr>
        <p:blipFill>
          <a:blip r:embed="rId2" cstate="print"/>
          <a:stretch>
            <a:fillRect/>
          </a:stretch>
        </p:blipFill>
        <p:spPr>
          <a:xfrm>
            <a:off x="742415" y="2457314"/>
            <a:ext cx="7659169" cy="194337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lnSpcReduction="10000"/>
          </a:bodyPr>
          <a:lstStyle/>
          <a:p>
            <a:r>
              <a:rPr lang="en-US" altLang="zh-CN" dirty="0"/>
              <a:t>1. </a:t>
            </a:r>
            <a:r>
              <a:rPr lang="zh-CN" altLang="en-US" dirty="0"/>
              <a:t>创建定时器需要先定义它：</a:t>
            </a:r>
            <a:endParaRPr lang="en-US" altLang="zh-CN" dirty="0"/>
          </a:p>
          <a:p>
            <a:pPr>
              <a:buNone/>
            </a:pPr>
            <a:r>
              <a:rPr lang="en-US" altLang="zh-CN" dirty="0"/>
              <a:t>	struct timer_list my_timer;//</a:t>
            </a:r>
            <a:r>
              <a:rPr lang="zh-CN" altLang="en-US" dirty="0"/>
              <a:t>定义定时器</a:t>
            </a:r>
            <a:endParaRPr lang="en-US" altLang="zh-CN" dirty="0"/>
          </a:p>
          <a:p>
            <a:r>
              <a:rPr lang="en-US" altLang="zh-CN" dirty="0"/>
              <a:t>2. </a:t>
            </a:r>
            <a:r>
              <a:rPr lang="zh-CN" altLang="en-US" dirty="0"/>
              <a:t>通过一个辅助函数来初始化，使用之前必须初始化：</a:t>
            </a:r>
            <a:endParaRPr lang="en-US" altLang="zh-CN" dirty="0"/>
          </a:p>
          <a:p>
            <a:pPr>
              <a:buNone/>
            </a:pPr>
            <a:r>
              <a:rPr lang="en-US" altLang="zh-CN" dirty="0"/>
              <a:t>	init_timer(&amp;my_timer);//</a:t>
            </a:r>
            <a:r>
              <a:rPr lang="zh-CN" altLang="en-US" dirty="0"/>
              <a:t>初始化定时器</a:t>
            </a:r>
            <a:endParaRPr lang="en-US" altLang="zh-CN" dirty="0"/>
          </a:p>
          <a:p>
            <a:r>
              <a:rPr lang="en-US" altLang="zh-CN" dirty="0"/>
              <a:t>3. </a:t>
            </a:r>
            <a:r>
              <a:rPr lang="zh-CN" altLang="en-US" dirty="0"/>
              <a:t>填充定时器：</a:t>
            </a:r>
            <a:endParaRPr lang="en-US" altLang="zh-CN" dirty="0"/>
          </a:p>
          <a:p>
            <a:pPr>
              <a:buNone/>
            </a:pPr>
            <a:r>
              <a:rPr lang="en-US" altLang="zh-CN" dirty="0"/>
              <a:t>	my_timer.expires = jiffies + delay;//</a:t>
            </a:r>
            <a:r>
              <a:rPr lang="zh-CN" altLang="en-US" dirty="0"/>
              <a:t>定义超时节拍数</a:t>
            </a:r>
            <a:endParaRPr lang="en-US" altLang="zh-CN" dirty="0"/>
          </a:p>
          <a:p>
            <a:pPr>
              <a:buNone/>
            </a:pPr>
            <a:r>
              <a:rPr lang="en-US" altLang="zh-CN" dirty="0"/>
              <a:t>	my_timer.data = 0;//</a:t>
            </a:r>
            <a:r>
              <a:rPr lang="zh-CN" altLang="en-US" dirty="0"/>
              <a:t>给定时器函数传入参数</a:t>
            </a:r>
            <a:endParaRPr lang="en-US" altLang="zh-CN" dirty="0"/>
          </a:p>
          <a:p>
            <a:pPr>
              <a:buNone/>
            </a:pPr>
            <a:r>
              <a:rPr lang="en-US" altLang="zh-CN" dirty="0"/>
              <a:t>	my_timer.function = my_function;//</a:t>
            </a:r>
            <a:r>
              <a:rPr lang="zh-CN" altLang="en-US" dirty="0"/>
              <a:t>定时器超时时，执行自定义函数</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92500" lnSpcReduction="10000"/>
          </a:bodyPr>
          <a:lstStyle/>
          <a:p>
            <a:r>
              <a:rPr lang="zh-CN" altLang="en-US" dirty="0"/>
              <a:t>宏</a:t>
            </a:r>
            <a:r>
              <a:rPr lang="en-US" altLang="zh-CN" dirty="0"/>
              <a:t>DEFINE _TIMER(_name, _function, _expires, _data)</a:t>
            </a:r>
            <a:r>
              <a:rPr lang="zh-CN" altLang="en-US" dirty="0"/>
              <a:t>；用于声明一个静态的</a:t>
            </a:r>
            <a:r>
              <a:rPr lang="en-US" altLang="zh-CN" dirty="0"/>
              <a:t>timer_list</a:t>
            </a:r>
            <a:r>
              <a:rPr lang="zh-CN" altLang="en-US" dirty="0"/>
              <a:t>实例</a:t>
            </a:r>
            <a:endParaRPr lang="en-US" altLang="zh-CN" dirty="0"/>
          </a:p>
          <a:p>
            <a:r>
              <a:rPr lang="en-US" altLang="zh-CN" dirty="0"/>
              <a:t>4. </a:t>
            </a:r>
            <a:r>
              <a:rPr lang="zh-CN" altLang="en-US" dirty="0"/>
              <a:t>从定时器数据结构来看，这个函数原型应该如下所示：</a:t>
            </a:r>
            <a:endParaRPr lang="en-US" altLang="zh-CN" dirty="0"/>
          </a:p>
          <a:p>
            <a:pPr>
              <a:buNone/>
            </a:pPr>
            <a:r>
              <a:rPr lang="en-US" altLang="zh-CN" dirty="0"/>
              <a:t>	void my_function(unsigned long data);</a:t>
            </a:r>
          </a:p>
          <a:p>
            <a:pPr>
              <a:buNone/>
            </a:pPr>
            <a:r>
              <a:rPr lang="en-US" altLang="zh-CN" dirty="0"/>
              <a:t>	//data</a:t>
            </a:r>
            <a:r>
              <a:rPr lang="zh-CN" altLang="en-US" dirty="0"/>
              <a:t>参数可以使你一个处理函数注册多个定时器</a:t>
            </a:r>
            <a:endParaRPr lang="en-US" altLang="zh-CN" dirty="0"/>
          </a:p>
          <a:p>
            <a:r>
              <a:rPr lang="en-US" altLang="zh-CN" dirty="0"/>
              <a:t>5. </a:t>
            </a:r>
            <a:r>
              <a:rPr lang="zh-CN" altLang="en-US" dirty="0"/>
              <a:t>激活定时器</a:t>
            </a:r>
            <a:endParaRPr lang="en-US" altLang="zh-CN" dirty="0"/>
          </a:p>
          <a:p>
            <a:pPr>
              <a:buNone/>
            </a:pPr>
            <a:r>
              <a:rPr lang="en-US" altLang="zh-CN" dirty="0"/>
              <a:t>	</a:t>
            </a:r>
            <a:r>
              <a:rPr lang="zh-CN" altLang="en-US" dirty="0"/>
              <a:t>激活定时器之后才会被触发，否则定时器不会执行，修改定时器主要是修改定时器的延迟时间，修改定时器后，不管原先定时器有没有被激活，都会处于激活状态。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en-US" altLang="zh-CN" dirty="0"/>
              <a:t>add_timer(&amp;my_timer);//</a:t>
            </a:r>
            <a:r>
              <a:rPr lang="zh-CN" altLang="en-US" dirty="0"/>
              <a:t>激活定时器</a:t>
            </a:r>
            <a:endParaRPr lang="en-US" altLang="zh-CN" dirty="0"/>
          </a:p>
          <a:p>
            <a:r>
              <a:rPr lang="en-US" altLang="zh-CN" dirty="0"/>
              <a:t>mod_timer(&amp;my_timer, jiffies + new_delay);</a:t>
            </a:r>
          </a:p>
          <a:p>
            <a:pPr>
              <a:buNone/>
            </a:pPr>
            <a:r>
              <a:rPr lang="en-US" altLang="zh-CN" dirty="0"/>
              <a:t>	//</a:t>
            </a:r>
            <a:r>
              <a:rPr lang="zh-CN" altLang="en-US" dirty="0"/>
              <a:t>修改定时器，设置新的延迟时间</a:t>
            </a:r>
            <a:endParaRPr lang="en-US" altLang="zh-CN" dirty="0"/>
          </a:p>
          <a:p>
            <a:r>
              <a:rPr lang="en-US" altLang="zh-CN" dirty="0"/>
              <a:t>5. </a:t>
            </a:r>
            <a:r>
              <a:rPr lang="zh-CN" altLang="en-US" dirty="0"/>
              <a:t>触发定时器</a:t>
            </a:r>
            <a:endParaRPr lang="en-US" altLang="zh-CN" dirty="0"/>
          </a:p>
          <a:p>
            <a:pPr>
              <a:buNone/>
            </a:pPr>
            <a:r>
              <a:rPr lang="en-US" altLang="zh-CN" dirty="0"/>
              <a:t>	         </a:t>
            </a:r>
            <a:r>
              <a:rPr lang="zh-CN" altLang="en-US" dirty="0"/>
              <a:t>每次时钟中断处理程序都会检查已经激活的定时器时候超时，如果超时就执行定时器结构中的自定义函数。</a:t>
            </a:r>
            <a:endParaRPr lang="en-US" altLang="zh-CN" dirty="0"/>
          </a:p>
          <a:p>
            <a:r>
              <a:rPr lang="en-US" altLang="zh-CN" dirty="0"/>
              <a:t>6. </a:t>
            </a:r>
            <a:r>
              <a:rPr lang="zh-CN" altLang="en-US" dirty="0"/>
              <a:t>删除定时器</a:t>
            </a:r>
            <a:endParaRPr lang="en-US" altLang="zh-CN" dirty="0"/>
          </a:p>
          <a:p>
            <a:pPr>
              <a:buNone/>
            </a:pPr>
            <a:r>
              <a:rPr lang="en-US" altLang="zh-CN" dirty="0"/>
              <a:t>	</a:t>
            </a:r>
            <a:r>
              <a:rPr lang="zh-CN" altLang="en-US" dirty="0"/>
              <a:t>激活和未激活的定时器都可以删除，已经超时的定时器会自动删除，不用特意删除。</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en-US" altLang="zh-CN" dirty="0"/>
              <a:t>/*</a:t>
            </a:r>
          </a:p>
          <a:p>
            <a:pPr lvl="1">
              <a:buNone/>
            </a:pPr>
            <a:r>
              <a:rPr lang="en-US" altLang="zh-CN" dirty="0"/>
              <a:t> * </a:t>
            </a:r>
            <a:r>
              <a:rPr lang="zh-CN" altLang="en-US" dirty="0"/>
              <a:t>删除激活的定时器时，此函数返回</a:t>
            </a:r>
            <a:r>
              <a:rPr lang="en-US" altLang="zh-CN" dirty="0"/>
              <a:t>1</a:t>
            </a:r>
          </a:p>
          <a:p>
            <a:pPr lvl="1">
              <a:buNone/>
            </a:pPr>
            <a:r>
              <a:rPr lang="en-US" altLang="zh-CN" dirty="0"/>
              <a:t> *</a:t>
            </a:r>
            <a:r>
              <a:rPr lang="zh-CN" altLang="en-US" dirty="0"/>
              <a:t> 删除未激活的定时器时，此函数返回</a:t>
            </a:r>
            <a:r>
              <a:rPr lang="en-US" altLang="zh-CN" dirty="0"/>
              <a:t>0</a:t>
            </a:r>
          </a:p>
          <a:p>
            <a:pPr lvl="1">
              <a:buNone/>
            </a:pPr>
            <a:r>
              <a:rPr lang="en-US" altLang="zh-CN" dirty="0"/>
              <a:t> */</a:t>
            </a:r>
          </a:p>
          <a:p>
            <a:pPr lvl="1">
              <a:buNone/>
            </a:pPr>
            <a:r>
              <a:rPr lang="en-US" altLang="zh-CN" dirty="0"/>
              <a:t>del_timer(&amp;my_timer);</a:t>
            </a:r>
          </a:p>
          <a:p>
            <a:pPr marL="342900" lvl="1" indent="-342900">
              <a:buNone/>
            </a:pPr>
            <a:r>
              <a:rPr lang="en-US" altLang="zh-CN" dirty="0"/>
              <a:t>		  </a:t>
            </a:r>
          </a:p>
          <a:p>
            <a:pPr marL="342900" lvl="1" indent="-342900">
              <a:buNone/>
            </a:pPr>
            <a:r>
              <a:rPr lang="en-US" altLang="zh-CN" dirty="0"/>
              <a:t>	         </a:t>
            </a:r>
            <a:r>
              <a:rPr lang="zh-CN" altLang="en-US" dirty="0"/>
              <a:t>在多核处理器上用</a:t>
            </a:r>
            <a:r>
              <a:rPr lang="en-US" altLang="zh-CN" dirty="0" err="1"/>
              <a:t>del_timer</a:t>
            </a:r>
            <a:r>
              <a:rPr lang="zh-CN" altLang="en-US" dirty="0"/>
              <a:t>函数删除定时器时，可能在删除时正好另一个</a:t>
            </a:r>
            <a:r>
              <a:rPr lang="en-US" altLang="zh-CN" dirty="0"/>
              <a:t>CPU</a:t>
            </a:r>
            <a:r>
              <a:rPr lang="zh-CN" altLang="en-US" dirty="0"/>
              <a:t>核上的时钟中断处理程序正在执行这个定时器，于是形成了竞争条件。</a:t>
            </a:r>
            <a:endParaRPr lang="en-US" altLang="zh-CN" dirty="0"/>
          </a:p>
          <a:p>
            <a:pPr marL="342900" lvl="1" indent="-342900">
              <a:buNone/>
            </a:pPr>
            <a:r>
              <a:rPr lang="en-US" altLang="zh-CN" dirty="0"/>
              <a:t>	</a:t>
            </a:r>
            <a:endParaRPr lang="zh-CN" altLang="en-US" dirty="0"/>
          </a:p>
          <a:p>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92500" lnSpcReduction="10000"/>
          </a:bodyPr>
          <a:lstStyle/>
          <a:p>
            <a:r>
              <a:rPr lang="zh-CN" altLang="en-US" dirty="0"/>
              <a:t>为了避免竞争条件，建议使用</a:t>
            </a:r>
            <a:r>
              <a:rPr lang="en-US" altLang="zh-CN" dirty="0"/>
              <a:t>del_timer_sync</a:t>
            </a:r>
            <a:r>
              <a:rPr lang="zh-CN" altLang="en-US" dirty="0"/>
              <a:t>函数来删除定时器。</a:t>
            </a:r>
            <a:endParaRPr lang="en-US" altLang="zh-CN" dirty="0"/>
          </a:p>
          <a:p>
            <a:pPr>
              <a:buNone/>
            </a:pPr>
            <a:endParaRPr lang="en-US" altLang="zh-CN" dirty="0"/>
          </a:p>
          <a:p>
            <a:r>
              <a:rPr lang="en-US" altLang="zh-CN" dirty="0"/>
              <a:t>del_timer_sync</a:t>
            </a:r>
            <a:r>
              <a:rPr lang="zh-CN" altLang="en-US" dirty="0"/>
              <a:t>函数会等待其他处理器上的定时器处理程序全部结束后，才删除指定的定时器</a:t>
            </a:r>
            <a:endParaRPr lang="en-US" altLang="zh-CN" dirty="0"/>
          </a:p>
          <a:p>
            <a:pPr>
              <a:buNone/>
            </a:pPr>
            <a:endParaRPr lang="en-US" altLang="zh-CN" dirty="0"/>
          </a:p>
          <a:p>
            <a:r>
              <a:rPr lang="en-US" altLang="zh-CN" dirty="0"/>
              <a:t>/*</a:t>
            </a:r>
          </a:p>
          <a:p>
            <a:r>
              <a:rPr lang="en-US" altLang="zh-CN" dirty="0"/>
              <a:t>  * </a:t>
            </a:r>
            <a:r>
              <a:rPr lang="zh-CN" altLang="en-US" dirty="0"/>
              <a:t>和</a:t>
            </a:r>
            <a:r>
              <a:rPr lang="en-US" altLang="zh-CN" dirty="0"/>
              <a:t>del_timer</a:t>
            </a:r>
            <a:r>
              <a:rPr lang="zh-CN" altLang="en-US" dirty="0"/>
              <a:t>不同，</a:t>
            </a:r>
            <a:r>
              <a:rPr lang="en-US" altLang="zh-CN" dirty="0"/>
              <a:t>del_timer_sync</a:t>
            </a:r>
            <a:r>
              <a:rPr lang="zh-CN" altLang="en-US" dirty="0"/>
              <a:t>不能在中断上下文中执行</a:t>
            </a:r>
            <a:endParaRPr lang="en-US" altLang="zh-CN" dirty="0"/>
          </a:p>
          <a:p>
            <a:r>
              <a:rPr lang="en-US" altLang="zh-CN" dirty="0"/>
              <a:t>  */</a:t>
            </a:r>
          </a:p>
          <a:p>
            <a:r>
              <a:rPr lang="en-US" altLang="zh-CN" dirty="0"/>
              <a:t>del_timer_sync(&amp;my_timer);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对于该函数应注意以下几点：</a:t>
            </a:r>
          </a:p>
        </p:txBody>
      </p:sp>
      <p:sp>
        <p:nvSpPr>
          <p:cNvPr id="3" name="内容占位符 2"/>
          <p:cNvSpPr>
            <a:spLocks noGrp="1"/>
          </p:cNvSpPr>
          <p:nvPr>
            <p:ph idx="1"/>
          </p:nvPr>
        </p:nvSpPr>
        <p:spPr/>
        <p:txBody>
          <a:bodyPr>
            <a:normAutofit lnSpcReduction="10000"/>
          </a:bodyPr>
          <a:lstStyle/>
          <a:p>
            <a:r>
              <a:rPr lang="zh-CN" altLang="en-US" dirty="0"/>
              <a:t>如果在非原子上下文调用了该函数，函数可能休眠</a:t>
            </a:r>
            <a:endParaRPr lang="en-US" altLang="zh-CN" dirty="0"/>
          </a:p>
          <a:p>
            <a:r>
              <a:rPr lang="zh-CN" altLang="en-US" dirty="0"/>
              <a:t>如果在原子上下文调用了它，它会保持忙等待</a:t>
            </a:r>
            <a:endParaRPr lang="en-US" altLang="zh-CN" dirty="0"/>
          </a:p>
          <a:p>
            <a:r>
              <a:rPr lang="zh-CN" altLang="en-US" dirty="0"/>
              <a:t>不能在中断上下文调用它</a:t>
            </a:r>
            <a:endParaRPr lang="en-US" altLang="zh-CN" dirty="0"/>
          </a:p>
          <a:p>
            <a:r>
              <a:rPr lang="zh-CN" altLang="en-US" dirty="0"/>
              <a:t>在处理函数拥有锁时，如果定时器也企图获取相同的锁，就可能造成死锁</a:t>
            </a:r>
            <a:endParaRPr lang="en-US" altLang="zh-CN" dirty="0"/>
          </a:p>
          <a:p>
            <a:r>
              <a:rPr lang="zh-CN" altLang="en-US" dirty="0"/>
              <a:t>调用了该函数，定时器处理函数不能重新注册自己</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a:t>
            </a:r>
            <a:r>
              <a:rPr lang="zh-CN" altLang="en-US" dirty="0"/>
              <a:t>在了解定时器之前先了解三个概念</a:t>
            </a:r>
          </a:p>
        </p:txBody>
      </p:sp>
      <p:sp>
        <p:nvSpPr>
          <p:cNvPr id="3" name="内容占位符 2"/>
          <p:cNvSpPr>
            <a:spLocks noGrp="1"/>
          </p:cNvSpPr>
          <p:nvPr>
            <p:ph idx="1"/>
          </p:nvPr>
        </p:nvSpPr>
        <p:spPr/>
        <p:txBody>
          <a:bodyPr/>
          <a:lstStyle/>
          <a:p>
            <a:r>
              <a:rPr lang="zh-CN" altLang="en-US" dirty="0"/>
              <a:t>节拍率：</a:t>
            </a:r>
            <a:r>
              <a:rPr lang="en-US" altLang="zh-CN" dirty="0"/>
              <a:t>HZ</a:t>
            </a:r>
          </a:p>
          <a:p>
            <a:r>
              <a:rPr lang="en-US" altLang="zh-CN" dirty="0"/>
              <a:t>Jiffies</a:t>
            </a:r>
          </a:p>
          <a:p>
            <a:r>
              <a:rPr lang="zh-CN" altLang="en-US" dirty="0"/>
              <a:t>时钟中断处理程序</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Int timer_pending(const struct timer_list *timer);</a:t>
            </a:r>
          </a:p>
          <a:p>
            <a:r>
              <a:rPr lang="zh-CN" altLang="en-US" dirty="0"/>
              <a:t>返回真或假来表示定时器当前是否正被调度执行</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t>关于</a:t>
            </a:r>
            <a:r>
              <a:rPr lang="en-US" altLang="zh-CN" sz="2800" dirty="0"/>
              <a:t>struct tvec_t_base_s *base</a:t>
            </a:r>
            <a:r>
              <a:rPr lang="zh-CN" altLang="en-US" sz="2800" dirty="0"/>
              <a:t>；</a:t>
            </a:r>
          </a:p>
        </p:txBody>
      </p:sp>
      <p:sp>
        <p:nvSpPr>
          <p:cNvPr id="3" name="内容占位符 2"/>
          <p:cNvSpPr>
            <a:spLocks noGrp="1"/>
          </p:cNvSpPr>
          <p:nvPr>
            <p:ph idx="1"/>
          </p:nvPr>
        </p:nvSpPr>
        <p:spPr/>
        <p:txBody>
          <a:bodyPr>
            <a:normAutofit/>
          </a:bodyPr>
          <a:lstStyle/>
          <a:p>
            <a:r>
              <a:rPr lang="en-US" altLang="zh-CN" dirty="0"/>
              <a:t>base</a:t>
            </a:r>
            <a:r>
              <a:rPr lang="zh-CN" altLang="en-US" dirty="0"/>
              <a:t>是一个指针，指向一个基元素，其中的定时器按照时间排序。系统中的每个处理器对应于一个基元素，因而可使用</a:t>
            </a:r>
            <a:r>
              <a:rPr lang="en-US" altLang="zh-CN" dirty="0"/>
              <a:t>base</a:t>
            </a:r>
            <a:r>
              <a:rPr lang="zh-CN" altLang="en-US" dirty="0"/>
              <a:t>确定定时器在哪个</a:t>
            </a:r>
            <a:r>
              <a:rPr lang="en-US" altLang="zh-CN" dirty="0"/>
              <a:t>CPU</a:t>
            </a:r>
            <a:r>
              <a:rPr lang="zh-CN" altLang="en-US" dirty="0"/>
              <a:t>上运行。</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571472" y="857232"/>
            <a:ext cx="8229600" cy="3832016"/>
          </a:xfrm>
          <a:prstGeom prst="rect">
            <a:avLst/>
          </a:prstGeom>
          <a:noFill/>
          <a:ln w="9525">
            <a:noFill/>
            <a:miter lim="800000"/>
            <a:headEnd/>
            <a:tailEnd/>
          </a:ln>
          <a:effectLst/>
        </p:spPr>
      </p:pic>
      <p:sp>
        <p:nvSpPr>
          <p:cNvPr id="5" name="TextBox 4"/>
          <p:cNvSpPr txBox="1"/>
          <p:nvPr/>
        </p:nvSpPr>
        <p:spPr>
          <a:xfrm>
            <a:off x="571472" y="5214950"/>
            <a:ext cx="8072494" cy="369332"/>
          </a:xfrm>
          <a:prstGeom prst="rect">
            <a:avLst/>
          </a:prstGeom>
          <a:noFill/>
        </p:spPr>
        <p:txBody>
          <a:bodyPr wrap="square" rtlCol="0">
            <a:spAutoFit/>
          </a:bodyPr>
          <a:lstStyle/>
          <a:p>
            <a:pPr algn="ctr"/>
            <a:r>
              <a:rPr lang="zh-CN" altLang="en-US" dirty="0"/>
              <a:t>图</a:t>
            </a:r>
            <a:r>
              <a:rPr lang="en-US" altLang="zh-CN" dirty="0"/>
              <a:t>1-3  </a:t>
            </a:r>
            <a:r>
              <a:rPr lang="zh-CN" altLang="en-US" dirty="0"/>
              <a:t>用于管理定时器的数据结构</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3.2 </a:t>
            </a:r>
            <a:r>
              <a:rPr lang="zh-CN" altLang="en-US" dirty="0"/>
              <a:t>高分辨率定时器</a:t>
            </a:r>
          </a:p>
        </p:txBody>
      </p:sp>
      <p:sp>
        <p:nvSpPr>
          <p:cNvPr id="3" name="内容占位符 2"/>
          <p:cNvSpPr>
            <a:spLocks noGrp="1"/>
          </p:cNvSpPr>
          <p:nvPr>
            <p:ph idx="1"/>
          </p:nvPr>
        </p:nvSpPr>
        <p:spPr/>
        <p:txBody>
          <a:bodyPr/>
          <a:lstStyle/>
          <a:p>
            <a:pPr>
              <a:buNone/>
            </a:pPr>
            <a:r>
              <a:rPr lang="en-US" altLang="zh-CN" dirty="0"/>
              <a:t>	         </a:t>
            </a:r>
            <a:r>
              <a:rPr lang="zh-CN" altLang="en-US" dirty="0"/>
              <a:t>常规的低分辨率内核定时器针对“超时”的应用场景做了优化，同时低分辨率定时器的实现和</a:t>
            </a:r>
            <a:r>
              <a:rPr lang="en-US" altLang="zh-CN" dirty="0"/>
              <a:t>jiffies</a:t>
            </a:r>
            <a:r>
              <a:rPr lang="zh-CN" altLang="en-US" dirty="0"/>
              <a:t>紧密相连，因而无法应用于需要高精度定时的场合，为此</a:t>
            </a:r>
            <a:r>
              <a:rPr lang="en-US" altLang="zh-CN" dirty="0"/>
              <a:t>Linux</a:t>
            </a:r>
            <a:r>
              <a:rPr lang="zh-CN" altLang="en-US" dirty="0"/>
              <a:t>提供了高分辨率定时器</a:t>
            </a:r>
            <a:r>
              <a:rPr lang="en-US" altLang="zh-CN" dirty="0"/>
              <a:t>hrtimer</a:t>
            </a:r>
            <a:r>
              <a:rPr lang="zh-CN" alt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a:bodyPr>
          <a:lstStyle/>
          <a:p>
            <a:pPr>
              <a:buNone/>
            </a:pPr>
            <a:r>
              <a:rPr lang="en-US" altLang="zh-CN" dirty="0"/>
              <a:t>	            hrtimer</a:t>
            </a:r>
            <a:r>
              <a:rPr lang="zh-CN" altLang="en-US" dirty="0"/>
              <a:t>是建立在</a:t>
            </a:r>
            <a:r>
              <a:rPr lang="en-US" altLang="zh-CN" dirty="0"/>
              <a:t>per-CPU</a:t>
            </a:r>
            <a:r>
              <a:rPr lang="zh-CN" altLang="en-US" dirty="0"/>
              <a:t>时钟事件设备上，如果</a:t>
            </a:r>
            <a:r>
              <a:rPr lang="en-US" altLang="zh-CN" dirty="0"/>
              <a:t>SMP</a:t>
            </a:r>
            <a:r>
              <a:rPr lang="zh-CN" altLang="en-US" dirty="0"/>
              <a:t>系统中只存在一个全局时钟事件设备，则这样的系统无法支持高跟分辨率定时器。高分辨率定时器需要由</a:t>
            </a:r>
            <a:r>
              <a:rPr lang="en-US" altLang="zh-CN" dirty="0"/>
              <a:t>CPU</a:t>
            </a:r>
            <a:r>
              <a:rPr lang="zh-CN" altLang="en-US" dirty="0"/>
              <a:t>得本地时钟事件设备来支持，即它的</a:t>
            </a:r>
            <a:r>
              <a:rPr lang="en-US" altLang="zh-CN" dirty="0"/>
              <a:t>per-CPU</a:t>
            </a:r>
            <a:r>
              <a:rPr lang="zh-CN" altLang="en-US" dirty="0"/>
              <a:t>的。为了支持</a:t>
            </a:r>
            <a:r>
              <a:rPr lang="en-US" altLang="zh-CN" dirty="0"/>
              <a:t>hrtimer</a:t>
            </a:r>
            <a:r>
              <a:rPr lang="zh-CN" altLang="en-US" dirty="0"/>
              <a:t>，内核需要配置</a:t>
            </a:r>
            <a:r>
              <a:rPr lang="en-US" altLang="zh-CN" dirty="0"/>
              <a:t>CONFIG_HIGH_RES_TIMERS = y</a:t>
            </a:r>
            <a:r>
              <a:rPr lang="zh-CN" altLang="en-US" dirty="0"/>
              <a:t>。</a:t>
            </a:r>
            <a:r>
              <a:rPr lang="en-US" altLang="zh-CN" dirty="0"/>
              <a:t>hrtimer</a:t>
            </a:r>
            <a:r>
              <a:rPr lang="zh-CN" altLang="en-US" dirty="0"/>
              <a:t>有两种工作模式：低精度模式和高精度模式。虽然</a:t>
            </a:r>
            <a:r>
              <a:rPr lang="en-US" altLang="zh-CN" dirty="0"/>
              <a:t>hrtimer</a:t>
            </a:r>
            <a:r>
              <a:rPr lang="zh-CN" altLang="en-US" dirty="0"/>
              <a:t>子系统为了高精度</a:t>
            </a:r>
            <a:r>
              <a:rPr lang="en-US" altLang="zh-CN" dirty="0"/>
              <a:t>timer</a:t>
            </a:r>
            <a:r>
              <a:rPr lang="zh-CN" altLang="en-US" dirty="0"/>
              <a:t>准备的，但是系统可能在运行过程中动态大切换到不同精度的时钟源设备，因此，</a:t>
            </a:r>
            <a:r>
              <a:rPr lang="en-US" altLang="zh-CN" dirty="0"/>
              <a:t>hrtimer</a:t>
            </a:r>
            <a:r>
              <a:rPr lang="zh-CN" altLang="en-US" dirty="0"/>
              <a:t>必须能够在低精度模式和高精度模式下自由切换。</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pPr>
              <a:buNone/>
            </a:pPr>
            <a:r>
              <a:rPr lang="en-US" altLang="zh-CN" dirty="0"/>
              <a:t>	         </a:t>
            </a:r>
            <a:r>
              <a:rPr lang="zh-CN" altLang="en-US" dirty="0"/>
              <a:t>高分辨率定时器基于红黑树实现，它独立于周期时钟，不使用基于</a:t>
            </a:r>
            <a:r>
              <a:rPr lang="en-US" altLang="zh-CN" dirty="0"/>
              <a:t>jiffies</a:t>
            </a:r>
            <a:r>
              <a:rPr lang="zh-CN" altLang="en-US" dirty="0"/>
              <a:t>的时间规格，而是采用了纳秒时间戳。</a:t>
            </a:r>
            <a:endParaRPr lang="en-US" altLang="zh-CN" dirty="0"/>
          </a:p>
          <a:p>
            <a:pPr>
              <a:buNone/>
            </a:pPr>
            <a:r>
              <a:rPr lang="en-US" altLang="zh-CN" dirty="0"/>
              <a:t>	</a:t>
            </a:r>
          </a:p>
          <a:p>
            <a:pPr>
              <a:buNone/>
            </a:pPr>
            <a:r>
              <a:rPr lang="en-US" altLang="zh-CN" dirty="0"/>
              <a:t>	</a:t>
            </a:r>
            <a:r>
              <a:rPr lang="zh-CN" altLang="en-US" dirty="0"/>
              <a:t>高分辨率定时器基于两种时钟实现：</a:t>
            </a:r>
            <a:endParaRPr lang="en-US" altLang="zh-CN" dirty="0"/>
          </a:p>
          <a:p>
            <a:r>
              <a:rPr lang="zh-CN" altLang="en-US" dirty="0"/>
              <a:t>单调时钟</a:t>
            </a:r>
            <a:r>
              <a:rPr lang="en-US" altLang="zh-CN" dirty="0"/>
              <a:t>CLOCK_MONOTONIC:</a:t>
            </a:r>
            <a:r>
              <a:rPr lang="zh-CN" altLang="en-US" dirty="0"/>
              <a:t>从</a:t>
            </a:r>
            <a:r>
              <a:rPr lang="en-US" altLang="zh-CN" dirty="0"/>
              <a:t>0</a:t>
            </a:r>
            <a:r>
              <a:rPr lang="zh-CN" altLang="en-US" dirty="0"/>
              <a:t>开始单调递增</a:t>
            </a:r>
            <a:endParaRPr lang="en-US" altLang="zh-CN" dirty="0"/>
          </a:p>
          <a:p>
            <a:r>
              <a:rPr lang="zh-CN" altLang="en-US" dirty="0"/>
              <a:t>实时时钟</a:t>
            </a:r>
            <a:r>
              <a:rPr lang="en-US" altLang="zh-CN" dirty="0"/>
              <a:t>CLOCK_REALTIME:</a:t>
            </a:r>
            <a:r>
              <a:rPr lang="zh-CN" altLang="en-US" dirty="0"/>
              <a:t>系统实际时间，可能跳跃，比如系统时间改变</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endParaRPr lang="en-US" altLang="zh-CN" dirty="0"/>
          </a:p>
          <a:p>
            <a:endParaRPr lang="en-US" altLang="zh-CN" dirty="0"/>
          </a:p>
          <a:p>
            <a:pPr>
              <a:buNone/>
            </a:pPr>
            <a:r>
              <a:rPr lang="en-US" altLang="zh-CN" dirty="0"/>
              <a:t>		   </a:t>
            </a:r>
            <a:r>
              <a:rPr lang="zh-CN" altLang="en-US" dirty="0"/>
              <a:t>高分辨率模式下高分辨率定时器的时钟事件设备在定时器到期引发中断，该中断由</a:t>
            </a:r>
            <a:r>
              <a:rPr lang="en-US" altLang="zh-CN" dirty="0" err="1"/>
              <a:t>hrtimer_interrupt</a:t>
            </a:r>
            <a:r>
              <a:rPr lang="zh-CN" altLang="en-US" dirty="0"/>
              <a:t>处理，如果没有提供高分辨率时钟，则高分辨率定时器的到期操作由</a:t>
            </a:r>
            <a:r>
              <a:rPr lang="en-US" altLang="zh-CN" dirty="0" err="1"/>
              <a:t>hrtimer_run_queues</a:t>
            </a:r>
            <a:r>
              <a:rPr lang="zh-CN" altLang="en-US" dirty="0"/>
              <a:t>完成。</a:t>
            </a:r>
            <a:endParaRPr lang="en-US" altLang="zh-CN" dirty="0"/>
          </a:p>
          <a:p>
            <a:endParaRPr lang="en-US" altLang="zh-CN"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3.2.1 </a:t>
            </a:r>
            <a:r>
              <a:rPr lang="zh-CN" altLang="en-US" dirty="0"/>
              <a:t>高分辨率定时器数据结构和</a:t>
            </a:r>
            <a:r>
              <a:rPr lang="en-US" altLang="zh-CN" dirty="0"/>
              <a:t>API</a:t>
            </a:r>
            <a:endParaRPr lang="zh-CN" altLang="en-US" dirty="0"/>
          </a:p>
        </p:txBody>
      </p:sp>
      <p:sp>
        <p:nvSpPr>
          <p:cNvPr id="3" name="内容占位符 2"/>
          <p:cNvSpPr>
            <a:spLocks noGrp="1"/>
          </p:cNvSpPr>
          <p:nvPr>
            <p:ph idx="1"/>
          </p:nvPr>
        </p:nvSpPr>
        <p:spPr/>
        <p:txBody>
          <a:bodyPr/>
          <a:lstStyle/>
          <a:p>
            <a:r>
              <a:rPr lang="en-US" altLang="zh-CN" dirty="0"/>
              <a:t>hrtimer_bases</a:t>
            </a:r>
            <a:r>
              <a:rPr lang="zh-CN" altLang="en-US" dirty="0"/>
              <a:t>是实现</a:t>
            </a:r>
            <a:r>
              <a:rPr lang="en-US" altLang="zh-CN" dirty="0"/>
              <a:t>hrtimer</a:t>
            </a:r>
            <a:r>
              <a:rPr lang="zh-CN" altLang="en-US" dirty="0"/>
              <a:t>的核心数据结构，通过</a:t>
            </a:r>
            <a:r>
              <a:rPr lang="en-US" altLang="zh-CN" dirty="0"/>
              <a:t>hrtimer_bases, hrtimer</a:t>
            </a:r>
            <a:r>
              <a:rPr lang="zh-CN" altLang="en-US" dirty="0"/>
              <a:t>可以管理挂在每一个</a:t>
            </a:r>
            <a:r>
              <a:rPr lang="en-US" altLang="zh-CN" dirty="0"/>
              <a:t>CPU</a:t>
            </a:r>
            <a:r>
              <a:rPr lang="zh-CN" altLang="en-US" dirty="0"/>
              <a:t>上的所有</a:t>
            </a:r>
            <a:r>
              <a:rPr lang="en-US" altLang="zh-CN" dirty="0"/>
              <a:t>timer</a:t>
            </a:r>
            <a:r>
              <a:rPr lang="zh-CN" altLang="en-US" dirty="0"/>
              <a:t>。每个</a:t>
            </a:r>
            <a:r>
              <a:rPr lang="en-US" altLang="zh-CN" dirty="0"/>
              <a:t>CPU</a:t>
            </a:r>
            <a:r>
              <a:rPr lang="zh-CN" altLang="en-US" dirty="0"/>
              <a:t>上的</a:t>
            </a:r>
            <a:r>
              <a:rPr lang="en-US" altLang="zh-CN" dirty="0"/>
              <a:t>timer list</a:t>
            </a:r>
            <a:r>
              <a:rPr lang="zh-CN" altLang="en-US" dirty="0"/>
              <a:t>不再使用 </a:t>
            </a:r>
            <a:r>
              <a:rPr lang="en-US" altLang="zh-CN" dirty="0"/>
              <a:t>timer wheel</a:t>
            </a:r>
            <a:r>
              <a:rPr lang="zh-CN" altLang="en-US" dirty="0"/>
              <a:t>中多级链表的实现方式，而是采用了红黑树来进行管理。定义如下：</a:t>
            </a:r>
            <a:endParaRPr lang="en-US" altLang="zh-CN" dirty="0"/>
          </a:p>
          <a:p>
            <a:r>
              <a:rPr lang="en-US" altLang="zh-CN" dirty="0"/>
              <a:t>DEFINE_PER_CPU(struct hrtimer_cpu_base, hrtimer_bases)</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t>内核用一个</a:t>
            </a:r>
            <a:r>
              <a:rPr lang="en-US" altLang="zh-CN" sz="2800" dirty="0"/>
              <a:t>hrtimer</a:t>
            </a:r>
            <a:r>
              <a:rPr lang="zh-CN" altLang="en-US" sz="2800" dirty="0"/>
              <a:t>结构来表示一个高精度定时器：</a:t>
            </a:r>
          </a:p>
        </p:txBody>
      </p:sp>
      <p:sp>
        <p:nvSpPr>
          <p:cNvPr id="3" name="内容占位符 2"/>
          <p:cNvSpPr>
            <a:spLocks noGrp="1"/>
          </p:cNvSpPr>
          <p:nvPr>
            <p:ph idx="1"/>
          </p:nvPr>
        </p:nvSpPr>
        <p:spPr/>
        <p:txBody>
          <a:bodyPr>
            <a:normAutofit fontScale="70000" lnSpcReduction="20000"/>
          </a:bodyPr>
          <a:lstStyle/>
          <a:p>
            <a:r>
              <a:rPr lang="en-US" altLang="zh-CN" dirty="0"/>
              <a:t>struct hrtimer {</a:t>
            </a:r>
          </a:p>
          <a:p>
            <a:r>
              <a:rPr lang="en-US" altLang="zh-CN" dirty="0"/>
              <a:t>        struct timerqueue_node          node;</a:t>
            </a:r>
          </a:p>
          <a:p>
            <a:r>
              <a:rPr lang="en-US" altLang="zh-CN" dirty="0"/>
              <a:t>        ktime_t                         _softexpires;</a:t>
            </a:r>
          </a:p>
          <a:p>
            <a:r>
              <a:rPr lang="en-US" altLang="zh-CN" dirty="0"/>
              <a:t>        enum hrtimer_restart            (*function)(struct hrtimer *);</a:t>
            </a:r>
          </a:p>
          <a:p>
            <a:r>
              <a:rPr lang="en-US" altLang="zh-CN" dirty="0"/>
              <a:t>        struct hrtimer_clock_base       *base;</a:t>
            </a:r>
          </a:p>
          <a:p>
            <a:r>
              <a:rPr lang="en-US" altLang="zh-CN" dirty="0"/>
              <a:t>        unsigned long                   state;</a:t>
            </a:r>
          </a:p>
          <a:p>
            <a:r>
              <a:rPr lang="en-US" altLang="zh-CN" dirty="0"/>
              <a:t>#ifdef CONFIG_TIMER_STATS</a:t>
            </a:r>
          </a:p>
          <a:p>
            <a:r>
              <a:rPr lang="en-US" altLang="zh-CN" dirty="0"/>
              <a:t>        int                             start_pid;</a:t>
            </a:r>
          </a:p>
          <a:p>
            <a:r>
              <a:rPr lang="en-US" altLang="zh-CN" dirty="0"/>
              <a:t>        void                            *start_site;</a:t>
            </a:r>
          </a:p>
          <a:p>
            <a:r>
              <a:rPr lang="en-US" altLang="zh-CN" dirty="0"/>
              <a:t>        char                            start_comm[16];</a:t>
            </a:r>
          </a:p>
          <a:p>
            <a:r>
              <a:rPr lang="en-US" altLang="zh-CN" dirty="0"/>
              <a:t>#endif</a:t>
            </a:r>
          </a:p>
          <a:p>
            <a:r>
              <a:rPr lang="en-US" altLang="zh-CN" dirty="0"/>
              <a:t>};</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lnSpcReduction="10000"/>
          </a:bodyPr>
          <a:lstStyle/>
          <a:p>
            <a:pPr>
              <a:buNone/>
            </a:pPr>
            <a:r>
              <a:rPr lang="en-US" altLang="zh-CN" dirty="0"/>
              <a:t>		   node</a:t>
            </a:r>
            <a:r>
              <a:rPr lang="zh-CN" altLang="en-US" dirty="0"/>
              <a:t>用于将定时器维护在红黑树中，定时器的到期时间用</a:t>
            </a:r>
            <a:r>
              <a:rPr lang="en-US" altLang="zh-CN" dirty="0"/>
              <a:t>ktime_t</a:t>
            </a:r>
            <a:r>
              <a:rPr lang="zh-CN" altLang="en-US" dirty="0"/>
              <a:t>来表示，</a:t>
            </a:r>
            <a:r>
              <a:rPr lang="en-US" altLang="zh-CN" dirty="0"/>
              <a:t>_softexpires</a:t>
            </a:r>
            <a:r>
              <a:rPr lang="zh-CN" altLang="en-US" dirty="0"/>
              <a:t>字段记录了时间，</a:t>
            </a:r>
            <a:r>
              <a:rPr lang="en-US" altLang="zh-CN" dirty="0"/>
              <a:t>base</a:t>
            </a:r>
            <a:r>
              <a:rPr lang="zh-CN" altLang="en-US" dirty="0"/>
              <a:t>指向时钟基础，</a:t>
            </a:r>
            <a:r>
              <a:rPr lang="en-US" altLang="zh-CN" dirty="0"/>
              <a:t>function</a:t>
            </a:r>
            <a:r>
              <a:rPr lang="zh-CN" altLang="en-US" dirty="0"/>
              <a:t>字段指定的回调函数会被调用，该函数的返回值为一个枚举值，他决定了该</a:t>
            </a:r>
            <a:r>
              <a:rPr lang="en-US" altLang="zh-CN" dirty="0"/>
              <a:t>hrtimer</a:t>
            </a:r>
            <a:r>
              <a:rPr lang="zh-CN" altLang="en-US" dirty="0"/>
              <a:t>是否需要被重新激活：</a:t>
            </a:r>
            <a:endParaRPr lang="en-US" altLang="zh-CN" dirty="0"/>
          </a:p>
          <a:p>
            <a:endParaRPr lang="en-US" altLang="zh-CN" dirty="0"/>
          </a:p>
          <a:p>
            <a:r>
              <a:rPr lang="en-US" altLang="zh-CN" dirty="0"/>
              <a:t>enum hrtimer_restart {</a:t>
            </a:r>
          </a:p>
          <a:p>
            <a:r>
              <a:rPr lang="en-US" altLang="zh-CN" dirty="0"/>
              <a:t>        HRTIMER_NORESTART,</a:t>
            </a:r>
          </a:p>
          <a:p>
            <a:r>
              <a:rPr lang="en-US" altLang="zh-CN" dirty="0"/>
              <a:t>        HRTIMER_RESTART,</a:t>
            </a:r>
          </a:p>
          <a:p>
            <a:r>
              <a:rPr lang="en-US" altLang="zh-CN"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2.1 </a:t>
            </a:r>
            <a:r>
              <a:rPr lang="zh-CN" altLang="en-US" dirty="0"/>
              <a:t>节拍率：</a:t>
            </a:r>
            <a:r>
              <a:rPr lang="en-US" altLang="zh-CN" dirty="0"/>
              <a:t>HZ</a:t>
            </a:r>
            <a:endParaRPr lang="zh-CN" altLang="en-US" dirty="0"/>
          </a:p>
        </p:txBody>
      </p:sp>
      <p:sp>
        <p:nvSpPr>
          <p:cNvPr id="3" name="内容占位符 2"/>
          <p:cNvSpPr>
            <a:spLocks noGrp="1"/>
          </p:cNvSpPr>
          <p:nvPr>
            <p:ph idx="1"/>
          </p:nvPr>
        </p:nvSpPr>
        <p:spPr/>
        <p:txBody>
          <a:bodyPr/>
          <a:lstStyle/>
          <a:p>
            <a:r>
              <a:rPr lang="zh-CN" altLang="en-US" dirty="0"/>
              <a:t>节拍率（</a:t>
            </a:r>
            <a:r>
              <a:rPr lang="en-US" altLang="zh-CN" dirty="0"/>
              <a:t>HZ</a:t>
            </a:r>
            <a:r>
              <a:rPr lang="zh-CN" altLang="en-US" dirty="0"/>
              <a:t>）是时钟中断的频率，表示一秒钟中断的次数。</a:t>
            </a:r>
            <a:endParaRPr lang="en-US" altLang="zh-CN" dirty="0"/>
          </a:p>
          <a:p>
            <a:pPr>
              <a:buNone/>
            </a:pPr>
            <a:r>
              <a:rPr lang="en-US" altLang="zh-CN" dirty="0"/>
              <a:t>	</a:t>
            </a:r>
            <a:r>
              <a:rPr lang="zh-CN" altLang="en-US" dirty="0"/>
              <a:t>例如：</a:t>
            </a:r>
            <a:r>
              <a:rPr lang="en-US" altLang="zh-CN" dirty="0"/>
              <a:t>HZ=100</a:t>
            </a:r>
            <a:r>
              <a:rPr lang="zh-CN" altLang="en-US" dirty="0"/>
              <a:t>，表示一秒内触发</a:t>
            </a:r>
            <a:r>
              <a:rPr lang="en-US" altLang="zh-CN" dirty="0"/>
              <a:t>100</a:t>
            </a:r>
            <a:r>
              <a:rPr lang="zh-CN" altLang="en-US" dirty="0"/>
              <a:t>次时钟中断程序。</a:t>
            </a:r>
            <a:endParaRPr lang="en-US" altLang="zh-CN" dirty="0"/>
          </a:p>
          <a:p>
            <a:pPr>
              <a:buNone/>
            </a:pPr>
            <a:r>
              <a:rPr lang="en-US" altLang="zh-CN" dirty="0"/>
              <a:t>	</a:t>
            </a:r>
            <a:r>
              <a:rPr lang="zh-CN" altLang="en-US" dirty="0"/>
              <a:t>节拍率是通过静态预处理定义的，在系统启动时按照</a:t>
            </a:r>
            <a:r>
              <a:rPr lang="en-US" altLang="zh-CN" dirty="0"/>
              <a:t>HZ</a:t>
            </a:r>
            <a:r>
              <a:rPr lang="zh-CN" altLang="en-US" dirty="0"/>
              <a:t>值对硬件进行设置。</a:t>
            </a:r>
            <a:endParaRPr lang="en-US" altLang="zh-CN" dirty="0"/>
          </a:p>
          <a:p>
            <a:pPr>
              <a:buNone/>
            </a:pPr>
            <a:r>
              <a:rPr lang="en-US" altLang="zh-CN" dirty="0"/>
              <a:t>	</a:t>
            </a:r>
            <a:r>
              <a:rPr lang="zh-CN" altLang="en-US" dirty="0"/>
              <a:t>不同的体系结构，</a:t>
            </a:r>
            <a:r>
              <a:rPr lang="en-US" altLang="zh-CN" dirty="0"/>
              <a:t>HZ</a:t>
            </a:r>
            <a:r>
              <a:rPr lang="zh-CN" altLang="en-US" dirty="0"/>
              <a:t>值也不同。</a:t>
            </a:r>
            <a:endParaRPr lang="en-US" altLang="zh-CN" dirty="0"/>
          </a:p>
          <a:p>
            <a:pPr>
              <a:buNone/>
            </a:pPr>
            <a:r>
              <a:rPr lang="en-US" altLang="zh-CN" dirty="0"/>
              <a:t>	</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400" dirty="0"/>
              <a:t>State</a:t>
            </a:r>
            <a:r>
              <a:rPr lang="zh-CN" altLang="en-US" sz="2400" dirty="0"/>
              <a:t>字段用于表示</a:t>
            </a:r>
            <a:r>
              <a:rPr lang="en-US" altLang="zh-CN" sz="2400" dirty="0"/>
              <a:t>hrtimer</a:t>
            </a:r>
            <a:r>
              <a:rPr lang="zh-CN" altLang="en-US" sz="2400" dirty="0"/>
              <a:t>当前状态，有以下几种组合：</a:t>
            </a:r>
          </a:p>
        </p:txBody>
      </p:sp>
      <p:sp>
        <p:nvSpPr>
          <p:cNvPr id="3" name="内容占位符 2"/>
          <p:cNvSpPr>
            <a:spLocks noGrp="1"/>
          </p:cNvSpPr>
          <p:nvPr>
            <p:ph idx="1"/>
          </p:nvPr>
        </p:nvSpPr>
        <p:spPr/>
        <p:txBody>
          <a:bodyPr>
            <a:normAutofit/>
          </a:bodyPr>
          <a:lstStyle/>
          <a:p>
            <a:r>
              <a:rPr lang="en-US" altLang="zh-CN" sz="2800" dirty="0"/>
              <a:t>#define HRTIMER_STATE_INACTIVE		0x00</a:t>
            </a:r>
          </a:p>
          <a:p>
            <a:r>
              <a:rPr lang="en-US" altLang="zh-CN" sz="2800" dirty="0"/>
              <a:t>  // </a:t>
            </a:r>
            <a:r>
              <a:rPr lang="zh-CN" altLang="en-US" sz="2800" dirty="0"/>
              <a:t>定时器未激活</a:t>
            </a:r>
            <a:endParaRPr lang="en-US" altLang="zh-CN" sz="2800" dirty="0"/>
          </a:p>
          <a:p>
            <a:r>
              <a:rPr lang="en-US" altLang="zh-CN" sz="2800" dirty="0"/>
              <a:t>#define HRTIMER_STATE_ENQUEUED	0x01</a:t>
            </a:r>
          </a:p>
          <a:p>
            <a:r>
              <a:rPr lang="en-US" altLang="zh-CN" sz="2800" dirty="0"/>
              <a:t>  // </a:t>
            </a:r>
            <a:r>
              <a:rPr lang="zh-CN" altLang="en-US" sz="2800" dirty="0"/>
              <a:t>定时器已经被排入红黑树中，排队中</a:t>
            </a:r>
            <a:endParaRPr lang="en-US" altLang="zh-CN" sz="2800" dirty="0"/>
          </a:p>
          <a:p>
            <a:r>
              <a:rPr lang="en-US" altLang="zh-CN" sz="2800" dirty="0"/>
              <a:t>#define HRTIMER_STATE_CALLBACK	0x02</a:t>
            </a:r>
          </a:p>
          <a:p>
            <a:r>
              <a:rPr lang="en-US" altLang="zh-CN" sz="2800" dirty="0"/>
              <a:t>  // </a:t>
            </a:r>
            <a:r>
              <a:rPr lang="zh-CN" altLang="en-US" sz="2800" dirty="0"/>
              <a:t>定时器的回调函数正在被调用</a:t>
            </a:r>
            <a:endParaRPr lang="en-US" altLang="zh-CN" sz="2800" dirty="0"/>
          </a:p>
          <a:p>
            <a:r>
              <a:rPr lang="en-US" altLang="zh-CN" sz="2800" dirty="0"/>
              <a:t>#define HRTIMER_STATE_MIGRATE		0x04</a:t>
            </a:r>
          </a:p>
          <a:p>
            <a:r>
              <a:rPr lang="en-US" altLang="zh-CN" sz="2800" dirty="0"/>
              <a:t>  // </a:t>
            </a:r>
            <a:r>
              <a:rPr lang="zh-CN" altLang="en-US" sz="2800" dirty="0"/>
              <a:t>定时器正在</a:t>
            </a:r>
            <a:r>
              <a:rPr lang="en-US" altLang="zh-CN" sz="2800" dirty="0"/>
              <a:t>CPU</a:t>
            </a:r>
            <a:r>
              <a:rPr lang="zh-CN" altLang="en-US" sz="2800" dirty="0"/>
              <a:t>之间做迁移</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t>hrtimer</a:t>
            </a:r>
            <a:r>
              <a:rPr lang="zh-CN" altLang="en-US" sz="2800" dirty="0"/>
              <a:t>的到期时间可以基于以下时间基准系统：</a:t>
            </a:r>
          </a:p>
        </p:txBody>
      </p:sp>
      <p:sp>
        <p:nvSpPr>
          <p:cNvPr id="3" name="内容占位符 2"/>
          <p:cNvSpPr>
            <a:spLocks noGrp="1"/>
          </p:cNvSpPr>
          <p:nvPr>
            <p:ph idx="1"/>
          </p:nvPr>
        </p:nvSpPr>
        <p:spPr/>
        <p:txBody>
          <a:bodyPr>
            <a:normAutofit fontScale="85000" lnSpcReduction="10000"/>
          </a:bodyPr>
          <a:lstStyle/>
          <a:p>
            <a:r>
              <a:rPr lang="en-US" altLang="zh-CN" dirty="0"/>
              <a:t>enum  hrtimer_base_type {	HRTIMER_BASE_MONOTONIC,</a:t>
            </a:r>
          </a:p>
          <a:p>
            <a:r>
              <a:rPr lang="en-US" altLang="zh-CN" dirty="0"/>
              <a:t>  // </a:t>
            </a:r>
            <a:r>
              <a:rPr lang="zh-CN" altLang="en-US" dirty="0"/>
              <a:t>单调递增的</a:t>
            </a:r>
            <a:r>
              <a:rPr lang="en-US" altLang="zh-CN" dirty="0"/>
              <a:t>monotonic</a:t>
            </a:r>
            <a:r>
              <a:rPr lang="zh-CN" altLang="en-US" dirty="0"/>
              <a:t>时间，不包含休眠时间</a:t>
            </a:r>
            <a:endParaRPr lang="en-US" altLang="zh-CN" dirty="0"/>
          </a:p>
          <a:p>
            <a:r>
              <a:rPr lang="zh-CN" altLang="en-US" dirty="0"/>
              <a:t>	</a:t>
            </a:r>
            <a:r>
              <a:rPr lang="en-US" altLang="zh-CN" dirty="0"/>
              <a:t>HRTIMER_BASE_REALTIME,</a:t>
            </a:r>
          </a:p>
          <a:p>
            <a:r>
              <a:rPr lang="en-US" altLang="zh-CN" dirty="0"/>
              <a:t>   // </a:t>
            </a:r>
            <a:r>
              <a:rPr lang="zh-CN" altLang="en-US" dirty="0"/>
              <a:t>平常使用的墙上真实时间	</a:t>
            </a:r>
            <a:r>
              <a:rPr lang="en-US" altLang="zh-CN" dirty="0"/>
              <a:t>HRTIMER_BASE_BOOTTIME,</a:t>
            </a:r>
          </a:p>
          <a:p>
            <a:r>
              <a:rPr lang="en-US" altLang="zh-CN" dirty="0"/>
              <a:t>   // </a:t>
            </a:r>
            <a:r>
              <a:rPr lang="zh-CN" altLang="en-US" dirty="0"/>
              <a:t>单调递增的</a:t>
            </a:r>
            <a:r>
              <a:rPr lang="en-US" altLang="zh-CN" dirty="0"/>
              <a:t>boottime</a:t>
            </a:r>
            <a:r>
              <a:rPr lang="zh-CN" altLang="en-US" dirty="0"/>
              <a:t>，包含休眠时间	</a:t>
            </a:r>
            <a:r>
              <a:rPr lang="en-US" altLang="zh-CN" dirty="0"/>
              <a:t>HRTIMER_MAX_CLOCK_BASES,</a:t>
            </a:r>
          </a:p>
          <a:p>
            <a:r>
              <a:rPr lang="en-US" altLang="zh-CN" dirty="0"/>
              <a:t> // </a:t>
            </a:r>
            <a:r>
              <a:rPr lang="zh-CN" altLang="en-US" dirty="0"/>
              <a:t>用于后续数组的定义</a:t>
            </a:r>
            <a:endParaRPr lang="en-US" altLang="zh-CN" dirty="0"/>
          </a:p>
          <a:p>
            <a:r>
              <a:rPr lang="en-US" altLang="zh-CN" dirty="0"/>
              <a:t>};</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normAutofit fontScale="70000" lnSpcReduction="20000"/>
          </a:bodyPr>
          <a:lstStyle/>
          <a:p>
            <a:pPr>
              <a:buNone/>
            </a:pPr>
            <a:r>
              <a:rPr lang="en-US" altLang="zh-CN" dirty="0"/>
              <a:t>		</a:t>
            </a:r>
            <a:r>
              <a:rPr lang="zh-CN" altLang="en-US" dirty="0"/>
              <a:t>处于效率和上锁的考虑，每个</a:t>
            </a:r>
            <a:r>
              <a:rPr lang="en-US" altLang="zh-CN" dirty="0"/>
              <a:t>CPU</a:t>
            </a:r>
            <a:r>
              <a:rPr lang="zh-CN" altLang="en-US" dirty="0"/>
              <a:t>单独管理属于自己的</a:t>
            </a:r>
            <a:r>
              <a:rPr lang="en-US" altLang="zh-CN" dirty="0"/>
              <a:t>hrtimer</a:t>
            </a:r>
            <a:r>
              <a:rPr lang="zh-CN" altLang="en-US" dirty="0"/>
              <a:t>，为此，专门定义了一个结构：</a:t>
            </a:r>
            <a:endParaRPr lang="en-US" altLang="zh-CN" dirty="0"/>
          </a:p>
          <a:p>
            <a:r>
              <a:rPr lang="en-US" altLang="zh-CN" dirty="0">
                <a:latin typeface="Times New Roman" pitchFamily="18" charset="0"/>
                <a:cs typeface="Times New Roman" pitchFamily="18" charset="0"/>
              </a:rPr>
              <a:t>struct hrtimer_cpu_base {</a:t>
            </a:r>
          </a:p>
          <a:p>
            <a:r>
              <a:rPr lang="en-US" altLang="zh-CN" dirty="0">
                <a:latin typeface="Times New Roman" pitchFamily="18" charset="0"/>
                <a:cs typeface="Times New Roman" pitchFamily="18" charset="0"/>
              </a:rPr>
              <a:t>        raw_spinlock_t                  lock;</a:t>
            </a:r>
          </a:p>
          <a:p>
            <a:r>
              <a:rPr lang="en-US" altLang="zh-CN" dirty="0">
                <a:latin typeface="Times New Roman" pitchFamily="18" charset="0"/>
                <a:cs typeface="Times New Roman" pitchFamily="18" charset="0"/>
              </a:rPr>
              <a:t>        unsigned long                   active_bases;</a:t>
            </a:r>
          </a:p>
          <a:p>
            <a:r>
              <a:rPr lang="en-US" altLang="zh-CN" dirty="0">
                <a:latin typeface="Times New Roman" pitchFamily="18" charset="0"/>
                <a:cs typeface="Times New Roman" pitchFamily="18" charset="0"/>
              </a:rPr>
              <a:t>#ifdef CONFIG_HIGH_RES_TIMERS</a:t>
            </a:r>
          </a:p>
          <a:p>
            <a:r>
              <a:rPr lang="en-US" altLang="zh-CN" dirty="0">
                <a:latin typeface="Times New Roman" pitchFamily="18" charset="0"/>
                <a:cs typeface="Times New Roman" pitchFamily="18" charset="0"/>
              </a:rPr>
              <a:t>        ktime_t                         expires_next;</a:t>
            </a:r>
          </a:p>
          <a:p>
            <a:r>
              <a:rPr lang="en-US" altLang="zh-CN" dirty="0">
                <a:latin typeface="Times New Roman" pitchFamily="18" charset="0"/>
                <a:cs typeface="Times New Roman" pitchFamily="18" charset="0"/>
              </a:rPr>
              <a:t>        int                             hres_active;</a:t>
            </a:r>
          </a:p>
          <a:p>
            <a:r>
              <a:rPr lang="en-US" altLang="zh-CN" dirty="0">
                <a:latin typeface="Times New Roman" pitchFamily="18" charset="0"/>
                <a:cs typeface="Times New Roman" pitchFamily="18" charset="0"/>
              </a:rPr>
              <a:t>        int                             hang_detected;</a:t>
            </a:r>
          </a:p>
          <a:p>
            <a:r>
              <a:rPr lang="en-US" altLang="zh-CN" dirty="0">
                <a:latin typeface="Times New Roman" pitchFamily="18" charset="0"/>
                <a:cs typeface="Times New Roman" pitchFamily="18" charset="0"/>
              </a:rPr>
              <a:t>        unsigned long                   nr_events;</a:t>
            </a:r>
          </a:p>
          <a:p>
            <a:r>
              <a:rPr lang="en-US" altLang="zh-CN" dirty="0">
                <a:latin typeface="Times New Roman" pitchFamily="18" charset="0"/>
                <a:cs typeface="Times New Roman" pitchFamily="18" charset="0"/>
              </a:rPr>
              <a:t>        unsigned long                   nr_retries;</a:t>
            </a:r>
          </a:p>
          <a:p>
            <a:r>
              <a:rPr lang="en-US" altLang="zh-CN" dirty="0">
                <a:latin typeface="Times New Roman" pitchFamily="18" charset="0"/>
                <a:cs typeface="Times New Roman" pitchFamily="18" charset="0"/>
              </a:rPr>
              <a:t>        unsigned long                   nr_hangs;</a:t>
            </a:r>
          </a:p>
          <a:p>
            <a:r>
              <a:rPr lang="en-US" altLang="zh-CN" dirty="0">
                <a:latin typeface="Times New Roman" pitchFamily="18" charset="0"/>
                <a:cs typeface="Times New Roman" pitchFamily="18" charset="0"/>
              </a:rPr>
              <a:t>        ktime_t                         max_hang_time;</a:t>
            </a:r>
          </a:p>
          <a:p>
            <a:r>
              <a:rPr lang="en-US" altLang="zh-CN" dirty="0">
                <a:latin typeface="Times New Roman" pitchFamily="18" charset="0"/>
                <a:cs typeface="Times New Roman" pitchFamily="18" charset="0"/>
              </a:rPr>
              <a:t>#endif</a:t>
            </a:r>
          </a:p>
          <a:p>
            <a:r>
              <a:rPr lang="en-US" altLang="zh-CN" dirty="0">
                <a:latin typeface="Times New Roman" pitchFamily="18" charset="0"/>
                <a:cs typeface="Times New Roman" pitchFamily="18" charset="0"/>
              </a:rPr>
              <a:t>        struct hrtimer_clock_base       clock_base[HRTIMER_MAX_CLOCK_BASES];</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expires_next</a:t>
            </a:r>
            <a:r>
              <a:rPr lang="zh-CN" altLang="en-US" dirty="0"/>
              <a:t>：将要到期的下一个事件的绝对时间</a:t>
            </a:r>
            <a:endParaRPr lang="en-US" altLang="zh-CN" dirty="0"/>
          </a:p>
          <a:p>
            <a:r>
              <a:rPr lang="en-US" altLang="zh-CN" dirty="0"/>
              <a:t>hres_active</a:t>
            </a:r>
            <a:r>
              <a:rPr lang="zh-CN" altLang="en-US" dirty="0"/>
              <a:t>：是否启用了高精度模式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t>         clock_base</a:t>
            </a:r>
            <a:r>
              <a:rPr lang="zh-CN" altLang="en-US" sz="2800" dirty="0"/>
              <a:t>数组为每种时间基准系统都定义了一个</a:t>
            </a:r>
            <a:r>
              <a:rPr lang="en-US" altLang="zh-CN" sz="2800" dirty="0"/>
              <a:t>hrtimer_clock_base</a:t>
            </a:r>
            <a:r>
              <a:rPr lang="zh-CN" altLang="en-US" sz="2800" dirty="0"/>
              <a:t>结构，定义如下：</a:t>
            </a:r>
          </a:p>
        </p:txBody>
      </p:sp>
      <p:sp>
        <p:nvSpPr>
          <p:cNvPr id="3" name="内容占位符 2"/>
          <p:cNvSpPr>
            <a:spLocks noGrp="1"/>
          </p:cNvSpPr>
          <p:nvPr>
            <p:ph idx="1"/>
          </p:nvPr>
        </p:nvSpPr>
        <p:spPr/>
        <p:txBody>
          <a:bodyPr>
            <a:normAutofit fontScale="70000" lnSpcReduction="20000"/>
          </a:bodyPr>
          <a:lstStyle/>
          <a:p>
            <a:r>
              <a:rPr lang="en-US" altLang="zh-CN" dirty="0"/>
              <a:t>struct hrtimer_clock_base {</a:t>
            </a:r>
          </a:p>
          <a:p>
            <a:r>
              <a:rPr lang="en-US" altLang="zh-CN" dirty="0"/>
              <a:t>	struct hrtimer_cpu_base	*cpu_base;  // </a:t>
            </a:r>
            <a:r>
              <a:rPr lang="zh-CN" altLang="en-US" dirty="0"/>
              <a:t>指向所属</a:t>
            </a:r>
            <a:r>
              <a:rPr lang="en-US" altLang="zh-CN" dirty="0"/>
              <a:t>cpu</a:t>
            </a:r>
            <a:r>
              <a:rPr lang="zh-CN" altLang="en-US" dirty="0"/>
              <a:t>的</a:t>
            </a:r>
            <a:r>
              <a:rPr lang="en-US" altLang="zh-CN" dirty="0"/>
              <a:t>hrtimer_cpu_base</a:t>
            </a:r>
            <a:r>
              <a:rPr lang="zh-CN" altLang="en-US" dirty="0"/>
              <a:t>结构</a:t>
            </a:r>
          </a:p>
          <a:p>
            <a:r>
              <a:rPr lang="zh-CN" altLang="en-US" dirty="0"/>
              <a:t>        </a:t>
            </a:r>
            <a:r>
              <a:rPr lang="en-US" altLang="zh-CN" dirty="0"/>
              <a:t>......</a:t>
            </a:r>
          </a:p>
          <a:p>
            <a:r>
              <a:rPr lang="en-US" altLang="zh-CN" dirty="0"/>
              <a:t>	struct timerqueue_head	active;     // </a:t>
            </a:r>
            <a:r>
              <a:rPr lang="zh-CN" altLang="en-US" dirty="0"/>
              <a:t>红黑树，包含了所有使用该时间基准系统的</a:t>
            </a:r>
            <a:r>
              <a:rPr lang="en-US" altLang="zh-CN" dirty="0"/>
              <a:t>hrtimer</a:t>
            </a:r>
          </a:p>
          <a:p>
            <a:r>
              <a:rPr lang="en-US" altLang="zh-CN" dirty="0"/>
              <a:t>	ktime_t			resolution; // </a:t>
            </a:r>
            <a:r>
              <a:rPr lang="zh-CN" altLang="en-US" dirty="0"/>
              <a:t>时间基准系统的分辨率</a:t>
            </a:r>
          </a:p>
          <a:p>
            <a:r>
              <a:rPr lang="zh-CN" altLang="en-US" dirty="0"/>
              <a:t>	</a:t>
            </a:r>
            <a:r>
              <a:rPr lang="en-US" altLang="zh-CN" dirty="0"/>
              <a:t>ktime_t			(*get_time)(void); // </a:t>
            </a:r>
            <a:r>
              <a:rPr lang="zh-CN" altLang="en-US" dirty="0"/>
              <a:t>获取该基准系统的时间函数</a:t>
            </a:r>
          </a:p>
          <a:p>
            <a:r>
              <a:rPr lang="zh-CN" altLang="en-US" dirty="0"/>
              <a:t>	</a:t>
            </a:r>
            <a:r>
              <a:rPr lang="en-US" altLang="zh-CN" dirty="0"/>
              <a:t>ktime_t			softirq_time;// </a:t>
            </a:r>
            <a:r>
              <a:rPr lang="zh-CN" altLang="en-US" dirty="0"/>
              <a:t>当用</a:t>
            </a:r>
            <a:r>
              <a:rPr lang="en-US" altLang="zh-CN" dirty="0"/>
              <a:t>jiffies</a:t>
            </a:r>
          </a:p>
          <a:p>
            <a:r>
              <a:rPr lang="en-US" altLang="zh-CN" dirty="0"/>
              <a:t>	ktime_t			offset;      // </a:t>
            </a:r>
          </a:p>
          <a:p>
            <a:r>
              <a:rPr lang="en-US" altLang="zh-CN"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cpu_base:</a:t>
            </a:r>
            <a:r>
              <a:rPr lang="zh-CN" altLang="en-US" dirty="0"/>
              <a:t>该时钟基础所属包括各</a:t>
            </a:r>
            <a:r>
              <a:rPr lang="en-US" altLang="zh-CN" dirty="0"/>
              <a:t>CPU</a:t>
            </a:r>
            <a:r>
              <a:rPr lang="zh-CN" altLang="en-US" dirty="0"/>
              <a:t>时钟基础结构</a:t>
            </a:r>
            <a:endParaRPr lang="en-US" altLang="zh-CN" dirty="0"/>
          </a:p>
          <a:p>
            <a:r>
              <a:rPr lang="en-US" altLang="zh-CN" dirty="0"/>
              <a:t>get_time:</a:t>
            </a:r>
            <a:r>
              <a:rPr lang="zh-CN" altLang="en-US" dirty="0"/>
              <a:t>获取时间函数</a:t>
            </a:r>
            <a:endParaRPr lang="en-US" altLang="zh-CN" dirty="0"/>
          </a:p>
          <a:p>
            <a:r>
              <a:rPr lang="en-US" altLang="zh-CN" dirty="0"/>
              <a:t>resolution:</a:t>
            </a:r>
            <a:r>
              <a:rPr lang="zh-CN" altLang="en-US" dirty="0"/>
              <a:t>该定时器的分辨率</a:t>
            </a:r>
            <a:endParaRPr lang="en-US" altLang="zh-CN" dirty="0"/>
          </a:p>
          <a:p>
            <a:r>
              <a:rPr lang="en-US" altLang="zh-CN" dirty="0"/>
              <a:t>active:</a:t>
            </a:r>
            <a:r>
              <a:rPr lang="zh-CN" altLang="en-US" dirty="0"/>
              <a:t>所在红黑树的根相关信息</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添加一个</a:t>
            </a:r>
            <a:r>
              <a:rPr lang="en-US" altLang="zh-CN" sz="3200" dirty="0"/>
              <a:t>hrttimer</a:t>
            </a:r>
            <a:endParaRPr lang="zh-CN" altLang="en-US" sz="3200" dirty="0"/>
          </a:p>
        </p:txBody>
      </p:sp>
      <p:sp>
        <p:nvSpPr>
          <p:cNvPr id="3" name="内容占位符 2"/>
          <p:cNvSpPr>
            <a:spLocks noGrp="1"/>
          </p:cNvSpPr>
          <p:nvPr>
            <p:ph idx="1"/>
          </p:nvPr>
        </p:nvSpPr>
        <p:spPr/>
        <p:txBody>
          <a:bodyPr>
            <a:normAutofit fontScale="85000" lnSpcReduction="10000"/>
          </a:bodyPr>
          <a:lstStyle/>
          <a:p>
            <a:r>
              <a:rPr lang="en-US" altLang="zh-CN" dirty="0"/>
              <a:t>1. </a:t>
            </a:r>
            <a:r>
              <a:rPr lang="zh-CN" altLang="en-US" dirty="0"/>
              <a:t>使用</a:t>
            </a:r>
            <a:r>
              <a:rPr lang="en-US" altLang="zh-CN" dirty="0" err="1"/>
              <a:t>hrtimer_init</a:t>
            </a:r>
            <a:r>
              <a:rPr lang="zh-CN" altLang="en-US" dirty="0"/>
              <a:t>函数进行初始化：</a:t>
            </a:r>
            <a:endParaRPr lang="en-US" altLang="zh-CN" dirty="0"/>
          </a:p>
          <a:p>
            <a:r>
              <a:rPr lang="en-US" altLang="zh-CN" dirty="0"/>
              <a:t>Void hrtimer_init(struct hrtimer *timer, clockid_t which_clock, enum hrtimer_mode mode);</a:t>
            </a:r>
          </a:p>
          <a:p>
            <a:pPr>
              <a:buNone/>
            </a:pPr>
            <a:r>
              <a:rPr lang="en-US" altLang="zh-CN" dirty="0"/>
              <a:t>		 </a:t>
            </a:r>
          </a:p>
          <a:p>
            <a:pPr>
              <a:buNone/>
            </a:pPr>
            <a:r>
              <a:rPr lang="en-US" altLang="zh-CN" dirty="0"/>
              <a:t>		which_clock</a:t>
            </a:r>
            <a:r>
              <a:rPr lang="zh-CN" altLang="en-US" dirty="0"/>
              <a:t>可以是</a:t>
            </a:r>
            <a:r>
              <a:rPr lang="en-US" altLang="zh-CN" dirty="0"/>
              <a:t>CLOCK_REALTIME</a:t>
            </a:r>
            <a:r>
              <a:rPr lang="zh-CN" altLang="en-US" dirty="0"/>
              <a:t>、</a:t>
            </a:r>
            <a:r>
              <a:rPr lang="en-US" altLang="zh-CN" dirty="0"/>
              <a:t>CLOCK_MONOTONIC</a:t>
            </a:r>
            <a:r>
              <a:rPr lang="zh-CN" altLang="en-US" dirty="0"/>
              <a:t>、</a:t>
            </a:r>
            <a:r>
              <a:rPr lang="en-US" altLang="zh-CN" dirty="0"/>
              <a:t>CLOCK_BOOTTIME</a:t>
            </a:r>
            <a:r>
              <a:rPr lang="zh-CN" altLang="en-US" dirty="0"/>
              <a:t>中的一种，</a:t>
            </a:r>
            <a:r>
              <a:rPr lang="en-US" altLang="zh-CN" dirty="0"/>
              <a:t>mode</a:t>
            </a:r>
            <a:r>
              <a:rPr lang="zh-CN" altLang="en-US" dirty="0"/>
              <a:t>则可以是相对时间</a:t>
            </a:r>
            <a:r>
              <a:rPr lang="en-US" altLang="zh-CN" dirty="0"/>
              <a:t>HRTIMER_MODE_REL,</a:t>
            </a:r>
            <a:r>
              <a:rPr lang="zh-CN" altLang="en-US" dirty="0"/>
              <a:t>也可以是绝对时间</a:t>
            </a:r>
            <a:r>
              <a:rPr lang="en-US" altLang="zh-CN" dirty="0"/>
              <a:t>HRTIMER_MODE_ABS</a:t>
            </a:r>
            <a:r>
              <a:rPr lang="zh-CN" altLang="en-US" dirty="0"/>
              <a:t>。设定回调函数：</a:t>
            </a:r>
            <a:endParaRPr lang="en-US" altLang="zh-CN" dirty="0"/>
          </a:p>
          <a:p>
            <a:pPr>
              <a:buNone/>
            </a:pPr>
            <a:endParaRPr lang="en-US" altLang="zh-CN" dirty="0"/>
          </a:p>
          <a:p>
            <a:r>
              <a:rPr lang="en-US" altLang="zh-CN" dirty="0"/>
              <a:t>timer.function = hr_callback;</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lnSpcReduction="10000"/>
          </a:bodyPr>
          <a:lstStyle/>
          <a:p>
            <a:r>
              <a:rPr lang="en-US" altLang="zh-CN" dirty="0"/>
              <a:t>2. </a:t>
            </a:r>
            <a:r>
              <a:rPr lang="zh-CN" altLang="en-US" dirty="0"/>
              <a:t>激活定时器</a:t>
            </a:r>
            <a:endParaRPr lang="en-US" altLang="zh-CN" dirty="0"/>
          </a:p>
          <a:p>
            <a:pPr>
              <a:buNone/>
            </a:pPr>
            <a:r>
              <a:rPr lang="en-US" altLang="zh-CN" dirty="0"/>
              <a:t>		   </a:t>
            </a:r>
            <a:r>
              <a:rPr lang="zh-CN" altLang="en-US" dirty="0"/>
              <a:t>在定时器无需指定到期范围，可以再设定回调函数后用</a:t>
            </a:r>
            <a:r>
              <a:rPr lang="en-US" altLang="zh-CN" dirty="0" err="1"/>
              <a:t>hrtimer_start</a:t>
            </a:r>
            <a:r>
              <a:rPr lang="zh-CN" altLang="en-US" dirty="0"/>
              <a:t>激活定时器：</a:t>
            </a:r>
            <a:endParaRPr lang="en-US" altLang="zh-CN" dirty="0"/>
          </a:p>
          <a:p>
            <a:r>
              <a:rPr lang="en-US" altLang="zh-CN" dirty="0"/>
              <a:t>int hrtimer_start(struct hrtimer *timer,   ktime_t tim,  const enum hrtimer_mode mode);</a:t>
            </a:r>
          </a:p>
          <a:p>
            <a:pPr>
              <a:buNone/>
            </a:pPr>
            <a:r>
              <a:rPr lang="en-US" altLang="zh-CN" dirty="0"/>
              <a:t>		    </a:t>
            </a:r>
            <a:r>
              <a:rPr lang="zh-CN" altLang="en-US" dirty="0"/>
              <a:t>如果需要指定到期范围，可以使用</a:t>
            </a:r>
            <a:r>
              <a:rPr lang="en-US" altLang="zh-CN" dirty="0" err="1"/>
              <a:t>hrtimer_start_range_ns</a:t>
            </a:r>
            <a:r>
              <a:rPr lang="zh-CN" altLang="en-US" dirty="0"/>
              <a:t>激活定时器：</a:t>
            </a:r>
            <a:endParaRPr lang="en-US" altLang="zh-CN" dirty="0"/>
          </a:p>
          <a:p>
            <a:r>
              <a:rPr lang="en-US" altLang="zh-CN" dirty="0"/>
              <a:t>hrtimer_start_range_ns(struct hrtimer *timer, ktime_t tim,	unsigned long range_ns, const enum hrtimer_mode mode);</a:t>
            </a:r>
          </a:p>
          <a:p>
            <a:endParaRPr lang="en-US"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3. </a:t>
            </a:r>
            <a:r>
              <a:rPr lang="zh-CN" altLang="en-US" sz="3200" dirty="0"/>
              <a:t>取消一个</a:t>
            </a:r>
            <a:r>
              <a:rPr lang="en-US" altLang="zh-CN" sz="3200" dirty="0"/>
              <a:t>hrtimer</a:t>
            </a:r>
            <a:endParaRPr lang="zh-CN" altLang="en-US" sz="3200" dirty="0"/>
          </a:p>
        </p:txBody>
      </p:sp>
      <p:sp>
        <p:nvSpPr>
          <p:cNvPr id="3" name="内容占位符 2"/>
          <p:cNvSpPr>
            <a:spLocks noGrp="1"/>
          </p:cNvSpPr>
          <p:nvPr>
            <p:ph idx="1"/>
          </p:nvPr>
        </p:nvSpPr>
        <p:spPr/>
        <p:txBody>
          <a:bodyPr>
            <a:normAutofit lnSpcReduction="10000"/>
          </a:bodyPr>
          <a:lstStyle/>
          <a:p>
            <a:r>
              <a:rPr lang="en-US" altLang="zh-CN" dirty="0"/>
              <a:t>int hrtimer_cancel(struct hrtimer *timer);</a:t>
            </a:r>
            <a:r>
              <a:rPr lang="zh-CN" altLang="en-US" dirty="0"/>
              <a:t>、</a:t>
            </a:r>
            <a:endParaRPr lang="en-US" altLang="zh-CN" dirty="0"/>
          </a:p>
          <a:p>
            <a:pPr>
              <a:buNone/>
            </a:pPr>
            <a:r>
              <a:rPr lang="en-US" altLang="zh-CN" dirty="0"/>
              <a:t>	</a:t>
            </a:r>
            <a:r>
              <a:rPr lang="en-US" altLang="zh-CN" dirty="0">
                <a:solidFill>
                  <a:schemeClr val="accent3">
                    <a:lumMod val="50000"/>
                  </a:schemeClr>
                </a:solidFill>
              </a:rPr>
              <a:t>//</a:t>
            </a:r>
            <a:r>
              <a:rPr lang="zh-CN" altLang="en-US" dirty="0">
                <a:solidFill>
                  <a:schemeClr val="accent3">
                    <a:lumMod val="50000"/>
                  </a:schemeClr>
                </a:solidFill>
              </a:rPr>
              <a:t>取消定时器，并且如果定时器在被执行就等待它执行完</a:t>
            </a:r>
            <a:endParaRPr lang="en-US" altLang="zh-CN" dirty="0">
              <a:solidFill>
                <a:schemeClr val="accent3">
                  <a:lumMod val="50000"/>
                </a:schemeClr>
              </a:solidFill>
            </a:endParaRPr>
          </a:p>
          <a:p>
            <a:r>
              <a:rPr lang="en-US" altLang="zh-CN" dirty="0"/>
              <a:t>int hrtimer_try_to_cancel(struct hrtimer *timer);</a:t>
            </a:r>
          </a:p>
          <a:p>
            <a:pPr>
              <a:buNone/>
            </a:pPr>
            <a:r>
              <a:rPr lang="en-US" altLang="zh-CN" dirty="0"/>
              <a:t>	</a:t>
            </a:r>
            <a:r>
              <a:rPr lang="en-US" altLang="zh-CN" dirty="0">
                <a:solidFill>
                  <a:schemeClr val="accent3">
                    <a:lumMod val="50000"/>
                  </a:schemeClr>
                </a:solidFill>
              </a:rPr>
              <a:t>//</a:t>
            </a:r>
            <a:r>
              <a:rPr lang="zh-CN" altLang="en-US" dirty="0">
                <a:solidFill>
                  <a:schemeClr val="accent3">
                    <a:lumMod val="50000"/>
                  </a:schemeClr>
                </a:solidFill>
              </a:rPr>
              <a:t>尝试取消定时器，如果此时定时器是</a:t>
            </a:r>
            <a:r>
              <a:rPr lang="en-US" altLang="zh-CN" dirty="0">
                <a:solidFill>
                  <a:schemeClr val="accent3">
                    <a:lumMod val="50000"/>
                  </a:schemeClr>
                </a:solidFill>
              </a:rPr>
              <a:t>active</a:t>
            </a:r>
            <a:r>
              <a:rPr lang="zh-CN" altLang="en-US" dirty="0">
                <a:solidFill>
                  <a:schemeClr val="accent3">
                    <a:lumMod val="50000"/>
                  </a:schemeClr>
                </a:solidFill>
              </a:rPr>
              <a:t>就返回</a:t>
            </a:r>
            <a:r>
              <a:rPr lang="en-US" altLang="zh-CN" dirty="0">
                <a:solidFill>
                  <a:schemeClr val="accent3">
                    <a:lumMod val="50000"/>
                  </a:schemeClr>
                </a:solidFill>
              </a:rPr>
              <a:t>1</a:t>
            </a:r>
            <a:r>
              <a:rPr lang="zh-CN" altLang="en-US" dirty="0">
                <a:solidFill>
                  <a:schemeClr val="accent3">
                    <a:lumMod val="50000"/>
                  </a:schemeClr>
                </a:solidFill>
              </a:rPr>
              <a:t>，如果非</a:t>
            </a:r>
            <a:r>
              <a:rPr lang="en-US" altLang="zh-CN" dirty="0">
                <a:solidFill>
                  <a:schemeClr val="accent3">
                    <a:lumMod val="50000"/>
                  </a:schemeClr>
                </a:solidFill>
              </a:rPr>
              <a:t>active</a:t>
            </a:r>
            <a:r>
              <a:rPr lang="zh-CN" altLang="en-US" dirty="0">
                <a:solidFill>
                  <a:schemeClr val="accent3">
                    <a:lumMod val="50000"/>
                  </a:schemeClr>
                </a:solidFill>
              </a:rPr>
              <a:t>就返回</a:t>
            </a:r>
            <a:r>
              <a:rPr lang="en-US" altLang="zh-CN" dirty="0">
                <a:solidFill>
                  <a:schemeClr val="accent3">
                    <a:lumMod val="50000"/>
                  </a:schemeClr>
                </a:solidFill>
              </a:rPr>
              <a:t>0</a:t>
            </a:r>
            <a:r>
              <a:rPr lang="zh-CN" altLang="en-US" dirty="0">
                <a:solidFill>
                  <a:schemeClr val="accent3">
                    <a:lumMod val="50000"/>
                  </a:schemeClr>
                </a:solidFill>
              </a:rPr>
              <a:t>，如果正被执行就返回</a:t>
            </a:r>
            <a:r>
              <a:rPr lang="en-US" altLang="zh-CN" dirty="0">
                <a:solidFill>
                  <a:schemeClr val="accent3">
                    <a:lumMod val="50000"/>
                  </a:schemeClr>
                </a:solidFill>
              </a:rPr>
              <a:t>-1</a:t>
            </a:r>
            <a:r>
              <a:rPr lang="zh-CN" altLang="en-US" dirty="0">
                <a:solidFill>
                  <a:schemeClr val="accent3">
                    <a:lumMod val="50000"/>
                  </a:schemeClr>
                </a:solidFill>
              </a:rPr>
              <a:t>，前两种情况定时器会被取消，最后一种不会被取消</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4. </a:t>
            </a:r>
            <a:r>
              <a:rPr lang="zh-CN" altLang="en-US" sz="3200" dirty="0"/>
              <a:t>推后定时器的到期时间</a:t>
            </a:r>
          </a:p>
        </p:txBody>
      </p:sp>
      <p:sp>
        <p:nvSpPr>
          <p:cNvPr id="3" name="内容占位符 2"/>
          <p:cNvSpPr>
            <a:spLocks noGrp="1"/>
          </p:cNvSpPr>
          <p:nvPr>
            <p:ph idx="1"/>
          </p:nvPr>
        </p:nvSpPr>
        <p:spPr/>
        <p:txBody>
          <a:bodyPr>
            <a:normAutofit fontScale="85000" lnSpcReduction="10000"/>
          </a:bodyPr>
          <a:lstStyle/>
          <a:p>
            <a:r>
              <a:rPr lang="en-US" altLang="zh-CN" dirty="0">
                <a:latin typeface="Times New Roman" pitchFamily="18" charset="0"/>
                <a:cs typeface="Times New Roman" pitchFamily="18" charset="0"/>
              </a:rPr>
              <a:t> extern u64 hrtimer_forward(struct hrtimer *timer, ktime_t now, ktime_t interval);</a:t>
            </a:r>
          </a:p>
          <a:p>
            <a:r>
              <a:rPr lang="en-US" altLang="zh-CN" dirty="0">
                <a:solidFill>
                  <a:schemeClr val="accent3">
                    <a:lumMod val="50000"/>
                  </a:schemeClr>
                </a:solidFill>
                <a:latin typeface="Times New Roman" pitchFamily="18" charset="0"/>
                <a:cs typeface="Times New Roman" pitchFamily="18" charset="0"/>
              </a:rPr>
              <a:t>/* Forward a hrtimer so it expires after the hrtimer's current now */</a:t>
            </a:r>
          </a:p>
          <a:p>
            <a:r>
              <a:rPr lang="en-US" altLang="zh-CN" dirty="0">
                <a:latin typeface="Times New Roman" pitchFamily="18" charset="0"/>
                <a:cs typeface="Times New Roman" pitchFamily="18" charset="0"/>
              </a:rPr>
              <a:t>static inline u64 hrtimer_forward_now(struct hrtimer *timer,				      ktime_t interval)</a:t>
            </a:r>
          </a:p>
          <a:p>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return hrtimer_forward(timer, timer-&gt;base-&gt;get_time(), interval);</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57364"/>
            <a:ext cx="8229600" cy="4268799"/>
          </a:xfrm>
        </p:spPr>
        <p:txBody>
          <a:bodyPr/>
          <a:lstStyle/>
          <a:p>
            <a:r>
              <a:rPr lang="zh-CN" altLang="en-US" dirty="0"/>
              <a:t>在</a:t>
            </a:r>
            <a:r>
              <a:rPr lang="en-US" altLang="zh-CN" dirty="0"/>
              <a:t>X86</a:t>
            </a:r>
            <a:r>
              <a:rPr lang="zh-CN" altLang="en-US" dirty="0"/>
              <a:t>体系结构中，系统</a:t>
            </a:r>
            <a:r>
              <a:rPr lang="en-US" altLang="zh-CN" dirty="0"/>
              <a:t>HZ</a:t>
            </a:r>
            <a:r>
              <a:rPr lang="zh-CN" altLang="en-US" dirty="0"/>
              <a:t>默认值为</a:t>
            </a:r>
            <a:r>
              <a:rPr lang="en-US" altLang="zh-CN" dirty="0"/>
              <a:t>100</a:t>
            </a:r>
          </a:p>
          <a:p>
            <a:r>
              <a:rPr lang="zh-CN" altLang="en-US" dirty="0"/>
              <a:t>内核在</a:t>
            </a:r>
            <a:r>
              <a:rPr lang="en-US" altLang="zh-CN" dirty="0"/>
              <a:t>&lt;asm/param.h&gt;</a:t>
            </a:r>
            <a:r>
              <a:rPr lang="zh-CN" altLang="en-US" dirty="0"/>
              <a:t>文件中定义了这个值</a:t>
            </a:r>
            <a:endParaRPr lang="en-US" altLang="zh-CN" dirty="0"/>
          </a:p>
          <a:p>
            <a:r>
              <a:rPr lang="zh-CN" altLang="en-US" dirty="0"/>
              <a:t>在编写内核代码时，</a:t>
            </a:r>
            <a:r>
              <a:rPr lang="en-US" altLang="zh-CN" dirty="0"/>
              <a:t>HZ</a:t>
            </a:r>
            <a:r>
              <a:rPr lang="zh-CN" altLang="en-US" dirty="0"/>
              <a:t>值不是一个固定不变的值，大多数体系结构的</a:t>
            </a:r>
            <a:r>
              <a:rPr lang="en-US" altLang="zh-CN" dirty="0"/>
              <a:t>HZ</a:t>
            </a:r>
            <a:r>
              <a:rPr lang="zh-CN" altLang="en-US" dirty="0"/>
              <a:t>值是可调的</a:t>
            </a:r>
          </a:p>
        </p:txBody>
      </p:sp>
      <p:sp>
        <p:nvSpPr>
          <p:cNvPr id="4" name="TextBox 3"/>
          <p:cNvSpPr txBox="1"/>
          <p:nvPr/>
        </p:nvSpPr>
        <p:spPr>
          <a:xfrm>
            <a:off x="571472" y="571480"/>
            <a:ext cx="7786742" cy="646331"/>
          </a:xfrm>
          <a:prstGeom prst="rect">
            <a:avLst/>
          </a:prstGeom>
          <a:noFill/>
        </p:spPr>
        <p:txBody>
          <a:bodyPr wrap="square" rtlCol="0">
            <a:spAutoFit/>
          </a:bodyPr>
          <a:lstStyle/>
          <a:p>
            <a:r>
              <a:rPr lang="zh-CN" altLang="en-US" sz="3600" b="1" dirty="0"/>
              <a:t>注意点：</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以下几个函数用于获取定时器的当前状态：</a:t>
            </a:r>
          </a:p>
        </p:txBody>
      </p:sp>
      <p:sp>
        <p:nvSpPr>
          <p:cNvPr id="3" name="内容占位符 2"/>
          <p:cNvSpPr>
            <a:spLocks noGrp="1"/>
          </p:cNvSpPr>
          <p:nvPr>
            <p:ph idx="1"/>
          </p:nvPr>
        </p:nvSpPr>
        <p:spPr/>
        <p:txBody>
          <a:bodyPr>
            <a:normAutofit fontScale="70000" lnSpcReduction="20000"/>
          </a:bodyPr>
          <a:lstStyle/>
          <a:p>
            <a:r>
              <a:rPr lang="en-US" altLang="zh-CN" dirty="0"/>
              <a:t>static inline int hrtimer_active(const struct hrtimer *timer)</a:t>
            </a:r>
          </a:p>
          <a:p>
            <a:r>
              <a:rPr lang="en-US" altLang="zh-CN" dirty="0"/>
              <a:t>{</a:t>
            </a:r>
          </a:p>
          <a:p>
            <a:r>
              <a:rPr lang="en-US" altLang="zh-CN" dirty="0"/>
              <a:t>	return timer-&gt;state != HRTIMER_STATE_INACTIVE;</a:t>
            </a:r>
          </a:p>
          <a:p>
            <a:r>
              <a:rPr lang="en-US" altLang="zh-CN" dirty="0"/>
              <a:t>}</a:t>
            </a:r>
          </a:p>
          <a:p>
            <a:r>
              <a:rPr lang="en-US" altLang="zh-CN" dirty="0"/>
              <a:t>static inline int hrtimer_is_queued(struct hrtimer *timer)</a:t>
            </a:r>
          </a:p>
          <a:p>
            <a:r>
              <a:rPr lang="en-US" altLang="zh-CN" dirty="0"/>
              <a:t>{</a:t>
            </a:r>
          </a:p>
          <a:p>
            <a:r>
              <a:rPr lang="en-US" altLang="zh-CN" dirty="0"/>
              <a:t>	return timer-&gt;state &amp; HRTIMER_STATE_ENQUEUED;</a:t>
            </a:r>
          </a:p>
          <a:p>
            <a:r>
              <a:rPr lang="en-US" altLang="zh-CN" dirty="0"/>
              <a:t>}</a:t>
            </a:r>
          </a:p>
          <a:p>
            <a:r>
              <a:rPr lang="en-US" altLang="zh-CN" dirty="0"/>
              <a:t>static inline int hrtimer_callback_running(struct hrtimer *timer)</a:t>
            </a:r>
          </a:p>
          <a:p>
            <a:r>
              <a:rPr lang="en-US" altLang="zh-CN" dirty="0"/>
              <a:t>{</a:t>
            </a:r>
          </a:p>
          <a:p>
            <a:r>
              <a:rPr lang="en-US" altLang="zh-CN" dirty="0"/>
              <a:t>	return timer-&gt;state &amp; HRTIMER_STATE_CALLBACK;</a:t>
            </a:r>
          </a:p>
          <a:p>
            <a:r>
              <a:rPr lang="en-US" altLang="zh-CN" dirty="0"/>
              <a:t>}</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200" dirty="0"/>
              <a:t>	</a:t>
            </a:r>
            <a:br>
              <a:rPr lang="en-US" sz="3200" dirty="0"/>
            </a:br>
            <a:br>
              <a:rPr lang="en-US" sz="3200" dirty="0"/>
            </a:br>
            <a:br>
              <a:rPr lang="en-US" sz="3200" dirty="0"/>
            </a:br>
            <a:r>
              <a:rPr lang="en-US" sz="3200" dirty="0"/>
              <a:t>	</a:t>
            </a: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	hrtimer_init</a:t>
            </a:r>
            <a:r>
              <a:rPr lang="zh-CN" altLang="en-US" sz="3200" dirty="0"/>
              <a:t>最终会进入</a:t>
            </a:r>
            <a:r>
              <a:rPr lang="en-US" altLang="zh-CN" sz="3200" dirty="0"/>
              <a:t>__</a:t>
            </a:r>
            <a:r>
              <a:rPr lang="en-US" sz="3200" dirty="0"/>
              <a:t>hrtimer_init</a:t>
            </a:r>
            <a:r>
              <a:rPr lang="zh-CN" altLang="en-US" sz="3200" dirty="0"/>
              <a:t>函数，该函数的主要目的是初始化</a:t>
            </a:r>
            <a:r>
              <a:rPr lang="en-US" sz="3200" dirty="0"/>
              <a:t>hrtimer</a:t>
            </a:r>
            <a:r>
              <a:rPr lang="zh-CN" altLang="en-US" sz="3200" dirty="0"/>
              <a:t>的</a:t>
            </a:r>
            <a:r>
              <a:rPr lang="en-US" sz="3200" dirty="0"/>
              <a:t>base</a:t>
            </a:r>
            <a:r>
              <a:rPr lang="zh-CN" altLang="en-US" sz="3200" dirty="0"/>
              <a:t>字段，同时初始化作为红黑树的节点的</a:t>
            </a:r>
            <a:r>
              <a:rPr lang="en-US" sz="3200" dirty="0"/>
              <a:t>node</a:t>
            </a:r>
            <a:r>
              <a:rPr lang="zh-CN" altLang="en-US" sz="3200" dirty="0"/>
              <a:t>字段：</a:t>
            </a:r>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85926"/>
            <a:ext cx="8229600" cy="4340237"/>
          </a:xfrm>
        </p:spPr>
        <p:txBody>
          <a:bodyPr>
            <a:normAutofit fontScale="62500" lnSpcReduction="20000"/>
          </a:bodyPr>
          <a:lstStyle/>
          <a:p>
            <a:r>
              <a:rPr lang="en-US" altLang="zh-CN" dirty="0"/>
              <a:t>static void __hrtimer_init(struct hrtimer *timer, clockid_t clock_id,			   enum hrtimer_mode mode)</a:t>
            </a:r>
          </a:p>
          <a:p>
            <a:r>
              <a:rPr lang="en-US" altLang="zh-CN" dirty="0"/>
              <a:t>{</a:t>
            </a:r>
          </a:p>
          <a:p>
            <a:r>
              <a:rPr lang="en-US" altLang="zh-CN" dirty="0"/>
              <a:t>	struct hrtimer_cpu_base *cpu_base;</a:t>
            </a:r>
          </a:p>
          <a:p>
            <a:r>
              <a:rPr lang="en-US" altLang="zh-CN" dirty="0"/>
              <a:t>	int base;</a:t>
            </a:r>
          </a:p>
          <a:p>
            <a:r>
              <a:rPr lang="en-US" altLang="zh-CN" dirty="0"/>
              <a:t>	memset(timer, 0, sizeof(struct hrtimer));</a:t>
            </a:r>
          </a:p>
          <a:p>
            <a:r>
              <a:rPr lang="en-US" altLang="zh-CN" dirty="0"/>
              <a:t>	cpu_base = &amp;__raw_get_cpu_var(hrtimer_bases);</a:t>
            </a:r>
          </a:p>
          <a:p>
            <a:r>
              <a:rPr lang="en-US" altLang="zh-CN" dirty="0"/>
              <a:t>	if (clock_id == CLOCK_REALTIME &amp;&amp; mode != HRTIMER_MODE_ABS)		     clock_id = CLOCK_MONOTONIC;</a:t>
            </a:r>
          </a:p>
          <a:p>
            <a:r>
              <a:rPr lang="en-US" altLang="zh-CN" dirty="0"/>
              <a:t>	base = hrtimer_clockid_to_base(clock_id);</a:t>
            </a:r>
          </a:p>
          <a:p>
            <a:r>
              <a:rPr lang="en-US" altLang="zh-CN" dirty="0"/>
              <a:t>	timer-&gt;base = &amp;cpu_base-&gt;clock_base[base];	timerqueue_init(&amp;timer-&gt;node);</a:t>
            </a:r>
          </a:p>
          <a:p>
            <a:r>
              <a:rPr lang="en-US" altLang="zh-CN" dirty="0"/>
              <a:t>        ......}</a:t>
            </a:r>
            <a:endParaRPr lang="zh-CN" altLang="en-US" dirty="0"/>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571480"/>
            <a:ext cx="8229600" cy="5554683"/>
          </a:xfrm>
        </p:spPr>
        <p:txBody>
          <a:bodyPr>
            <a:normAutofit fontScale="70000" lnSpcReduction="20000"/>
          </a:bodyPr>
          <a:lstStyle/>
          <a:p>
            <a:r>
              <a:rPr lang="en-US" dirty="0"/>
              <a:t>	hrtimer_start</a:t>
            </a:r>
            <a:r>
              <a:rPr lang="zh-CN" altLang="en-US" dirty="0"/>
              <a:t>和</a:t>
            </a:r>
            <a:r>
              <a:rPr lang="en-US" dirty="0"/>
              <a:t>hrtimer_start_range_ns</a:t>
            </a:r>
            <a:r>
              <a:rPr lang="zh-CN" altLang="en-US" dirty="0"/>
              <a:t>最终会把实际的工作交由</a:t>
            </a:r>
            <a:r>
              <a:rPr lang="en-US" altLang="zh-CN" dirty="0"/>
              <a:t>__</a:t>
            </a:r>
            <a:r>
              <a:rPr lang="en-US" dirty="0"/>
              <a:t>hrtimer_start_range_ns</a:t>
            </a:r>
            <a:r>
              <a:rPr lang="zh-CN" altLang="en-US" dirty="0"/>
              <a:t>来完成：</a:t>
            </a:r>
            <a:endParaRPr lang="en-US" altLang="zh-CN" dirty="0"/>
          </a:p>
          <a:p>
            <a:endParaRPr lang="en-US" altLang="zh-CN" dirty="0"/>
          </a:p>
          <a:p>
            <a:r>
              <a:rPr lang="en-US" altLang="zh-CN" dirty="0"/>
              <a:t>int __hrtimer_start_range_ns(struct hrtimer *timer, ktime_t tim,		unsigned long delta_ns, const enum hrtimer_mode mode,		int wakeup)</a:t>
            </a:r>
          </a:p>
          <a:p>
            <a:r>
              <a:rPr lang="en-US" altLang="zh-CN" dirty="0"/>
              <a:t>{</a:t>
            </a:r>
          </a:p>
          <a:p>
            <a:r>
              <a:rPr lang="en-US" altLang="zh-CN" dirty="0"/>
              <a:t>        ......</a:t>
            </a:r>
          </a:p>
          <a:p>
            <a:r>
              <a:rPr lang="en-US" altLang="zh-CN" dirty="0"/>
              <a:t>                /* </a:t>
            </a:r>
            <a:r>
              <a:rPr lang="zh-CN" altLang="en-US" dirty="0"/>
              <a:t>取得</a:t>
            </a:r>
            <a:r>
              <a:rPr lang="en-US" altLang="zh-CN" dirty="0"/>
              <a:t>hrtimer_clock_base</a:t>
            </a:r>
            <a:r>
              <a:rPr lang="zh-CN" altLang="en-US" dirty="0"/>
              <a:t>指针 *</a:t>
            </a:r>
            <a:r>
              <a:rPr lang="en-US" altLang="zh-CN" dirty="0"/>
              <a:t>/</a:t>
            </a:r>
          </a:p>
          <a:p>
            <a:r>
              <a:rPr lang="en-US" altLang="zh-CN" dirty="0"/>
              <a:t>        base = lock_hrtimer_base(timer, &amp;flags);</a:t>
            </a:r>
          </a:p>
          <a:p>
            <a:r>
              <a:rPr lang="en-US" altLang="zh-CN" dirty="0"/>
              <a:t>         /* </a:t>
            </a:r>
            <a:r>
              <a:rPr lang="zh-CN" altLang="en-US" dirty="0"/>
              <a:t>如果已经在红黑树中，先移除它</a:t>
            </a:r>
            <a:r>
              <a:rPr lang="en-US" altLang="zh-CN" dirty="0"/>
              <a:t>: */ </a:t>
            </a:r>
          </a:p>
          <a:p>
            <a:r>
              <a:rPr lang="en-US" altLang="zh-CN" dirty="0"/>
              <a:t>        ret = remove_hrtimer(timer, base); </a:t>
            </a:r>
          </a:p>
          <a:p>
            <a:r>
              <a:rPr lang="en-US" altLang="zh-CN" dirty="0"/>
              <a:t>......</a:t>
            </a:r>
          </a:p>
          <a:p>
            <a:r>
              <a:rPr lang="en-US" altLang="zh-CN" dirty="0"/>
              <a:t>        /* </a:t>
            </a:r>
            <a:r>
              <a:rPr lang="zh-CN" altLang="en-US" dirty="0"/>
              <a:t>如果是相对时间，则需要加上当前时间，因为内部是使用绝对时间 *</a:t>
            </a:r>
            <a:r>
              <a:rPr lang="en-US" altLang="zh-CN" dirty="0"/>
              <a:t>/ </a:t>
            </a:r>
          </a:p>
          <a:p>
            <a:pPr>
              <a:buNone/>
            </a:pPr>
            <a:r>
              <a:rPr lang="en-US" dirty="0"/>
              <a:t>	</a:t>
            </a:r>
            <a:endParaRPr lang="en-US" altLang="zh-CN" dirty="0"/>
          </a:p>
          <a:p>
            <a:pPr>
              <a:buNone/>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68997"/>
          </a:xfrm>
        </p:spPr>
        <p:txBody>
          <a:bodyPr>
            <a:noAutofit/>
          </a:bodyPr>
          <a:lstStyle/>
          <a:p>
            <a:r>
              <a:rPr lang="en-US" altLang="zh-CN" sz="1800" dirty="0"/>
              <a:t>if (mode &amp; HRTIMER_MODE_REL) {</a:t>
            </a:r>
          </a:p>
          <a:p>
            <a:r>
              <a:rPr lang="en-US" altLang="zh-CN" sz="1800" dirty="0"/>
              <a:t>                tim = ktime_add_safe(tim, new_base-&gt;get_time());</a:t>
            </a:r>
          </a:p>
          <a:p>
            <a:r>
              <a:rPr lang="en-US" altLang="zh-CN" sz="1800" dirty="0"/>
              <a:t>                ......</a:t>
            </a:r>
          </a:p>
          <a:p>
            <a:r>
              <a:rPr lang="en-US" altLang="zh-CN" sz="1800" dirty="0"/>
              <a:t>        }</a:t>
            </a:r>
          </a:p>
          <a:p>
            <a:r>
              <a:rPr lang="en-US" altLang="zh-CN" sz="1800" dirty="0"/>
              <a:t>         </a:t>
            </a:r>
            <a:r>
              <a:rPr lang="en-US" altLang="zh-CN" sz="1800" dirty="0">
                <a:solidFill>
                  <a:schemeClr val="accent3">
                    <a:lumMod val="50000"/>
                  </a:schemeClr>
                </a:solidFill>
              </a:rPr>
              <a:t>/* </a:t>
            </a:r>
            <a:r>
              <a:rPr lang="zh-CN" altLang="en-US" sz="1800" dirty="0">
                <a:solidFill>
                  <a:schemeClr val="accent3">
                    <a:lumMod val="50000"/>
                  </a:schemeClr>
                </a:solidFill>
              </a:rPr>
              <a:t>设置到期的时间范围 *</a:t>
            </a:r>
            <a:r>
              <a:rPr lang="en-US" altLang="zh-CN" sz="1800" dirty="0">
                <a:solidFill>
                  <a:schemeClr val="accent3">
                    <a:lumMod val="50000"/>
                  </a:schemeClr>
                </a:solidFill>
              </a:rPr>
              <a:t>/</a:t>
            </a:r>
          </a:p>
          <a:p>
            <a:r>
              <a:rPr lang="en-US" altLang="zh-CN" sz="1800" dirty="0"/>
              <a:t>        hrtimer_set_expires_range_ns(timer, tim, delta_ns);</a:t>
            </a:r>
          </a:p>
          <a:p>
            <a:r>
              <a:rPr lang="en-US" altLang="zh-CN" sz="1800" dirty="0"/>
              <a:t>        ......</a:t>
            </a:r>
          </a:p>
          <a:p>
            <a:r>
              <a:rPr lang="en-US" altLang="zh-CN" sz="1800" dirty="0"/>
              <a:t>         </a:t>
            </a:r>
            <a:r>
              <a:rPr lang="en-US" altLang="zh-CN" sz="1800" dirty="0">
                <a:solidFill>
                  <a:schemeClr val="accent3">
                    <a:lumMod val="50000"/>
                  </a:schemeClr>
                </a:solidFill>
              </a:rPr>
              <a:t>/* </a:t>
            </a:r>
            <a:r>
              <a:rPr lang="zh-CN" altLang="en-US" sz="1800" dirty="0">
                <a:solidFill>
                  <a:schemeClr val="accent3">
                    <a:lumMod val="50000"/>
                  </a:schemeClr>
                </a:solidFill>
              </a:rPr>
              <a:t>把</a:t>
            </a:r>
            <a:r>
              <a:rPr lang="en-US" altLang="zh-CN" sz="1800" dirty="0">
                <a:solidFill>
                  <a:schemeClr val="accent3">
                    <a:lumMod val="50000"/>
                  </a:schemeClr>
                </a:solidFill>
              </a:rPr>
              <a:t>hrtime</a:t>
            </a:r>
            <a:r>
              <a:rPr lang="zh-CN" altLang="en-US" sz="1800" dirty="0">
                <a:solidFill>
                  <a:schemeClr val="accent3">
                    <a:lumMod val="50000"/>
                  </a:schemeClr>
                </a:solidFill>
              </a:rPr>
              <a:t>按到期时间排序，加入到对应时间基准系统的红黑树中 *</a:t>
            </a:r>
            <a:r>
              <a:rPr lang="en-US" altLang="zh-CN" sz="1800" dirty="0">
                <a:solidFill>
                  <a:schemeClr val="accent3">
                    <a:lumMod val="50000"/>
                  </a:schemeClr>
                </a:solidFill>
              </a:rPr>
              <a:t>/</a:t>
            </a:r>
          </a:p>
          <a:p>
            <a:r>
              <a:rPr lang="en-US" altLang="zh-CN" sz="1800" dirty="0">
                <a:solidFill>
                  <a:schemeClr val="accent3">
                    <a:lumMod val="50000"/>
                  </a:schemeClr>
                </a:solidFill>
              </a:rPr>
              <a:t>        /* </a:t>
            </a:r>
            <a:r>
              <a:rPr lang="zh-CN" altLang="en-US" sz="1800" dirty="0">
                <a:solidFill>
                  <a:schemeClr val="accent3">
                    <a:lumMod val="50000"/>
                  </a:schemeClr>
                </a:solidFill>
              </a:rPr>
              <a:t>如果该定时器的是最早到期的，将会返回</a:t>
            </a:r>
            <a:r>
              <a:rPr lang="en-US" altLang="zh-CN" sz="1800" dirty="0">
                <a:solidFill>
                  <a:schemeClr val="accent3">
                    <a:lumMod val="50000"/>
                  </a:schemeClr>
                </a:solidFill>
              </a:rPr>
              <a:t>true */</a:t>
            </a:r>
          </a:p>
          <a:p>
            <a:r>
              <a:rPr lang="en-US" altLang="zh-CN" sz="1800" dirty="0"/>
              <a:t>        leftmost = enqueue_hrtimer(timer, new_base);</a:t>
            </a:r>
          </a:p>
          <a:p>
            <a:r>
              <a:rPr lang="en-US" altLang="zh-CN" sz="1800" dirty="0"/>
              <a:t>       </a:t>
            </a:r>
            <a:r>
              <a:rPr lang="en-US" altLang="zh-CN" sz="1800" dirty="0">
                <a:solidFill>
                  <a:schemeClr val="accent3">
                    <a:lumMod val="50000"/>
                  </a:schemeClr>
                </a:solidFill>
              </a:rPr>
              <a:t> /* </a:t>
            </a:r>
            <a:r>
              <a:rPr lang="zh-CN" altLang="en-US" sz="1800" dirty="0">
                <a:solidFill>
                  <a:schemeClr val="accent3">
                    <a:lumMod val="50000"/>
                  </a:schemeClr>
                </a:solidFill>
              </a:rPr>
              <a:t>定时器比之前的到期时间要早，所以需要重新对</a:t>
            </a:r>
            <a:r>
              <a:rPr lang="en-US" altLang="zh-CN" sz="1800" dirty="0">
                <a:solidFill>
                  <a:schemeClr val="accent3">
                    <a:lumMod val="50000"/>
                  </a:schemeClr>
                </a:solidFill>
              </a:rPr>
              <a:t>tick_device</a:t>
            </a:r>
            <a:r>
              <a:rPr lang="zh-CN" altLang="en-US" sz="1800" dirty="0">
                <a:solidFill>
                  <a:schemeClr val="accent3">
                    <a:lumMod val="50000"/>
                  </a:schemeClr>
                </a:solidFill>
              </a:rPr>
              <a:t>进行编程，重新设定的的到期时间        *</a:t>
            </a:r>
            <a:r>
              <a:rPr lang="en-US" altLang="zh-CN" sz="1800" dirty="0">
                <a:solidFill>
                  <a:schemeClr val="accent3">
                    <a:lumMod val="50000"/>
                  </a:schemeClr>
                </a:solidFill>
              </a:rPr>
              <a:t>/</a:t>
            </a:r>
          </a:p>
          <a:p>
            <a:r>
              <a:rPr lang="en-US" altLang="zh-CN" sz="1800" dirty="0"/>
              <a:t>        if (leftmost &amp;&amp; new_base-&gt;cpu_base == &amp;__get_cpu_var(hrtimer_bases))</a:t>
            </a:r>
          </a:p>
          <a:p>
            <a:r>
              <a:rPr lang="en-US" altLang="zh-CN" sz="1800" dirty="0"/>
              <a:t>                hrtimer_enqueue_reprogram(timer, new_base, wakeup);</a:t>
            </a:r>
          </a:p>
          <a:p>
            <a:r>
              <a:rPr lang="en-US" altLang="zh-CN" sz="1800" dirty="0"/>
              <a:t>        unlock_hrtimer_base(timer, &amp;flags);</a:t>
            </a:r>
          </a:p>
          <a:p>
            <a:r>
              <a:rPr lang="en-US" altLang="zh-CN" sz="1800" dirty="0"/>
              <a:t>        return ret;</a:t>
            </a:r>
          </a:p>
          <a:p>
            <a:r>
              <a:rPr lang="en-US" altLang="zh-CN" sz="1800" dirty="0"/>
              <a:t>}</a:t>
            </a:r>
            <a:endParaRPr lang="zh-CN" altLang="en-US" sz="1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3.2.1  hrtimer</a:t>
            </a:r>
            <a:r>
              <a:rPr lang="zh-CN" altLang="en-US" dirty="0"/>
              <a:t>的到期处理</a:t>
            </a:r>
          </a:p>
        </p:txBody>
      </p:sp>
      <p:sp>
        <p:nvSpPr>
          <p:cNvPr id="3" name="内容占位符 2"/>
          <p:cNvSpPr>
            <a:spLocks noGrp="1"/>
          </p:cNvSpPr>
          <p:nvPr>
            <p:ph idx="1"/>
          </p:nvPr>
        </p:nvSpPr>
        <p:spPr/>
        <p:txBody>
          <a:bodyPr>
            <a:normAutofit lnSpcReduction="10000"/>
          </a:bodyPr>
          <a:lstStyle/>
          <a:p>
            <a:pPr>
              <a:buNone/>
            </a:pPr>
            <a:r>
              <a:rPr lang="en-US" altLang="zh-CN" dirty="0"/>
              <a:t>	         </a:t>
            </a:r>
            <a:r>
              <a:rPr lang="zh-CN" altLang="en-US" dirty="0"/>
              <a:t>高精度定时器系统有</a:t>
            </a:r>
            <a:r>
              <a:rPr lang="en-US" altLang="zh-CN" dirty="0"/>
              <a:t>3</a:t>
            </a:r>
            <a:r>
              <a:rPr lang="zh-CN" altLang="en-US" dirty="0"/>
              <a:t>个入口可以对到期定时器进行处理，它们分别是：</a:t>
            </a:r>
            <a:endParaRPr lang="en-US" altLang="zh-CN" dirty="0"/>
          </a:p>
          <a:p>
            <a:r>
              <a:rPr lang="zh-CN" altLang="en-US" dirty="0"/>
              <a:t>没有切换到高精度模式时，在每个</a:t>
            </a:r>
            <a:r>
              <a:rPr lang="en-US" altLang="zh-CN" dirty="0" err="1"/>
              <a:t>jiffie</a:t>
            </a:r>
            <a:r>
              <a:rPr lang="zh-CN" altLang="en-US" dirty="0"/>
              <a:t>的</a:t>
            </a:r>
            <a:r>
              <a:rPr lang="en-US" altLang="zh-CN" dirty="0"/>
              <a:t>tick</a:t>
            </a:r>
            <a:r>
              <a:rPr lang="zh-CN" altLang="en-US" dirty="0"/>
              <a:t>事件中断中进行查询和处理；</a:t>
            </a:r>
          </a:p>
          <a:p>
            <a:r>
              <a:rPr lang="zh-CN" altLang="en-US" dirty="0"/>
              <a:t>在</a:t>
            </a:r>
            <a:r>
              <a:rPr lang="en-US" dirty="0"/>
              <a:t>HRTIMER_SOFTIRQ</a:t>
            </a:r>
            <a:r>
              <a:rPr lang="zh-CN" altLang="en-US" dirty="0"/>
              <a:t>软中断中进行查询和处理；</a:t>
            </a:r>
          </a:p>
          <a:p>
            <a:r>
              <a:rPr lang="zh-CN" altLang="en-US" dirty="0"/>
              <a:t>切换到高精度模式后，在每个</a:t>
            </a:r>
            <a:r>
              <a:rPr lang="en-US" dirty="0" err="1"/>
              <a:t>clock_event_device</a:t>
            </a:r>
            <a:r>
              <a:rPr lang="zh-CN" altLang="en-US" dirty="0"/>
              <a:t>的到期事件中断中进行查询和处理；</a:t>
            </a:r>
          </a:p>
          <a:p>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低精度模式</a:t>
            </a:r>
          </a:p>
        </p:txBody>
      </p:sp>
      <p:sp>
        <p:nvSpPr>
          <p:cNvPr id="3" name="内容占位符 2"/>
          <p:cNvSpPr>
            <a:spLocks noGrp="1"/>
          </p:cNvSpPr>
          <p:nvPr>
            <p:ph idx="1"/>
          </p:nvPr>
        </p:nvSpPr>
        <p:spPr/>
        <p:txBody>
          <a:bodyPr>
            <a:normAutofit fontScale="85000" lnSpcReduction="20000"/>
          </a:bodyPr>
          <a:lstStyle/>
          <a:p>
            <a:pPr>
              <a:buNone/>
            </a:pPr>
            <a:r>
              <a:rPr lang="en-US" altLang="zh-CN" dirty="0"/>
              <a:t>		  </a:t>
            </a:r>
            <a:r>
              <a:rPr lang="zh-CN" altLang="en-US" dirty="0"/>
              <a:t>因为系统并不是一开始就会支持高精度模式，而是在系统启动后的某个阶段，等待所有的条件都满足后，才会切换到高精度模式，当系统还没有切换到高精度模式时，所有的高精度定时器运行在低精度模式下，在每个</a:t>
            </a:r>
            <a:r>
              <a:rPr lang="en-US" altLang="zh-CN" dirty="0" err="1"/>
              <a:t>jiffie</a:t>
            </a:r>
            <a:r>
              <a:rPr lang="zh-CN" altLang="en-US" dirty="0"/>
              <a:t>的</a:t>
            </a:r>
            <a:r>
              <a:rPr lang="en-US" altLang="zh-CN" dirty="0"/>
              <a:t>tick</a:t>
            </a:r>
            <a:r>
              <a:rPr lang="zh-CN" altLang="en-US" dirty="0"/>
              <a:t>事件中断中进行到期定时器的查询和处理，显然这时候的精度和低分辨率定时器是一样的（</a:t>
            </a:r>
            <a:r>
              <a:rPr lang="en-US" altLang="zh-CN" dirty="0"/>
              <a:t>HZ</a:t>
            </a:r>
            <a:r>
              <a:rPr lang="zh-CN" altLang="en-US" dirty="0"/>
              <a:t>级别）。低精度模式下，每个</a:t>
            </a:r>
            <a:r>
              <a:rPr lang="en-US" altLang="zh-CN" dirty="0"/>
              <a:t>tick</a:t>
            </a:r>
            <a:r>
              <a:rPr lang="zh-CN" altLang="en-US" dirty="0"/>
              <a:t>事件中断中，</a:t>
            </a:r>
            <a:r>
              <a:rPr lang="en-US" altLang="zh-CN" dirty="0" err="1"/>
              <a:t>hrtimer_run_queues</a:t>
            </a:r>
            <a:r>
              <a:rPr lang="zh-CN" altLang="en-US" dirty="0"/>
              <a:t>函数会被调用，由它完成定时器的到期处理。</a:t>
            </a:r>
            <a:r>
              <a:rPr lang="en-US" altLang="zh-CN" dirty="0" err="1"/>
              <a:t>hrtimer_run_queues</a:t>
            </a:r>
            <a:r>
              <a:rPr lang="zh-CN" altLang="en-US" dirty="0"/>
              <a:t>首先判断目前高精度模式是否已经启用，如果已经切换到了高精度模式，什么也不做，直接返回：</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en-US" altLang="zh-CN" dirty="0"/>
              <a:t>void </a:t>
            </a:r>
            <a:r>
              <a:rPr lang="en-US" altLang="zh-CN" dirty="0" err="1"/>
              <a:t>hrtimer_run_queues</a:t>
            </a:r>
            <a:r>
              <a:rPr lang="en-US" altLang="zh-CN" dirty="0"/>
              <a:t>(void)</a:t>
            </a:r>
          </a:p>
          <a:p>
            <a:r>
              <a:rPr lang="en-US" altLang="zh-CN" dirty="0"/>
              <a:t>{</a:t>
            </a:r>
          </a:p>
          <a:p>
            <a:r>
              <a:rPr lang="en-US" altLang="zh-CN" dirty="0"/>
              <a:t>	if (</a:t>
            </a:r>
            <a:r>
              <a:rPr lang="en-US" altLang="zh-CN" dirty="0" err="1"/>
              <a:t>hrtimer_hres_active</a:t>
            </a:r>
            <a:r>
              <a:rPr lang="en-US" altLang="zh-CN" dirty="0"/>
              <a:t>())</a:t>
            </a:r>
          </a:p>
          <a:p>
            <a:r>
              <a:rPr lang="en-US" altLang="zh-CN" dirty="0"/>
              <a:t>		return;</a:t>
            </a:r>
          </a:p>
          <a:p>
            <a:r>
              <a:rPr lang="en-US" altLang="zh-CN" dirty="0"/>
              <a:t>}</a:t>
            </a:r>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lstStyle/>
          <a:p>
            <a:pPr>
              <a:buNone/>
            </a:pPr>
            <a:r>
              <a:rPr lang="en-US" altLang="zh-CN" dirty="0"/>
              <a:t>		   </a:t>
            </a:r>
            <a:r>
              <a:rPr lang="zh-CN" altLang="en-US" dirty="0"/>
              <a:t>如果</a:t>
            </a:r>
            <a:r>
              <a:rPr lang="en-US" altLang="zh-CN" dirty="0" err="1"/>
              <a:t>hrtimer_hres_active</a:t>
            </a:r>
            <a:r>
              <a:rPr lang="zh-CN" altLang="en-US" dirty="0"/>
              <a:t>返回</a:t>
            </a:r>
            <a:r>
              <a:rPr lang="en-US" altLang="zh-CN" dirty="0"/>
              <a:t>false</a:t>
            </a:r>
            <a:r>
              <a:rPr lang="zh-CN" altLang="en-US" dirty="0"/>
              <a:t>，说明目前处于低精度模式下，则继续处理，它用一个</a:t>
            </a:r>
            <a:r>
              <a:rPr lang="en-US" altLang="zh-CN" dirty="0"/>
              <a:t>for</a:t>
            </a:r>
            <a:r>
              <a:rPr lang="zh-CN" altLang="en-US" dirty="0"/>
              <a:t>循环遍历各个时间基准系统，查询每个</a:t>
            </a:r>
            <a:r>
              <a:rPr lang="en-US" altLang="zh-CN" dirty="0"/>
              <a:t>hrtimer_clock_base</a:t>
            </a:r>
            <a:r>
              <a:rPr lang="zh-CN" altLang="en-US" dirty="0"/>
              <a:t>对应红黑树的左下节点，判断它的时间是否到期，如果到期，通过</a:t>
            </a:r>
            <a:r>
              <a:rPr lang="en-US" altLang="zh-CN" dirty="0"/>
              <a:t>__</a:t>
            </a:r>
            <a:r>
              <a:rPr lang="en-US" altLang="zh-CN" dirty="0" err="1"/>
              <a:t>run_hrtimer</a:t>
            </a:r>
            <a:r>
              <a:rPr lang="zh-CN" altLang="en-US" dirty="0"/>
              <a:t>函数，对到期定时器进行处理，包括：调用定时器的回调函数、从红黑树中移除该定时器、根据回调函数的返回值决定是否重新启动该定时器等等：</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68997"/>
          </a:xfrm>
        </p:spPr>
        <p:txBody>
          <a:bodyPr>
            <a:normAutofit fontScale="62500" lnSpcReduction="20000"/>
          </a:bodyPr>
          <a:lstStyle/>
          <a:p>
            <a:r>
              <a:rPr lang="en-US" altLang="zh-CN" dirty="0"/>
              <a:t>for (index = 0; index &lt; HRTIMER_MAX_CLOCK_BASES; index++) {</a:t>
            </a:r>
          </a:p>
          <a:p>
            <a:r>
              <a:rPr lang="en-US" altLang="zh-CN" dirty="0"/>
              <a:t>	base = &amp;cpu_base-&gt;</a:t>
            </a:r>
            <a:r>
              <a:rPr lang="en-US" altLang="zh-CN" dirty="0" err="1"/>
              <a:t>clock_base</a:t>
            </a:r>
            <a:r>
              <a:rPr lang="en-US" altLang="zh-CN" dirty="0"/>
              <a:t>[index];</a:t>
            </a:r>
          </a:p>
          <a:p>
            <a:r>
              <a:rPr lang="en-US" altLang="zh-CN" dirty="0"/>
              <a:t>	if (!</a:t>
            </a:r>
            <a:r>
              <a:rPr lang="en-US" altLang="zh-CN" dirty="0" err="1"/>
              <a:t>timerqueue_getnext</a:t>
            </a:r>
            <a:r>
              <a:rPr lang="en-US" altLang="zh-CN" dirty="0"/>
              <a:t>(&amp;base-&gt;active))</a:t>
            </a:r>
          </a:p>
          <a:p>
            <a:r>
              <a:rPr lang="en-US" altLang="zh-CN" dirty="0"/>
              <a:t>		continue;</a:t>
            </a:r>
          </a:p>
          <a:p>
            <a:r>
              <a:rPr lang="en-US" altLang="zh-CN" dirty="0"/>
              <a:t>	if (</a:t>
            </a:r>
            <a:r>
              <a:rPr lang="en-US" altLang="zh-CN" dirty="0" err="1"/>
              <a:t>gettime</a:t>
            </a:r>
            <a:r>
              <a:rPr lang="en-US" altLang="zh-CN" dirty="0"/>
              <a:t>) {</a:t>
            </a:r>
          </a:p>
          <a:p>
            <a:r>
              <a:rPr lang="en-US" altLang="zh-CN" dirty="0"/>
              <a:t>		</a:t>
            </a:r>
            <a:r>
              <a:rPr lang="en-US" altLang="zh-CN" dirty="0" err="1"/>
              <a:t>hrtimer_get_softirq_time</a:t>
            </a:r>
            <a:r>
              <a:rPr lang="en-US" altLang="zh-CN" dirty="0"/>
              <a:t>(cpu_base);</a:t>
            </a:r>
          </a:p>
          <a:p>
            <a:r>
              <a:rPr lang="en-US" altLang="zh-CN" dirty="0"/>
              <a:t>		</a:t>
            </a:r>
            <a:r>
              <a:rPr lang="en-US" altLang="zh-CN" dirty="0" err="1"/>
              <a:t>gettime</a:t>
            </a:r>
            <a:r>
              <a:rPr lang="en-US" altLang="zh-CN" dirty="0"/>
              <a:t> = 0;</a:t>
            </a:r>
          </a:p>
          <a:p>
            <a:r>
              <a:rPr lang="en-US" altLang="zh-CN" dirty="0"/>
              <a:t>	}</a:t>
            </a:r>
          </a:p>
          <a:p>
            <a:r>
              <a:rPr lang="en-US" altLang="zh-CN" dirty="0"/>
              <a:t>	</a:t>
            </a:r>
            <a:r>
              <a:rPr lang="en-US" altLang="zh-CN" dirty="0" err="1"/>
              <a:t>raw_spin_lock</a:t>
            </a:r>
            <a:r>
              <a:rPr lang="en-US" altLang="zh-CN" dirty="0"/>
              <a:t>(&amp;cpu_base-&gt;lock);</a:t>
            </a:r>
          </a:p>
          <a:p>
            <a:r>
              <a:rPr lang="en-US" altLang="zh-CN" dirty="0"/>
              <a:t>	while ((node = </a:t>
            </a:r>
            <a:r>
              <a:rPr lang="en-US" altLang="zh-CN" dirty="0" err="1"/>
              <a:t>timerqueue_getnext</a:t>
            </a:r>
            <a:r>
              <a:rPr lang="en-US" altLang="zh-CN" dirty="0"/>
              <a:t>(&amp;base-&gt;active))) {	</a:t>
            </a:r>
          </a:p>
          <a:p>
            <a:r>
              <a:rPr lang="en-US" altLang="zh-CN" dirty="0"/>
              <a:t>	struct hrtimer *timer;</a:t>
            </a:r>
          </a:p>
          <a:p>
            <a:r>
              <a:rPr lang="en-US" altLang="zh-CN" dirty="0"/>
              <a:t>		timer = </a:t>
            </a:r>
            <a:r>
              <a:rPr lang="en-US" altLang="zh-CN" dirty="0" err="1"/>
              <a:t>container_of</a:t>
            </a:r>
            <a:r>
              <a:rPr lang="en-US" altLang="zh-CN" dirty="0"/>
              <a:t>(node, struct hrtimer, node);</a:t>
            </a:r>
          </a:p>
          <a:p>
            <a:r>
              <a:rPr lang="en-US" altLang="zh-CN" dirty="0"/>
              <a:t>		if (base-&gt;softirq_time.tv64 &lt;=					hrtimer_get_expires_tv64(timer))</a:t>
            </a:r>
          </a:p>
          <a:p>
            <a:r>
              <a:rPr lang="en-US" altLang="zh-CN" dirty="0"/>
              <a:t>			break;</a:t>
            </a:r>
          </a:p>
          <a:p>
            <a:r>
              <a:rPr lang="en-US" altLang="zh-CN" dirty="0"/>
              <a:t>		__</a:t>
            </a:r>
            <a:r>
              <a:rPr lang="en-US" altLang="zh-CN" dirty="0" err="1"/>
              <a:t>run_hrtimer</a:t>
            </a:r>
            <a:r>
              <a:rPr lang="en-US" altLang="zh-CN" dirty="0"/>
              <a:t>(timer, &amp;base-&gt;softirq_time);</a:t>
            </a:r>
          </a:p>
          <a:p>
            <a:r>
              <a:rPr lang="en-US" altLang="zh-CN" dirty="0"/>
              <a:t>	}</a:t>
            </a:r>
          </a:p>
          <a:p>
            <a:r>
              <a:rPr lang="en-US" altLang="zh-CN" dirty="0"/>
              <a:t>	</a:t>
            </a:r>
            <a:r>
              <a:rPr lang="en-US" altLang="zh-CN" dirty="0" err="1"/>
              <a:t>raw_spin_unlock</a:t>
            </a:r>
            <a:r>
              <a:rPr lang="en-US" altLang="zh-CN" dirty="0"/>
              <a:t>(&amp;cpu_base-&gt;lock);</a:t>
            </a:r>
          </a:p>
          <a:p>
            <a:r>
              <a:rPr lang="en-US"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2.1.1 </a:t>
            </a:r>
            <a:r>
              <a:rPr lang="zh-CN" altLang="en-US" dirty="0"/>
              <a:t>理想的</a:t>
            </a:r>
            <a:r>
              <a:rPr lang="en-US" altLang="zh-CN" dirty="0"/>
              <a:t>HZ</a:t>
            </a:r>
            <a:r>
              <a:rPr lang="zh-CN" altLang="en-US" dirty="0"/>
              <a:t>值</a:t>
            </a:r>
          </a:p>
        </p:txBody>
      </p:sp>
      <p:sp>
        <p:nvSpPr>
          <p:cNvPr id="3" name="内容占位符 2"/>
          <p:cNvSpPr>
            <a:spLocks noGrp="1"/>
          </p:cNvSpPr>
          <p:nvPr>
            <p:ph idx="1"/>
          </p:nvPr>
        </p:nvSpPr>
        <p:spPr/>
        <p:txBody>
          <a:bodyPr>
            <a:normAutofit lnSpcReduction="10000"/>
          </a:bodyPr>
          <a:lstStyle/>
          <a:p>
            <a:pPr>
              <a:buNone/>
            </a:pPr>
            <a:r>
              <a:rPr lang="en-US" altLang="zh-CN" dirty="0"/>
              <a:t>		   </a:t>
            </a:r>
            <a:r>
              <a:rPr lang="zh-CN" altLang="en-US" dirty="0"/>
              <a:t>自</a:t>
            </a:r>
            <a:r>
              <a:rPr lang="en-US" altLang="zh-CN" dirty="0"/>
              <a:t>Linux</a:t>
            </a:r>
            <a:r>
              <a:rPr lang="zh-CN" altLang="en-US" dirty="0"/>
              <a:t>问世以来，</a:t>
            </a:r>
            <a:r>
              <a:rPr lang="en-US" altLang="zh-CN" dirty="0"/>
              <a:t>i386</a:t>
            </a:r>
            <a:r>
              <a:rPr lang="zh-CN" altLang="en-US" dirty="0"/>
              <a:t>体系结构中时钟中断频率就设定为</a:t>
            </a:r>
            <a:r>
              <a:rPr lang="en-US" altLang="zh-CN" dirty="0"/>
              <a:t>100HZ</a:t>
            </a:r>
            <a:r>
              <a:rPr lang="zh-CN" altLang="en-US" dirty="0"/>
              <a:t>，但是在</a:t>
            </a:r>
            <a:r>
              <a:rPr lang="en-US" altLang="zh-CN" dirty="0"/>
              <a:t>2.5</a:t>
            </a:r>
            <a:r>
              <a:rPr lang="zh-CN" altLang="en-US" dirty="0"/>
              <a:t>开发版本内核中，中断频率被提高到</a:t>
            </a:r>
            <a:r>
              <a:rPr lang="en-US" altLang="zh-CN" dirty="0"/>
              <a:t>1000HZ</a:t>
            </a:r>
            <a:r>
              <a:rPr lang="zh-CN" altLang="en-US" dirty="0"/>
              <a:t>。</a:t>
            </a:r>
            <a:endParaRPr lang="en-US" altLang="zh-CN" dirty="0"/>
          </a:p>
          <a:p>
            <a:pPr>
              <a:buNone/>
            </a:pPr>
            <a:r>
              <a:rPr lang="en-US" altLang="zh-CN" dirty="0"/>
              <a:t>		   </a:t>
            </a:r>
            <a:r>
              <a:rPr lang="zh-CN" altLang="en-US" dirty="0"/>
              <a:t>提高节拍率意味着时钟中断产生得更加频繁，所以中断处理程序也会更频繁的执行，带来以下几点好处：</a:t>
            </a:r>
            <a:endParaRPr lang="en-US" altLang="zh-CN" dirty="0"/>
          </a:p>
          <a:p>
            <a:r>
              <a:rPr lang="zh-CN" altLang="en-US" dirty="0"/>
              <a:t>更高的时钟中断解析度可提高时间驱动事件的解析度。</a:t>
            </a:r>
            <a:endParaRPr lang="en-US" altLang="zh-CN" dirty="0"/>
          </a:p>
          <a:p>
            <a:r>
              <a:rPr lang="zh-CN" altLang="en-US" dirty="0"/>
              <a:t>提高了时间驱动事件的准确度。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高精度模式</a:t>
            </a:r>
          </a:p>
        </p:txBody>
      </p:sp>
      <p:sp>
        <p:nvSpPr>
          <p:cNvPr id="3" name="内容占位符 2"/>
          <p:cNvSpPr>
            <a:spLocks noGrp="1"/>
          </p:cNvSpPr>
          <p:nvPr>
            <p:ph idx="1"/>
          </p:nvPr>
        </p:nvSpPr>
        <p:spPr/>
        <p:txBody>
          <a:bodyPr>
            <a:normAutofit fontScale="85000" lnSpcReduction="10000"/>
          </a:bodyPr>
          <a:lstStyle/>
          <a:p>
            <a:pPr>
              <a:buNone/>
            </a:pPr>
            <a:r>
              <a:rPr lang="en-US" altLang="zh-CN" dirty="0"/>
              <a:t>		  </a:t>
            </a:r>
            <a:r>
              <a:rPr lang="zh-CN" altLang="en-US" dirty="0"/>
              <a:t>切换到高精度模式后，原来给</a:t>
            </a:r>
            <a:r>
              <a:rPr lang="en-US" dirty="0"/>
              <a:t>cpu</a:t>
            </a:r>
            <a:r>
              <a:rPr lang="zh-CN" altLang="en-US" dirty="0"/>
              <a:t>提供</a:t>
            </a:r>
            <a:r>
              <a:rPr lang="en-US" dirty="0"/>
              <a:t>tick</a:t>
            </a:r>
            <a:r>
              <a:rPr lang="zh-CN" altLang="en-US" dirty="0"/>
              <a:t>事件的</a:t>
            </a:r>
            <a:r>
              <a:rPr lang="en-US" dirty="0" err="1"/>
              <a:t>tick_device（clock_event_device</a:t>
            </a:r>
            <a:r>
              <a:rPr lang="en-US" dirty="0"/>
              <a:t>）</a:t>
            </a:r>
            <a:r>
              <a:rPr lang="zh-CN" altLang="en-US" dirty="0"/>
              <a:t>会被高精度定时器系统接管，它的中断事件回调函数被设置为</a:t>
            </a:r>
            <a:r>
              <a:rPr lang="en-US" dirty="0" err="1"/>
              <a:t>hrtimer_interrupt</a:t>
            </a:r>
            <a:r>
              <a:rPr lang="en-US" dirty="0"/>
              <a:t>，</a:t>
            </a:r>
            <a:r>
              <a:rPr lang="zh-CN" altLang="en-US" dirty="0"/>
              <a:t>红黑树中最左下的节点的定时器的到期时间被编程到该</a:t>
            </a:r>
            <a:r>
              <a:rPr lang="en-US" dirty="0" err="1"/>
              <a:t>clock_event_device</a:t>
            </a:r>
            <a:r>
              <a:rPr lang="zh-CN" altLang="en-US" dirty="0"/>
              <a:t>中，这样每次</a:t>
            </a:r>
            <a:r>
              <a:rPr lang="en-US" dirty="0" err="1"/>
              <a:t>clock_event_device</a:t>
            </a:r>
            <a:r>
              <a:rPr lang="zh-CN" altLang="en-US" dirty="0"/>
              <a:t>的中断意味着至少有一个高精度定时器到期。另外，当</a:t>
            </a:r>
            <a:r>
              <a:rPr lang="en-US" dirty="0"/>
              <a:t>timekeeper</a:t>
            </a:r>
            <a:r>
              <a:rPr lang="zh-CN" altLang="en-US" dirty="0"/>
              <a:t>系统中的时间需要修正，或者</a:t>
            </a:r>
            <a:r>
              <a:rPr lang="en-US" dirty="0" err="1"/>
              <a:t>clock_event_device</a:t>
            </a:r>
            <a:r>
              <a:rPr lang="zh-CN" altLang="en-US" dirty="0"/>
              <a:t>的到期事件时间被重新编程时，系统会发出</a:t>
            </a:r>
            <a:r>
              <a:rPr lang="en-US" dirty="0"/>
              <a:t>HRTIMER_SOFTIRQ</a:t>
            </a:r>
            <a:r>
              <a:rPr lang="zh-CN" altLang="en-US" dirty="0"/>
              <a:t>软中断，软中断的处理函数</a:t>
            </a:r>
            <a:r>
              <a:rPr lang="en-US" dirty="0" err="1"/>
              <a:t>run_hrtimer_softirq</a:t>
            </a:r>
            <a:r>
              <a:rPr lang="zh-CN" altLang="en-US" dirty="0"/>
              <a:t>最终也会调用</a:t>
            </a:r>
            <a:r>
              <a:rPr lang="en-US" dirty="0" err="1"/>
              <a:t>hrtimer_interrupt</a:t>
            </a:r>
            <a:r>
              <a:rPr lang="zh-CN" altLang="en-US" dirty="0"/>
              <a:t>函数对到期定时器进行处理。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pPr>
              <a:buNone/>
            </a:pPr>
            <a:r>
              <a:rPr lang="en-US" altLang="zh-CN" dirty="0"/>
              <a:t>		   </a:t>
            </a:r>
            <a:r>
              <a:rPr lang="en-US" altLang="zh-CN" dirty="0" err="1"/>
              <a:t>hrtimer_interrupt</a:t>
            </a:r>
            <a:r>
              <a:rPr lang="zh-CN" altLang="en-US" dirty="0"/>
              <a:t>函数的前半部分和低精度模式下的</a:t>
            </a:r>
            <a:r>
              <a:rPr lang="en-US" altLang="zh-CN" dirty="0" err="1"/>
              <a:t>hrtimer_run_queues</a:t>
            </a:r>
            <a:r>
              <a:rPr lang="zh-CN" altLang="en-US" dirty="0"/>
              <a:t>函数完成相同的事情：它用一个</a:t>
            </a:r>
            <a:r>
              <a:rPr lang="en-US" altLang="zh-CN" dirty="0"/>
              <a:t>for</a:t>
            </a:r>
            <a:r>
              <a:rPr lang="zh-CN" altLang="en-US" dirty="0"/>
              <a:t>循环遍历各个时间基准系统，查询每个</a:t>
            </a:r>
            <a:r>
              <a:rPr lang="en-US" altLang="zh-CN" dirty="0"/>
              <a:t>hrtimer_clock_base</a:t>
            </a:r>
            <a:r>
              <a:rPr lang="zh-CN" altLang="en-US" dirty="0"/>
              <a:t>对应红黑树的左下节点，判断它的时间是否到期，如果到期，通过</a:t>
            </a:r>
            <a:r>
              <a:rPr lang="en-US" altLang="zh-CN" dirty="0"/>
              <a:t>__</a:t>
            </a:r>
            <a:r>
              <a:rPr lang="en-US" altLang="zh-CN" dirty="0" err="1"/>
              <a:t>run_hrtimer</a:t>
            </a:r>
            <a:r>
              <a:rPr lang="zh-CN" altLang="en-US" dirty="0"/>
              <a:t>函数，对到期定时器进行处理，所以我们只讨论后半部分，在处理完所有到期定时器后，下一个到期定时器的到期时间保存在变量</a:t>
            </a:r>
            <a:r>
              <a:rPr lang="en-US" altLang="zh-CN" dirty="0" err="1"/>
              <a:t>expires_next</a:t>
            </a:r>
            <a:r>
              <a:rPr lang="zh-CN" altLang="en-US" dirty="0"/>
              <a:t>中，接下来的工作就是把这个到期时间编程到</a:t>
            </a:r>
            <a:r>
              <a:rPr lang="en-US" altLang="zh-CN" dirty="0"/>
              <a:t>tick_device</a:t>
            </a:r>
            <a:r>
              <a:rPr lang="zh-CN" altLang="en-US" dirty="0"/>
              <a:t>中：</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normAutofit fontScale="47500" lnSpcReduction="20000"/>
          </a:bodyPr>
          <a:lstStyle/>
          <a:p>
            <a:r>
              <a:rPr lang="en-US" altLang="zh-CN" dirty="0"/>
              <a:t>void </a:t>
            </a:r>
            <a:r>
              <a:rPr lang="en-US" altLang="zh-CN" dirty="0" err="1"/>
              <a:t>hrtimer_interrupt</a:t>
            </a:r>
            <a:r>
              <a:rPr lang="en-US" altLang="zh-CN" dirty="0"/>
              <a:t>(struct </a:t>
            </a:r>
            <a:r>
              <a:rPr lang="en-US" altLang="zh-CN" dirty="0" err="1"/>
              <a:t>clock_event_device</a:t>
            </a:r>
            <a:r>
              <a:rPr lang="en-US" altLang="zh-CN" dirty="0"/>
              <a:t> *dev)</a:t>
            </a:r>
          </a:p>
          <a:p>
            <a:r>
              <a:rPr lang="en-US" altLang="zh-CN" dirty="0"/>
              <a:t>{</a:t>
            </a:r>
          </a:p>
          <a:p>
            <a:r>
              <a:rPr lang="en-US" altLang="zh-CN" dirty="0"/>
              <a:t>        ......</a:t>
            </a:r>
          </a:p>
          <a:p>
            <a:r>
              <a:rPr lang="en-US" altLang="zh-CN" dirty="0"/>
              <a:t>	for (</a:t>
            </a:r>
            <a:r>
              <a:rPr lang="en-US" altLang="zh-CN" dirty="0" err="1"/>
              <a:t>i</a:t>
            </a:r>
            <a:r>
              <a:rPr lang="en-US" altLang="zh-CN" dirty="0"/>
              <a:t> = 0; </a:t>
            </a:r>
            <a:r>
              <a:rPr lang="en-US" altLang="zh-CN" dirty="0" err="1"/>
              <a:t>i</a:t>
            </a:r>
            <a:r>
              <a:rPr lang="en-US" altLang="zh-CN" dirty="0"/>
              <a:t> &lt; HRTIMER_MAX_CLOCK_BASES; </a:t>
            </a:r>
            <a:r>
              <a:rPr lang="en-US" altLang="zh-CN" dirty="0" err="1"/>
              <a:t>i</a:t>
            </a:r>
            <a:r>
              <a:rPr lang="en-US" altLang="zh-CN" dirty="0"/>
              <a:t>++) {</a:t>
            </a:r>
          </a:p>
          <a:p>
            <a:r>
              <a:rPr lang="en-US" altLang="zh-CN" dirty="0"/>
              <a:t>                ......</a:t>
            </a:r>
          </a:p>
          <a:p>
            <a:r>
              <a:rPr lang="en-US" altLang="zh-CN" dirty="0"/>
              <a:t>		while ((node = </a:t>
            </a:r>
            <a:r>
              <a:rPr lang="en-US" altLang="zh-CN" dirty="0" err="1"/>
              <a:t>timerqueue_getnext</a:t>
            </a:r>
            <a:r>
              <a:rPr lang="en-US" altLang="zh-CN" dirty="0"/>
              <a:t>(&amp;base-&gt;active))) {</a:t>
            </a:r>
          </a:p>
          <a:p>
            <a:r>
              <a:rPr lang="en-US" altLang="zh-CN" dirty="0"/>
              <a:t>                        ......</a:t>
            </a:r>
          </a:p>
          <a:p>
            <a:r>
              <a:rPr lang="en-US" altLang="zh-CN" dirty="0"/>
              <a:t>			if (basenow.tv64 &lt; hrtimer_get_softexpires_tv64(timer)) {</a:t>
            </a:r>
          </a:p>
          <a:p>
            <a:r>
              <a:rPr lang="en-US" altLang="zh-CN" dirty="0"/>
              <a:t>				</a:t>
            </a:r>
            <a:r>
              <a:rPr lang="en-US" altLang="zh-CN" dirty="0" err="1"/>
              <a:t>ktime_t</a:t>
            </a:r>
            <a:r>
              <a:rPr lang="en-US" altLang="zh-CN" dirty="0"/>
              <a:t> expires;</a:t>
            </a:r>
          </a:p>
          <a:p>
            <a:endParaRPr lang="en-US" altLang="zh-CN" dirty="0"/>
          </a:p>
          <a:p>
            <a:r>
              <a:rPr lang="en-US" altLang="zh-CN" dirty="0"/>
              <a:t>				expires = </a:t>
            </a:r>
            <a:r>
              <a:rPr lang="en-US" altLang="zh-CN" dirty="0" err="1"/>
              <a:t>ktime_sub</a:t>
            </a:r>
            <a:r>
              <a:rPr lang="en-US" altLang="zh-CN" dirty="0"/>
              <a:t>(</a:t>
            </a:r>
            <a:r>
              <a:rPr lang="en-US" altLang="zh-CN" dirty="0" err="1"/>
              <a:t>hrtimer_get_expires</a:t>
            </a:r>
            <a:r>
              <a:rPr lang="en-US" altLang="zh-CN" dirty="0"/>
              <a:t>(timer),</a:t>
            </a:r>
          </a:p>
          <a:p>
            <a:r>
              <a:rPr lang="en-US" altLang="zh-CN" dirty="0"/>
              <a:t>						    base-&gt;offset);</a:t>
            </a:r>
          </a:p>
          <a:p>
            <a:r>
              <a:rPr lang="en-US" altLang="zh-CN" dirty="0"/>
              <a:t>				if (expires.tv64 &lt; expires_next.tv64)</a:t>
            </a:r>
          </a:p>
          <a:p>
            <a:r>
              <a:rPr lang="en-US" altLang="zh-CN" dirty="0"/>
              <a:t>					</a:t>
            </a:r>
            <a:r>
              <a:rPr lang="en-US" altLang="zh-CN" dirty="0" err="1"/>
              <a:t>expires_next</a:t>
            </a:r>
            <a:r>
              <a:rPr lang="en-US" altLang="zh-CN" dirty="0"/>
              <a:t> = expires;</a:t>
            </a:r>
          </a:p>
          <a:p>
            <a:r>
              <a:rPr lang="en-US" altLang="zh-CN" dirty="0"/>
              <a:t>				break;</a:t>
            </a:r>
          </a:p>
          <a:p>
            <a:r>
              <a:rPr lang="en-US" altLang="zh-CN" dirty="0"/>
              <a:t>			}</a:t>
            </a:r>
          </a:p>
          <a:p>
            <a:endParaRPr lang="en-US" altLang="zh-CN" dirty="0"/>
          </a:p>
          <a:p>
            <a:r>
              <a:rPr lang="en-US" altLang="zh-CN" dirty="0"/>
              <a:t>			__</a:t>
            </a:r>
            <a:r>
              <a:rPr lang="en-US" altLang="zh-CN" dirty="0" err="1"/>
              <a:t>run_hrtimer</a:t>
            </a:r>
            <a:r>
              <a:rPr lang="en-US" altLang="zh-CN" dirty="0"/>
              <a:t>(timer, &amp;</a:t>
            </a:r>
            <a:r>
              <a:rPr lang="en-US" altLang="zh-CN" dirty="0" err="1"/>
              <a:t>basenow</a:t>
            </a:r>
            <a:r>
              <a:rPr lang="en-US" altLang="zh-CN" dirty="0"/>
              <a:t>);</a:t>
            </a:r>
          </a:p>
          <a:p>
            <a:r>
              <a:rPr lang="en-US" altLang="zh-CN" dirty="0"/>
              <a:t>		}</a:t>
            </a:r>
          </a:p>
          <a:p>
            <a:r>
              <a:rPr lang="en-US" altLang="zh-CN" dirty="0"/>
              <a:t>	}</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normAutofit fontScale="70000" lnSpcReduction="20000"/>
          </a:bodyPr>
          <a:lstStyle/>
          <a:p>
            <a:endParaRPr lang="en-US" altLang="zh-CN" dirty="0"/>
          </a:p>
          <a:p>
            <a:r>
              <a:rPr lang="en-US" altLang="zh-CN" dirty="0"/>
              <a:t>	/*</a:t>
            </a:r>
          </a:p>
          <a:p>
            <a:r>
              <a:rPr lang="en-US" altLang="zh-CN" dirty="0"/>
              <a:t>	 * Store the new expiry value so the migration code can verify</a:t>
            </a:r>
          </a:p>
          <a:p>
            <a:r>
              <a:rPr lang="en-US" altLang="zh-CN" dirty="0"/>
              <a:t>	 * against it.</a:t>
            </a:r>
          </a:p>
          <a:p>
            <a:r>
              <a:rPr lang="en-US" altLang="zh-CN" dirty="0"/>
              <a:t>	 */</a:t>
            </a:r>
          </a:p>
          <a:p>
            <a:r>
              <a:rPr lang="en-US" altLang="zh-CN" dirty="0"/>
              <a:t>	cpu_base-&gt;</a:t>
            </a:r>
            <a:r>
              <a:rPr lang="en-US" altLang="zh-CN" dirty="0" err="1"/>
              <a:t>expires_next</a:t>
            </a:r>
            <a:r>
              <a:rPr lang="en-US" altLang="zh-CN" dirty="0"/>
              <a:t> = </a:t>
            </a:r>
            <a:r>
              <a:rPr lang="en-US" altLang="zh-CN" dirty="0" err="1"/>
              <a:t>expires_next</a:t>
            </a:r>
            <a:r>
              <a:rPr lang="en-US" altLang="zh-CN" dirty="0"/>
              <a:t>;</a:t>
            </a:r>
          </a:p>
          <a:p>
            <a:r>
              <a:rPr lang="en-US" altLang="zh-CN" dirty="0"/>
              <a:t>	</a:t>
            </a:r>
            <a:r>
              <a:rPr lang="en-US" altLang="zh-CN" dirty="0" err="1"/>
              <a:t>raw_spin_unlock</a:t>
            </a:r>
            <a:r>
              <a:rPr lang="en-US" altLang="zh-CN" dirty="0"/>
              <a:t>(&amp;cpu_base-&gt;lock);</a:t>
            </a:r>
          </a:p>
          <a:p>
            <a:endParaRPr lang="en-US" altLang="zh-CN" dirty="0"/>
          </a:p>
          <a:p>
            <a:r>
              <a:rPr lang="en-US" altLang="zh-CN" dirty="0"/>
              <a:t>	/* Reprogramming necessary ? */</a:t>
            </a:r>
          </a:p>
          <a:p>
            <a:r>
              <a:rPr lang="en-US" altLang="zh-CN" dirty="0"/>
              <a:t>	if (expires_next.tv64 == KTIME_MAX ||</a:t>
            </a:r>
          </a:p>
          <a:p>
            <a:r>
              <a:rPr lang="en-US" altLang="zh-CN" dirty="0"/>
              <a:t>	    !</a:t>
            </a:r>
            <a:r>
              <a:rPr lang="en-US" altLang="zh-CN" dirty="0" err="1"/>
              <a:t>tick_program_event</a:t>
            </a:r>
            <a:r>
              <a:rPr lang="en-US" altLang="zh-CN" dirty="0"/>
              <a:t>(</a:t>
            </a:r>
            <a:r>
              <a:rPr lang="en-US" altLang="zh-CN" dirty="0" err="1"/>
              <a:t>expires_next</a:t>
            </a:r>
            <a:r>
              <a:rPr lang="en-US" altLang="zh-CN" dirty="0"/>
              <a:t>, 0)) {</a:t>
            </a:r>
          </a:p>
          <a:p>
            <a:r>
              <a:rPr lang="en-US" altLang="zh-CN" dirty="0"/>
              <a:t>		cpu_base-&gt;</a:t>
            </a:r>
            <a:r>
              <a:rPr lang="en-US" altLang="zh-CN" dirty="0" err="1"/>
              <a:t>hang_detected</a:t>
            </a:r>
            <a:r>
              <a:rPr lang="en-US" altLang="zh-CN" dirty="0"/>
              <a:t> = 0;</a:t>
            </a:r>
          </a:p>
          <a:p>
            <a:r>
              <a:rPr lang="en-US" altLang="zh-CN" dirty="0"/>
              <a:t>		return;</a:t>
            </a:r>
          </a:p>
          <a:p>
            <a:r>
              <a:rPr lang="en-US" altLang="zh-CN" dirty="0"/>
              <a:t>	}</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normAutofit lnSpcReduction="10000"/>
          </a:bodyPr>
          <a:lstStyle/>
          <a:p>
            <a:pPr>
              <a:buNone/>
            </a:pPr>
            <a:r>
              <a:rPr lang="en-US" altLang="zh-CN" dirty="0"/>
              <a:t>		   </a:t>
            </a:r>
            <a:r>
              <a:rPr lang="zh-CN" altLang="en-US" dirty="0"/>
              <a:t>如果这时的</a:t>
            </a:r>
            <a:r>
              <a:rPr lang="en-US" altLang="zh-CN" dirty="0" err="1"/>
              <a:t>tick_program_event</a:t>
            </a:r>
            <a:r>
              <a:rPr lang="zh-CN" altLang="en-US" dirty="0"/>
              <a:t>返回了非</a:t>
            </a:r>
            <a:r>
              <a:rPr lang="en-US" altLang="zh-CN" dirty="0"/>
              <a:t>0</a:t>
            </a:r>
            <a:r>
              <a:rPr lang="zh-CN" altLang="en-US" dirty="0"/>
              <a:t>值，表示过期时间已经在当前时间的前面，这通常由以下原因造成：</a:t>
            </a:r>
          </a:p>
          <a:p>
            <a:r>
              <a:rPr lang="zh-CN" altLang="en-US" dirty="0"/>
              <a:t>系统正在被调试跟踪，导致时间在走，程序不走；</a:t>
            </a:r>
          </a:p>
          <a:p>
            <a:r>
              <a:rPr lang="zh-CN" altLang="en-US" dirty="0"/>
              <a:t>定时器的回调函数花了太长的时间；</a:t>
            </a:r>
          </a:p>
          <a:p>
            <a:r>
              <a:rPr lang="zh-CN" altLang="en-US" dirty="0"/>
              <a:t>系统运行在虚拟机中，而虚拟机被调度导致停止运行；</a:t>
            </a:r>
          </a:p>
          <a:p>
            <a:pPr>
              <a:buNone/>
            </a:pPr>
            <a:r>
              <a:rPr lang="en-US" altLang="zh-CN" dirty="0"/>
              <a:t>		   </a:t>
            </a:r>
            <a:r>
              <a:rPr lang="zh-CN" altLang="en-US" dirty="0"/>
              <a:t>为了避免这些情况的发生，接下来系统提供</a:t>
            </a:r>
            <a:r>
              <a:rPr lang="en-US" altLang="zh-CN" dirty="0"/>
              <a:t>3</a:t>
            </a:r>
            <a:r>
              <a:rPr lang="zh-CN" altLang="en-US" dirty="0"/>
              <a:t>次机会，重新执行前面的循环，处理到期的定时器：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normAutofit fontScale="92500" lnSpcReduction="10000"/>
          </a:bodyPr>
          <a:lstStyle/>
          <a:p>
            <a:r>
              <a:rPr lang="en-US" altLang="zh-CN" dirty="0"/>
              <a:t>	</a:t>
            </a:r>
            <a:r>
              <a:rPr lang="en-US" altLang="zh-CN" dirty="0" err="1"/>
              <a:t>raw_spin_lock</a:t>
            </a:r>
            <a:r>
              <a:rPr lang="en-US" altLang="zh-CN" dirty="0"/>
              <a:t>(&amp;cpu_base-&gt;lock);</a:t>
            </a:r>
          </a:p>
          <a:p>
            <a:r>
              <a:rPr lang="en-US" altLang="zh-CN" dirty="0"/>
              <a:t>	now = </a:t>
            </a:r>
            <a:r>
              <a:rPr lang="en-US" altLang="zh-CN" dirty="0" err="1"/>
              <a:t>hrtimer_update_base</a:t>
            </a:r>
            <a:r>
              <a:rPr lang="en-US" altLang="zh-CN" dirty="0"/>
              <a:t>(cpu_base);</a:t>
            </a:r>
          </a:p>
          <a:p>
            <a:r>
              <a:rPr lang="en-US" altLang="zh-CN" dirty="0"/>
              <a:t>	cpu_base-&gt;</a:t>
            </a:r>
            <a:r>
              <a:rPr lang="en-US" altLang="zh-CN" dirty="0" err="1"/>
              <a:t>nr_retries</a:t>
            </a:r>
            <a:r>
              <a:rPr lang="en-US" altLang="zh-CN" dirty="0"/>
              <a:t>++;</a:t>
            </a:r>
          </a:p>
          <a:p>
            <a:r>
              <a:rPr lang="en-US" altLang="zh-CN" dirty="0"/>
              <a:t>	if (++retries &lt; 3)</a:t>
            </a:r>
          </a:p>
          <a:p>
            <a:r>
              <a:rPr lang="en-US" altLang="zh-CN" dirty="0"/>
              <a:t>		</a:t>
            </a:r>
            <a:r>
              <a:rPr lang="en-US" altLang="zh-CN" dirty="0" err="1"/>
              <a:t>goto</a:t>
            </a:r>
            <a:r>
              <a:rPr lang="en-US" altLang="zh-CN" dirty="0"/>
              <a:t> retry;</a:t>
            </a:r>
          </a:p>
          <a:p>
            <a:endParaRPr lang="en-US" altLang="zh-CN" dirty="0"/>
          </a:p>
          <a:p>
            <a:pPr>
              <a:buNone/>
            </a:pPr>
            <a:r>
              <a:rPr lang="en-US" altLang="zh-CN" dirty="0"/>
              <a:t>		  </a:t>
            </a:r>
            <a:r>
              <a:rPr lang="zh-CN" altLang="en-US" dirty="0"/>
              <a:t>如果</a:t>
            </a:r>
            <a:r>
              <a:rPr lang="en-US" altLang="zh-CN" dirty="0"/>
              <a:t>3</a:t>
            </a:r>
            <a:r>
              <a:rPr lang="zh-CN" altLang="en-US" dirty="0"/>
              <a:t>次循环后还无法完成到期处理，系统不再循环，转为计算本次总循环的时间，然后把</a:t>
            </a:r>
            <a:r>
              <a:rPr lang="en-US" altLang="zh-CN" dirty="0"/>
              <a:t>tick_device</a:t>
            </a:r>
            <a:r>
              <a:rPr lang="zh-CN" altLang="en-US" dirty="0"/>
              <a:t>的到期时间强制设置为当前时间加上本次的总循环时间，不过推后的时间被限制在</a:t>
            </a:r>
            <a:r>
              <a:rPr lang="en-US" altLang="zh-CN" dirty="0"/>
              <a:t>100ms</a:t>
            </a:r>
            <a:r>
              <a:rPr lang="zh-CN" altLang="en-US" dirty="0"/>
              <a:t>以内：</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85000" lnSpcReduction="10000"/>
          </a:bodyPr>
          <a:lstStyle/>
          <a:p>
            <a:r>
              <a:rPr lang="en-US" altLang="zh-CN" dirty="0"/>
              <a:t>	delta = </a:t>
            </a:r>
            <a:r>
              <a:rPr lang="en-US" altLang="zh-CN" dirty="0" err="1"/>
              <a:t>ktime_sub</a:t>
            </a:r>
            <a:r>
              <a:rPr lang="en-US" altLang="zh-CN" dirty="0"/>
              <a:t>(now, </a:t>
            </a:r>
            <a:r>
              <a:rPr lang="en-US" altLang="zh-CN" dirty="0" err="1"/>
              <a:t>entry_time</a:t>
            </a:r>
            <a:r>
              <a:rPr lang="en-US" altLang="zh-CN" dirty="0"/>
              <a:t>);</a:t>
            </a:r>
          </a:p>
          <a:p>
            <a:r>
              <a:rPr lang="en-US" altLang="zh-CN" dirty="0"/>
              <a:t>	if (delta.tv64 &gt; cpu_base-&gt;max_hang_time.tv64)</a:t>
            </a:r>
          </a:p>
          <a:p>
            <a:r>
              <a:rPr lang="en-US" altLang="zh-CN" dirty="0"/>
              <a:t>		cpu_base-&gt;</a:t>
            </a:r>
            <a:r>
              <a:rPr lang="en-US" altLang="zh-CN" dirty="0" err="1"/>
              <a:t>max_hang_time</a:t>
            </a:r>
            <a:r>
              <a:rPr lang="en-US" altLang="zh-CN" dirty="0"/>
              <a:t> = delta;</a:t>
            </a:r>
          </a:p>
          <a:p>
            <a:r>
              <a:rPr lang="en-US" altLang="zh-CN" dirty="0"/>
              <a:t>	if (delta.tv64 &gt; 100 * NSEC_PER_MSEC)</a:t>
            </a:r>
          </a:p>
          <a:p>
            <a:r>
              <a:rPr lang="en-US" altLang="zh-CN" dirty="0"/>
              <a:t>		</a:t>
            </a:r>
            <a:r>
              <a:rPr lang="en-US" altLang="zh-CN" dirty="0" err="1"/>
              <a:t>expires_next</a:t>
            </a:r>
            <a:r>
              <a:rPr lang="en-US" altLang="zh-CN" dirty="0"/>
              <a:t> = </a:t>
            </a:r>
            <a:r>
              <a:rPr lang="en-US" altLang="zh-CN" dirty="0" err="1"/>
              <a:t>ktime_add_ns</a:t>
            </a:r>
            <a:r>
              <a:rPr lang="en-US" altLang="zh-CN" dirty="0"/>
              <a:t>(now, 100 * NSEC_PER_MSEC);</a:t>
            </a:r>
          </a:p>
          <a:p>
            <a:r>
              <a:rPr lang="en-US" altLang="zh-CN" dirty="0"/>
              <a:t>	else</a:t>
            </a:r>
          </a:p>
          <a:p>
            <a:r>
              <a:rPr lang="en-US" altLang="zh-CN" dirty="0"/>
              <a:t>		</a:t>
            </a:r>
            <a:r>
              <a:rPr lang="en-US" altLang="zh-CN" dirty="0" err="1"/>
              <a:t>expires_next</a:t>
            </a:r>
            <a:r>
              <a:rPr lang="en-US" altLang="zh-CN" dirty="0"/>
              <a:t> = </a:t>
            </a:r>
            <a:r>
              <a:rPr lang="en-US" altLang="zh-CN" dirty="0" err="1"/>
              <a:t>ktime_add</a:t>
            </a:r>
            <a:r>
              <a:rPr lang="en-US" altLang="zh-CN" dirty="0"/>
              <a:t>(now, delta);</a:t>
            </a:r>
          </a:p>
          <a:p>
            <a:r>
              <a:rPr lang="en-US" altLang="zh-CN" dirty="0"/>
              <a:t>	</a:t>
            </a:r>
            <a:r>
              <a:rPr lang="en-US" altLang="zh-CN" dirty="0" err="1"/>
              <a:t>tick_program_event</a:t>
            </a:r>
            <a:r>
              <a:rPr lang="en-US" altLang="zh-CN" dirty="0"/>
              <a:t>(</a:t>
            </a:r>
            <a:r>
              <a:rPr lang="en-US" altLang="zh-CN" dirty="0" err="1"/>
              <a:t>expires_next</a:t>
            </a:r>
            <a:r>
              <a:rPr lang="en-US" altLang="zh-CN" dirty="0"/>
              <a:t>, 1);</a:t>
            </a:r>
          </a:p>
          <a:p>
            <a:r>
              <a:rPr lang="en-US" altLang="zh-CN" dirty="0"/>
              <a:t>	</a:t>
            </a:r>
            <a:r>
              <a:rPr lang="en-US" altLang="zh-CN" dirty="0" err="1"/>
              <a:t>printk_once</a:t>
            </a:r>
            <a:r>
              <a:rPr lang="en-US" altLang="zh-CN" dirty="0"/>
              <a:t>(KERN_WARNING "hrtimer: interrupt took %</a:t>
            </a:r>
            <a:r>
              <a:rPr lang="en-US" altLang="zh-CN" dirty="0" err="1"/>
              <a:t>llu</a:t>
            </a:r>
            <a:r>
              <a:rPr lang="en-US" altLang="zh-CN" dirty="0"/>
              <a:t> ns\n",		    </a:t>
            </a:r>
            <a:r>
              <a:rPr lang="en-US" altLang="zh-CN" dirty="0" err="1"/>
              <a:t>ktime_to_ns</a:t>
            </a:r>
            <a:r>
              <a:rPr lang="en-US" altLang="zh-CN" dirty="0"/>
              <a:t>(delta));</a:t>
            </a:r>
          </a:p>
          <a:p>
            <a:r>
              <a:rPr lang="en-US" altLang="zh-CN" dirty="0"/>
              <a:t>}</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3.2.2</a:t>
            </a:r>
            <a:r>
              <a:rPr lang="zh-CN" altLang="en-US" dirty="0"/>
              <a:t>切换到高精度模式</a:t>
            </a:r>
          </a:p>
        </p:txBody>
      </p:sp>
      <p:sp>
        <p:nvSpPr>
          <p:cNvPr id="3" name="内容占位符 2"/>
          <p:cNvSpPr>
            <a:spLocks noGrp="1"/>
          </p:cNvSpPr>
          <p:nvPr>
            <p:ph idx="1"/>
          </p:nvPr>
        </p:nvSpPr>
        <p:spPr/>
        <p:txBody>
          <a:bodyPr>
            <a:normAutofit fontScale="92500" lnSpcReduction="20000"/>
          </a:bodyPr>
          <a:lstStyle/>
          <a:p>
            <a:pPr>
              <a:buNone/>
            </a:pPr>
            <a:r>
              <a:rPr lang="en-US" altLang="zh-CN" dirty="0"/>
              <a:t>		  </a:t>
            </a:r>
            <a:r>
              <a:rPr lang="zh-CN" altLang="en-US" dirty="0"/>
              <a:t>尽管内核配置成支持高精度定时器，但并不是一开始就工作于高精度模式，系统在启动的开始阶段，还是按照传统的模式在运行：</a:t>
            </a:r>
            <a:r>
              <a:rPr lang="en-US" altLang="zh-CN" dirty="0"/>
              <a:t>tick_device</a:t>
            </a:r>
            <a:r>
              <a:rPr lang="zh-CN" altLang="en-US" dirty="0"/>
              <a:t>按</a:t>
            </a:r>
            <a:r>
              <a:rPr lang="en-US" altLang="zh-CN" dirty="0"/>
              <a:t>HZ</a:t>
            </a:r>
            <a:r>
              <a:rPr lang="zh-CN" altLang="en-US" dirty="0"/>
              <a:t>频率定期地产生</a:t>
            </a:r>
            <a:r>
              <a:rPr lang="en-US" altLang="zh-CN" dirty="0"/>
              <a:t>tick</a:t>
            </a:r>
            <a:r>
              <a:rPr lang="zh-CN" altLang="en-US" dirty="0"/>
              <a:t>事件，这时的</a:t>
            </a:r>
            <a:r>
              <a:rPr lang="en-US" altLang="zh-CN" dirty="0"/>
              <a:t>hrtimer</a:t>
            </a:r>
            <a:r>
              <a:rPr lang="zh-CN" altLang="en-US" dirty="0"/>
              <a:t>工作在低分辨率模式，到期事件在每个</a:t>
            </a:r>
            <a:r>
              <a:rPr lang="en-US" altLang="zh-CN" dirty="0"/>
              <a:t>tick</a:t>
            </a:r>
            <a:r>
              <a:rPr lang="zh-CN" altLang="en-US" dirty="0"/>
              <a:t>事件中断中由</a:t>
            </a:r>
            <a:r>
              <a:rPr lang="en-US" altLang="zh-CN" dirty="0" err="1"/>
              <a:t>hrtimer_run_queues</a:t>
            </a:r>
            <a:r>
              <a:rPr lang="zh-CN" altLang="en-US" dirty="0"/>
              <a:t>函数处理，同时，在低分辨率定时器（时间轮）的软件中断</a:t>
            </a:r>
            <a:r>
              <a:rPr lang="en-US" altLang="zh-CN" dirty="0"/>
              <a:t>TIMER_SOFTIRQ</a:t>
            </a:r>
            <a:r>
              <a:rPr lang="zh-CN" altLang="en-US" dirty="0"/>
              <a:t>中，</a:t>
            </a:r>
            <a:r>
              <a:rPr lang="en-US" altLang="zh-CN" dirty="0" err="1"/>
              <a:t>hrtimer_run_pending</a:t>
            </a:r>
            <a:r>
              <a:rPr lang="zh-CN" altLang="en-US" dirty="0"/>
              <a:t>会被调用，系统在这个函数中判断系统的条件是否满足切换到高精度模式，如果条件满足，则会切换至高分辨率模式，</a:t>
            </a:r>
            <a:r>
              <a:rPr lang="en-US" altLang="zh-CN" dirty="0"/>
              <a:t>NO_HZ</a:t>
            </a:r>
            <a:r>
              <a:rPr lang="zh-CN" altLang="en-US" dirty="0"/>
              <a:t>模式也是在该函数中判断并切换。</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r>
              <a:rPr lang="en-US" altLang="zh-CN" dirty="0"/>
              <a:t>void </a:t>
            </a:r>
            <a:r>
              <a:rPr lang="en-US" altLang="zh-CN" dirty="0" err="1"/>
              <a:t>hrtimer_run_pending</a:t>
            </a:r>
            <a:r>
              <a:rPr lang="en-US" altLang="zh-CN" dirty="0"/>
              <a:t>(void)</a:t>
            </a:r>
          </a:p>
          <a:p>
            <a:r>
              <a:rPr lang="en-US" altLang="zh-CN" dirty="0"/>
              <a:t>{</a:t>
            </a:r>
          </a:p>
          <a:p>
            <a:r>
              <a:rPr lang="en-US" altLang="zh-CN" dirty="0"/>
              <a:t>	if (</a:t>
            </a:r>
            <a:r>
              <a:rPr lang="en-US" altLang="zh-CN" dirty="0" err="1"/>
              <a:t>hrtimer_hres_active</a:t>
            </a:r>
            <a:r>
              <a:rPr lang="en-US" altLang="zh-CN" dirty="0"/>
              <a:t>())</a:t>
            </a:r>
          </a:p>
          <a:p>
            <a:r>
              <a:rPr lang="en-US" altLang="zh-CN" dirty="0"/>
              <a:t>		return; </a:t>
            </a:r>
          </a:p>
          <a:p>
            <a:r>
              <a:rPr lang="en-US" altLang="zh-CN" dirty="0"/>
              <a:t>       ......</a:t>
            </a:r>
          </a:p>
          <a:p>
            <a:r>
              <a:rPr lang="en-US" altLang="zh-CN" dirty="0"/>
              <a:t>	if(</a:t>
            </a:r>
            <a:r>
              <a:rPr lang="en-US" altLang="zh-CN" dirty="0" err="1"/>
              <a:t>tick_check_oneshot_change</a:t>
            </a:r>
            <a:r>
              <a:rPr lang="en-US" altLang="zh-CN" dirty="0"/>
              <a:t>(!</a:t>
            </a:r>
            <a:r>
              <a:rPr lang="en-US" altLang="zh-CN" dirty="0" err="1"/>
              <a:t>hrtimer_is_hres_enabled</a:t>
            </a:r>
            <a:r>
              <a:rPr lang="en-US" altLang="zh-CN" dirty="0"/>
              <a:t>()))</a:t>
            </a:r>
          </a:p>
          <a:p>
            <a:r>
              <a:rPr lang="en-US" altLang="zh-CN" dirty="0"/>
              <a:t>		</a:t>
            </a:r>
            <a:r>
              <a:rPr lang="en-US" altLang="zh-CN" dirty="0" err="1"/>
              <a:t>hrtimer_switch_to_hres</a:t>
            </a:r>
            <a:r>
              <a:rPr lang="en-US" altLang="zh-CN" dirty="0"/>
              <a:t>();</a:t>
            </a:r>
          </a:p>
          <a:p>
            <a:r>
              <a:rPr lang="en-US" altLang="zh-CN" dirty="0"/>
              <a:t>}</a:t>
            </a:r>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a:t>		    </a:t>
            </a:r>
            <a:r>
              <a:rPr lang="zh-CN" altLang="en-US" dirty="0"/>
              <a:t>因为不管系统是否工作于高精度模式，每个</a:t>
            </a:r>
            <a:r>
              <a:rPr lang="en-US" altLang="zh-CN" dirty="0"/>
              <a:t>TIMER_SOFTIRQ</a:t>
            </a:r>
            <a:r>
              <a:rPr lang="zh-CN" altLang="en-US" dirty="0"/>
              <a:t>期间，该函数都会被调用，所以函数一开始先用</a:t>
            </a:r>
            <a:r>
              <a:rPr lang="en-US" altLang="zh-CN" dirty="0" err="1"/>
              <a:t>hrtimer_hres_active</a:t>
            </a:r>
            <a:r>
              <a:rPr lang="zh-CN" altLang="en-US" dirty="0"/>
              <a:t>判断目前高精度模式是否已经激活，如果已经激活，则说明之前的调用中已经切换了工作模式，不必再次切换，直接返回。</a:t>
            </a:r>
            <a:r>
              <a:rPr lang="en-US" altLang="zh-CN" dirty="0" err="1"/>
              <a:t>hrtimer_hres_active</a:t>
            </a:r>
            <a:r>
              <a:rPr lang="zh-CN" altLang="en-US" dirty="0"/>
              <a:t>很简单：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lstStyle/>
          <a:p>
            <a:pPr>
              <a:buNone/>
            </a:pPr>
            <a:r>
              <a:rPr lang="en-US" altLang="zh-CN" dirty="0"/>
              <a:t>		   </a:t>
            </a:r>
            <a:r>
              <a:rPr lang="zh-CN" altLang="en-US" dirty="0"/>
              <a:t>提高节拍率等同于提供啊中断解析度。例如：</a:t>
            </a:r>
            <a:r>
              <a:rPr lang="en-US" altLang="zh-CN" dirty="0"/>
              <a:t>HZ=100</a:t>
            </a:r>
            <a:r>
              <a:rPr lang="zh-CN" altLang="en-US" dirty="0"/>
              <a:t>的时钟执行粒度为</a:t>
            </a:r>
            <a:r>
              <a:rPr lang="en-US" altLang="zh-CN" dirty="0"/>
              <a:t>10ms</a:t>
            </a:r>
            <a:r>
              <a:rPr lang="zh-CN" altLang="en-US" dirty="0"/>
              <a:t>，，即系统中周期事件最快为每</a:t>
            </a:r>
            <a:r>
              <a:rPr lang="en-US" altLang="zh-CN" dirty="0"/>
              <a:t>10ms</a:t>
            </a:r>
            <a:r>
              <a:rPr lang="zh-CN" altLang="en-US" dirty="0"/>
              <a:t>运行一次，而不可能有更高的精度，但是当</a:t>
            </a:r>
            <a:r>
              <a:rPr lang="en-US" altLang="zh-CN" dirty="0"/>
              <a:t>HZ = 1000</a:t>
            </a:r>
            <a:r>
              <a:rPr lang="zh-CN" altLang="en-US" dirty="0"/>
              <a:t>时，解析度就为</a:t>
            </a:r>
            <a:r>
              <a:rPr lang="en-US" altLang="zh-CN" dirty="0"/>
              <a:t>1ms—</a:t>
            </a:r>
            <a:r>
              <a:rPr lang="zh-CN" altLang="en-US" dirty="0"/>
              <a:t>精细了</a:t>
            </a:r>
            <a:r>
              <a:rPr lang="en-US" altLang="zh-CN" dirty="0"/>
              <a:t>10</a:t>
            </a:r>
            <a:r>
              <a:rPr lang="zh-CN" altLang="en-US" dirty="0"/>
              <a:t>倍。虽然内核可以提供频度为</a:t>
            </a:r>
            <a:r>
              <a:rPr lang="en-US" altLang="zh-CN" dirty="0"/>
              <a:t>1ms</a:t>
            </a:r>
            <a:r>
              <a:rPr lang="zh-CN" altLang="en-US" dirty="0"/>
              <a:t>的时钟，但是并没有证据显示对系统中所有的程序而言，频率为</a:t>
            </a:r>
            <a:r>
              <a:rPr lang="en-US" altLang="zh-CN" dirty="0"/>
              <a:t>1000HZ</a:t>
            </a:r>
            <a:r>
              <a:rPr lang="zh-CN" altLang="en-US" dirty="0"/>
              <a:t>比</a:t>
            </a:r>
            <a:r>
              <a:rPr lang="en-US" altLang="zh-CN" dirty="0"/>
              <a:t>100HZ</a:t>
            </a:r>
            <a:r>
              <a:rPr lang="zh-CN" altLang="en-US" dirty="0"/>
              <a:t>的时钟更合适。</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a:t>DEFINE_PER_CPU(struct hrtimer_cpu_base, hrtimer_bases) = {</a:t>
            </a:r>
          </a:p>
          <a:p>
            <a:r>
              <a:rPr lang="en-US" altLang="zh-CN" dirty="0"/>
              <a:t>        ......</a:t>
            </a:r>
          </a:p>
          <a:p>
            <a:r>
              <a:rPr lang="en-US" altLang="zh-CN" dirty="0"/>
              <a:t>}</a:t>
            </a:r>
          </a:p>
          <a:p>
            <a:r>
              <a:rPr lang="en-US" altLang="zh-CN" dirty="0"/>
              <a:t>static inline </a:t>
            </a:r>
            <a:r>
              <a:rPr lang="en-US" altLang="zh-CN" dirty="0" err="1"/>
              <a:t>int</a:t>
            </a:r>
            <a:r>
              <a:rPr lang="en-US" altLang="zh-CN" dirty="0"/>
              <a:t> </a:t>
            </a:r>
            <a:r>
              <a:rPr lang="en-US" altLang="zh-CN" dirty="0" err="1"/>
              <a:t>hrtimer_hres_active</a:t>
            </a:r>
            <a:r>
              <a:rPr lang="en-US" altLang="zh-CN" dirty="0"/>
              <a:t>(void)</a:t>
            </a:r>
          </a:p>
          <a:p>
            <a:r>
              <a:rPr lang="en-US" altLang="zh-CN" dirty="0"/>
              <a:t>{</a:t>
            </a:r>
          </a:p>
          <a:p>
            <a:r>
              <a:rPr lang="en-US" altLang="zh-CN" dirty="0"/>
              <a:t>	return __</a:t>
            </a:r>
            <a:r>
              <a:rPr lang="en-US" altLang="zh-CN" dirty="0" err="1"/>
              <a:t>this_cpu_read</a:t>
            </a:r>
            <a:r>
              <a:rPr lang="en-US" altLang="zh-CN" dirty="0"/>
              <a:t>(</a:t>
            </a:r>
            <a:r>
              <a:rPr lang="en-US" altLang="zh-CN" dirty="0" err="1"/>
              <a:t>hrtimer_bases.hres_active</a:t>
            </a:r>
            <a:r>
              <a:rPr lang="en-US" altLang="zh-CN" dirty="0"/>
              <a:t>);</a:t>
            </a:r>
          </a:p>
          <a:p>
            <a:r>
              <a:rPr lang="en-US" altLang="zh-CN" dirty="0"/>
              <a:t>}</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200" dirty="0"/>
              <a:t>	</a:t>
            </a:r>
            <a:br>
              <a:rPr lang="en-US" sz="3200" dirty="0"/>
            </a:br>
            <a:r>
              <a:rPr lang="en-US" sz="3200" dirty="0"/>
              <a:t>	</a:t>
            </a:r>
            <a:br>
              <a:rPr lang="en-US" sz="3200" dirty="0"/>
            </a:br>
            <a:r>
              <a:rPr lang="en-US" sz="3200" dirty="0"/>
              <a:t>	</a:t>
            </a:r>
            <a:r>
              <a:rPr lang="en-US" sz="3200" dirty="0" err="1"/>
              <a:t>hrtimer_run_pending</a:t>
            </a:r>
            <a:r>
              <a:rPr lang="zh-CN" altLang="en-US" sz="3200" dirty="0"/>
              <a:t>函数接着通过</a:t>
            </a:r>
            <a:r>
              <a:rPr lang="en-US" sz="3200" dirty="0" err="1"/>
              <a:t>tick_check_oneshot_change</a:t>
            </a:r>
            <a:r>
              <a:rPr lang="zh-CN" altLang="en-US" sz="3200" dirty="0"/>
              <a:t>判断系统是否可以切换到高精度模式，</a:t>
            </a:r>
          </a:p>
        </p:txBody>
      </p:sp>
      <p:sp>
        <p:nvSpPr>
          <p:cNvPr id="3" name="内容占位符 2"/>
          <p:cNvSpPr>
            <a:spLocks noGrp="1"/>
          </p:cNvSpPr>
          <p:nvPr>
            <p:ph idx="1"/>
          </p:nvPr>
        </p:nvSpPr>
        <p:spPr/>
        <p:txBody>
          <a:bodyPr>
            <a:normAutofit fontScale="92500" lnSpcReduction="10000"/>
          </a:bodyPr>
          <a:lstStyle/>
          <a:p>
            <a:endParaRPr lang="en-US" altLang="zh-CN" dirty="0"/>
          </a:p>
          <a:p>
            <a:endParaRPr lang="en-US" altLang="zh-CN" dirty="0"/>
          </a:p>
          <a:p>
            <a:r>
              <a:rPr lang="en-US" altLang="zh-CN" dirty="0" err="1"/>
              <a:t>int</a:t>
            </a:r>
            <a:r>
              <a:rPr lang="en-US" altLang="zh-CN" dirty="0"/>
              <a:t> </a:t>
            </a:r>
            <a:r>
              <a:rPr lang="en-US" altLang="zh-CN" dirty="0" err="1"/>
              <a:t>tick_check_oneshot_change</a:t>
            </a:r>
            <a:r>
              <a:rPr lang="en-US" altLang="zh-CN" dirty="0"/>
              <a:t>(</a:t>
            </a:r>
            <a:r>
              <a:rPr lang="en-US" altLang="zh-CN" dirty="0" err="1"/>
              <a:t>int</a:t>
            </a:r>
            <a:r>
              <a:rPr lang="en-US" altLang="zh-CN" dirty="0"/>
              <a:t> </a:t>
            </a:r>
            <a:r>
              <a:rPr lang="en-US" altLang="zh-CN" dirty="0" err="1"/>
              <a:t>allow_nohz</a:t>
            </a:r>
            <a:r>
              <a:rPr lang="en-US" altLang="zh-CN" dirty="0"/>
              <a:t>)</a:t>
            </a:r>
          </a:p>
          <a:p>
            <a:r>
              <a:rPr lang="en-US" altLang="zh-CN" dirty="0"/>
              <a:t>{</a:t>
            </a:r>
          </a:p>
          <a:p>
            <a:r>
              <a:rPr lang="en-US" altLang="zh-CN" dirty="0"/>
              <a:t>	struct </a:t>
            </a:r>
            <a:r>
              <a:rPr lang="en-US" altLang="zh-CN" dirty="0" err="1"/>
              <a:t>tick_sched</a:t>
            </a:r>
            <a:r>
              <a:rPr lang="en-US" altLang="zh-CN" dirty="0"/>
              <a:t> *</a:t>
            </a:r>
            <a:r>
              <a:rPr lang="en-US" altLang="zh-CN" dirty="0" err="1"/>
              <a:t>ts</a:t>
            </a:r>
            <a:r>
              <a:rPr lang="en-US" altLang="zh-CN" dirty="0"/>
              <a:t> = &amp;__get_cpu_var(</a:t>
            </a:r>
            <a:r>
              <a:rPr lang="en-US" altLang="zh-CN" dirty="0" err="1"/>
              <a:t>tick_cpu_sched</a:t>
            </a:r>
            <a:r>
              <a:rPr lang="en-US" altLang="zh-CN" dirty="0"/>
              <a:t>);</a:t>
            </a:r>
          </a:p>
          <a:p>
            <a:endParaRPr lang="en-US" altLang="zh-CN" dirty="0"/>
          </a:p>
          <a:p>
            <a:r>
              <a:rPr lang="en-US" altLang="zh-CN" dirty="0"/>
              <a:t>	if (!</a:t>
            </a:r>
            <a:r>
              <a:rPr lang="en-US" altLang="zh-CN" dirty="0" err="1"/>
              <a:t>test_and_clear_bit</a:t>
            </a:r>
            <a:r>
              <a:rPr lang="en-US" altLang="zh-CN" dirty="0"/>
              <a:t>(0, &amp;</a:t>
            </a:r>
            <a:r>
              <a:rPr lang="en-US" altLang="zh-CN" dirty="0" err="1"/>
              <a:t>ts</a:t>
            </a:r>
            <a:r>
              <a:rPr lang="en-US" altLang="zh-CN" dirty="0"/>
              <a:t>-&gt;</a:t>
            </a:r>
            <a:r>
              <a:rPr lang="en-US" altLang="zh-CN" dirty="0" err="1"/>
              <a:t>check_clocks</a:t>
            </a:r>
            <a:r>
              <a:rPr lang="en-US" altLang="zh-CN" dirty="0"/>
              <a:t>))</a:t>
            </a:r>
          </a:p>
          <a:p>
            <a:r>
              <a:rPr lang="en-US" altLang="zh-CN" dirty="0"/>
              <a:t>		return 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normAutofit fontScale="77500" lnSpcReduction="20000"/>
          </a:bodyPr>
          <a:lstStyle/>
          <a:p>
            <a:endParaRPr lang="en-US" altLang="zh-CN" dirty="0"/>
          </a:p>
          <a:p>
            <a:r>
              <a:rPr lang="en-US" altLang="zh-CN" dirty="0"/>
              <a:t>	if (</a:t>
            </a:r>
            <a:r>
              <a:rPr lang="en-US" altLang="zh-CN" dirty="0" err="1"/>
              <a:t>ts</a:t>
            </a:r>
            <a:r>
              <a:rPr lang="en-US" altLang="zh-CN" dirty="0"/>
              <a:t>-&gt;</a:t>
            </a:r>
            <a:r>
              <a:rPr lang="en-US" altLang="zh-CN" dirty="0" err="1"/>
              <a:t>nohz_mode</a:t>
            </a:r>
            <a:r>
              <a:rPr lang="en-US" altLang="zh-CN" dirty="0"/>
              <a:t> != NOHZ_MODE_INACTIVE)</a:t>
            </a:r>
          </a:p>
          <a:p>
            <a:r>
              <a:rPr lang="en-US" altLang="zh-CN" dirty="0"/>
              <a:t>		return 0;</a:t>
            </a:r>
          </a:p>
          <a:p>
            <a:endParaRPr lang="en-US" altLang="zh-CN" dirty="0"/>
          </a:p>
          <a:p>
            <a:r>
              <a:rPr lang="en-US" altLang="zh-CN" dirty="0"/>
              <a:t>	if (!</a:t>
            </a:r>
            <a:r>
              <a:rPr lang="en-US" altLang="zh-CN" dirty="0" err="1"/>
              <a:t>timekeeping_valid_for_hres</a:t>
            </a:r>
            <a:r>
              <a:rPr lang="en-US" altLang="zh-CN" dirty="0"/>
              <a:t>() || !</a:t>
            </a:r>
            <a:r>
              <a:rPr lang="en-US" altLang="zh-CN" dirty="0" err="1"/>
              <a:t>tick_is_oneshot_available</a:t>
            </a:r>
            <a:r>
              <a:rPr lang="en-US" altLang="zh-CN" dirty="0"/>
              <a:t>())</a:t>
            </a:r>
          </a:p>
          <a:p>
            <a:r>
              <a:rPr lang="en-US" altLang="zh-CN" dirty="0"/>
              <a:t>		return 0;</a:t>
            </a:r>
          </a:p>
          <a:p>
            <a:endParaRPr lang="en-US" altLang="zh-CN" dirty="0"/>
          </a:p>
          <a:p>
            <a:r>
              <a:rPr lang="en-US" altLang="zh-CN" dirty="0"/>
              <a:t>	if (!</a:t>
            </a:r>
            <a:r>
              <a:rPr lang="en-US" altLang="zh-CN" dirty="0" err="1"/>
              <a:t>allow_nohz</a:t>
            </a:r>
            <a:r>
              <a:rPr lang="en-US" altLang="zh-CN" dirty="0"/>
              <a:t>)</a:t>
            </a:r>
          </a:p>
          <a:p>
            <a:r>
              <a:rPr lang="en-US" altLang="zh-CN" dirty="0"/>
              <a:t>		return 1;</a:t>
            </a:r>
          </a:p>
          <a:p>
            <a:endParaRPr lang="en-US" altLang="zh-CN" dirty="0"/>
          </a:p>
          <a:p>
            <a:r>
              <a:rPr lang="en-US" altLang="zh-CN" dirty="0"/>
              <a:t>	</a:t>
            </a:r>
            <a:r>
              <a:rPr lang="en-US" altLang="zh-CN" dirty="0" err="1"/>
              <a:t>tick_nohz_switch_to_nohz</a:t>
            </a:r>
            <a:r>
              <a:rPr lang="en-US" altLang="zh-CN" dirty="0"/>
              <a:t>();</a:t>
            </a:r>
          </a:p>
          <a:p>
            <a:r>
              <a:rPr lang="en-US" altLang="zh-CN" dirty="0"/>
              <a:t>	return 0;</a:t>
            </a:r>
          </a:p>
          <a:p>
            <a:r>
              <a:rPr lang="en-US" altLang="zh-CN" dirty="0"/>
              <a:t>}</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8103</Words>
  <Application>Microsoft Office PowerPoint</Application>
  <PresentationFormat>全屏显示(4:3)</PresentationFormat>
  <Paragraphs>568</Paragraphs>
  <Slides>92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92</vt:i4>
      </vt:variant>
    </vt:vector>
  </HeadingPairs>
  <TitlesOfParts>
    <vt:vector size="97" baseType="lpstr">
      <vt:lpstr>宋体</vt:lpstr>
      <vt:lpstr>Arial</vt:lpstr>
      <vt:lpstr>Calibri</vt:lpstr>
      <vt:lpstr>Times New Roman</vt:lpstr>
      <vt:lpstr>Office 主题</vt:lpstr>
      <vt:lpstr>Linux 内核机制-定时器</vt:lpstr>
      <vt:lpstr>1. 基本概念</vt:lpstr>
      <vt:lpstr>在非进程上下文需要遵循的原则</vt:lpstr>
      <vt:lpstr>如何判断中断上下文?</vt:lpstr>
      <vt:lpstr>2.在了解定时器之前先了解三个概念</vt:lpstr>
      <vt:lpstr>2.1 节拍率：HZ</vt:lpstr>
      <vt:lpstr>PowerPoint 演示文稿</vt:lpstr>
      <vt:lpstr>2.1.1 理想的HZ值</vt:lpstr>
      <vt:lpstr>PowerPoint 演示文稿</vt:lpstr>
      <vt:lpstr>PowerPoint 演示文稿</vt:lpstr>
      <vt:lpstr>高HZ的优点</vt:lpstr>
      <vt:lpstr>高HZ的缺点</vt:lpstr>
      <vt:lpstr>2.2 jiffies</vt:lpstr>
      <vt:lpstr>PowerPoint 演示文稿</vt:lpstr>
      <vt:lpstr>2.2.1 jiffies的回绕</vt:lpstr>
      <vt:lpstr>PowerPoint 演示文稿</vt:lpstr>
      <vt:lpstr>PowerPoint 演示文稿</vt:lpstr>
      <vt:lpstr>         内核提供四个宏来帮助比较节拍计数，能正确处理节拍计数的回绕问题</vt:lpstr>
      <vt:lpstr>为什么四个宏能解决回绕问题呢？</vt:lpstr>
      <vt:lpstr>把上面得代码改成下面得代码就可以解决回绕问题：</vt:lpstr>
      <vt:lpstr>关于时间的换算</vt:lpstr>
      <vt:lpstr>2.3 用户空间的HZ</vt:lpstr>
      <vt:lpstr>2.3 用户空间的HZ</vt:lpstr>
      <vt:lpstr>PowerPoint 演示文稿</vt:lpstr>
      <vt:lpstr>2.4 时钟中断处理程序</vt:lpstr>
      <vt:lpstr>PowerPoint 演示文稿</vt:lpstr>
      <vt:lpstr>PowerPoint 演示文稿</vt:lpstr>
      <vt:lpstr>其中重要的函数进行了注释</vt:lpstr>
      <vt:lpstr>PowerPoint 演示文稿</vt:lpstr>
      <vt:lpstr>3. Linux 内核定时器的类型</vt:lpstr>
      <vt:lpstr>PowerPoint 演示文稿</vt:lpstr>
      <vt:lpstr>PowerPoint 演示文稿</vt:lpstr>
      <vt:lpstr>PowerPoint 演示文稿</vt:lpstr>
      <vt:lpstr>除了分辨率之外，内核在术语上还会区分下面两种定时器</vt:lpstr>
      <vt:lpstr>PowerPoint 演示文稿</vt:lpstr>
      <vt:lpstr>这里也需要特别之处的两个概念</vt:lpstr>
      <vt:lpstr>通过配置可以使得Linux工作在如下模式</vt:lpstr>
      <vt:lpstr>3.1 低分辨率内核定时器</vt:lpstr>
      <vt:lpstr>PowerPoint 演示文稿</vt:lpstr>
      <vt:lpstr>定时器的实现要满足以下要求和假设</vt:lpstr>
      <vt:lpstr>do_timer流程图</vt:lpstr>
      <vt:lpstr>3.1.1 低频率定时器相关API</vt:lpstr>
      <vt:lpstr>定时器的生命周期</vt:lpstr>
      <vt:lpstr>PowerPoint 演示文稿</vt:lpstr>
      <vt:lpstr>PowerPoint 演示文稿</vt:lpstr>
      <vt:lpstr>PowerPoint 演示文稿</vt:lpstr>
      <vt:lpstr>PowerPoint 演示文稿</vt:lpstr>
      <vt:lpstr>PowerPoint 演示文稿</vt:lpstr>
      <vt:lpstr>对于该函数应注意以下几点：</vt:lpstr>
      <vt:lpstr>PowerPoint 演示文稿</vt:lpstr>
      <vt:lpstr>关于struct tvec_t_base_s *base；</vt:lpstr>
      <vt:lpstr>PowerPoint 演示文稿</vt:lpstr>
      <vt:lpstr>3.2 高分辨率定时器</vt:lpstr>
      <vt:lpstr>PowerPoint 演示文稿</vt:lpstr>
      <vt:lpstr>PowerPoint 演示文稿</vt:lpstr>
      <vt:lpstr>PowerPoint 演示文稿</vt:lpstr>
      <vt:lpstr>3.2.1 高分辨率定时器数据结构和API</vt:lpstr>
      <vt:lpstr>内核用一个hrtimer结构来表示一个高精度定时器：</vt:lpstr>
      <vt:lpstr>PowerPoint 演示文稿</vt:lpstr>
      <vt:lpstr>State字段用于表示hrtimer当前状态，有以下几种组合：</vt:lpstr>
      <vt:lpstr>hrtimer的到期时间可以基于以下时间基准系统：</vt:lpstr>
      <vt:lpstr>PowerPoint 演示文稿</vt:lpstr>
      <vt:lpstr>PowerPoint 演示文稿</vt:lpstr>
      <vt:lpstr>         clock_base数组为每种时间基准系统都定义了一个hrtimer_clock_base结构，定义如下：</vt:lpstr>
      <vt:lpstr>PowerPoint 演示文稿</vt:lpstr>
      <vt:lpstr>添加一个hrttimer</vt:lpstr>
      <vt:lpstr>PowerPoint 演示文稿</vt:lpstr>
      <vt:lpstr>3. 取消一个hrtimer</vt:lpstr>
      <vt:lpstr>4. 推后定时器的到期时间</vt:lpstr>
      <vt:lpstr>以下几个函数用于获取定时器的当前状态：</vt:lpstr>
      <vt:lpstr>             hrtimer_init最终会进入__hrtimer_init函数，该函数的主要目的是初始化hrtimer的base字段，同时初始化作为红黑树的节点的node字段：</vt:lpstr>
      <vt:lpstr>PowerPoint 演示文稿</vt:lpstr>
      <vt:lpstr>PowerPoint 演示文稿</vt:lpstr>
      <vt:lpstr>PowerPoint 演示文稿</vt:lpstr>
      <vt:lpstr>3.2.1  hrtimer的到期处理</vt:lpstr>
      <vt:lpstr>低精度模式</vt:lpstr>
      <vt:lpstr>PowerPoint 演示文稿</vt:lpstr>
      <vt:lpstr>PowerPoint 演示文稿</vt:lpstr>
      <vt:lpstr>PowerPoint 演示文稿</vt:lpstr>
      <vt:lpstr>高精度模式</vt:lpstr>
      <vt:lpstr>PowerPoint 演示文稿</vt:lpstr>
      <vt:lpstr>PowerPoint 演示文稿</vt:lpstr>
      <vt:lpstr>PowerPoint 演示文稿</vt:lpstr>
      <vt:lpstr>PowerPoint 演示文稿</vt:lpstr>
      <vt:lpstr>PowerPoint 演示文稿</vt:lpstr>
      <vt:lpstr>PowerPoint 演示文稿</vt:lpstr>
      <vt:lpstr>3.2.2切换到高精度模式</vt:lpstr>
      <vt:lpstr>PowerPoint 演示文稿</vt:lpstr>
      <vt:lpstr>PowerPoint 演示文稿</vt:lpstr>
      <vt:lpstr>PowerPoint 演示文稿</vt:lpstr>
      <vt:lpstr>     hrtimer_run_pending函数接着通过tick_check_oneshot_change判断系统是否可以切换到高精度模式，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xysun</dc:creator>
  <cp:lastModifiedBy>nicyou(游益锋)</cp:lastModifiedBy>
  <cp:revision>164</cp:revision>
  <dcterms:created xsi:type="dcterms:W3CDTF">2013-12-31T06:39:19Z</dcterms:created>
  <dcterms:modified xsi:type="dcterms:W3CDTF">2021-01-09T08:50:43Z</dcterms:modified>
</cp:coreProperties>
</file>