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  <p:pic>
        <p:nvPicPr>
          <p:cNvPr id="7" name="Grafik 6" descr="Ein Bild, das Text, draußen enthält.&#10;&#10;Automatisch generierte Beschreibung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0" y="1262587"/>
            <a:ext cx="12192000" cy="5626100"/>
          </a:xfrm>
          <a:prstGeom prst="rect">
            <a:avLst/>
          </a:prstGeom>
        </p:spPr>
      </p:pic>
      <p:sp>
        <p:nvSpPr>
          <p:cNvPr id="8" name="Rechteck 7" hidden="0"/>
          <p:cNvSpPr/>
          <p:nvPr isPhoto="0" userDrawn="1"/>
        </p:nvSpPr>
        <p:spPr bwMode="auto">
          <a:xfrm>
            <a:off x="0" y="0"/>
            <a:ext cx="12192000" cy="1262587"/>
          </a:xfrm>
          <a:prstGeom prst="rect">
            <a:avLst/>
          </a:prstGeom>
          <a:solidFill>
            <a:srgbClr val="11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de-DE" sz="3200" b="1">
                <a:solidFill>
                  <a:srgbClr val="EEC591"/>
                </a:solidFill>
                <a:latin typeface="Times New Roman"/>
                <a:cs typeface="Times New Roman"/>
              </a:rPr>
              <a:t>Zerstoertes Kulturgut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18255"/>
            <a:ext cx="12192000" cy="1627983"/>
          </a:xfrm>
          <a:prstGeom prst="rect">
            <a:avLst/>
          </a:prstGeom>
          <a:solidFill>
            <a:srgbClr val="113A6E"/>
          </a:solidFill>
        </p:spPr>
        <p:txBody>
          <a:bodyPr/>
          <a:lstStyle>
            <a:lvl1pPr algn="ctr">
              <a:defRPr>
                <a:solidFill>
                  <a:srgbClr val="EEC59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5257800" cy="4351338"/>
          </a:xfrm>
        </p:spPr>
        <p:txBody>
          <a:bodyPr/>
          <a:lstStyle>
            <a:lvl1pPr>
              <a:buSzPct val="60000"/>
              <a:defRPr>
                <a:solidFill>
                  <a:srgbClr val="113A6E"/>
                </a:solidFill>
              </a:defRPr>
            </a:lvl1pPr>
            <a:lvl2pPr>
              <a:buSzPct val="60000"/>
              <a:defRPr>
                <a:solidFill>
                  <a:srgbClr val="113A6E"/>
                </a:solidFill>
              </a:defRPr>
            </a:lvl2pPr>
            <a:lvl3pPr>
              <a:buSzPct val="60000"/>
              <a:defRPr>
                <a:solidFill>
                  <a:srgbClr val="113A6E"/>
                </a:solidFill>
              </a:defRPr>
            </a:lvl3pPr>
            <a:lvl4pPr>
              <a:buSzPct val="60000"/>
              <a:defRPr>
                <a:solidFill>
                  <a:srgbClr val="113A6E"/>
                </a:solidFill>
              </a:defRPr>
            </a:lvl4pPr>
            <a:lvl5pPr>
              <a:buSzPct val="60000"/>
              <a:defRPr>
                <a:solidFill>
                  <a:srgbClr val="113A6E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  <p:pic>
        <p:nvPicPr>
          <p:cNvPr id="8" name="Grafik 7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0" y="185700"/>
            <a:ext cx="1293091" cy="12930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8" name="Fußzeilenplatzhalt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9" name="Foliennummernplatzhalt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4" name="Fußzeilenplatzhalt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5" name="Foliennummernplatzhalt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3" name="Fußzeilenplatzhalt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4" name="Foliennummernplatzhalt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platzhalt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7" name="Foliennummernplatzhalt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03.05.2022</a:t>
            </a:r>
            <a:endParaRPr/>
          </a:p>
        </p:txBody>
      </p:sp>
      <p:sp>
        <p:nvSpPr>
          <p:cNvPr id="5" name="Fußzeilenplatzhalt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6" name="Foliennummernplatzhalt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D4779F-A215-4E31-95C8-4D909EBBF953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889110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38875"/>
            <a:ext cx="12191997" cy="1685115"/>
          </a:xfrm>
        </p:spPr>
        <p:txBody>
          <a:bodyPr/>
          <a:lstStyle/>
          <a:p>
            <a:pPr>
              <a:defRPr/>
            </a:pPr>
            <a:r>
              <a:rPr lang="de-DE"/>
              <a:t>Was lief besser als gedacht?</a:t>
            </a:r>
            <a:endParaRPr/>
          </a:p>
        </p:txBody>
      </p:sp>
      <p:sp>
        <p:nvSpPr>
          <p:cNvPr id="739652097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3"/>
            <a:ext cx="1046716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/>
              <a:t>Themenfindung für Projekt: gute Vorschläge, konkrete Ideen für Ausführung</a:t>
            </a:r>
            <a:endParaRPr lang="de-DE"/>
          </a:p>
          <a:p>
            <a:pPr marL="0" indent="0">
              <a:buSzPct val="60000"/>
              <a:buFont typeface="Arial"/>
              <a:buNone/>
              <a:defRPr/>
            </a:pPr>
            <a:endParaRPr lang="de-DE"/>
          </a:p>
          <a:p>
            <a:pPr>
              <a:defRPr/>
            </a:pPr>
            <a:r>
              <a:rPr lang="de-DE" sz="28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Gestaltung der Webseite: CI, Logo, Aufbau der Seiten</a:t>
            </a:r>
            <a:endParaRPr lang="de-DE"/>
          </a:p>
          <a:p>
            <a:pPr marL="0" indent="0">
              <a:buSzPct val="60000"/>
              <a:buFont typeface="Arial"/>
              <a:buNone/>
              <a:defRPr/>
            </a:pPr>
            <a:endParaRPr lang="de-DE"/>
          </a:p>
          <a:p>
            <a:pPr>
              <a:defRPr/>
            </a:pPr>
            <a:r>
              <a:rPr lang="de-DE"/>
              <a:t>Arbeit mit GitHub: Anfänglich ungewohnt und ein paar Fehler beim Commit, dann routinierter, Zusammenarbeit deutlich erleichtert</a:t>
            </a: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1678152913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2"/>
            <a:ext cx="1293089" cy="1293089"/>
          </a:xfrm>
          <a:prstGeom prst="rect">
            <a:avLst/>
          </a:prstGeom>
        </p:spPr>
      </p:pic>
      <p:sp>
        <p:nvSpPr>
          <p:cNvPr id="716223179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124317393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42392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38876"/>
            <a:ext cx="12191998" cy="1685115"/>
          </a:xfrm>
        </p:spPr>
        <p:txBody>
          <a:bodyPr/>
          <a:lstStyle/>
          <a:p>
            <a:pPr>
              <a:defRPr/>
            </a:pPr>
            <a:r>
              <a:rPr lang="de-DE"/>
              <a:t>Was lief besser als gedacht?</a:t>
            </a:r>
            <a:endParaRPr/>
          </a:p>
        </p:txBody>
      </p:sp>
      <p:sp>
        <p:nvSpPr>
          <p:cNvPr id="1232822662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4"/>
            <a:ext cx="1046716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Formalitäten: Erstellung von Impressum und Datenschutzinformation leicht durch verfügbare Generatoren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Responsivität der Webseite: Durch Bootstrap-Verknüpfung der verwendeten Webseiten-Vorlage mussten wenige Elemente manuell angepasst werden</a:t>
            </a:r>
            <a:endParaRPr lang="de-DE"/>
          </a:p>
          <a:p>
            <a:pPr marL="0" indent="0">
              <a:buSzPct val="60000"/>
              <a:buFont typeface="Arial"/>
              <a:buNone/>
              <a:defRPr/>
            </a:pPr>
            <a:endParaRPr lang="de-DE"/>
          </a:p>
          <a:p>
            <a:pPr>
              <a:defRPr/>
            </a:pPr>
            <a:r>
              <a:rPr lang="de-DE"/>
              <a:t>Sehr viele Inhalte für Webseite schreiben, korrigieren, verarbeiten für Texte zu Konfliktseiten und Stätten: hohe Motivation, gute Unterstützung in der Gruppe</a:t>
            </a:r>
            <a:endParaRPr lang="de-DE"/>
          </a:p>
        </p:txBody>
      </p:sp>
      <p:pic>
        <p:nvPicPr>
          <p:cNvPr id="1297137538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3"/>
            <a:ext cx="1293090" cy="1293090"/>
          </a:xfrm>
          <a:prstGeom prst="rect">
            <a:avLst/>
          </a:prstGeom>
        </p:spPr>
      </p:pic>
      <p:sp>
        <p:nvSpPr>
          <p:cNvPr id="814191594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1765294044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082859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38875"/>
            <a:ext cx="12191997" cy="1685115"/>
          </a:xfrm>
        </p:spPr>
        <p:txBody>
          <a:bodyPr/>
          <a:lstStyle/>
          <a:p>
            <a:pPr>
              <a:defRPr/>
            </a:pPr>
            <a:r>
              <a:rPr lang="de-DE"/>
              <a:t>Was lief besser als gedacht?</a:t>
            </a:r>
            <a:endParaRPr/>
          </a:p>
        </p:txBody>
      </p:sp>
      <p:sp>
        <p:nvSpPr>
          <p:cNvPr id="1867840059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3"/>
            <a:ext cx="1046716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/>
              <a:t>Kommunikation mit Universität bezüglich E-Mail-Account, Darstellung auf Webseiten (Uni, DH, TCDH), Uni-Instagram-Kanal, Newsletter DHd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Social Media: Anfangs etwas chaotisch, da niemand wirklich zugeteilt war, mittlerweile eingespielt, alle wissen über Postings Bescheid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Zeitmanagement und Re-Organisation in der Gruppe, als alle Aufgaben abgearbeitet waren</a:t>
            </a:r>
            <a:endParaRPr lang="de-DE"/>
          </a:p>
        </p:txBody>
      </p:sp>
      <p:pic>
        <p:nvPicPr>
          <p:cNvPr id="1258693179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2"/>
            <a:ext cx="1293089" cy="1293089"/>
          </a:xfrm>
          <a:prstGeom prst="rect">
            <a:avLst/>
          </a:prstGeom>
        </p:spPr>
      </p:pic>
      <p:sp>
        <p:nvSpPr>
          <p:cNvPr id="34803818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164512719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976487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38875"/>
            <a:ext cx="12191997" cy="1685115"/>
          </a:xfrm>
        </p:spPr>
        <p:txBody>
          <a:bodyPr/>
          <a:lstStyle/>
          <a:p>
            <a:pPr>
              <a:defRPr/>
            </a:pPr>
            <a:r>
              <a:rPr lang="de-DE"/>
              <a:t>Allgemein: Lessons Learned</a:t>
            </a:r>
            <a:endParaRPr/>
          </a:p>
        </p:txBody>
      </p:sp>
      <p:sp>
        <p:nvSpPr>
          <p:cNvPr id="12820425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7" y="1825623"/>
            <a:ext cx="1046716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/>
              <a:t>Praxisanwendung des im Studium Gelernten</a:t>
            </a:r>
            <a:endParaRPr lang="de-DE"/>
          </a:p>
          <a:p>
            <a:pPr lvl="1">
              <a:defRPr/>
            </a:pPr>
            <a:r>
              <a:rPr lang="de-DE"/>
              <a:t>XML und XML-Schema aufbauen, nutzen, anwenden</a:t>
            </a:r>
            <a:endParaRPr lang="de-DE"/>
          </a:p>
          <a:p>
            <a:pPr lvl="1">
              <a:defRPr/>
            </a:pPr>
            <a:r>
              <a:rPr lang="de-DE"/>
              <a:t>HTML und CSS für die Webseite</a:t>
            </a:r>
            <a:endParaRPr lang="de-DE"/>
          </a:p>
          <a:p>
            <a:pPr marL="457200" lvl="1" indent="0">
              <a:buSzPct val="60000"/>
              <a:buFont typeface="Arial"/>
              <a:buNone/>
              <a:defRPr/>
            </a:pPr>
            <a:endParaRPr lang="de-DE"/>
          </a:p>
          <a:p>
            <a:pPr>
              <a:defRPr/>
            </a:pPr>
            <a:r>
              <a:rPr lang="de-DE" sz="24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Kommunikation ist essentiell</a:t>
            </a:r>
            <a:endParaRPr sz="2400"/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wenn die Kommunikation innerhalb der Gruppe stimmt, kann viel Arbeit gespart werden</a:t>
            </a:r>
            <a:endParaRPr lang="de-DE" sz="2400" b="0" i="0" u="none" strike="noStrike" cap="none" spc="0">
              <a:solidFill>
                <a:srgbClr val="113A6E"/>
              </a:solidFill>
              <a:latin typeface="Calibri"/>
              <a:ea typeface="Arial"/>
              <a:cs typeface="Arial"/>
            </a:endParaRPr>
          </a:p>
          <a:p>
            <a:pPr lvl="1">
              <a:defRPr/>
            </a:pPr>
            <a:endParaRPr sz="2400"/>
          </a:p>
          <a:p>
            <a:pPr>
              <a:defRPr/>
            </a:pPr>
            <a:r>
              <a:rPr lang="de-DE" sz="24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Gruppendynamik und Motivation der Gruppenmitglieder</a:t>
            </a:r>
            <a:endParaRPr sz="2400"/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wichtig für Vorankommen und auch Erfolg des Projekts</a:t>
            </a:r>
            <a:endParaRPr lang="de-DE" sz="2400" b="0" i="0" u="none" strike="noStrike" cap="none" spc="0">
              <a:solidFill>
                <a:srgbClr val="113A6E"/>
              </a:solidFill>
              <a:latin typeface="Calibri"/>
              <a:ea typeface="Arial"/>
              <a:cs typeface="Arial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rgbClr val="113A6E"/>
                </a:solidFill>
                <a:latin typeface="Calibri"/>
                <a:ea typeface="Arial"/>
                <a:cs typeface="Arial"/>
              </a:rPr>
              <a:t>durch hohe Motivation konnte hohes Arbeitspensum gut abgearbeitet werden</a:t>
            </a:r>
            <a:endParaRPr sz="2400"/>
          </a:p>
        </p:txBody>
      </p:sp>
      <p:pic>
        <p:nvPicPr>
          <p:cNvPr id="1963456811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2"/>
            <a:ext cx="1293089" cy="1293089"/>
          </a:xfrm>
          <a:prstGeom prst="rect">
            <a:avLst/>
          </a:prstGeom>
        </p:spPr>
      </p:pic>
      <p:sp>
        <p:nvSpPr>
          <p:cNvPr id="1072496579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2085688198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536100423" name="" hidden="0"/>
          <p:cNvSpPr/>
          <p:nvPr isPhoto="0" userDrawn="0"/>
        </p:nvSpPr>
        <p:spPr bwMode="auto">
          <a:xfrm flipH="0" flipV="0">
            <a:off x="16487483" y="5117463"/>
            <a:ext cx="13321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29640432" name="" hidden="0"/>
          <p:cNvSpPr/>
          <p:nvPr isPhoto="0" userDrawn="0"/>
        </p:nvSpPr>
        <p:spPr bwMode="auto">
          <a:xfrm>
            <a:off x="15600472" y="35093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29157"/>
            <a:ext cx="12191999" cy="1675395"/>
          </a:xfrm>
        </p:spPr>
        <p:txBody>
          <a:bodyPr/>
          <a:lstStyle/>
          <a:p>
            <a:pPr>
              <a:defRPr/>
            </a:pPr>
            <a:r>
              <a:rPr lang="de-DE"/>
              <a:t>Vorgehen &amp; Zeitplan</a:t>
            </a:r>
            <a:endParaRPr/>
          </a:p>
        </p:txBody>
      </p:sp>
      <p:pic>
        <p:nvPicPr>
          <p:cNvPr id="4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4"/>
            <a:ext cx="1293091" cy="1293091"/>
          </a:xfrm>
          <a:prstGeom prst="rect">
            <a:avLst/>
          </a:prstGeom>
        </p:spPr>
      </p:pic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8" name="Grafik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631033" y="1757178"/>
            <a:ext cx="1457077" cy="1457077"/>
          </a:xfrm>
          <a:prstGeom prst="rect">
            <a:avLst/>
          </a:prstGeom>
        </p:spPr>
      </p:pic>
      <p:sp>
        <p:nvSpPr>
          <p:cNvPr id="929968086" name="" hidden="0"/>
          <p:cNvSpPr txBox="1"/>
          <p:nvPr isPhoto="0" userDrawn="0"/>
        </p:nvSpPr>
        <p:spPr bwMode="auto">
          <a:xfrm flipH="0" flipV="0">
            <a:off x="1191640" y="2044505"/>
            <a:ext cx="1319717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2000" b="1" i="0" u="none" strike="noStrike" cap="none" spc="0">
                <a:solidFill>
                  <a:srgbClr val="DE9740"/>
                </a:solidFill>
                <a:latin typeface="Calibri Light"/>
                <a:ea typeface="Arial"/>
                <a:cs typeface="Arial"/>
              </a:rPr>
              <a:t>kurzfristig</a:t>
            </a:r>
            <a:endParaRPr sz="2000"/>
          </a:p>
        </p:txBody>
      </p:sp>
      <p:sp>
        <p:nvSpPr>
          <p:cNvPr id="949932960" name="" hidden="0"/>
          <p:cNvSpPr txBox="1"/>
          <p:nvPr isPhoto="0" userDrawn="0"/>
        </p:nvSpPr>
        <p:spPr bwMode="auto">
          <a:xfrm flipH="0" flipV="0">
            <a:off x="4336231" y="2039917"/>
            <a:ext cx="1447552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b="1" i="0" u="none" strike="noStrike" cap="none" spc="0">
                <a:solidFill>
                  <a:srgbClr val="DE9740"/>
                </a:solidFill>
                <a:latin typeface="Calibri Light"/>
                <a:ea typeface="Arial"/>
                <a:cs typeface="Arial"/>
              </a:rPr>
              <a:t>mittelfristig</a:t>
            </a:r>
            <a:endParaRPr/>
          </a:p>
        </p:txBody>
      </p:sp>
      <p:sp>
        <p:nvSpPr>
          <p:cNvPr id="1862877926" name="" hidden="0"/>
          <p:cNvSpPr txBox="1"/>
          <p:nvPr isPhoto="0" userDrawn="0"/>
        </p:nvSpPr>
        <p:spPr bwMode="auto">
          <a:xfrm flipH="0" flipV="0">
            <a:off x="7633675" y="2039917"/>
            <a:ext cx="1134918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b="1" i="0" u="none" strike="noStrike" cap="none" spc="0">
                <a:solidFill>
                  <a:srgbClr val="DE9740"/>
                </a:solidFill>
                <a:latin typeface="Calibri Light"/>
                <a:ea typeface="Arial"/>
                <a:cs typeface="Arial"/>
              </a:rPr>
              <a:t>langfristig</a:t>
            </a:r>
            <a:endParaRPr/>
          </a:p>
        </p:txBody>
      </p:sp>
      <p:sp>
        <p:nvSpPr>
          <p:cNvPr id="2027391188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46545" y="3730622"/>
            <a:ext cx="2913285" cy="256753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 sz="1300"/>
              <a:t>Erstellung des Schemas</a:t>
            </a:r>
            <a:endParaRPr sz="1300"/>
          </a:p>
          <a:p>
            <a:pPr>
              <a:defRPr/>
            </a:pPr>
            <a:r>
              <a:rPr sz="1300"/>
              <a:t>Ausarbeitung der Informationen zu den Kulturstätten</a:t>
            </a:r>
            <a:endParaRPr sz="1300"/>
          </a:p>
          <a:p>
            <a:pPr>
              <a:defRPr/>
            </a:pPr>
            <a:r>
              <a:rPr sz="1300"/>
              <a:t>Erstellung der Unterseiten samt Designvorschlag</a:t>
            </a:r>
            <a:endParaRPr sz="1300"/>
          </a:p>
          <a:p>
            <a:pPr>
              <a:defRPr/>
            </a:pPr>
            <a:r>
              <a:rPr sz="1300">
                <a:solidFill>
                  <a:schemeClr val="accent1">
                    <a:lumMod val="50000"/>
                  </a:schemeClr>
                </a:solidFill>
              </a:rPr>
              <a:t>Kontaktaufnahme Greifswald (Interviews) </a:t>
            </a:r>
            <a:r>
              <a:rPr sz="1300">
                <a:solidFill>
                  <a:schemeClr val="accent2">
                    <a:lumMod val="75000"/>
                  </a:schemeClr>
                </a:solidFill>
              </a:rPr>
              <a:t>(24.05.)</a:t>
            </a:r>
            <a:endParaRPr sz="130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/>
            </a:pPr>
            <a:r>
              <a:rPr sz="1300">
                <a:solidFill>
                  <a:schemeClr val="accent1">
                    <a:lumMod val="50000"/>
                  </a:schemeClr>
                </a:solidFill>
              </a:rPr>
              <a:t>Kontaktaufnahme Katrin Eigendorf </a:t>
            </a:r>
            <a:r>
              <a:rPr sz="1300">
                <a:solidFill>
                  <a:schemeClr val="accent2">
                    <a:lumMod val="75000"/>
                  </a:schemeClr>
                </a:solidFill>
              </a:rPr>
              <a:t>(24.05.)</a:t>
            </a:r>
            <a:endParaRPr sz="13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SzPct val="60000"/>
              <a:buFont typeface="Arial"/>
              <a:buNone/>
              <a:defRPr/>
            </a:pPr>
            <a:endParaRPr sz="130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a:endParaRPr sz="1300"/>
          </a:p>
        </p:txBody>
      </p:sp>
      <p:sp>
        <p:nvSpPr>
          <p:cNvPr id="1700959611" name="Inhaltsplatzhalter 2" hidden="0"/>
          <p:cNvSpPr>
            <a:spLocks noGrp="1"/>
          </p:cNvSpPr>
          <p:nvPr isPhoto="0" userDrawn="0"/>
        </p:nvSpPr>
        <p:spPr bwMode="auto">
          <a:xfrm flipH="0" flipV="0">
            <a:off x="6952852" y="3730624"/>
            <a:ext cx="2496566" cy="201413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SzPct val="60000"/>
              <a:buFont typeface="Arial"/>
              <a:buChar char="•"/>
              <a:defRPr sz="2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4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0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300"/>
              <a:t>Letzte beiden Wochen des Semesters als Puffer</a:t>
            </a:r>
            <a:endParaRPr sz="1300"/>
          </a:p>
          <a:p>
            <a:pPr>
              <a:defRPr/>
            </a:pPr>
            <a:r>
              <a:rPr lang="de-DE" sz="13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Laufend: Responsivität der Webseite und Funktionalität der Features sicherstellen</a:t>
            </a:r>
            <a:endParaRPr lang="de-DE" sz="1300" b="0" i="0" u="none" strike="noStrike" cap="none" spc="0">
              <a:solidFill>
                <a:srgbClr val="113A6E"/>
              </a:solidFill>
              <a:latin typeface="Calibri"/>
              <a:ea typeface="Arial"/>
              <a:cs typeface="Arial"/>
            </a:endParaRPr>
          </a:p>
          <a:p>
            <a:pPr>
              <a:defRPr/>
            </a:pPr>
            <a:r>
              <a:rPr lang="de-DE" sz="13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Calibri"/>
                <a:ea typeface="Arial"/>
                <a:cs typeface="Arial"/>
              </a:rPr>
              <a:t>Code „aufräumen“</a:t>
            </a:r>
            <a:endParaRPr lang="de-DE" sz="1300" b="0" i="0" u="none" strike="noStrike" cap="none" spc="0">
              <a:solidFill>
                <a:srgbClr val="113A6E"/>
              </a:solidFill>
              <a:latin typeface="Calibri"/>
              <a:ea typeface="Arial"/>
              <a:cs typeface="Arial"/>
            </a:endParaRPr>
          </a:p>
          <a:p>
            <a:pPr>
              <a:defRPr/>
            </a:pPr>
            <a:r>
              <a:rPr lang="de-DE" sz="13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Calibri"/>
                <a:ea typeface="Arial"/>
                <a:cs typeface="Arial"/>
              </a:rPr>
              <a:t>Social Media der Uni, DHd-Newsletter, TCDH-</a:t>
            </a:r>
            <a:r>
              <a:rPr lang="de-DE" sz="13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Calibri"/>
                <a:ea typeface="Arial"/>
                <a:cs typeface="Arial"/>
              </a:rPr>
              <a:t>Werbung</a:t>
            </a:r>
            <a:endParaRPr sz="1300" b="0" i="0" u="none" strike="noStrike" cap="none" spc="0">
              <a:solidFill>
                <a:schemeClr val="accent2">
                  <a:lumMod val="75000"/>
                </a:schemeClr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440726182" name="Inhaltsplatzhalter 2" hidden="0"/>
          <p:cNvSpPr>
            <a:spLocks noGrp="1"/>
          </p:cNvSpPr>
          <p:nvPr isPhoto="0" userDrawn="0"/>
        </p:nvSpPr>
        <p:spPr bwMode="auto">
          <a:xfrm flipH="0" flipV="0">
            <a:off x="3751482" y="3730623"/>
            <a:ext cx="2837655" cy="218848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SzPct val="60000"/>
              <a:buFont typeface="Arial"/>
              <a:buChar char="•"/>
              <a:defRPr sz="2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4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0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600"/>
              <a:t>Erstellung der Karte und Umsetzung aller gewünschten Features in der Karte</a:t>
            </a:r>
            <a:endParaRPr sz="1600"/>
          </a:p>
          <a:p>
            <a:pPr>
              <a:defRPr/>
            </a:pPr>
            <a:r>
              <a:rPr lang="de-DE" sz="1600"/>
              <a:t>XML-Dateien für jede Kulturstätte erstellen und auf Webseite einbinden</a:t>
            </a:r>
            <a:endParaRPr sz="1600"/>
          </a:p>
          <a:p>
            <a:pPr>
              <a:defRPr/>
            </a:pPr>
            <a:r>
              <a:rPr lang="de-DE" sz="1600">
                <a:solidFill>
                  <a:schemeClr val="accent1">
                    <a:lumMod val="50000"/>
                  </a:schemeClr>
                </a:solidFill>
              </a:rPr>
              <a:t>Bildrechte/ lizenzfreie Bilder</a:t>
            </a:r>
            <a:endParaRPr lang="de-DE" sz="1600"/>
          </a:p>
          <a:p>
            <a:pPr>
              <a:defRPr/>
            </a:pPr>
            <a:r>
              <a:rPr lang="de-DE" sz="1600"/>
              <a:t>Newsfeed</a:t>
            </a:r>
            <a:endParaRPr lang="de-DE" sz="1600"/>
          </a:p>
          <a:p>
            <a:pPr>
              <a:defRPr/>
            </a:pPr>
            <a:r>
              <a:rPr lang="de-DE" sz="1600" b="0" i="0" u="none" strike="noStrike" cap="none" spc="0">
                <a:solidFill>
                  <a:schemeClr val="accent2">
                    <a:lumMod val="75000"/>
                  </a:schemeClr>
                </a:solidFill>
                <a:latin typeface="Calibri"/>
                <a:ea typeface="Arial"/>
                <a:cs typeface="Arial"/>
              </a:rPr>
              <a:t>Social Media</a:t>
            </a:r>
            <a:endParaRPr lang="de-DE" sz="1600"/>
          </a:p>
          <a:p>
            <a:pPr>
              <a:defRPr/>
            </a:pPr>
            <a:endParaRPr sz="1700"/>
          </a:p>
        </p:txBody>
      </p:sp>
      <p:sp>
        <p:nvSpPr>
          <p:cNvPr id="2076537089" name="" hidden="0"/>
          <p:cNvSpPr txBox="1"/>
          <p:nvPr isPhoto="0" userDrawn="0"/>
        </p:nvSpPr>
        <p:spPr bwMode="auto">
          <a:xfrm flipH="0" flipV="0">
            <a:off x="3797015" y="1177813"/>
            <a:ext cx="4597968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EEC591"/>
                </a:solidFill>
              </a:rPr>
              <a:t>Stand 05.05.2022  + </a:t>
            </a:r>
            <a:r>
              <a:rPr>
                <a:solidFill>
                  <a:schemeClr val="accent2">
                    <a:lumMod val="75000"/>
                  </a:schemeClr>
                </a:solidFill>
              </a:rPr>
              <a:t>Ergänzungen </a:t>
            </a:r>
            <a:r>
              <a:rPr>
                <a:solidFill>
                  <a:srgbClr val="EEC591"/>
                </a:solidFill>
              </a:rPr>
              <a:t>vom 15.07.22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31208287" name="" hidden="0"/>
          <p:cNvSpPr/>
          <p:nvPr isPhoto="0" userDrawn="0"/>
        </p:nvSpPr>
        <p:spPr bwMode="auto">
          <a:xfrm flipH="0" flipV="0">
            <a:off x="6806757" y="6721474"/>
            <a:ext cx="17620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932067942" name="" hidden="0"/>
          <p:cNvSpPr/>
          <p:nvPr isPhoto="0" userDrawn="0"/>
        </p:nvSpPr>
        <p:spPr bwMode="auto">
          <a:xfrm flipH="0" flipV="0">
            <a:off x="9299605" y="6356349"/>
            <a:ext cx="14981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1451044" name="" hidden="0"/>
          <p:cNvSpPr/>
          <p:nvPr isPhoto="0" userDrawn="0"/>
        </p:nvSpPr>
        <p:spPr bwMode="auto">
          <a:xfrm flipH="0" flipV="0">
            <a:off x="13002858" y="6722145"/>
            <a:ext cx="13943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9289330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894858" y="2502655"/>
            <a:ext cx="2900357" cy="1021951"/>
          </a:xfrm>
          <a:prstGeom prst="rect">
            <a:avLst/>
          </a:prstGeom>
        </p:spPr>
      </p:pic>
      <p:pic>
        <p:nvPicPr>
          <p:cNvPr id="190170079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609829" y="2502655"/>
            <a:ext cx="2900356" cy="1021951"/>
          </a:xfrm>
          <a:prstGeom prst="rect">
            <a:avLst/>
          </a:prstGeom>
        </p:spPr>
      </p:pic>
      <p:sp>
        <p:nvSpPr>
          <p:cNvPr id="1341410909" name="" hidden="0"/>
          <p:cNvSpPr/>
          <p:nvPr isPhoto="0" userDrawn="0"/>
        </p:nvSpPr>
        <p:spPr bwMode="auto">
          <a:xfrm flipH="0" flipV="0">
            <a:off x="6679299" y="5794495"/>
            <a:ext cx="151635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40706303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741006" y="2502655"/>
            <a:ext cx="2624004" cy="1021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38877"/>
            <a:ext cx="12191999" cy="1685115"/>
          </a:xfrm>
        </p:spPr>
        <p:txBody>
          <a:bodyPr/>
          <a:lstStyle/>
          <a:p>
            <a:pPr>
              <a:defRPr/>
            </a:pPr>
            <a:r>
              <a:rPr lang="de-DE"/>
              <a:t>Angedachte DH Kompetenzen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5"/>
            <a:ext cx="8145379" cy="4351338"/>
          </a:xfrm>
        </p:spPr>
        <p:txBody>
          <a:bodyPr/>
          <a:lstStyle/>
          <a:p>
            <a:pPr>
              <a:defRPr/>
            </a:pPr>
            <a:r>
              <a:rPr lang="de-DE"/>
              <a:t>Erstellung LIDO-Schema </a:t>
            </a:r>
            <a:endParaRPr lang="de-DE"/>
          </a:p>
          <a:p>
            <a:pPr>
              <a:defRPr/>
            </a:pPr>
            <a:r>
              <a:rPr lang="de-DE"/>
              <a:t>Erstellung XML-Dateien </a:t>
            </a:r>
            <a:endParaRPr/>
          </a:p>
          <a:p>
            <a:pPr>
              <a:defRPr/>
            </a:pPr>
            <a:r>
              <a:rPr lang="de-DE"/>
              <a:t>Interaktive Karte </a:t>
            </a:r>
            <a:endParaRPr lang="de-DE"/>
          </a:p>
          <a:p>
            <a:pPr>
              <a:defRPr/>
            </a:pPr>
            <a:r>
              <a:rPr lang="de-DE"/>
              <a:t>Erstellung &amp; Bearbeitung einer Website</a:t>
            </a:r>
            <a:endParaRPr/>
          </a:p>
          <a:p>
            <a:pPr>
              <a:defRPr/>
            </a:pPr>
            <a:r>
              <a:rPr lang="de-DE"/>
              <a:t>Verbindung von informatischen Kompetenzen mit geisteswissenschaftlichen und journalistischen</a:t>
            </a:r>
            <a:endParaRPr/>
          </a:p>
          <a:p>
            <a:pPr>
              <a:defRPr/>
            </a:pPr>
            <a:endParaRPr lang="de-DE"/>
          </a:p>
        </p:txBody>
      </p:sp>
      <p:pic>
        <p:nvPicPr>
          <p:cNvPr id="4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4"/>
            <a:ext cx="1293091" cy="1293091"/>
          </a:xfrm>
          <a:prstGeom prst="rect">
            <a:avLst/>
          </a:prstGeom>
        </p:spPr>
      </p:pic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15.07.2022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7" name="Grafik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462327" y="1825625"/>
            <a:ext cx="1646238" cy="1646238"/>
          </a:xfrm>
          <a:prstGeom prst="rect">
            <a:avLst/>
          </a:prstGeom>
        </p:spPr>
      </p:pic>
      <p:pic>
        <p:nvPicPr>
          <p:cNvPr id="30324429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687077" y="1825624"/>
            <a:ext cx="554005" cy="554005"/>
          </a:xfrm>
          <a:prstGeom prst="rect">
            <a:avLst/>
          </a:prstGeom>
        </p:spPr>
      </p:pic>
      <p:pic>
        <p:nvPicPr>
          <p:cNvPr id="72399560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4687077" y="2284056"/>
            <a:ext cx="554004" cy="554004"/>
          </a:xfrm>
          <a:prstGeom prst="rect">
            <a:avLst/>
          </a:prstGeom>
        </p:spPr>
      </p:pic>
      <p:pic>
        <p:nvPicPr>
          <p:cNvPr id="25821063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676261" y="2752628"/>
            <a:ext cx="554004" cy="554004"/>
          </a:xfrm>
          <a:prstGeom prst="rect">
            <a:avLst/>
          </a:prstGeom>
        </p:spPr>
      </p:pic>
      <p:pic>
        <p:nvPicPr>
          <p:cNvPr id="66543124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019730" y="3306632"/>
            <a:ext cx="554004" cy="554004"/>
          </a:xfrm>
          <a:prstGeom prst="rect">
            <a:avLst/>
          </a:prstGeom>
        </p:spPr>
      </p:pic>
      <p:pic>
        <p:nvPicPr>
          <p:cNvPr id="160803855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535954" y="3926631"/>
            <a:ext cx="554004" cy="554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48596"/>
            <a:ext cx="12191999" cy="1694834"/>
          </a:xfrm>
        </p:spPr>
        <p:txBody>
          <a:bodyPr/>
          <a:lstStyle/>
          <a:p>
            <a:pPr>
              <a:defRPr/>
            </a:pPr>
            <a:r>
              <a:rPr lang="de-DE"/>
              <a:t>Kernprodukte/ Output</a:t>
            </a:r>
            <a:endParaRPr/>
          </a:p>
        </p:txBody>
      </p:sp>
      <p:sp>
        <p:nvSpPr>
          <p:cNvPr id="3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5"/>
            <a:ext cx="8514347" cy="4351338"/>
          </a:xfrm>
        </p:spPr>
        <p:txBody>
          <a:bodyPr/>
          <a:lstStyle/>
          <a:p>
            <a:pPr>
              <a:defRPr/>
            </a:pPr>
            <a:r>
              <a:rPr lang="de-DE"/>
              <a:t>XML-Schema </a:t>
            </a:r>
            <a:endParaRPr/>
          </a:p>
          <a:p>
            <a:pPr>
              <a:defRPr/>
            </a:pPr>
            <a:r>
              <a:rPr lang="de-DE"/>
              <a:t>Webseite als Rahmen für alle Outputs</a:t>
            </a:r>
            <a:endParaRPr/>
          </a:p>
          <a:p>
            <a:pPr>
              <a:defRPr/>
            </a:pPr>
            <a:r>
              <a:rPr lang="de-DE"/>
              <a:t>Interaktive Karte</a:t>
            </a:r>
            <a:endParaRPr/>
          </a:p>
          <a:p>
            <a:pPr>
              <a:defRPr/>
            </a:pPr>
            <a:r>
              <a:rPr lang="de-DE"/>
              <a:t>Downloadmöglichkeiten (XML)</a:t>
            </a:r>
            <a:endParaRPr/>
          </a:p>
          <a:p>
            <a:pPr>
              <a:defRPr/>
            </a:pPr>
            <a:r>
              <a:rPr lang="de-DE"/>
              <a:t>Informationen zu Regionen und Konflikten</a:t>
            </a:r>
            <a:endParaRPr/>
          </a:p>
          <a:p>
            <a:pPr>
              <a:defRPr/>
            </a:pPr>
            <a:r>
              <a:rPr lang="de-DE"/>
              <a:t>Informationen zu Kulturstätten</a:t>
            </a:r>
            <a:endParaRPr/>
          </a:p>
          <a:p>
            <a:pPr>
              <a:defRPr/>
            </a:pPr>
            <a:endParaRPr lang="de-DE"/>
          </a:p>
        </p:txBody>
      </p:sp>
      <p:pic>
        <p:nvPicPr>
          <p:cNvPr id="4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4"/>
            <a:ext cx="1293091" cy="1293091"/>
          </a:xfrm>
          <a:prstGeom prst="rect">
            <a:avLst/>
          </a:prstGeom>
        </p:spPr>
      </p:pic>
      <p:sp>
        <p:nvSpPr>
          <p:cNvPr id="5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6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8" name="Grafik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425870" y="1782816"/>
            <a:ext cx="1646184" cy="1646184"/>
          </a:xfrm>
          <a:prstGeom prst="rect">
            <a:avLst/>
          </a:prstGeom>
        </p:spPr>
      </p:pic>
      <p:pic>
        <p:nvPicPr>
          <p:cNvPr id="140545462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027395" y="1730049"/>
            <a:ext cx="554004" cy="554004"/>
          </a:xfrm>
          <a:prstGeom prst="rect">
            <a:avLst/>
          </a:prstGeom>
        </p:spPr>
      </p:pic>
      <p:pic>
        <p:nvPicPr>
          <p:cNvPr id="45988788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657779" y="2284056"/>
            <a:ext cx="554004" cy="554004"/>
          </a:xfrm>
          <a:prstGeom prst="rect">
            <a:avLst/>
          </a:prstGeom>
        </p:spPr>
      </p:pic>
      <p:pic>
        <p:nvPicPr>
          <p:cNvPr id="194429338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581399" y="2701989"/>
            <a:ext cx="554004" cy="554004"/>
          </a:xfrm>
          <a:prstGeom prst="rect">
            <a:avLst/>
          </a:prstGeom>
        </p:spPr>
      </p:pic>
      <p:pic>
        <p:nvPicPr>
          <p:cNvPr id="183075290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617805" y="3255993"/>
            <a:ext cx="554004" cy="554004"/>
          </a:xfrm>
          <a:prstGeom prst="rect">
            <a:avLst/>
          </a:prstGeom>
        </p:spPr>
      </p:pic>
      <p:pic>
        <p:nvPicPr>
          <p:cNvPr id="40011805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308978" y="3809997"/>
            <a:ext cx="554004" cy="554004"/>
          </a:xfrm>
          <a:prstGeom prst="rect">
            <a:avLst/>
          </a:prstGeom>
        </p:spPr>
      </p:pic>
      <p:pic>
        <p:nvPicPr>
          <p:cNvPr id="54013547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682925" y="4315406"/>
            <a:ext cx="554004" cy="554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570152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38877"/>
            <a:ext cx="12191999" cy="1685115"/>
          </a:xfrm>
        </p:spPr>
        <p:txBody>
          <a:bodyPr/>
          <a:lstStyle/>
          <a:p>
            <a:pPr>
              <a:defRPr/>
            </a:pPr>
            <a:r>
              <a:rPr lang="de-DE"/>
              <a:t>Zeitintensive Aufgaben</a:t>
            </a:r>
            <a:endParaRPr/>
          </a:p>
        </p:txBody>
      </p:sp>
      <p:sp>
        <p:nvSpPr>
          <p:cNvPr id="2133460074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7" y="1825624"/>
            <a:ext cx="8514346" cy="4351338"/>
          </a:xfrm>
        </p:spPr>
        <p:txBody>
          <a:bodyPr/>
          <a:lstStyle/>
          <a:p>
            <a:pPr>
              <a:defRPr/>
            </a:pPr>
            <a:r>
              <a:rPr lang="de-DE"/>
              <a:t>Suche nach lizenz- und kostenfreien Bildern</a:t>
            </a:r>
            <a:endParaRPr lang="de-DE"/>
          </a:p>
          <a:p>
            <a:pPr>
              <a:defRPr/>
            </a:pPr>
            <a:r>
              <a:rPr/>
              <a:t>Suche nach Interviewpartnern</a:t>
            </a:r>
            <a:endParaRPr/>
          </a:p>
          <a:p>
            <a:pPr>
              <a:defRPr/>
            </a:pPr>
            <a:r>
              <a:rPr/>
              <a:t>Allg. Kommunikation mit Externen</a:t>
            </a:r>
            <a:endParaRPr/>
          </a:p>
          <a:p>
            <a:pPr>
              <a:defRPr/>
            </a:pPr>
            <a:r>
              <a:rPr/>
              <a:t>Erstellung der XML-Dateien</a:t>
            </a:r>
            <a:endParaRPr/>
          </a:p>
          <a:p>
            <a:pPr>
              <a:defRPr/>
            </a:pPr>
            <a:r>
              <a:rPr/>
              <a:t>Webseite updaten, wenn neue Inhalte hinzukommen</a:t>
            </a:r>
            <a:endParaRPr/>
          </a:p>
        </p:txBody>
      </p:sp>
      <p:pic>
        <p:nvPicPr>
          <p:cNvPr id="1544514730" name="Grafik 3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176573"/>
            <a:ext cx="1293090" cy="1293090"/>
          </a:xfrm>
          <a:prstGeom prst="rect">
            <a:avLst/>
          </a:prstGeom>
        </p:spPr>
      </p:pic>
      <p:sp>
        <p:nvSpPr>
          <p:cNvPr id="186982758" name="Datumsplatzhalt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667985285" name="Fußzeilenplatzhalt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pic>
        <p:nvPicPr>
          <p:cNvPr id="161978266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364754" y="1825624"/>
            <a:ext cx="1428750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26151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38877"/>
            <a:ext cx="12191998" cy="1685114"/>
          </a:xfrm>
          <a:prstGeom prst="rect">
            <a:avLst/>
          </a:prstGeom>
          <a:solidFill>
            <a:srgbClr val="113A6E"/>
          </a:solidFill>
        </p:spPr>
        <p:txBody>
          <a:bodyPr/>
          <a:lstStyle>
            <a:lvl1pPr algn="ctr">
              <a:defRPr>
                <a:solidFill>
                  <a:srgbClr val="EEC591"/>
                </a:solidFill>
              </a:defRPr>
            </a:lvl1pPr>
          </a:lstStyle>
          <a:p>
            <a:pPr>
              <a:defRPr/>
            </a:pPr>
            <a:r>
              <a:rPr/>
              <a:t>Bildersuche</a:t>
            </a:r>
            <a:endParaRPr/>
          </a:p>
        </p:txBody>
      </p:sp>
      <p:sp>
        <p:nvSpPr>
          <p:cNvPr id="1338886234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4"/>
            <a:ext cx="5257800" cy="4351338"/>
          </a:xfrm>
        </p:spPr>
        <p:txBody>
          <a:bodyPr/>
          <a:lstStyle>
            <a:lvl1pPr>
              <a:buSzPct val="60000"/>
              <a:defRPr>
                <a:solidFill>
                  <a:srgbClr val="113A6E"/>
                </a:solidFill>
              </a:defRPr>
            </a:lvl1pPr>
            <a:lvl2pPr>
              <a:buSzPct val="60000"/>
              <a:defRPr>
                <a:solidFill>
                  <a:srgbClr val="113A6E"/>
                </a:solidFill>
              </a:defRPr>
            </a:lvl2pPr>
            <a:lvl3pPr>
              <a:buSzPct val="60000"/>
              <a:defRPr>
                <a:solidFill>
                  <a:srgbClr val="113A6E"/>
                </a:solidFill>
              </a:defRPr>
            </a:lvl3pPr>
            <a:lvl4pPr>
              <a:buSzPct val="60000"/>
              <a:defRPr>
                <a:solidFill>
                  <a:srgbClr val="113A6E"/>
                </a:solidFill>
              </a:defRPr>
            </a:lvl4pPr>
            <a:lvl5pPr>
              <a:buSzPct val="60000"/>
              <a:defRPr>
                <a:solidFill>
                  <a:srgbClr val="113A6E"/>
                </a:solidFill>
              </a:defRPr>
            </a:lvl5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Problem:</a:t>
            </a:r>
            <a:endParaRPr b="1"/>
          </a:p>
          <a:p>
            <a:pPr>
              <a:defRPr/>
            </a:pPr>
            <a:r>
              <a:rPr/>
              <a:t>Wenig lizenzfreie Bilder von (zerstörten) Kulturstätten</a:t>
            </a:r>
            <a:endParaRPr/>
          </a:p>
          <a:p>
            <a:pPr>
              <a:defRPr/>
            </a:pPr>
            <a:r>
              <a:rPr/>
              <a:t>Schwierig die konkreten Lizenzbedingungen zu ermitteln</a:t>
            </a:r>
            <a:endParaRPr/>
          </a:p>
          <a:p>
            <a:pPr marL="0" indent="0">
              <a:buSzPct val="60000"/>
              <a:buFont typeface="Arial"/>
              <a:buNone/>
              <a:defRPr/>
            </a:pPr>
            <a:r>
              <a:rPr b="1"/>
              <a:t>Lösung:</a:t>
            </a:r>
            <a:endParaRPr b="1"/>
          </a:p>
          <a:p>
            <a:pPr>
              <a:defRPr/>
            </a:pPr>
            <a:r>
              <a:rPr/>
              <a:t>Suchen, suchen, suchen</a:t>
            </a:r>
            <a:endParaRPr/>
          </a:p>
          <a:p>
            <a:pPr>
              <a:defRPr/>
            </a:pPr>
            <a:r>
              <a:rPr/>
              <a:t>Personen konkret anschreiben</a:t>
            </a:r>
            <a:endParaRPr/>
          </a:p>
          <a:p>
            <a:pPr>
              <a:defRPr/>
            </a:pPr>
            <a:r>
              <a:rPr/>
              <a:t>Nach Bilddatenbanken fragen</a:t>
            </a:r>
            <a:endParaRPr/>
          </a:p>
        </p:txBody>
      </p:sp>
      <p:sp>
        <p:nvSpPr>
          <p:cNvPr id="884191353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588990720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264283111" name="Inhaltsplatzhalter 2" hidden="0"/>
          <p:cNvSpPr>
            <a:spLocks noGrp="1"/>
          </p:cNvSpPr>
          <p:nvPr isPhoto="0" userDrawn="0"/>
        </p:nvSpPr>
        <p:spPr bwMode="auto">
          <a:xfrm>
            <a:off x="6278251" y="1825624"/>
            <a:ext cx="52578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SzPct val="60000"/>
              <a:buFont typeface="Arial"/>
              <a:buChar char="•"/>
              <a:defRPr sz="2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4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0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Ergebnis:</a:t>
            </a:r>
            <a:endParaRPr b="1"/>
          </a:p>
          <a:p>
            <a:pPr>
              <a:defRPr/>
            </a:pPr>
            <a:r>
              <a:rPr/>
              <a:t>Zu zwei Gebäuden fehlen Bilder, Suchaufruf über Twitter läuft</a:t>
            </a:r>
            <a:endParaRPr/>
          </a:p>
          <a:p>
            <a:pPr>
              <a:defRPr/>
            </a:pPr>
            <a:r>
              <a:rPr/>
              <a:t>Bildergalerie laufend erweitert</a:t>
            </a:r>
            <a:endParaRPr/>
          </a:p>
          <a:p>
            <a:pPr marL="0" indent="0">
              <a:buSzPct val="60000"/>
              <a:buFont typeface="Arial"/>
              <a:buNone/>
              <a:defRPr/>
            </a:pPr>
            <a:r>
              <a:rPr b="1"/>
              <a:t>Lessons Learned:</a:t>
            </a:r>
            <a:endParaRPr b="1"/>
          </a:p>
          <a:p>
            <a:pPr>
              <a:defRPr/>
            </a:pPr>
            <a:r>
              <a:rPr/>
              <a:t>So früh wie möglich beginnen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24414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38877"/>
            <a:ext cx="12191998" cy="1685114"/>
          </a:xfrm>
          <a:prstGeom prst="rect">
            <a:avLst/>
          </a:prstGeom>
          <a:solidFill>
            <a:srgbClr val="113A6E"/>
          </a:solidFill>
        </p:spPr>
        <p:txBody>
          <a:bodyPr/>
          <a:lstStyle>
            <a:lvl1pPr algn="ctr">
              <a:defRPr>
                <a:solidFill>
                  <a:srgbClr val="EEC591"/>
                </a:solidFill>
              </a:defRPr>
            </a:lvl1pPr>
          </a:lstStyle>
          <a:p>
            <a:pPr>
              <a:defRPr/>
            </a:pPr>
            <a:r>
              <a:rPr/>
              <a:t>Interviewpartner</a:t>
            </a:r>
            <a:endParaRPr/>
          </a:p>
        </p:txBody>
      </p:sp>
      <p:sp>
        <p:nvSpPr>
          <p:cNvPr id="311017529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4"/>
            <a:ext cx="5257800" cy="4351338"/>
          </a:xfrm>
        </p:spPr>
        <p:txBody>
          <a:bodyPr/>
          <a:lstStyle>
            <a:lvl1pPr>
              <a:buSzPct val="60000"/>
              <a:defRPr>
                <a:solidFill>
                  <a:srgbClr val="113A6E"/>
                </a:solidFill>
              </a:defRPr>
            </a:lvl1pPr>
            <a:lvl2pPr>
              <a:buSzPct val="60000"/>
              <a:defRPr>
                <a:solidFill>
                  <a:srgbClr val="113A6E"/>
                </a:solidFill>
              </a:defRPr>
            </a:lvl2pPr>
            <a:lvl3pPr>
              <a:buSzPct val="60000"/>
              <a:defRPr>
                <a:solidFill>
                  <a:srgbClr val="113A6E"/>
                </a:solidFill>
              </a:defRPr>
            </a:lvl3pPr>
            <a:lvl4pPr>
              <a:buSzPct val="60000"/>
              <a:defRPr>
                <a:solidFill>
                  <a:srgbClr val="113A6E"/>
                </a:solidFill>
              </a:defRPr>
            </a:lvl4pPr>
            <a:lvl5pPr>
              <a:buSzPct val="60000"/>
              <a:defRPr>
                <a:solidFill>
                  <a:srgbClr val="113A6E"/>
                </a:solidFill>
              </a:defRPr>
            </a:lvl5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Problem:</a:t>
            </a:r>
            <a:endParaRPr b="1"/>
          </a:p>
          <a:p>
            <a:pPr>
              <a:defRPr/>
            </a:pPr>
            <a:r>
              <a:rPr/>
              <a:t>Wenig bis keine Rückmeldung </a:t>
            </a:r>
            <a:endParaRPr/>
          </a:p>
          <a:p>
            <a:pPr marL="0" indent="0">
              <a:buSzPct val="60000"/>
              <a:buFont typeface="Arial"/>
              <a:buNone/>
              <a:defRPr/>
            </a:pPr>
            <a:r>
              <a:rPr b="1"/>
              <a:t>Lösung:</a:t>
            </a:r>
            <a:endParaRPr b="1"/>
          </a:p>
          <a:p>
            <a:pPr marL="0" indent="0">
              <a:buSzPct val="60000"/>
              <a:buFont typeface="Arial"/>
              <a:buNone/>
              <a:defRPr/>
            </a:pPr>
            <a:r>
              <a:rPr b="0"/>
              <a:t>Keine</a:t>
            </a:r>
            <a:endParaRPr b="0"/>
          </a:p>
          <a:p>
            <a:pPr marL="0" indent="0">
              <a:buSzPct val="60000"/>
              <a:buFont typeface="Arial"/>
              <a:buNone/>
              <a:defRPr/>
            </a:pPr>
            <a:r>
              <a:rPr lang="de-DE" sz="2800" b="1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Ergebnis:</a:t>
            </a:r>
            <a:endParaRPr sz="2800" b="1"/>
          </a:p>
          <a:p>
            <a:pPr marL="0" indent="0">
              <a:buSzPct val="60000"/>
              <a:buFont typeface="Arial"/>
              <a:buNone/>
              <a:defRPr/>
            </a:pPr>
            <a:r>
              <a:rPr lang="de-DE" sz="28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Kein Interview geführt</a:t>
            </a:r>
            <a:endParaRPr sz="2800"/>
          </a:p>
        </p:txBody>
      </p:sp>
      <p:sp>
        <p:nvSpPr>
          <p:cNvPr id="1120221885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308456329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1558234123" name="Inhaltsplatzhalter 2" hidden="0"/>
          <p:cNvSpPr>
            <a:spLocks noGrp="1"/>
          </p:cNvSpPr>
          <p:nvPr isPhoto="0" userDrawn="0"/>
        </p:nvSpPr>
        <p:spPr bwMode="auto">
          <a:xfrm>
            <a:off x="6278251" y="1825624"/>
            <a:ext cx="52578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SzPct val="60000"/>
              <a:buFont typeface="Arial"/>
              <a:buChar char="•"/>
              <a:defRPr sz="2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4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0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Lessons Learned:</a:t>
            </a:r>
            <a:endParaRPr b="1"/>
          </a:p>
          <a:p>
            <a:pPr>
              <a:defRPr/>
            </a:pPr>
            <a:r>
              <a:rPr/>
              <a:t>Fragen vorbereiten, dann anfragen</a:t>
            </a:r>
            <a:endParaRPr/>
          </a:p>
          <a:p>
            <a:pPr>
              <a:defRPr/>
            </a:pPr>
            <a:r>
              <a:rPr/>
              <a:t>Früher beginnen anzufragen</a:t>
            </a:r>
            <a:endParaRPr/>
          </a:p>
          <a:p>
            <a:pPr>
              <a:defRPr/>
            </a:pPr>
            <a:r>
              <a:rPr/>
              <a:t>Öfter schreiben/ reminder schicken</a:t>
            </a:r>
            <a:endParaRPr/>
          </a:p>
          <a:p>
            <a:pPr marL="0" indent="0">
              <a:buSzPct val="60000"/>
              <a:buFont typeface="Arial"/>
              <a:buNone/>
              <a:defRPr/>
            </a:pPr>
            <a:r>
              <a:rPr b="1"/>
              <a:t>Begründung:</a:t>
            </a:r>
            <a:endParaRPr/>
          </a:p>
          <a:p>
            <a:pPr>
              <a:defRPr/>
            </a:pPr>
            <a:r>
              <a:rPr/>
              <a:t>Kein Kernprodukt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801566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29157"/>
            <a:ext cx="12191998" cy="1675395"/>
          </a:xfrm>
          <a:prstGeom prst="rect">
            <a:avLst/>
          </a:prstGeom>
          <a:solidFill>
            <a:srgbClr val="113A6E"/>
          </a:solidFill>
        </p:spPr>
        <p:txBody>
          <a:bodyPr/>
          <a:lstStyle>
            <a:lvl1pPr algn="ctr">
              <a:defRPr>
                <a:solidFill>
                  <a:srgbClr val="EEC591"/>
                </a:solidFill>
              </a:defRPr>
            </a:lvl1pPr>
          </a:lstStyle>
          <a:p>
            <a:pPr>
              <a:defRPr/>
            </a:pPr>
            <a:r>
              <a:rPr/>
              <a:t>XML Erstellung</a:t>
            </a:r>
            <a:endParaRPr/>
          </a:p>
        </p:txBody>
      </p:sp>
      <p:sp>
        <p:nvSpPr>
          <p:cNvPr id="812455254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4"/>
            <a:ext cx="5257800" cy="4351338"/>
          </a:xfrm>
        </p:spPr>
        <p:txBody>
          <a:bodyPr/>
          <a:lstStyle>
            <a:lvl1pPr>
              <a:buSzPct val="60000"/>
              <a:defRPr>
                <a:solidFill>
                  <a:srgbClr val="113A6E"/>
                </a:solidFill>
              </a:defRPr>
            </a:lvl1pPr>
            <a:lvl2pPr>
              <a:buSzPct val="60000"/>
              <a:defRPr>
                <a:solidFill>
                  <a:srgbClr val="113A6E"/>
                </a:solidFill>
              </a:defRPr>
            </a:lvl2pPr>
            <a:lvl3pPr>
              <a:buSzPct val="60000"/>
              <a:defRPr>
                <a:solidFill>
                  <a:srgbClr val="113A6E"/>
                </a:solidFill>
              </a:defRPr>
            </a:lvl3pPr>
            <a:lvl4pPr>
              <a:buSzPct val="60000"/>
              <a:defRPr>
                <a:solidFill>
                  <a:srgbClr val="113A6E"/>
                </a:solidFill>
              </a:defRPr>
            </a:lvl4pPr>
            <a:lvl5pPr>
              <a:buSzPct val="60000"/>
              <a:defRPr>
                <a:solidFill>
                  <a:srgbClr val="113A6E"/>
                </a:solidFill>
              </a:defRPr>
            </a:lvl5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Problem:</a:t>
            </a:r>
            <a:endParaRPr b="1"/>
          </a:p>
          <a:p>
            <a:pPr>
              <a:defRPr/>
            </a:pPr>
            <a:r>
              <a:rPr/>
              <a:t>Händische Erstellung der XMLs</a:t>
            </a:r>
            <a:endParaRPr/>
          </a:p>
          <a:p>
            <a:pPr marL="0" indent="0">
              <a:buSzPct val="60000"/>
              <a:buFont typeface="Arial"/>
              <a:buNone/>
              <a:defRPr/>
            </a:pPr>
            <a:r>
              <a:rPr lang="de-DE" sz="2800" b="1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Lösung:</a:t>
            </a:r>
            <a:endParaRPr sz="2800" b="1"/>
          </a:p>
          <a:p>
            <a:pPr>
              <a:defRPr/>
            </a:pPr>
            <a:r>
              <a:rPr lang="de-DE" sz="28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Parser bauen, langfristig sinnvoll</a:t>
            </a:r>
            <a:endParaRPr sz="2800"/>
          </a:p>
          <a:p>
            <a:pPr marL="0" indent="0">
              <a:buSzPct val="60000"/>
              <a:buFont typeface="Arial"/>
              <a:buNone/>
              <a:defRPr/>
            </a:pPr>
            <a:r>
              <a:rPr lang="de-DE" sz="28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Aber</a:t>
            </a:r>
            <a:endParaRPr sz="2800"/>
          </a:p>
          <a:p>
            <a:pPr>
              <a:defRPr/>
            </a:pPr>
            <a:r>
              <a:rPr lang="de-DE" sz="2800" b="0" i="0" u="none" strike="noStrike" cap="none" spc="0">
                <a:solidFill>
                  <a:srgbClr val="113A6E"/>
                </a:solidFill>
                <a:latin typeface="+mn-lt"/>
                <a:ea typeface="+mn-ea"/>
                <a:cs typeface="+mn-cs"/>
              </a:rPr>
              <a:t>Datenbank aufsetzen</a:t>
            </a:r>
            <a:r>
              <a:rPr lang="de-DE" sz="2800" b="0" i="0" u="none" strike="noStrike" cap="none" spc="0">
                <a:solidFill>
                  <a:srgbClr val="113A6E"/>
                </a:solidFill>
                <a:latin typeface="Calibri"/>
                <a:ea typeface="Arial"/>
                <a:cs typeface="Arial"/>
              </a:rPr>
              <a:t> </a:t>
            </a:r>
            <a:endParaRPr lang="de-DE" sz="2800" b="0" i="0" u="none" strike="noStrike" cap="none" spc="0">
              <a:solidFill>
                <a:srgbClr val="113A6E"/>
              </a:solidFill>
              <a:latin typeface="Calibri"/>
              <a:ea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rgbClr val="113A6E"/>
                </a:solidFill>
                <a:latin typeface="Calibri"/>
                <a:ea typeface="Arial"/>
                <a:cs typeface="Arial"/>
              </a:rPr>
              <a:t>Mit Content Management System</a:t>
            </a:r>
            <a:endParaRPr sz="2800"/>
          </a:p>
        </p:txBody>
      </p:sp>
      <p:sp>
        <p:nvSpPr>
          <p:cNvPr id="1540253348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751933382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894632224" name="Inhaltsplatzhalter 2" hidden="0"/>
          <p:cNvSpPr>
            <a:spLocks noGrp="1"/>
          </p:cNvSpPr>
          <p:nvPr isPhoto="0" userDrawn="0"/>
        </p:nvSpPr>
        <p:spPr bwMode="auto">
          <a:xfrm>
            <a:off x="6511172" y="1825624"/>
            <a:ext cx="52578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SzPct val="60000"/>
              <a:buFont typeface="Arial"/>
              <a:buChar char="•"/>
              <a:defRPr sz="2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4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20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Begründung:</a:t>
            </a:r>
            <a:endParaRPr b="1"/>
          </a:p>
          <a:p>
            <a:pPr>
              <a:defRPr/>
            </a:pPr>
            <a:r>
              <a:rPr/>
              <a:t>Zu viel Aufwand für zu wenig Personen</a:t>
            </a:r>
            <a:endParaRPr/>
          </a:p>
          <a:p>
            <a:pPr>
              <a:defRPr/>
            </a:pPr>
            <a:r>
              <a:rPr/>
              <a:t>Zu spezifisches XML Format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858724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48596"/>
            <a:ext cx="12191997" cy="1694831"/>
          </a:xfrm>
          <a:prstGeom prst="rect">
            <a:avLst/>
          </a:prstGeom>
          <a:solidFill>
            <a:srgbClr val="113A6E"/>
          </a:solidFill>
        </p:spPr>
        <p:txBody>
          <a:bodyPr/>
          <a:lstStyle>
            <a:lvl1pPr algn="ctr">
              <a:defRPr>
                <a:solidFill>
                  <a:srgbClr val="EEC591"/>
                </a:solidFill>
              </a:defRPr>
            </a:lvl1pPr>
          </a:lstStyle>
          <a:p>
            <a:pPr>
              <a:defRPr/>
            </a:pPr>
            <a:r>
              <a:rPr/>
              <a:t>LIDO</a:t>
            </a:r>
            <a:endParaRPr/>
          </a:p>
        </p:txBody>
      </p:sp>
      <p:sp>
        <p:nvSpPr>
          <p:cNvPr id="655989330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7" y="1825623"/>
            <a:ext cx="5257800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buSzPct val="60000"/>
              <a:defRPr>
                <a:solidFill>
                  <a:srgbClr val="113A6E"/>
                </a:solidFill>
              </a:defRPr>
            </a:lvl1pPr>
            <a:lvl2pPr>
              <a:buSzPct val="60000"/>
              <a:defRPr>
                <a:solidFill>
                  <a:srgbClr val="113A6E"/>
                </a:solidFill>
              </a:defRPr>
            </a:lvl2pPr>
            <a:lvl3pPr>
              <a:buSzPct val="60000"/>
              <a:defRPr>
                <a:solidFill>
                  <a:srgbClr val="113A6E"/>
                </a:solidFill>
              </a:defRPr>
            </a:lvl3pPr>
            <a:lvl4pPr>
              <a:buSzPct val="60000"/>
              <a:defRPr>
                <a:solidFill>
                  <a:srgbClr val="113A6E"/>
                </a:solidFill>
              </a:defRPr>
            </a:lvl4pPr>
            <a:lvl5pPr>
              <a:buSzPct val="60000"/>
              <a:defRPr>
                <a:solidFill>
                  <a:srgbClr val="113A6E"/>
                </a:solidFill>
              </a:defRPr>
            </a:lvl5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Problem:</a:t>
            </a:r>
            <a:endParaRPr b="1"/>
          </a:p>
          <a:p>
            <a:pPr>
              <a:defRPr/>
            </a:pPr>
            <a:r>
              <a:rPr/>
              <a:t>Wenige verschiedene Quellen</a:t>
            </a:r>
            <a:endParaRPr/>
          </a:p>
          <a:p>
            <a:pPr>
              <a:defRPr/>
            </a:pPr>
            <a:r>
              <a:rPr/>
              <a:t>Wenige Forschungsprojekte</a:t>
            </a:r>
            <a:endParaRPr/>
          </a:p>
          <a:p>
            <a:pPr>
              <a:defRPr/>
            </a:pPr>
            <a:r>
              <a:rPr/>
              <a:t>GND nicht immer gegeben</a:t>
            </a:r>
            <a:endParaRPr/>
          </a:p>
          <a:p>
            <a:pPr marL="0" indent="0">
              <a:buSzPct val="60000"/>
              <a:buFont typeface="Arial"/>
              <a:buNone/>
              <a:defRPr/>
            </a:pPr>
            <a:r>
              <a:rPr lang="de-DE" sz="2800" b="1" i="0" u="none" strike="noStrike" cap="none" spc="0">
                <a:solidFill>
                  <a:srgbClr val="113A6E"/>
                </a:solidFill>
                <a:latin typeface="Calibri"/>
                <a:ea typeface="Arial"/>
                <a:cs typeface="Arial"/>
              </a:rPr>
              <a:t>Lösung:</a:t>
            </a:r>
            <a:endParaRPr sz="2800" b="1"/>
          </a:p>
          <a:p>
            <a:pPr>
              <a:defRPr/>
            </a:pPr>
            <a:r>
              <a:rPr lang="de-DE" sz="2800" b="0" i="0" u="none" strike="noStrike" cap="none" spc="0">
                <a:solidFill>
                  <a:srgbClr val="113A6E"/>
                </a:solidFill>
                <a:latin typeface="Calibri"/>
                <a:ea typeface="Arial"/>
                <a:cs typeface="Arial"/>
              </a:rPr>
              <a:t>Häufiger nachfragen</a:t>
            </a:r>
            <a:endParaRPr lang="de-DE" sz="2800" b="0" i="0" u="none" strike="noStrike" cap="none" spc="0">
              <a:solidFill>
                <a:srgbClr val="113A6E"/>
              </a:solidFill>
              <a:latin typeface="Calibri"/>
              <a:ea typeface="Arial"/>
              <a:cs typeface="Arial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rgbClr val="113A6E"/>
                </a:solidFill>
                <a:latin typeface="Calibri"/>
                <a:ea typeface="Arial"/>
                <a:cs typeface="Arial"/>
              </a:rPr>
              <a:t>Improvisieren (z.B. Wikidata statt GND)</a:t>
            </a:r>
            <a:endParaRPr sz="2800"/>
          </a:p>
        </p:txBody>
      </p:sp>
      <p:sp>
        <p:nvSpPr>
          <p:cNvPr id="1001426114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1036618485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829852704" name="Inhaltsplatzhalter 2" hidden="0"/>
          <p:cNvSpPr>
            <a:spLocks noGrp="1"/>
          </p:cNvSpPr>
          <p:nvPr isPhoto="0" userDrawn="0"/>
        </p:nvSpPr>
        <p:spPr bwMode="auto">
          <a:xfrm>
            <a:off x="6511171" y="1825623"/>
            <a:ext cx="5257800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SzPct val="60000"/>
              <a:buFont typeface="Arial"/>
              <a:buChar char="•"/>
              <a:defRPr sz="2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SzPct val="60000"/>
              <a:buFont typeface="Arial"/>
              <a:buChar char="•"/>
              <a:defRPr sz="24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SzPct val="60000"/>
              <a:buFont typeface="Arial"/>
              <a:buChar char="•"/>
              <a:defRPr sz="20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Lessons Learned:</a:t>
            </a:r>
            <a:endParaRPr b="1"/>
          </a:p>
          <a:p>
            <a:pPr>
              <a:defRPr/>
            </a:pPr>
            <a:r>
              <a:rPr/>
              <a:t>Manchmal einfach machen </a:t>
            </a:r>
            <a:endParaRPr/>
          </a:p>
          <a:p>
            <a:pPr>
              <a:defRPr/>
            </a:pPr>
            <a:r>
              <a:rPr/>
              <a:t>Kreative Lösungen sind ok, solange sie ins Schema passen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22210" name="Titel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0" y="-48596"/>
            <a:ext cx="12191997" cy="1694831"/>
          </a:xfrm>
          <a:prstGeom prst="rect">
            <a:avLst/>
          </a:prstGeom>
          <a:solidFill>
            <a:srgbClr val="113A6E"/>
          </a:solidFill>
        </p:spPr>
        <p:txBody>
          <a:bodyPr/>
          <a:lstStyle>
            <a:lvl1pPr algn="ctr">
              <a:defRPr>
                <a:solidFill>
                  <a:srgbClr val="EEC591"/>
                </a:solidFill>
              </a:defRPr>
            </a:lvl1pPr>
          </a:lstStyle>
          <a:p>
            <a:pPr>
              <a:defRPr/>
            </a:pPr>
            <a:r>
              <a:rPr/>
              <a:t>Webseite updaten</a:t>
            </a:r>
            <a:endParaRPr/>
          </a:p>
        </p:txBody>
      </p:sp>
      <p:sp>
        <p:nvSpPr>
          <p:cNvPr id="999555964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825623"/>
            <a:ext cx="5257800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buSzPct val="60000"/>
              <a:defRPr>
                <a:solidFill>
                  <a:srgbClr val="113A6E"/>
                </a:solidFill>
              </a:defRPr>
            </a:lvl1pPr>
            <a:lvl2pPr>
              <a:buSzPct val="60000"/>
              <a:defRPr>
                <a:solidFill>
                  <a:srgbClr val="113A6E"/>
                </a:solidFill>
              </a:defRPr>
            </a:lvl2pPr>
            <a:lvl3pPr>
              <a:buSzPct val="60000"/>
              <a:defRPr>
                <a:solidFill>
                  <a:srgbClr val="113A6E"/>
                </a:solidFill>
              </a:defRPr>
            </a:lvl3pPr>
            <a:lvl4pPr>
              <a:buSzPct val="60000"/>
              <a:defRPr>
                <a:solidFill>
                  <a:srgbClr val="113A6E"/>
                </a:solidFill>
              </a:defRPr>
            </a:lvl4pPr>
            <a:lvl5pPr>
              <a:buSzPct val="60000"/>
              <a:defRPr>
                <a:solidFill>
                  <a:srgbClr val="113A6E"/>
                </a:solidFill>
              </a:defRPr>
            </a:lvl5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Problem:</a:t>
            </a:r>
            <a:endParaRPr b="1"/>
          </a:p>
          <a:p>
            <a:pPr>
              <a:defRPr/>
            </a:pPr>
            <a:r>
              <a:rPr/>
              <a:t>Wenn in übergreifenden Inhalten der Webseite Infos geändert werden müssen, müssen sie händisch auf allen Seiten abgeändert werden</a:t>
            </a:r>
            <a:endParaRPr/>
          </a:p>
          <a:p>
            <a:pPr marL="0" indent="0">
              <a:buSzPct val="60000"/>
              <a:buFont typeface="Arial"/>
              <a:buNone/>
              <a:defRPr/>
            </a:pPr>
            <a:r>
              <a:rPr b="1"/>
              <a:t>Lösung:</a:t>
            </a:r>
            <a:endParaRPr b="1"/>
          </a:p>
          <a:p>
            <a:pPr marL="0" indent="0">
              <a:buSzPct val="60000"/>
              <a:buFont typeface="Arial"/>
              <a:buNone/>
              <a:defRPr/>
            </a:pPr>
            <a:r>
              <a:rPr b="0"/>
              <a:t>Keine</a:t>
            </a:r>
            <a:r>
              <a:rPr b="0"/>
              <a:t>, da Problem von statischen Webseiten</a:t>
            </a:r>
            <a:endParaRPr b="0"/>
          </a:p>
        </p:txBody>
      </p:sp>
      <p:sp>
        <p:nvSpPr>
          <p:cNvPr id="1559212818" name="Datumsplatzhalt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15.07.2022</a:t>
            </a:r>
            <a:endParaRPr/>
          </a:p>
        </p:txBody>
      </p:sp>
      <p:sp>
        <p:nvSpPr>
          <p:cNvPr id="1233141573" name="Fußzeilenplatzhalt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Alili, Chudoba, Schmidt, Wolter</a:t>
            </a:r>
            <a:endParaRPr/>
          </a:p>
        </p:txBody>
      </p:sp>
      <p:sp>
        <p:nvSpPr>
          <p:cNvPr id="2044252508" name="Inhaltsplatzhalter 2" hidden="0"/>
          <p:cNvSpPr>
            <a:spLocks noGrp="1"/>
          </p:cNvSpPr>
          <p:nvPr isPhoto="0" userDrawn="0"/>
        </p:nvSpPr>
        <p:spPr bwMode="auto">
          <a:xfrm>
            <a:off x="6278250" y="1825623"/>
            <a:ext cx="5257800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SzPct val="60000"/>
              <a:buFont typeface="Arial"/>
              <a:buChar char="•"/>
              <a:defRPr sz="2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SzPct val="60000"/>
              <a:buFont typeface="Arial"/>
              <a:buChar char="•"/>
              <a:defRPr sz="24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SzPct val="60000"/>
              <a:buFont typeface="Arial"/>
              <a:buChar char="•"/>
              <a:defRPr sz="20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SzPct val="60000"/>
              <a:buFont typeface="Arial"/>
              <a:buChar char="•"/>
              <a:defRPr sz="1800">
                <a:solidFill>
                  <a:srgbClr val="113A6E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60000"/>
              <a:buFont typeface="Arial"/>
              <a:buNone/>
              <a:defRPr/>
            </a:pPr>
            <a:r>
              <a:rPr b="1"/>
              <a:t>Lessons Learned:</a:t>
            </a:r>
            <a:endParaRPr b="1"/>
          </a:p>
          <a:p>
            <a:pPr>
              <a:defRPr/>
            </a:pPr>
            <a:r>
              <a:rPr/>
              <a:t>Von Anfang an die Struktur der Webseite mehr/besser vorplanen</a:t>
            </a:r>
            <a:endParaRPr/>
          </a:p>
          <a:p>
            <a:pPr>
              <a:defRPr/>
            </a:pPr>
            <a:r>
              <a:rPr/>
              <a:t>Direkt überlegen, was alles in den Footer muss</a:t>
            </a:r>
            <a:endParaRPr/>
          </a:p>
          <a:p>
            <a:pPr>
              <a:defRPr/>
            </a:pPr>
            <a:r>
              <a:rPr/>
              <a:t>Bei noch größeren und auch mehrsprachigen Webseiten lohnt sich hier Typo3/WordPress für Projekt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ONLYOFFICE/7.1.1.23</Application>
  <DocSecurity>0</DocSecurity>
  <PresentationFormat>Breitbild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Vivien Wolter</dc:creator>
  <cp:keywords/>
  <dc:description/>
  <dc:identifier/>
  <dc:language/>
  <cp:lastModifiedBy>Vivien Christin Wolter</cp:lastModifiedBy>
  <cp:revision>14</cp:revision>
  <dcterms:created xsi:type="dcterms:W3CDTF">2022-05-02T08:47:49Z</dcterms:created>
  <dcterms:modified xsi:type="dcterms:W3CDTF">2022-07-28T20:55:04Z</dcterms:modified>
  <cp:category/>
  <cp:contentStatus/>
  <cp:version/>
</cp:coreProperties>
</file>