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516" r:id="rId3"/>
    <p:sldId id="517" r:id="rId4"/>
    <p:sldId id="518" r:id="rId5"/>
    <p:sldId id="519" r:id="rId6"/>
    <p:sldId id="515" r:id="rId7"/>
    <p:sldId id="521" r:id="rId8"/>
    <p:sldId id="523" r:id="rId9"/>
    <p:sldId id="524" r:id="rId10"/>
    <p:sldId id="525" r:id="rId11"/>
    <p:sldId id="590" r:id="rId12"/>
    <p:sldId id="527" r:id="rId13"/>
    <p:sldId id="526" r:id="rId14"/>
    <p:sldId id="528" r:id="rId15"/>
    <p:sldId id="529" r:id="rId16"/>
    <p:sldId id="514" r:id="rId17"/>
    <p:sldId id="259" r:id="rId18"/>
    <p:sldId id="258" r:id="rId19"/>
    <p:sldId id="260" r:id="rId20"/>
    <p:sldId id="261" r:id="rId21"/>
    <p:sldId id="262" r:id="rId22"/>
    <p:sldId id="263" r:id="rId23"/>
    <p:sldId id="264" r:id="rId24"/>
    <p:sldId id="265" r:id="rId2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990000"/>
    <a:srgbClr val="FF9933"/>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62" autoAdjust="0"/>
    <p:restoredTop sz="86430" autoAdjust="0"/>
  </p:normalViewPr>
  <p:slideViewPr>
    <p:cSldViewPr>
      <p:cViewPr varScale="1">
        <p:scale>
          <a:sx n="126" d="100"/>
          <a:sy n="126" d="100"/>
        </p:scale>
        <p:origin x="1878" y="132"/>
      </p:cViewPr>
      <p:guideLst>
        <p:guide orient="horz" pos="2160"/>
        <p:guide pos="2880"/>
      </p:guideLst>
    </p:cSldViewPr>
  </p:slideViewPr>
  <p:outlineViewPr>
    <p:cViewPr>
      <p:scale>
        <a:sx n="50" d="100"/>
        <a:sy n="50" d="100"/>
      </p:scale>
      <p:origin x="0" y="-25800"/>
    </p:cViewPr>
  </p:outlineViewPr>
  <p:notesTextViewPr>
    <p:cViewPr>
      <p:scale>
        <a:sx n="100" d="100"/>
        <a:sy n="100" d="100"/>
      </p:scale>
      <p:origin x="0" y="0"/>
    </p:cViewPr>
  </p:notesTextViewPr>
  <p:sorterViewPr>
    <p:cViewPr>
      <p:scale>
        <a:sx n="100" d="100"/>
        <a:sy n="100" d="100"/>
      </p:scale>
      <p:origin x="0" y="-6900"/>
    </p:cViewPr>
  </p:sorterViewPr>
  <p:notesViewPr>
    <p:cSldViewPr>
      <p:cViewPr>
        <p:scale>
          <a:sx n="75" d="100"/>
          <a:sy n="75" d="100"/>
        </p:scale>
        <p:origin x="-1404" y="1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80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89373F3-6D09-4C41-8799-59B9B2E4764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1</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17</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dirty="0"/>
          </a:p>
        </p:txBody>
      </p:sp>
    </p:spTree>
    <p:extLst>
      <p:ext uri="{BB962C8B-B14F-4D97-AF65-F5344CB8AC3E}">
        <p14:creationId xmlns:p14="http://schemas.microsoft.com/office/powerpoint/2010/main" val="2329948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18</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dirty="0"/>
          </a:p>
        </p:txBody>
      </p:sp>
    </p:spTree>
    <p:extLst>
      <p:ext uri="{BB962C8B-B14F-4D97-AF65-F5344CB8AC3E}">
        <p14:creationId xmlns:p14="http://schemas.microsoft.com/office/powerpoint/2010/main" val="4096594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19</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dirty="0"/>
          </a:p>
        </p:txBody>
      </p:sp>
    </p:spTree>
    <p:extLst>
      <p:ext uri="{BB962C8B-B14F-4D97-AF65-F5344CB8AC3E}">
        <p14:creationId xmlns:p14="http://schemas.microsoft.com/office/powerpoint/2010/main" val="1082141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20</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dirty="0"/>
          </a:p>
        </p:txBody>
      </p:sp>
    </p:spTree>
    <p:extLst>
      <p:ext uri="{BB962C8B-B14F-4D97-AF65-F5344CB8AC3E}">
        <p14:creationId xmlns:p14="http://schemas.microsoft.com/office/powerpoint/2010/main" val="2385797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21</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dirty="0"/>
          </a:p>
        </p:txBody>
      </p:sp>
    </p:spTree>
    <p:extLst>
      <p:ext uri="{BB962C8B-B14F-4D97-AF65-F5344CB8AC3E}">
        <p14:creationId xmlns:p14="http://schemas.microsoft.com/office/powerpoint/2010/main" val="2321294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22</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a:p>
        </p:txBody>
      </p:sp>
    </p:spTree>
    <p:extLst>
      <p:ext uri="{BB962C8B-B14F-4D97-AF65-F5344CB8AC3E}">
        <p14:creationId xmlns:p14="http://schemas.microsoft.com/office/powerpoint/2010/main" val="1044893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23</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dirty="0"/>
          </a:p>
        </p:txBody>
      </p:sp>
    </p:spTree>
    <p:extLst>
      <p:ext uri="{BB962C8B-B14F-4D97-AF65-F5344CB8AC3E}">
        <p14:creationId xmlns:p14="http://schemas.microsoft.com/office/powerpoint/2010/main" val="771233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24</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a:p>
        </p:txBody>
      </p:sp>
    </p:spTree>
    <p:extLst>
      <p:ext uri="{BB962C8B-B14F-4D97-AF65-F5344CB8AC3E}">
        <p14:creationId xmlns:p14="http://schemas.microsoft.com/office/powerpoint/2010/main" val="604886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6629400"/>
            <a:ext cx="2438400" cy="228600"/>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0" y="6629400"/>
            <a:ext cx="2438400" cy="228600"/>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userDrawn="1"/>
        </p:nvSpPr>
        <p:spPr>
          <a:xfrm>
            <a:off x="0" y="0"/>
            <a:ext cx="48768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23" descr="IEC_BG02"/>
          <p:cNvPicPr>
            <a:picLocks noChangeAspect="1" noChangeArrowheads="1"/>
          </p:cNvPicPr>
          <p:nvPr userDrawn="1"/>
        </p:nvPicPr>
        <p:blipFill>
          <a:blip r:embed="rId14"/>
          <a:srcRect/>
          <a:stretch>
            <a:fillRect/>
          </a:stretch>
        </p:blipFill>
        <p:spPr bwMode="auto">
          <a:xfrm>
            <a:off x="0" y="0"/>
            <a:ext cx="9144000" cy="6858000"/>
          </a:xfrm>
          <a:prstGeom prst="rect">
            <a:avLst/>
          </a:prstGeom>
          <a:noFill/>
          <a:ln w="9525">
            <a:noFill/>
            <a:miter lim="800000"/>
            <a:headEnd/>
            <a:tailEnd/>
          </a:ln>
        </p:spPr>
      </p:pic>
      <p:sp>
        <p:nvSpPr>
          <p:cNvPr id="1048" name="Text Box 24"/>
          <p:cNvSpPr txBox="1">
            <a:spLocks noChangeArrowheads="1"/>
          </p:cNvSpPr>
          <p:nvPr userDrawn="1"/>
        </p:nvSpPr>
        <p:spPr bwMode="auto">
          <a:xfrm>
            <a:off x="7620000" y="6583363"/>
            <a:ext cx="1524000" cy="274637"/>
          </a:xfrm>
          <a:prstGeom prst="rect">
            <a:avLst/>
          </a:prstGeom>
          <a:noFill/>
          <a:ln w="9525">
            <a:noFill/>
            <a:miter lim="800000"/>
            <a:headEnd/>
            <a:tailEnd/>
          </a:ln>
          <a:effectLst/>
        </p:spPr>
        <p:txBody>
          <a:bodyPr>
            <a:spAutoFit/>
          </a:bodyPr>
          <a:lstStyle/>
          <a:p>
            <a:pPr algn="ctr">
              <a:spcBef>
                <a:spcPct val="50000"/>
              </a:spcBef>
              <a:defRPr/>
            </a:pPr>
            <a:r>
              <a:rPr lang="en-US" sz="1200" b="1" dirty="0">
                <a:solidFill>
                  <a:schemeClr val="bg1"/>
                </a:solidFill>
                <a:latin typeface="Arial" charset="0"/>
              </a:rPr>
              <a:t>Slide </a:t>
            </a:r>
            <a:fld id="{9A04D922-73A2-4417-A076-CE7CE8C0C113}" type="slidenum">
              <a:rPr lang="en-US" sz="1200" b="1">
                <a:solidFill>
                  <a:schemeClr val="bg1"/>
                </a:solidFill>
                <a:latin typeface="Arial" charset="0"/>
              </a:rPr>
              <a:pPr algn="ctr">
                <a:spcBef>
                  <a:spcPct val="50000"/>
                </a:spcBef>
                <a:defRPr/>
              </a:pPr>
              <a:t>‹#›</a:t>
            </a:fld>
            <a:r>
              <a:rPr lang="en-US" sz="1200" b="1" dirty="0">
                <a:solidFill>
                  <a:schemeClr val="bg1"/>
                </a:solidFill>
                <a:latin typeface="Arial" charset="0"/>
              </a:rPr>
              <a:t> of  300</a:t>
            </a:r>
          </a:p>
        </p:txBody>
      </p:sp>
      <p:sp>
        <p:nvSpPr>
          <p:cNvPr id="1046" name="Text Box 22"/>
          <p:cNvSpPr txBox="1">
            <a:spLocks noChangeArrowheads="1"/>
          </p:cNvSpPr>
          <p:nvPr/>
        </p:nvSpPr>
        <p:spPr bwMode="auto">
          <a:xfrm>
            <a:off x="863600" y="6600825"/>
            <a:ext cx="723900" cy="244475"/>
          </a:xfrm>
          <a:prstGeom prst="rect">
            <a:avLst/>
          </a:prstGeom>
          <a:noFill/>
          <a:ln w="9525">
            <a:noFill/>
            <a:miter lim="800000"/>
            <a:headEnd/>
            <a:tailEnd/>
          </a:ln>
          <a:effectLst/>
        </p:spPr>
        <p:txBody>
          <a:bodyPr>
            <a:spAutoFit/>
          </a:bodyPr>
          <a:lstStyle/>
          <a:p>
            <a:pPr>
              <a:spcBef>
                <a:spcPct val="50000"/>
              </a:spcBef>
              <a:defRPr/>
            </a:pPr>
            <a:r>
              <a:rPr lang="en-US" sz="1000" b="1">
                <a:solidFill>
                  <a:schemeClr val="bg1"/>
                </a:solidFill>
                <a:latin typeface="Arial" charset="0"/>
              </a:rPr>
              <a:t>Ver.  1.0</a:t>
            </a:r>
          </a:p>
        </p:txBody>
      </p:sp>
      <p:sp>
        <p:nvSpPr>
          <p:cNvPr id="1050" name="Text Box 26"/>
          <p:cNvSpPr txBox="1">
            <a:spLocks noChangeArrowheads="1"/>
          </p:cNvSpPr>
          <p:nvPr userDrawn="1"/>
        </p:nvSpPr>
        <p:spPr bwMode="auto">
          <a:xfrm>
            <a:off x="152400" y="177800"/>
            <a:ext cx="6858000" cy="457200"/>
          </a:xfrm>
          <a:prstGeom prst="rect">
            <a:avLst/>
          </a:prstGeom>
          <a:noFill/>
          <a:ln w="9525">
            <a:noFill/>
            <a:miter lim="800000"/>
            <a:headEnd/>
            <a:tailEnd/>
          </a:ln>
          <a:effectLst/>
        </p:spPr>
        <p:txBody>
          <a:bodyPr>
            <a:spAutoFit/>
          </a:bodyPr>
          <a:lstStyle/>
          <a:p>
            <a:pPr>
              <a:spcBef>
                <a:spcPct val="50000"/>
              </a:spcBef>
              <a:defRPr/>
            </a:pPr>
            <a:r>
              <a:rPr lang="en-US" b="1" dirty="0">
                <a:solidFill>
                  <a:schemeClr val="bg1"/>
                </a:solidFill>
                <a:latin typeface="Tahoma" pitchFamily="34" charset="0"/>
                <a:cs typeface="Times New Roman" pitchFamily="18" charset="0"/>
              </a:rPr>
              <a:t>Extensible Markup Language</a:t>
            </a:r>
          </a:p>
        </p:txBody>
      </p:sp>
      <p:sp>
        <p:nvSpPr>
          <p:cNvPr id="1051" name="Text Box 27"/>
          <p:cNvSpPr txBox="1">
            <a:spLocks noChangeArrowheads="1"/>
          </p:cNvSpPr>
          <p:nvPr userDrawn="1"/>
        </p:nvSpPr>
        <p:spPr bwMode="auto">
          <a:xfrm>
            <a:off x="2133600" y="6570663"/>
            <a:ext cx="4387850" cy="274637"/>
          </a:xfrm>
          <a:prstGeom prst="rect">
            <a:avLst/>
          </a:prstGeom>
          <a:noFill/>
          <a:ln w="9525">
            <a:noFill/>
            <a:miter lim="800000"/>
            <a:headEnd/>
            <a:tailEnd/>
          </a:ln>
          <a:effectLst/>
        </p:spPr>
        <p:txBody>
          <a:bodyPr>
            <a:spAutoFit/>
          </a:bodyPr>
          <a:lstStyle/>
          <a:p>
            <a:pPr algn="ctr">
              <a:spcBef>
                <a:spcPct val="50000"/>
              </a:spcBef>
              <a:defRPr/>
            </a:pPr>
            <a:r>
              <a:rPr lang="en-US" sz="1200" b="1">
                <a:solidFill>
                  <a:schemeClr val="bg1"/>
                </a:solidFill>
                <a:latin typeface="Arial" charset="0"/>
                <a:cs typeface="Times New Roman" pitchFamily="18" charset="0"/>
              </a:rPr>
              <a:t>Session</a:t>
            </a:r>
            <a:r>
              <a:rPr lang="en-US" sz="1200" b="1">
                <a:solidFill>
                  <a:schemeClr val="bg1"/>
                </a:solidFill>
                <a:latin typeface="Arial" charset="0"/>
              </a:rPr>
              <a:t> 5</a:t>
            </a:r>
          </a:p>
        </p:txBody>
      </p:sp>
      <p:sp>
        <p:nvSpPr>
          <p:cNvPr id="7" name="Rectangle 6"/>
          <p:cNvSpPr/>
          <p:nvPr userDrawn="1"/>
        </p:nvSpPr>
        <p:spPr>
          <a:xfrm>
            <a:off x="0" y="6629400"/>
            <a:ext cx="2438400" cy="228600"/>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userDrawn="1"/>
        </p:nvSpPr>
        <p:spPr>
          <a:xfrm>
            <a:off x="0" y="0"/>
            <a:ext cx="48768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4040" r:id="rId1"/>
    <p:sldLayoutId id="2147484041"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1447800" y="1219200"/>
            <a:ext cx="73152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a:solidFill>
                  <a:schemeClr val="accent2"/>
                </a:solidFill>
                <a:latin typeface="Arial" charset="0"/>
              </a:rPr>
              <a:t>In this session, you will learn to:</a:t>
            </a:r>
          </a:p>
          <a:p>
            <a:pPr lvl="1" eaLnBrk="1" hangingPunct="1">
              <a:buClr>
                <a:srgbClr val="000000"/>
              </a:buClr>
              <a:buBlip>
                <a:blip r:embed="rId4"/>
              </a:buBlip>
            </a:pPr>
            <a:r>
              <a:rPr lang="en-US" sz="1800" dirty="0">
                <a:solidFill>
                  <a:schemeClr val="accent2"/>
                </a:solidFill>
                <a:latin typeface="Arial" charset="0"/>
                <a:cs typeface="Times New Roman" pitchFamily="18" charset="0"/>
              </a:rPr>
              <a:t>Vi Editor, </a:t>
            </a:r>
            <a:r>
              <a:rPr lang="en-US" sz="1800">
                <a:solidFill>
                  <a:schemeClr val="accent2"/>
                </a:solidFill>
                <a:latin typeface="Arial" charset="0"/>
                <a:cs typeface="Times New Roman" pitchFamily="18" charset="0"/>
              </a:rPr>
              <a:t>Pico editor</a:t>
            </a:r>
          </a:p>
          <a:p>
            <a:pPr lvl="1" eaLnBrk="1" hangingPunct="1">
              <a:buClr>
                <a:srgbClr val="000000"/>
              </a:buClr>
              <a:buBlip>
                <a:blip r:embed="rId4"/>
              </a:buBlip>
            </a:pPr>
            <a:r>
              <a:rPr lang="en-US" sz="1800" dirty="0">
                <a:solidFill>
                  <a:schemeClr val="accent2"/>
                </a:solidFill>
                <a:latin typeface="Arial" charset="0"/>
                <a:cs typeface="Times New Roman" pitchFamily="18" charset="0"/>
              </a:rPr>
              <a:t>Shell Scripting in </a:t>
            </a:r>
            <a:r>
              <a:rPr lang="en-US" sz="1800" dirty="0" err="1">
                <a:solidFill>
                  <a:schemeClr val="accent2"/>
                </a:solidFill>
                <a:latin typeface="Arial" charset="0"/>
                <a:cs typeface="Times New Roman" pitchFamily="18" charset="0"/>
              </a:rPr>
              <a:t>linux</a:t>
            </a:r>
            <a:endParaRPr lang="en-US" sz="1800" dirty="0">
              <a:solidFill>
                <a:schemeClr val="accent2"/>
              </a:solidFill>
              <a:latin typeface="Arial" charset="0"/>
              <a:cs typeface="Times New Roman" pitchFamily="18" charset="0"/>
            </a:endParaRPr>
          </a:p>
          <a:p>
            <a:pPr lvl="1" eaLnBrk="1" hangingPunct="1">
              <a:buClr>
                <a:srgbClr val="000000"/>
              </a:buClr>
              <a:buBlip>
                <a:blip r:embed="rId4"/>
              </a:buBlip>
            </a:pPr>
            <a:r>
              <a:rPr lang="en-US" sz="1800" dirty="0">
                <a:solidFill>
                  <a:schemeClr val="accent2"/>
                </a:solidFill>
                <a:latin typeface="Arial" charset="0"/>
                <a:cs typeface="Times New Roman" pitchFamily="18" charset="0"/>
              </a:rPr>
              <a:t>User Management – Unix/Linux</a:t>
            </a: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Objectives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Group in Linux</a:t>
            </a: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To create a new group in Linux, follow these steps:</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1.    Use the </a:t>
            </a:r>
            <a:r>
              <a:rPr lang="en-IN" sz="1800" dirty="0" err="1">
                <a:solidFill>
                  <a:schemeClr val="accent2"/>
                </a:solidFill>
                <a:latin typeface="Arial" charset="0"/>
                <a:cs typeface="Times New Roman" pitchFamily="18" charset="0"/>
              </a:rPr>
              <a:t>groupadd</a:t>
            </a:r>
            <a:r>
              <a:rPr lang="en-IN" sz="1800" dirty="0">
                <a:solidFill>
                  <a:schemeClr val="accent2"/>
                </a:solidFill>
                <a:latin typeface="Arial" charset="0"/>
                <a:cs typeface="Times New Roman" pitchFamily="18" charset="0"/>
              </a:rPr>
              <a:t> command.</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marL="457200" lvl="1" indent="0">
              <a:spcBef>
                <a:spcPct val="20000"/>
              </a:spcBef>
              <a:buClr>
                <a:srgbClr val="000000"/>
              </a:buClr>
              <a:buNone/>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2.    Replace </a:t>
            </a:r>
            <a:r>
              <a:rPr lang="en-IN" sz="1800" dirty="0" err="1">
                <a:solidFill>
                  <a:schemeClr val="accent2"/>
                </a:solidFill>
                <a:latin typeface="Arial" charset="0"/>
                <a:cs typeface="Times New Roman" pitchFamily="18" charset="0"/>
              </a:rPr>
              <a:t>new_group</a:t>
            </a:r>
            <a:r>
              <a:rPr lang="en-IN" sz="1800" dirty="0">
                <a:solidFill>
                  <a:schemeClr val="accent2"/>
                </a:solidFill>
                <a:latin typeface="Arial" charset="0"/>
                <a:cs typeface="Times New Roman" pitchFamily="18" charset="0"/>
              </a:rPr>
              <a:t> with the name of the group you want to create.</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3.    Confirm by checking the /group/</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 file (for example, </a:t>
            </a:r>
            <a:r>
              <a:rPr lang="en-IN" sz="1800" dirty="0" err="1">
                <a:solidFill>
                  <a:schemeClr val="accent2"/>
                </a:solidFill>
                <a:latin typeface="Arial" charset="0"/>
                <a:cs typeface="Times New Roman" pitchFamily="18" charset="0"/>
              </a:rPr>
              <a:t>grep</a:t>
            </a:r>
            <a:r>
              <a:rPr lang="en-IN" sz="1800" dirty="0">
                <a:solidFill>
                  <a:schemeClr val="accent2"/>
                </a:solidFill>
                <a:latin typeface="Arial" charset="0"/>
                <a:cs typeface="Times New Roman" pitchFamily="18" charset="0"/>
              </a:rPr>
              <a:t> software /</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/group or cat /</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/group).</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4.    Use the </a:t>
            </a:r>
            <a:r>
              <a:rPr lang="en-IN" sz="1800" b="1" dirty="0" err="1">
                <a:solidFill>
                  <a:schemeClr val="accent2"/>
                </a:solidFill>
                <a:latin typeface="Arial" charset="0"/>
                <a:cs typeface="Times New Roman" pitchFamily="18" charset="0"/>
              </a:rPr>
              <a:t>groupdel</a:t>
            </a:r>
            <a:r>
              <a:rPr lang="en-IN" sz="1800" dirty="0">
                <a:solidFill>
                  <a:schemeClr val="accent2"/>
                </a:solidFill>
                <a:latin typeface="Arial" charset="0"/>
                <a:cs typeface="Times New Roman" pitchFamily="18" charset="0"/>
              </a:rPr>
              <a:t> command to remove the group entirely.</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p:txBody>
      </p:sp>
      <p:pic>
        <p:nvPicPr>
          <p:cNvPr id="9218" name="Picture 2" descr="using the groupadd command in Lin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521" y="1676400"/>
            <a:ext cx="6200776" cy="145776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ow to add a group in Linu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038600"/>
            <a:ext cx="5591175" cy="104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36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Group in Linux</a:t>
            </a: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1)while creating the user </a:t>
            </a:r>
            <a:r>
              <a:rPr lang="en-IN" sz="1800" dirty="0" err="1">
                <a:solidFill>
                  <a:schemeClr val="accent2"/>
                </a:solidFill>
                <a:latin typeface="Arial" charset="0"/>
                <a:cs typeface="Times New Roman" pitchFamily="18" charset="0"/>
              </a:rPr>
              <a:t>user</a:t>
            </a:r>
            <a:r>
              <a:rPr lang="en-IN" sz="1800" dirty="0">
                <a:solidFill>
                  <a:schemeClr val="accent2"/>
                </a:solidFill>
                <a:latin typeface="Arial" charset="0"/>
                <a:cs typeface="Times New Roman" pitchFamily="18" charset="0"/>
              </a:rPr>
              <a:t>- you can add them to an existing group</a:t>
            </a:r>
          </a:p>
          <a:p>
            <a:pPr lvl="1">
              <a:spcBef>
                <a:spcPct val="20000"/>
              </a:spcBef>
              <a:buClr>
                <a:srgbClr val="000000"/>
              </a:buClr>
              <a:buBlip>
                <a:blip r:embed="rId2"/>
              </a:buBlip>
            </a:pPr>
            <a:r>
              <a:rPr lang="en-IN" sz="1800" dirty="0" err="1">
                <a:solidFill>
                  <a:schemeClr val="accent2"/>
                </a:solidFill>
                <a:latin typeface="Arial" charset="0"/>
                <a:cs typeface="Times New Roman" pitchFamily="18" charset="0"/>
              </a:rPr>
              <a:t>sudo</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useradd</a:t>
            </a:r>
            <a:r>
              <a:rPr lang="en-IN" sz="1800" dirty="0">
                <a:solidFill>
                  <a:schemeClr val="accent2"/>
                </a:solidFill>
                <a:latin typeface="Arial" charset="0"/>
                <a:cs typeface="Times New Roman" pitchFamily="18" charset="0"/>
              </a:rPr>
              <a:t> -g software </a:t>
            </a:r>
            <a:r>
              <a:rPr lang="en-IN" sz="1800" dirty="0" err="1">
                <a:solidFill>
                  <a:schemeClr val="accent2"/>
                </a:solidFill>
                <a:latin typeface="Arial" charset="0"/>
                <a:cs typeface="Times New Roman" pitchFamily="18" charset="0"/>
              </a:rPr>
              <a:t>kalpana</a:t>
            </a: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2)user is already there, you can later add then to an existing group</a:t>
            </a:r>
          </a:p>
          <a:p>
            <a:pPr lvl="1">
              <a:spcBef>
                <a:spcPct val="20000"/>
              </a:spcBef>
              <a:buClr>
                <a:srgbClr val="000000"/>
              </a:buClr>
              <a:buBlip>
                <a:blip r:embed="rId2"/>
              </a:buBlip>
            </a:pPr>
            <a:r>
              <a:rPr lang="en-IN" sz="1800" dirty="0" err="1">
                <a:solidFill>
                  <a:schemeClr val="accent2"/>
                </a:solidFill>
                <a:latin typeface="Arial" charset="0"/>
                <a:cs typeface="Times New Roman" pitchFamily="18" charset="0"/>
              </a:rPr>
              <a:t>sudo</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usermod</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Gsoftware</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richard</a:t>
            </a: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err="1">
                <a:solidFill>
                  <a:schemeClr val="accent2"/>
                </a:solidFill>
                <a:latin typeface="Arial" charset="0"/>
                <a:cs typeface="Times New Roman" pitchFamily="18" charset="0"/>
              </a:rPr>
              <a:t>sudo</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usermod</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Gsoftware</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david</a:t>
            </a: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p:txBody>
      </p:sp>
    </p:spTree>
    <p:extLst>
      <p:ext uri="{BB962C8B-B14F-4D97-AF65-F5344CB8AC3E}">
        <p14:creationId xmlns:p14="http://schemas.microsoft.com/office/powerpoint/2010/main" val="3264494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User to a Group in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2.    Use the command id roman to confirm</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You can also use -G on its own to add a user to another group.</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 To add an existing user to a group.</a:t>
            </a:r>
          </a:p>
          <a:p>
            <a:pPr lvl="1">
              <a:spcBef>
                <a:spcPct val="20000"/>
              </a:spcBef>
              <a:buClr>
                <a:srgbClr val="000000"/>
              </a:buClr>
              <a:buBlip>
                <a:blip r:embed="rId2"/>
              </a:buBlip>
            </a:pPr>
            <a:r>
              <a:rPr lang="en-IN" sz="1800" b="1" dirty="0" err="1">
                <a:solidFill>
                  <a:schemeClr val="accent2"/>
                </a:solidFill>
                <a:latin typeface="Arial" charset="0"/>
                <a:cs typeface="Times New Roman" pitchFamily="18" charset="0"/>
              </a:rPr>
              <a:t>sudo</a:t>
            </a:r>
            <a:r>
              <a:rPr lang="en-IN" sz="1800" b="1" dirty="0">
                <a:solidFill>
                  <a:schemeClr val="accent2"/>
                </a:solidFill>
                <a:latin typeface="Arial" charset="0"/>
                <a:cs typeface="Times New Roman" pitchFamily="18" charset="0"/>
              </a:rPr>
              <a:t> </a:t>
            </a:r>
            <a:r>
              <a:rPr lang="en-IN" sz="1800" b="1" dirty="0" err="1">
                <a:solidFill>
                  <a:schemeClr val="accent2"/>
                </a:solidFill>
                <a:latin typeface="Arial" charset="0"/>
                <a:cs typeface="Times New Roman" pitchFamily="18" charset="0"/>
              </a:rPr>
              <a:t>usermod</a:t>
            </a:r>
            <a:r>
              <a:rPr lang="en-IN" sz="1800" b="1" dirty="0">
                <a:solidFill>
                  <a:schemeClr val="accent2"/>
                </a:solidFill>
                <a:latin typeface="Arial" charset="0"/>
                <a:cs typeface="Times New Roman" pitchFamily="18" charset="0"/>
              </a:rPr>
              <a:t> –</a:t>
            </a:r>
            <a:r>
              <a:rPr lang="en-IN" sz="1800" b="1" dirty="0" err="1">
                <a:solidFill>
                  <a:schemeClr val="accent2"/>
                </a:solidFill>
                <a:latin typeface="Arial" charset="0"/>
                <a:cs typeface="Times New Roman" pitchFamily="18" charset="0"/>
              </a:rPr>
              <a:t>Gabcd</a:t>
            </a:r>
            <a:r>
              <a:rPr lang="en-IN" sz="1800" b="1" dirty="0">
                <a:solidFill>
                  <a:schemeClr val="accent2"/>
                </a:solidFill>
                <a:latin typeface="Arial" charset="0"/>
                <a:cs typeface="Times New Roman" pitchFamily="18" charset="0"/>
              </a:rPr>
              <a:t> </a:t>
            </a:r>
            <a:r>
              <a:rPr lang="en-IN" sz="1800" b="1" dirty="0" err="1">
                <a:solidFill>
                  <a:schemeClr val="accent2"/>
                </a:solidFill>
                <a:latin typeface="Arial" charset="0"/>
                <a:cs typeface="Times New Roman" pitchFamily="18" charset="0"/>
              </a:rPr>
              <a:t>ahm</a:t>
            </a:r>
            <a:endParaRPr lang="en-IN" sz="1800" b="1"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This will add </a:t>
            </a:r>
            <a:r>
              <a:rPr lang="en-IN" sz="1800" dirty="0" err="1">
                <a:solidFill>
                  <a:schemeClr val="accent2"/>
                </a:solidFill>
                <a:latin typeface="Arial" charset="0"/>
                <a:cs typeface="Times New Roman" pitchFamily="18" charset="0"/>
              </a:rPr>
              <a:t>ahm</a:t>
            </a:r>
            <a:r>
              <a:rPr lang="en-IN" sz="1800" dirty="0">
                <a:solidFill>
                  <a:schemeClr val="accent2"/>
                </a:solidFill>
                <a:latin typeface="Arial" charset="0"/>
                <a:cs typeface="Times New Roman" pitchFamily="18" charset="0"/>
              </a:rPr>
              <a:t> user to </a:t>
            </a:r>
            <a:r>
              <a:rPr lang="en-IN" sz="1800" dirty="0" err="1">
                <a:solidFill>
                  <a:schemeClr val="accent2"/>
                </a:solidFill>
                <a:latin typeface="Arial" charset="0"/>
                <a:cs typeface="Times New Roman" pitchFamily="18" charset="0"/>
              </a:rPr>
              <a:t>abcd</a:t>
            </a:r>
            <a:r>
              <a:rPr lang="en-IN" sz="1800" dirty="0">
                <a:solidFill>
                  <a:schemeClr val="accent2"/>
                </a:solidFill>
                <a:latin typeface="Arial" charset="0"/>
                <a:cs typeface="Times New Roman" pitchFamily="18" charset="0"/>
              </a:rPr>
              <a:t> group</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 To verify the users group ( </a:t>
            </a:r>
            <a:r>
              <a:rPr lang="en-IN" sz="1800" b="1" dirty="0">
                <a:solidFill>
                  <a:schemeClr val="accent2"/>
                </a:solidFill>
                <a:latin typeface="Arial" charset="0"/>
                <a:cs typeface="Times New Roman" pitchFamily="18" charset="0"/>
              </a:rPr>
              <a:t>id </a:t>
            </a:r>
            <a:r>
              <a:rPr lang="en-IN" sz="1800" b="1" dirty="0" err="1">
                <a:solidFill>
                  <a:schemeClr val="accent2"/>
                </a:solidFill>
                <a:latin typeface="Arial" charset="0"/>
                <a:cs typeface="Times New Roman" pitchFamily="18" charset="0"/>
              </a:rPr>
              <a:t>ahm</a:t>
            </a:r>
            <a:r>
              <a:rPr lang="en-IN" sz="1800" dirty="0">
                <a:solidFill>
                  <a:schemeClr val="accent2"/>
                </a:solidFill>
                <a:latin typeface="Arial" charset="0"/>
                <a:cs typeface="Times New Roman" pitchFamily="18" charset="0"/>
              </a:rPr>
              <a:t>)</a:t>
            </a:r>
          </a:p>
        </p:txBody>
      </p:sp>
      <p:pic>
        <p:nvPicPr>
          <p:cNvPr id="11266" name="Picture 2" descr="Using -G in Linux to add a user to another gro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438400"/>
            <a:ext cx="5591175"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428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User to a Group in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To add the user roman to the group “accounting,” do the following:</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1.    Use the command </a:t>
            </a:r>
            <a:r>
              <a:rPr lang="en-IN" sz="1800" b="1" dirty="0" err="1">
                <a:solidFill>
                  <a:schemeClr val="accent2"/>
                </a:solidFill>
                <a:latin typeface="Arial" charset="0"/>
                <a:cs typeface="Times New Roman" pitchFamily="18" charset="0"/>
              </a:rPr>
              <a:t>useradd</a:t>
            </a:r>
            <a:r>
              <a:rPr lang="en-IN" sz="1800" dirty="0">
                <a:solidFill>
                  <a:schemeClr val="accent2"/>
                </a:solidFill>
                <a:latin typeface="Arial" charset="0"/>
                <a:cs typeface="Times New Roman" pitchFamily="18" charset="0"/>
              </a:rPr>
              <a:t> –g accounting roman (-g changes the user’s primary group).</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 This will create new user </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and add that to group.</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marL="457200" lvl="1" indent="0">
              <a:spcBef>
                <a:spcPct val="20000"/>
              </a:spcBef>
              <a:buClr>
                <a:srgbClr val="000000"/>
              </a:buClr>
              <a:buNone/>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2.    Run the </a:t>
            </a:r>
            <a:r>
              <a:rPr lang="en-IN" sz="1800" dirty="0" err="1">
                <a:solidFill>
                  <a:schemeClr val="accent2"/>
                </a:solidFill>
                <a:latin typeface="Arial" charset="0"/>
                <a:cs typeface="Times New Roman" pitchFamily="18" charset="0"/>
              </a:rPr>
              <a:t>grep</a:t>
            </a:r>
            <a:r>
              <a:rPr lang="en-IN" sz="1800" dirty="0">
                <a:solidFill>
                  <a:schemeClr val="accent2"/>
                </a:solidFill>
                <a:latin typeface="Arial" charset="0"/>
                <a:cs typeface="Times New Roman" pitchFamily="18" charset="0"/>
              </a:rPr>
              <a:t> command to confirm.</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If you want to add the user roman to the group “accounting” and make his primary group “sales,” do this:</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1.    Use the command -G for other groups (-G adds the user to a new group but also keeps them in the old one (append).</a:t>
            </a:r>
          </a:p>
        </p:txBody>
      </p:sp>
      <p:pic>
        <p:nvPicPr>
          <p:cNvPr id="10242" name="Picture 2" descr="Using the useradd command in Linux to add user to a gro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714716"/>
            <a:ext cx="4752975" cy="150605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Using the -G command in Linu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7493" y="5181600"/>
            <a:ext cx="5591175"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840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Change a User’s Group in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If a user is already created and you just want to add that user to a group:</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Use the command </a:t>
            </a:r>
            <a:r>
              <a:rPr lang="en-IN" sz="1800" dirty="0" err="1">
                <a:solidFill>
                  <a:schemeClr val="accent2"/>
                </a:solidFill>
                <a:latin typeface="Arial" charset="0"/>
                <a:cs typeface="Times New Roman" pitchFamily="18" charset="0"/>
              </a:rPr>
              <a:t>usermod</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Gmanagement</a:t>
            </a:r>
            <a:r>
              <a:rPr lang="en-IN" sz="1800" dirty="0">
                <a:solidFill>
                  <a:schemeClr val="accent2"/>
                </a:solidFill>
                <a:latin typeface="Arial" charset="0"/>
                <a:cs typeface="Times New Roman" pitchFamily="18" charset="0"/>
              </a:rPr>
              <a:t> “name of user”.</a:t>
            </a:r>
          </a:p>
        </p:txBody>
      </p:sp>
      <p:pic>
        <p:nvPicPr>
          <p:cNvPr id="12290" name="Picture 2" descr="usermod -gmanagement command in Lin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286000"/>
            <a:ext cx="5591175" cy="130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870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Change a User’s Group in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If you want to change the primary group a user is assigned to:</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Use the command </a:t>
            </a:r>
            <a:r>
              <a:rPr lang="en-IN" sz="1800" dirty="0" err="1">
                <a:solidFill>
                  <a:schemeClr val="accent2"/>
                </a:solidFill>
                <a:latin typeface="Arial" charset="0"/>
                <a:cs typeface="Times New Roman" pitchFamily="18" charset="0"/>
              </a:rPr>
              <a:t>usermod</a:t>
            </a:r>
            <a:r>
              <a:rPr lang="en-IN" sz="1800" dirty="0">
                <a:solidFill>
                  <a:schemeClr val="accent2"/>
                </a:solidFill>
                <a:latin typeface="Arial" charset="0"/>
                <a:cs typeface="Times New Roman" pitchFamily="18" charset="0"/>
              </a:rPr>
              <a:t>.</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Replace the </a:t>
            </a:r>
            <a:r>
              <a:rPr lang="en-IN" sz="1800" dirty="0" err="1">
                <a:solidFill>
                  <a:schemeClr val="accent2"/>
                </a:solidFill>
                <a:latin typeface="Arial" charset="0"/>
                <a:cs typeface="Times New Roman" pitchFamily="18" charset="0"/>
              </a:rPr>
              <a:t>examplegroup</a:t>
            </a:r>
            <a:r>
              <a:rPr lang="en-IN" sz="1800" dirty="0">
                <a:solidFill>
                  <a:schemeClr val="accent2"/>
                </a:solidFill>
                <a:latin typeface="Arial" charset="0"/>
                <a:cs typeface="Times New Roman" pitchFamily="18" charset="0"/>
              </a:rPr>
              <a:t> with the name of the group you want to be the primary.</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Replace the </a:t>
            </a:r>
            <a:r>
              <a:rPr lang="en-IN" sz="1800" dirty="0" err="1">
                <a:solidFill>
                  <a:schemeClr val="accent2"/>
                </a:solidFill>
                <a:latin typeface="Arial" charset="0"/>
                <a:cs typeface="Times New Roman" pitchFamily="18" charset="0"/>
              </a:rPr>
              <a:t>exampleusername</a:t>
            </a:r>
            <a:r>
              <a:rPr lang="en-IN" sz="1800" dirty="0">
                <a:solidFill>
                  <a:schemeClr val="accent2"/>
                </a:solidFill>
                <a:latin typeface="Arial" charset="0"/>
                <a:cs typeface="Times New Roman" pitchFamily="18" charset="0"/>
              </a:rPr>
              <a:t> with the name of the user account.</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If you want to change a user’s home directory:</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Use the command </a:t>
            </a:r>
            <a:r>
              <a:rPr lang="en-IN" sz="1800" dirty="0" err="1">
                <a:solidFill>
                  <a:schemeClr val="accent2"/>
                </a:solidFill>
                <a:latin typeface="Arial" charset="0"/>
                <a:cs typeface="Times New Roman" pitchFamily="18" charset="0"/>
              </a:rPr>
              <a:t>usermod</a:t>
            </a:r>
            <a:r>
              <a:rPr lang="en-IN" sz="1800" dirty="0">
                <a:solidFill>
                  <a:schemeClr val="accent2"/>
                </a:solidFill>
                <a:latin typeface="Arial" charset="0"/>
                <a:cs typeface="Times New Roman" pitchFamily="18" charset="0"/>
              </a:rPr>
              <a:t> -d/home/</a:t>
            </a:r>
            <a:r>
              <a:rPr lang="en-IN" sz="1800" dirty="0" err="1">
                <a:solidFill>
                  <a:schemeClr val="accent2"/>
                </a:solidFill>
                <a:latin typeface="Arial" charset="0"/>
                <a:cs typeface="Times New Roman" pitchFamily="18" charset="0"/>
              </a:rPr>
              <a:t>newfolder</a:t>
            </a:r>
            <a:r>
              <a:rPr lang="en-IN" sz="1800" dirty="0">
                <a:solidFill>
                  <a:schemeClr val="accent2"/>
                </a:solidFill>
                <a:latin typeface="Arial" charset="0"/>
                <a:cs typeface="Times New Roman" pitchFamily="18" charset="0"/>
              </a:rPr>
              <a:t> “name of user”.</a:t>
            </a:r>
          </a:p>
        </p:txBody>
      </p:sp>
      <p:pic>
        <p:nvPicPr>
          <p:cNvPr id="13314" name="Picture 2" descr="example of usermod command in Lin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114800"/>
            <a:ext cx="5591175" cy="194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034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To Change password</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How to Change Passwords in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To change passwords in Linux:</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1.    Login as root.</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2.    use the command </a:t>
            </a:r>
            <a:r>
              <a:rPr lang="en-IN" sz="1800" b="1" dirty="0">
                <a:solidFill>
                  <a:schemeClr val="accent2"/>
                </a:solidFill>
                <a:latin typeface="Arial" charset="0"/>
                <a:cs typeface="Times New Roman" pitchFamily="18" charset="0"/>
              </a:rPr>
              <a:t>passwd</a:t>
            </a:r>
            <a:r>
              <a:rPr lang="en-IN" sz="1800" dirty="0">
                <a:solidFill>
                  <a:schemeClr val="accent2"/>
                </a:solidFill>
                <a:latin typeface="Arial" charset="0"/>
                <a:cs typeface="Times New Roman" pitchFamily="18" charset="0"/>
              </a:rPr>
              <a:t> "username" (for example, passwd roman).</a:t>
            </a:r>
          </a:p>
          <a:p>
            <a:pPr lvl="1">
              <a:spcBef>
                <a:spcPct val="20000"/>
              </a:spcBef>
              <a:buClr>
                <a:srgbClr val="000000"/>
              </a:buClr>
              <a:buBlip>
                <a:blip r:embed="rId2"/>
              </a:buBlip>
            </a:pPr>
            <a:endParaRPr lang="en-US"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US" sz="1800" dirty="0" err="1">
                <a:solidFill>
                  <a:schemeClr val="accent2"/>
                </a:solidFill>
                <a:latin typeface="Arial" charset="0"/>
                <a:cs typeface="Times New Roman" pitchFamily="18" charset="0"/>
              </a:rPr>
              <a:t>Sudo</a:t>
            </a:r>
            <a:r>
              <a:rPr lang="en-US" sz="1800" dirty="0">
                <a:solidFill>
                  <a:schemeClr val="accent2"/>
                </a:solidFill>
                <a:latin typeface="Arial" charset="0"/>
                <a:cs typeface="Times New Roman" pitchFamily="18" charset="0"/>
              </a:rPr>
              <a:t> </a:t>
            </a:r>
            <a:r>
              <a:rPr lang="en-US" sz="1800" dirty="0" err="1">
                <a:solidFill>
                  <a:schemeClr val="accent2"/>
                </a:solidFill>
                <a:latin typeface="Arial" charset="0"/>
                <a:cs typeface="Times New Roman" pitchFamily="18" charset="0"/>
              </a:rPr>
              <a:t>gpasswd</a:t>
            </a:r>
            <a:r>
              <a:rPr lang="en-US" sz="1800" dirty="0">
                <a:solidFill>
                  <a:schemeClr val="accent2"/>
                </a:solidFill>
                <a:latin typeface="Arial" charset="0"/>
                <a:cs typeface="Times New Roman" pitchFamily="18" charset="0"/>
              </a:rPr>
              <a:t> –d </a:t>
            </a:r>
            <a:r>
              <a:rPr lang="en-US" sz="1800" dirty="0" err="1">
                <a:solidFill>
                  <a:schemeClr val="accent2"/>
                </a:solidFill>
                <a:latin typeface="Arial" charset="0"/>
                <a:cs typeface="Times New Roman" pitchFamily="18" charset="0"/>
              </a:rPr>
              <a:t>neha</a:t>
            </a:r>
            <a:r>
              <a:rPr lang="en-US" sz="1800" dirty="0">
                <a:solidFill>
                  <a:schemeClr val="accent2"/>
                </a:solidFill>
                <a:latin typeface="Arial" charset="0"/>
                <a:cs typeface="Times New Roman" pitchFamily="18" charset="0"/>
              </a:rPr>
              <a:t> </a:t>
            </a:r>
            <a:r>
              <a:rPr lang="en-US" sz="1800" dirty="0" err="1">
                <a:solidFill>
                  <a:schemeClr val="accent2"/>
                </a:solidFill>
                <a:latin typeface="Arial" charset="0"/>
                <a:cs typeface="Times New Roman" pitchFamily="18" charset="0"/>
              </a:rPr>
              <a:t>sudo</a:t>
            </a:r>
            <a:endParaRPr lang="en-US"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US" sz="1800" dirty="0">
                <a:solidFill>
                  <a:schemeClr val="accent2"/>
                </a:solidFill>
                <a:latin typeface="Arial" charset="0"/>
                <a:cs typeface="Times New Roman" pitchFamily="18" charset="0"/>
              </a:rPr>
              <a:t>** remove </a:t>
            </a:r>
            <a:r>
              <a:rPr lang="en-US" sz="1800" dirty="0" err="1">
                <a:solidFill>
                  <a:schemeClr val="accent2"/>
                </a:solidFill>
                <a:latin typeface="Arial" charset="0"/>
                <a:cs typeface="Times New Roman" pitchFamily="18" charset="0"/>
              </a:rPr>
              <a:t>neha</a:t>
            </a:r>
            <a:r>
              <a:rPr lang="en-US" sz="1800" dirty="0">
                <a:solidFill>
                  <a:schemeClr val="accent2"/>
                </a:solidFill>
                <a:latin typeface="Arial" charset="0"/>
                <a:cs typeface="Times New Roman" pitchFamily="18" charset="0"/>
              </a:rPr>
              <a:t> from </a:t>
            </a:r>
            <a:r>
              <a:rPr lang="en-US" sz="1800" dirty="0" err="1">
                <a:solidFill>
                  <a:schemeClr val="accent2"/>
                </a:solidFill>
                <a:latin typeface="Arial" charset="0"/>
                <a:cs typeface="Times New Roman" pitchFamily="18" charset="0"/>
              </a:rPr>
              <a:t>sudo</a:t>
            </a:r>
            <a:r>
              <a:rPr lang="en-US" sz="1800" dirty="0">
                <a:solidFill>
                  <a:schemeClr val="accent2"/>
                </a:solidFill>
                <a:latin typeface="Arial" charset="0"/>
                <a:cs typeface="Times New Roman" pitchFamily="18" charset="0"/>
              </a:rPr>
              <a:t> group</a:t>
            </a:r>
          </a:p>
          <a:p>
            <a:pPr lvl="1">
              <a:spcBef>
                <a:spcPct val="20000"/>
              </a:spcBef>
              <a:buClr>
                <a:srgbClr val="000000"/>
              </a:buClr>
              <a:buBlip>
                <a:blip r:embed="rId2"/>
              </a:buBlip>
            </a:pPr>
            <a:endParaRPr lang="en-US"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US" sz="1800" dirty="0">
                <a:solidFill>
                  <a:schemeClr val="accent2"/>
                </a:solidFill>
                <a:latin typeface="Arial" charset="0"/>
                <a:cs typeface="Times New Roman" pitchFamily="18" charset="0"/>
              </a:rPr>
              <a:t>List all the </a:t>
            </a:r>
            <a:r>
              <a:rPr lang="en-US" sz="1800" dirty="0" err="1">
                <a:solidFill>
                  <a:schemeClr val="accent2"/>
                </a:solidFill>
                <a:latin typeface="Arial" charset="0"/>
                <a:cs typeface="Times New Roman" pitchFamily="18" charset="0"/>
              </a:rPr>
              <a:t>sudo</a:t>
            </a:r>
            <a:r>
              <a:rPr lang="en-US" sz="1800" dirty="0">
                <a:solidFill>
                  <a:schemeClr val="accent2"/>
                </a:solidFill>
                <a:latin typeface="Arial" charset="0"/>
                <a:cs typeface="Times New Roman" pitchFamily="18" charset="0"/>
              </a:rPr>
              <a:t> users details</a:t>
            </a:r>
          </a:p>
          <a:p>
            <a:pPr lvl="1">
              <a:spcBef>
                <a:spcPct val="20000"/>
              </a:spcBef>
              <a:buClr>
                <a:srgbClr val="000000"/>
              </a:buClr>
              <a:buBlip>
                <a:blip r:embed="rId2"/>
              </a:buBlip>
            </a:pPr>
            <a:r>
              <a:rPr lang="en-US" sz="1800" dirty="0" err="1">
                <a:solidFill>
                  <a:schemeClr val="accent2"/>
                </a:solidFill>
                <a:latin typeface="Arial" charset="0"/>
                <a:cs typeface="Times New Roman" pitchFamily="18" charset="0"/>
              </a:rPr>
              <a:t>Grep</a:t>
            </a:r>
            <a:r>
              <a:rPr lang="en-US" sz="1800" dirty="0">
                <a:solidFill>
                  <a:schemeClr val="accent2"/>
                </a:solidFill>
                <a:latin typeface="Arial" charset="0"/>
                <a:cs typeface="Times New Roman" pitchFamily="18" charset="0"/>
              </a:rPr>
              <a:t> ‘^</a:t>
            </a:r>
            <a:r>
              <a:rPr lang="en-US" sz="1800" dirty="0" err="1">
                <a:solidFill>
                  <a:schemeClr val="accent2"/>
                </a:solidFill>
                <a:latin typeface="Arial" charset="0"/>
                <a:cs typeface="Times New Roman" pitchFamily="18" charset="0"/>
              </a:rPr>
              <a:t>sudo</a:t>
            </a:r>
            <a:r>
              <a:rPr lang="en-US" sz="1800" dirty="0">
                <a:solidFill>
                  <a:schemeClr val="accent2"/>
                </a:solidFill>
                <a:latin typeface="Arial" charset="0"/>
                <a:cs typeface="Times New Roman" pitchFamily="18" charset="0"/>
              </a:rPr>
              <a:t>:.*$’ /</a:t>
            </a:r>
            <a:r>
              <a:rPr lang="en-US" sz="1800" dirty="0" err="1">
                <a:solidFill>
                  <a:schemeClr val="accent2"/>
                </a:solidFill>
                <a:latin typeface="Arial" charset="0"/>
                <a:cs typeface="Times New Roman" pitchFamily="18" charset="0"/>
              </a:rPr>
              <a:t>etc</a:t>
            </a:r>
            <a:r>
              <a:rPr lang="en-US" sz="1800" dirty="0">
                <a:solidFill>
                  <a:schemeClr val="accent2"/>
                </a:solidFill>
                <a:latin typeface="Arial" charset="0"/>
                <a:cs typeface="Times New Roman" pitchFamily="18" charset="0"/>
              </a:rPr>
              <a:t>/group | cut –d: -f4</a:t>
            </a: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US"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p:txBody>
      </p:sp>
    </p:spTree>
    <p:extLst>
      <p:ext uri="{BB962C8B-B14F-4D97-AF65-F5344CB8AC3E}">
        <p14:creationId xmlns:p14="http://schemas.microsoft.com/office/powerpoint/2010/main" val="190508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896936"/>
            <a:ext cx="7924800" cy="550386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Usually shells are interactive that mean, they accept command as input from users and execute them. However some time we want to execute a bunch of commands routinely, so we have type in all commands each time in terminal.</a:t>
            </a:r>
          </a:p>
          <a:p>
            <a:pPr eaLnBrk="1" hangingPunct="1">
              <a:buFontTx/>
              <a:buBlip>
                <a:blip r:embed="rId3"/>
              </a:buBlip>
            </a:pPr>
            <a:r>
              <a:rPr lang="en-US" sz="2000" dirty="0">
                <a:solidFill>
                  <a:schemeClr val="accent2"/>
                </a:solidFill>
                <a:latin typeface="Arial" charset="0"/>
              </a:rPr>
              <a:t>As shell can also take commands as input from file we can write these commands in a file and can execute them in shell to avoid this repetitive work. These files are called Shell Scripts or Shell Programs. Shell scripts are similar to the batch file in MS-DOS. Each shell script is saved with .</a:t>
            </a:r>
            <a:r>
              <a:rPr lang="en-US" sz="2000" dirty="0" err="1">
                <a:solidFill>
                  <a:schemeClr val="accent2"/>
                </a:solidFill>
                <a:latin typeface="Arial" charset="0"/>
              </a:rPr>
              <a:t>sh</a:t>
            </a:r>
            <a:r>
              <a:rPr lang="en-US" sz="2000" dirty="0">
                <a:solidFill>
                  <a:schemeClr val="accent2"/>
                </a:solidFill>
                <a:latin typeface="Arial" charset="0"/>
              </a:rPr>
              <a:t> file extension </a:t>
            </a:r>
            <a:r>
              <a:rPr lang="en-US" sz="2000" dirty="0" err="1">
                <a:solidFill>
                  <a:schemeClr val="accent2"/>
                </a:solidFill>
                <a:latin typeface="Arial" charset="0"/>
              </a:rPr>
              <a:t>eg</a:t>
            </a:r>
            <a:r>
              <a:rPr lang="en-US" sz="2000" dirty="0">
                <a:solidFill>
                  <a:schemeClr val="accent2"/>
                </a:solidFill>
                <a:latin typeface="Arial" charset="0"/>
              </a:rPr>
              <a:t>. myscript.sh</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A shell script have syntax just like any other programming language. If you have any prior experience with any programming language like Python, C/C++ etc. it would be very easy to get started with it.</a:t>
            </a: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spTree>
    <p:extLst>
      <p:ext uri="{BB962C8B-B14F-4D97-AF65-F5344CB8AC3E}">
        <p14:creationId xmlns:p14="http://schemas.microsoft.com/office/powerpoint/2010/main" val="1494076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1295400"/>
            <a:ext cx="78486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a:solidFill>
                  <a:schemeClr val="accent2"/>
                </a:solidFill>
                <a:latin typeface="Arial" charset="0"/>
              </a:rPr>
              <a:t>A shell script comprises following elements –</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Shell Keywords – if, else, break etc.</a:t>
            </a:r>
          </a:p>
          <a:p>
            <a:pPr eaLnBrk="1" hangingPunct="1">
              <a:buFontTx/>
              <a:buBlip>
                <a:blip r:embed="rId3"/>
              </a:buBlip>
            </a:pPr>
            <a:r>
              <a:rPr lang="en-US" sz="2000" dirty="0">
                <a:solidFill>
                  <a:schemeClr val="accent2"/>
                </a:solidFill>
                <a:latin typeface="Arial" charset="0"/>
              </a:rPr>
              <a:t>Shell commands – cd, ls, echo, </a:t>
            </a:r>
            <a:r>
              <a:rPr lang="en-US" sz="2000" dirty="0" err="1">
                <a:solidFill>
                  <a:schemeClr val="accent2"/>
                </a:solidFill>
                <a:latin typeface="Arial" charset="0"/>
              </a:rPr>
              <a:t>pwd</a:t>
            </a:r>
            <a:r>
              <a:rPr lang="en-US" sz="2000" dirty="0">
                <a:solidFill>
                  <a:schemeClr val="accent2"/>
                </a:solidFill>
                <a:latin typeface="Arial" charset="0"/>
              </a:rPr>
              <a:t>, touch etc.</a:t>
            </a:r>
          </a:p>
          <a:p>
            <a:pPr eaLnBrk="1" hangingPunct="1">
              <a:buFontTx/>
              <a:buBlip>
                <a:blip r:embed="rId3"/>
              </a:buBlip>
            </a:pPr>
            <a:r>
              <a:rPr lang="en-US" sz="2000" dirty="0">
                <a:solidFill>
                  <a:schemeClr val="accent2"/>
                </a:solidFill>
                <a:latin typeface="Arial" charset="0"/>
              </a:rPr>
              <a:t>Functions</a:t>
            </a:r>
          </a:p>
          <a:p>
            <a:pPr eaLnBrk="1" hangingPunct="1">
              <a:buFontTx/>
              <a:buBlip>
                <a:blip r:embed="rId3"/>
              </a:buBlip>
            </a:pPr>
            <a:r>
              <a:rPr lang="en-US" sz="2000" dirty="0">
                <a:solidFill>
                  <a:schemeClr val="accent2"/>
                </a:solidFill>
                <a:latin typeface="Arial" charset="0"/>
              </a:rPr>
              <a:t>Control flow – </a:t>
            </a:r>
            <a:r>
              <a:rPr lang="en-US" sz="2000" dirty="0" err="1">
                <a:solidFill>
                  <a:schemeClr val="accent2"/>
                </a:solidFill>
                <a:latin typeface="Arial" charset="0"/>
              </a:rPr>
              <a:t>if..then..else</a:t>
            </a:r>
            <a:r>
              <a:rPr lang="en-US" sz="2000" dirty="0">
                <a:solidFill>
                  <a:schemeClr val="accent2"/>
                </a:solidFill>
                <a:latin typeface="Arial" charset="0"/>
              </a:rPr>
              <a:t>, case and shell loops etc.</a:t>
            </a:r>
            <a:endParaRPr lang="en-US" sz="1800" dirty="0">
              <a:solidFill>
                <a:schemeClr val="accent2"/>
              </a:solidFill>
              <a:latin typeface="Arial" charset="0"/>
              <a:cs typeface="Times New Roman" pitchFamily="18" charset="0"/>
            </a:endParaRP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spTree>
    <p:extLst>
      <p:ext uri="{BB962C8B-B14F-4D97-AF65-F5344CB8AC3E}">
        <p14:creationId xmlns:p14="http://schemas.microsoft.com/office/powerpoint/2010/main" val="573204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1295400"/>
            <a:ext cx="78486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a:solidFill>
                  <a:schemeClr val="accent2"/>
                </a:solidFill>
                <a:latin typeface="Arial" charset="0"/>
              </a:rPr>
              <a:t>Why do we need shell scripts</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There are many reasons to write shell scripts –</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b="1" dirty="0">
                <a:solidFill>
                  <a:schemeClr val="accent2"/>
                </a:solidFill>
                <a:latin typeface="Arial" charset="0"/>
              </a:rPr>
              <a:t>To avoid repetitive work and automation</a:t>
            </a:r>
          </a:p>
          <a:p>
            <a:pPr eaLnBrk="1" hangingPunct="1">
              <a:buFontTx/>
              <a:buBlip>
                <a:blip r:embed="rId3"/>
              </a:buBlip>
            </a:pPr>
            <a:r>
              <a:rPr lang="en-US" sz="2000" dirty="0">
                <a:solidFill>
                  <a:schemeClr val="accent2"/>
                </a:solidFill>
                <a:latin typeface="Arial" charset="0"/>
              </a:rPr>
              <a:t>System admins use shell scripting for routine backups</a:t>
            </a:r>
          </a:p>
          <a:p>
            <a:pPr eaLnBrk="1" hangingPunct="1">
              <a:buFontTx/>
              <a:buBlip>
                <a:blip r:embed="rId3"/>
              </a:buBlip>
            </a:pPr>
            <a:r>
              <a:rPr lang="en-US" sz="2000" dirty="0">
                <a:solidFill>
                  <a:schemeClr val="accent2"/>
                </a:solidFill>
                <a:latin typeface="Arial" charset="0"/>
              </a:rPr>
              <a:t>System monitoring</a:t>
            </a:r>
          </a:p>
          <a:p>
            <a:pPr eaLnBrk="1" hangingPunct="1">
              <a:buFontTx/>
              <a:buBlip>
                <a:blip r:embed="rId3"/>
              </a:buBlip>
            </a:pPr>
            <a:r>
              <a:rPr lang="en-US" sz="2000" dirty="0">
                <a:solidFill>
                  <a:schemeClr val="accent2"/>
                </a:solidFill>
                <a:latin typeface="Arial" charset="0"/>
              </a:rPr>
              <a:t>Adding new functionality to the shell etc.</a:t>
            </a: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spTree>
    <p:extLst>
      <p:ext uri="{BB962C8B-B14F-4D97-AF65-F5344CB8AC3E}">
        <p14:creationId xmlns:p14="http://schemas.microsoft.com/office/powerpoint/2010/main" val="3684959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New User in Linux</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What Is Linux </a:t>
            </a:r>
            <a:r>
              <a:rPr lang="en-IN" sz="1800" dirty="0" err="1">
                <a:solidFill>
                  <a:schemeClr val="accent2"/>
                </a:solidFill>
                <a:latin typeface="Arial" charset="0"/>
                <a:cs typeface="Times New Roman" pitchFamily="18" charset="0"/>
              </a:rPr>
              <a:t>passwd</a:t>
            </a:r>
            <a:r>
              <a:rPr lang="en-IN" sz="1800" dirty="0">
                <a:solidFill>
                  <a:schemeClr val="accent2"/>
                </a:solidFill>
                <a:latin typeface="Arial" charset="0"/>
                <a:cs typeface="Times New Roman" pitchFamily="18" charset="0"/>
              </a:rPr>
              <a:t>/groups?</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It’s important to introduce two files that we will be using as examples of adding users to a group in Linux.</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In the /</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 directory, the passwd and the group files hold all of the users and group information. These files are essential when logging on to the system. Anytime you add a user to a group in Linux, that user is added to the passwd file.</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Here’s a look at /</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a:t>
            </a:r>
            <a:r>
              <a:rPr lang="en-IN" sz="1800" dirty="0" err="1">
                <a:solidFill>
                  <a:schemeClr val="accent2"/>
                </a:solidFill>
                <a:latin typeface="Arial" charset="0"/>
                <a:cs typeface="Times New Roman" pitchFamily="18" charset="0"/>
              </a:rPr>
              <a:t>passwd</a:t>
            </a:r>
            <a:r>
              <a:rPr lang="en-IN" sz="1800" dirty="0">
                <a:solidFill>
                  <a:schemeClr val="accent2"/>
                </a:solidFill>
                <a:latin typeface="Arial" charset="0"/>
                <a:cs typeface="Times New Roman" pitchFamily="18" charset="0"/>
              </a:rPr>
              <a:t>:</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1.    Issue command: less /</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a:t>
            </a:r>
            <a:r>
              <a:rPr lang="en-IN" sz="1800" dirty="0" err="1">
                <a:solidFill>
                  <a:schemeClr val="accent2"/>
                </a:solidFill>
                <a:latin typeface="Arial" charset="0"/>
                <a:cs typeface="Times New Roman" pitchFamily="18" charset="0"/>
              </a:rPr>
              <a:t>passwd</a:t>
            </a: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2.    Use the arrow keys to go up and down, and q to exit.</a:t>
            </a:r>
          </a:p>
        </p:txBody>
      </p:sp>
    </p:spTree>
    <p:extLst>
      <p:ext uri="{BB962C8B-B14F-4D97-AF65-F5344CB8AC3E}">
        <p14:creationId xmlns:p14="http://schemas.microsoft.com/office/powerpoint/2010/main" val="654523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1295400"/>
            <a:ext cx="78486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err="1">
                <a:solidFill>
                  <a:schemeClr val="accent2"/>
                </a:solidFill>
                <a:latin typeface="Arial" charset="0"/>
              </a:rPr>
              <a:t>pico</a:t>
            </a:r>
            <a:r>
              <a:rPr lang="en-US" sz="2000" dirty="0">
                <a:solidFill>
                  <a:schemeClr val="accent2"/>
                </a:solidFill>
                <a:latin typeface="Arial" charset="0"/>
              </a:rPr>
              <a:t> first.sh</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echo “Enter your name :”</a:t>
            </a:r>
          </a:p>
          <a:p>
            <a:pPr eaLnBrk="1" hangingPunct="1">
              <a:buFontTx/>
              <a:buBlip>
                <a:blip r:embed="rId3"/>
              </a:buBlip>
            </a:pPr>
            <a:r>
              <a:rPr lang="en-US" sz="2000" dirty="0">
                <a:solidFill>
                  <a:schemeClr val="accent2"/>
                </a:solidFill>
                <a:latin typeface="Arial" charset="0"/>
              </a:rPr>
              <a:t>read name</a:t>
            </a:r>
          </a:p>
          <a:p>
            <a:pPr eaLnBrk="1" hangingPunct="1">
              <a:buFontTx/>
              <a:buBlip>
                <a:blip r:embed="rId3"/>
              </a:buBlip>
            </a:pPr>
            <a:r>
              <a:rPr lang="en-US" sz="2000" dirty="0">
                <a:solidFill>
                  <a:schemeClr val="accent2"/>
                </a:solidFill>
                <a:latin typeface="Arial" charset="0"/>
              </a:rPr>
              <a:t>echo “Welcome $name”</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dirty="0">
                <a:solidFill>
                  <a:schemeClr val="accent2"/>
                </a:solidFill>
                <a:latin typeface="Arial" charset="0"/>
                <a:cs typeface="Times New Roman" pitchFamily="18" charset="0"/>
              </a:rPr>
              <a:t>Save and run </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b="1" dirty="0">
                <a:solidFill>
                  <a:schemeClr val="accent2"/>
                </a:solidFill>
                <a:latin typeface="Arial" charset="0"/>
                <a:cs typeface="Times New Roman" pitchFamily="18" charset="0"/>
              </a:rPr>
              <a:t>sh.first.sh</a:t>
            </a: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spTree>
    <p:extLst>
      <p:ext uri="{BB962C8B-B14F-4D97-AF65-F5344CB8AC3E}">
        <p14:creationId xmlns:p14="http://schemas.microsoft.com/office/powerpoint/2010/main" val="1903187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1295400"/>
            <a:ext cx="78486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err="1">
                <a:solidFill>
                  <a:schemeClr val="accent2"/>
                </a:solidFill>
                <a:latin typeface="Arial" charset="0"/>
              </a:rPr>
              <a:t>pico</a:t>
            </a:r>
            <a:r>
              <a:rPr lang="en-US" sz="2000" dirty="0">
                <a:solidFill>
                  <a:schemeClr val="accent2"/>
                </a:solidFill>
                <a:latin typeface="Arial" charset="0"/>
              </a:rPr>
              <a:t> first.sh</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echo “Enter your name :”</a:t>
            </a:r>
          </a:p>
          <a:p>
            <a:pPr eaLnBrk="1" hangingPunct="1">
              <a:buFontTx/>
              <a:buBlip>
                <a:blip r:embed="rId3"/>
              </a:buBlip>
            </a:pPr>
            <a:r>
              <a:rPr lang="en-US" sz="2000" dirty="0">
                <a:solidFill>
                  <a:schemeClr val="accent2"/>
                </a:solidFill>
                <a:latin typeface="Arial" charset="0"/>
              </a:rPr>
              <a:t>read name</a:t>
            </a:r>
          </a:p>
          <a:p>
            <a:pPr eaLnBrk="1" hangingPunct="1">
              <a:buFontTx/>
              <a:buBlip>
                <a:blip r:embed="rId3"/>
              </a:buBlip>
            </a:pPr>
            <a:r>
              <a:rPr lang="en-US" sz="2000" dirty="0">
                <a:solidFill>
                  <a:schemeClr val="accent2"/>
                </a:solidFill>
                <a:latin typeface="Arial" charset="0"/>
              </a:rPr>
              <a:t>echo “Welcome $name”</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dirty="0">
                <a:solidFill>
                  <a:schemeClr val="accent2"/>
                </a:solidFill>
                <a:latin typeface="Arial" charset="0"/>
                <a:cs typeface="Times New Roman" pitchFamily="18" charset="0"/>
              </a:rPr>
              <a:t>Save and run </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b="1" dirty="0">
                <a:solidFill>
                  <a:schemeClr val="accent2"/>
                </a:solidFill>
                <a:latin typeface="Arial" charset="0"/>
                <a:cs typeface="Times New Roman" pitchFamily="18" charset="0"/>
              </a:rPr>
              <a:t>sh.first.sh</a:t>
            </a: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spTree>
    <p:extLst>
      <p:ext uri="{BB962C8B-B14F-4D97-AF65-F5344CB8AC3E}">
        <p14:creationId xmlns:p14="http://schemas.microsoft.com/office/powerpoint/2010/main" val="3409497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1295400"/>
            <a:ext cx="78486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err="1">
                <a:solidFill>
                  <a:schemeClr val="accent2"/>
                </a:solidFill>
                <a:latin typeface="Arial" charset="0"/>
              </a:rPr>
              <a:t>pico</a:t>
            </a:r>
            <a:r>
              <a:rPr lang="en-US" sz="2000" dirty="0">
                <a:solidFill>
                  <a:schemeClr val="accent2"/>
                </a:solidFill>
                <a:latin typeface="Arial" charset="0"/>
              </a:rPr>
              <a:t> first.sh</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echo “Enter your name :”</a:t>
            </a:r>
          </a:p>
          <a:p>
            <a:pPr eaLnBrk="1" hangingPunct="1">
              <a:buFontTx/>
              <a:buBlip>
                <a:blip r:embed="rId3"/>
              </a:buBlip>
            </a:pPr>
            <a:r>
              <a:rPr lang="en-US" sz="2000" dirty="0">
                <a:solidFill>
                  <a:schemeClr val="accent2"/>
                </a:solidFill>
                <a:latin typeface="Arial" charset="0"/>
              </a:rPr>
              <a:t>read name</a:t>
            </a:r>
          </a:p>
          <a:p>
            <a:pPr eaLnBrk="1" hangingPunct="1">
              <a:buFontTx/>
              <a:buBlip>
                <a:blip r:embed="rId3"/>
              </a:buBlip>
            </a:pPr>
            <a:r>
              <a:rPr lang="en-US" sz="2000" dirty="0">
                <a:solidFill>
                  <a:schemeClr val="accent2"/>
                </a:solidFill>
                <a:latin typeface="Arial" charset="0"/>
              </a:rPr>
              <a:t>echo “Welcome $name”</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dirty="0">
                <a:solidFill>
                  <a:schemeClr val="accent2"/>
                </a:solidFill>
                <a:latin typeface="Arial" charset="0"/>
                <a:cs typeface="Times New Roman" pitchFamily="18" charset="0"/>
              </a:rPr>
              <a:t>Save and run </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b="1" dirty="0">
                <a:solidFill>
                  <a:schemeClr val="accent2"/>
                </a:solidFill>
                <a:latin typeface="Arial" charset="0"/>
                <a:cs typeface="Times New Roman" pitchFamily="18" charset="0"/>
              </a:rPr>
              <a:t>sh.first.sh</a:t>
            </a: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spTree>
    <p:extLst>
      <p:ext uri="{BB962C8B-B14F-4D97-AF65-F5344CB8AC3E}">
        <p14:creationId xmlns:p14="http://schemas.microsoft.com/office/powerpoint/2010/main" val="2132883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1295400"/>
            <a:ext cx="78486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err="1">
                <a:solidFill>
                  <a:schemeClr val="accent2"/>
                </a:solidFill>
                <a:latin typeface="Arial" charset="0"/>
              </a:rPr>
              <a:t>pico</a:t>
            </a:r>
            <a:r>
              <a:rPr lang="en-US" sz="2000" dirty="0">
                <a:solidFill>
                  <a:schemeClr val="accent2"/>
                </a:solidFill>
                <a:latin typeface="Arial" charset="0"/>
              </a:rPr>
              <a:t> addnumbers.sh</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echo “Enter first number:”</a:t>
            </a:r>
          </a:p>
          <a:p>
            <a:pPr eaLnBrk="1" hangingPunct="1">
              <a:buFontTx/>
              <a:buBlip>
                <a:blip r:embed="rId3"/>
              </a:buBlip>
            </a:pPr>
            <a:r>
              <a:rPr lang="en-US" sz="2000" dirty="0">
                <a:solidFill>
                  <a:schemeClr val="accent2"/>
                </a:solidFill>
                <a:latin typeface="Arial" charset="0"/>
              </a:rPr>
              <a:t>read num1</a:t>
            </a:r>
          </a:p>
          <a:p>
            <a:pPr eaLnBrk="1" hangingPunct="1">
              <a:buFontTx/>
              <a:buBlip>
                <a:blip r:embed="rId3"/>
              </a:buBlip>
            </a:pPr>
            <a:r>
              <a:rPr lang="en-US" sz="2000" dirty="0">
                <a:solidFill>
                  <a:schemeClr val="accent2"/>
                </a:solidFill>
                <a:latin typeface="Arial" charset="0"/>
              </a:rPr>
              <a:t>echo “Enter second number:”</a:t>
            </a:r>
          </a:p>
          <a:p>
            <a:pPr eaLnBrk="1" hangingPunct="1">
              <a:buFontTx/>
              <a:buBlip>
                <a:blip r:embed="rId3"/>
              </a:buBlip>
            </a:pPr>
            <a:r>
              <a:rPr lang="en-US" sz="2000" dirty="0">
                <a:solidFill>
                  <a:schemeClr val="accent2"/>
                </a:solidFill>
                <a:latin typeface="Arial" charset="0"/>
              </a:rPr>
              <a:t>read num2</a:t>
            </a:r>
          </a:p>
          <a:p>
            <a:pPr eaLnBrk="1" hangingPunct="1">
              <a:buFontTx/>
              <a:buBlip>
                <a:blip r:embed="rId3"/>
              </a:buBlip>
            </a:pPr>
            <a:r>
              <a:rPr lang="en-US" sz="2000" dirty="0">
                <a:solidFill>
                  <a:schemeClr val="accent2"/>
                </a:solidFill>
                <a:latin typeface="Arial" charset="0"/>
              </a:rPr>
              <a:t>echo “The sum of $num1 and $num2 is :” + `expr $num1 + $num2`</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dirty="0">
                <a:solidFill>
                  <a:schemeClr val="accent2"/>
                </a:solidFill>
                <a:latin typeface="Arial" charset="0"/>
                <a:cs typeface="Times New Roman" pitchFamily="18" charset="0"/>
              </a:rPr>
              <a:t>Save and run </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b="1" dirty="0" err="1">
                <a:solidFill>
                  <a:schemeClr val="accent2"/>
                </a:solidFill>
                <a:latin typeface="Arial" charset="0"/>
                <a:cs typeface="Times New Roman" pitchFamily="18" charset="0"/>
              </a:rPr>
              <a:t>sh</a:t>
            </a:r>
            <a:r>
              <a:rPr lang="en-US" sz="1800" b="1" dirty="0">
                <a:solidFill>
                  <a:schemeClr val="accent2"/>
                </a:solidFill>
                <a:latin typeface="Arial" charset="0"/>
                <a:cs typeface="Times New Roman" pitchFamily="18" charset="0"/>
              </a:rPr>
              <a:t> </a:t>
            </a:r>
            <a:r>
              <a:rPr lang="en-US" sz="1800" dirty="0">
                <a:solidFill>
                  <a:schemeClr val="accent2"/>
                </a:solidFill>
                <a:latin typeface="Arial" charset="0"/>
              </a:rPr>
              <a:t>addnumbers.sh</a:t>
            </a: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spTree>
    <p:extLst>
      <p:ext uri="{BB962C8B-B14F-4D97-AF65-F5344CB8AC3E}">
        <p14:creationId xmlns:p14="http://schemas.microsoft.com/office/powerpoint/2010/main" val="2577351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1295400"/>
            <a:ext cx="78486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a:solidFill>
                  <a:schemeClr val="accent2"/>
                </a:solidFill>
                <a:latin typeface="Arial" charset="0"/>
              </a:rPr>
              <a:t>Arrays , Loops and if in shell </a:t>
            </a:r>
            <a:r>
              <a:rPr lang="en-US" sz="2000" dirty="0" err="1">
                <a:solidFill>
                  <a:schemeClr val="accent2"/>
                </a:solidFill>
                <a:latin typeface="Arial" charset="0"/>
              </a:rPr>
              <a:t>scrpting</a:t>
            </a:r>
            <a:endParaRPr lang="en-US" sz="1800" dirty="0">
              <a:solidFill>
                <a:schemeClr val="accent2"/>
              </a:solidFill>
              <a:latin typeface="Arial" charset="0"/>
            </a:endParaRP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pic>
        <p:nvPicPr>
          <p:cNvPr id="2" name="Picture 1"/>
          <p:cNvPicPr>
            <a:picLocks noChangeAspect="1"/>
          </p:cNvPicPr>
          <p:nvPr/>
        </p:nvPicPr>
        <p:blipFill>
          <a:blip r:embed="rId4"/>
          <a:stretch>
            <a:fillRect/>
          </a:stretch>
        </p:blipFill>
        <p:spPr>
          <a:xfrm>
            <a:off x="1168400" y="1752600"/>
            <a:ext cx="7620000" cy="4675909"/>
          </a:xfrm>
          <a:prstGeom prst="rect">
            <a:avLst/>
          </a:prstGeom>
        </p:spPr>
      </p:pic>
    </p:spTree>
    <p:extLst>
      <p:ext uri="{BB962C8B-B14F-4D97-AF65-F5344CB8AC3E}">
        <p14:creationId xmlns:p14="http://schemas.microsoft.com/office/powerpoint/2010/main" val="3446892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33600" y="26233"/>
            <a:ext cx="5591175" cy="3952875"/>
          </a:xfrm>
          <a:prstGeom prst="rect">
            <a:avLst/>
          </a:prstGeom>
        </p:spPr>
      </p:pic>
      <p:pic>
        <p:nvPicPr>
          <p:cNvPr id="5" name="Picture 4"/>
          <p:cNvPicPr>
            <a:picLocks noChangeAspect="1"/>
          </p:cNvPicPr>
          <p:nvPr/>
        </p:nvPicPr>
        <p:blipFill>
          <a:blip r:embed="rId3"/>
          <a:stretch>
            <a:fillRect/>
          </a:stretch>
        </p:blipFill>
        <p:spPr>
          <a:xfrm>
            <a:off x="1752600" y="4191000"/>
            <a:ext cx="6096000" cy="2238375"/>
          </a:xfrm>
          <a:prstGeom prst="rect">
            <a:avLst/>
          </a:prstGeom>
        </p:spPr>
      </p:pic>
    </p:spTree>
    <p:extLst>
      <p:ext uri="{BB962C8B-B14F-4D97-AF65-F5344CB8AC3E}">
        <p14:creationId xmlns:p14="http://schemas.microsoft.com/office/powerpoint/2010/main" val="2727256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New User in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Edit the file directly or use the commands below. It’s recommended to use the commands, especially if you’re a </a:t>
            </a:r>
            <a:r>
              <a:rPr lang="en-IN" sz="1800" b="1" dirty="0">
                <a:solidFill>
                  <a:schemeClr val="accent2"/>
                </a:solidFill>
                <a:latin typeface="Arial" charset="0"/>
                <a:cs typeface="Times New Roman" pitchFamily="18" charset="0"/>
              </a:rPr>
              <a:t>beginner</a:t>
            </a:r>
            <a:r>
              <a:rPr lang="en-IN" sz="1800" dirty="0">
                <a:solidFill>
                  <a:schemeClr val="accent2"/>
                </a:solidFill>
                <a:latin typeface="Arial" charset="0"/>
                <a:cs typeface="Times New Roman" pitchFamily="18" charset="0"/>
              </a:rPr>
              <a:t>, because you don’t want to accidentally </a:t>
            </a:r>
            <a:r>
              <a:rPr lang="en-IN" sz="1800" b="1" dirty="0">
                <a:solidFill>
                  <a:schemeClr val="accent2"/>
                </a:solidFill>
                <a:latin typeface="Arial" charset="0"/>
                <a:cs typeface="Times New Roman" pitchFamily="18" charset="0"/>
              </a:rPr>
              <a:t>corrupt</a:t>
            </a:r>
            <a:r>
              <a:rPr lang="en-IN" sz="1800" dirty="0">
                <a:solidFill>
                  <a:schemeClr val="accent2"/>
                </a:solidFill>
                <a:latin typeface="Arial" charset="0"/>
                <a:cs typeface="Times New Roman" pitchFamily="18" charset="0"/>
              </a:rPr>
              <a:t> the passwd file.</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Here's the group file:</a:t>
            </a:r>
          </a:p>
        </p:txBody>
      </p:sp>
      <p:pic>
        <p:nvPicPr>
          <p:cNvPr id="4" name="Picture 3"/>
          <p:cNvPicPr>
            <a:picLocks noChangeAspect="1"/>
          </p:cNvPicPr>
          <p:nvPr/>
        </p:nvPicPr>
        <p:blipFill>
          <a:blip r:embed="rId3"/>
          <a:stretch>
            <a:fillRect/>
          </a:stretch>
        </p:blipFill>
        <p:spPr>
          <a:xfrm>
            <a:off x="2667000" y="2362200"/>
            <a:ext cx="5591175" cy="3952875"/>
          </a:xfrm>
          <a:prstGeom prst="rect">
            <a:avLst/>
          </a:prstGeom>
        </p:spPr>
      </p:pic>
    </p:spTree>
    <p:extLst>
      <p:ext uri="{BB962C8B-B14F-4D97-AF65-F5344CB8AC3E}">
        <p14:creationId xmlns:p14="http://schemas.microsoft.com/office/powerpoint/2010/main" val="142402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New User in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The /</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/group file holds all of the group information, as well as the users belonging to each group. The structure is very similar to that of /</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/password.</a:t>
            </a:r>
          </a:p>
        </p:txBody>
      </p:sp>
      <p:pic>
        <p:nvPicPr>
          <p:cNvPr id="3" name="Picture 2"/>
          <p:cNvPicPr>
            <a:picLocks noChangeAspect="1"/>
          </p:cNvPicPr>
          <p:nvPr/>
        </p:nvPicPr>
        <p:blipFill>
          <a:blip r:embed="rId3"/>
          <a:stretch>
            <a:fillRect/>
          </a:stretch>
        </p:blipFill>
        <p:spPr>
          <a:xfrm>
            <a:off x="1981200" y="2286000"/>
            <a:ext cx="6096000" cy="1514475"/>
          </a:xfrm>
          <a:prstGeom prst="rect">
            <a:avLst/>
          </a:prstGeom>
        </p:spPr>
      </p:pic>
    </p:spTree>
    <p:extLst>
      <p:ext uri="{BB962C8B-B14F-4D97-AF65-F5344CB8AC3E}">
        <p14:creationId xmlns:p14="http://schemas.microsoft.com/office/powerpoint/2010/main" val="1852469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New User in Linux</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Again, these files are vital to the.</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How to Add a User to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Follow these steps to add an existing user to a group in Linux:</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1.    </a:t>
            </a:r>
            <a:r>
              <a:rPr lang="en-IN" sz="1800" b="1" dirty="0">
                <a:solidFill>
                  <a:schemeClr val="accent2"/>
                </a:solidFill>
                <a:latin typeface="Arial" charset="0"/>
                <a:cs typeface="Times New Roman" pitchFamily="18" charset="0"/>
              </a:rPr>
              <a:t>( </a:t>
            </a:r>
            <a:r>
              <a:rPr lang="en-IN" sz="1800" b="1" dirty="0" err="1">
                <a:solidFill>
                  <a:schemeClr val="accent2"/>
                </a:solidFill>
                <a:latin typeface="Arial" charset="0"/>
                <a:cs typeface="Times New Roman" pitchFamily="18" charset="0"/>
              </a:rPr>
              <a:t>sudo</a:t>
            </a:r>
            <a:r>
              <a:rPr lang="en-IN" sz="1800" b="1" dirty="0">
                <a:solidFill>
                  <a:schemeClr val="accent2"/>
                </a:solidFill>
                <a:latin typeface="Arial" charset="0"/>
                <a:cs typeface="Times New Roman" pitchFamily="18" charset="0"/>
              </a:rPr>
              <a:t> </a:t>
            </a:r>
            <a:r>
              <a:rPr lang="en-IN" sz="1800" b="1" dirty="0" err="1">
                <a:solidFill>
                  <a:schemeClr val="accent2"/>
                </a:solidFill>
                <a:latin typeface="Arial" charset="0"/>
                <a:cs typeface="Times New Roman" pitchFamily="18" charset="0"/>
              </a:rPr>
              <a:t>adduser</a:t>
            </a:r>
            <a:r>
              <a:rPr lang="en-IN" sz="1800" b="1" dirty="0">
                <a:solidFill>
                  <a:schemeClr val="accent2"/>
                </a:solidFill>
                <a:latin typeface="Arial" charset="0"/>
                <a:cs typeface="Times New Roman" pitchFamily="18" charset="0"/>
              </a:rPr>
              <a:t> )</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2.    Use the command </a:t>
            </a:r>
            <a:r>
              <a:rPr lang="en-IN" sz="1800" dirty="0" err="1">
                <a:solidFill>
                  <a:schemeClr val="accent2"/>
                </a:solidFill>
                <a:latin typeface="Arial" charset="0"/>
                <a:cs typeface="Times New Roman" pitchFamily="18" charset="0"/>
              </a:rPr>
              <a:t>useradd</a:t>
            </a:r>
            <a:r>
              <a:rPr lang="en-IN" sz="1800" dirty="0">
                <a:solidFill>
                  <a:schemeClr val="accent2"/>
                </a:solidFill>
                <a:latin typeface="Arial" charset="0"/>
                <a:cs typeface="Times New Roman" pitchFamily="18" charset="0"/>
              </a:rPr>
              <a:t> "name of the user" (for example, </a:t>
            </a:r>
            <a:r>
              <a:rPr lang="en-IN" sz="1800" dirty="0" err="1">
                <a:solidFill>
                  <a:schemeClr val="accent2"/>
                </a:solidFill>
                <a:latin typeface="Arial" charset="0"/>
                <a:cs typeface="Times New Roman" pitchFamily="18" charset="0"/>
              </a:rPr>
              <a:t>useradd</a:t>
            </a:r>
            <a:r>
              <a:rPr lang="en-IN" sz="1800" dirty="0">
                <a:solidFill>
                  <a:schemeClr val="accent2"/>
                </a:solidFill>
                <a:latin typeface="Arial" charset="0"/>
                <a:cs typeface="Times New Roman" pitchFamily="18" charset="0"/>
              </a:rPr>
              <a:t> roman)</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3.    Use </a:t>
            </a:r>
            <a:r>
              <a:rPr lang="en-IN" sz="1800" dirty="0" err="1">
                <a:solidFill>
                  <a:schemeClr val="accent2"/>
                </a:solidFill>
                <a:latin typeface="Arial" charset="0"/>
                <a:cs typeface="Times New Roman" pitchFamily="18" charset="0"/>
              </a:rPr>
              <a:t>su</a:t>
            </a:r>
            <a:r>
              <a:rPr lang="en-IN" sz="1800" dirty="0">
                <a:solidFill>
                  <a:schemeClr val="accent2"/>
                </a:solidFill>
                <a:latin typeface="Arial" charset="0"/>
                <a:cs typeface="Times New Roman" pitchFamily="18" charset="0"/>
              </a:rPr>
              <a:t> plus the name of the user you just added to log on.</a:t>
            </a:r>
          </a:p>
        </p:txBody>
      </p:sp>
    </p:spTree>
    <p:extLst>
      <p:ext uri="{BB962C8B-B14F-4D97-AF65-F5344CB8AC3E}">
        <p14:creationId xmlns:p14="http://schemas.microsoft.com/office/powerpoint/2010/main" val="3843514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New User in Linux</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p:txBody>
      </p:sp>
      <p:pic>
        <p:nvPicPr>
          <p:cNvPr id="3" name="Picture 2"/>
          <p:cNvPicPr>
            <a:picLocks noChangeAspect="1"/>
          </p:cNvPicPr>
          <p:nvPr/>
        </p:nvPicPr>
        <p:blipFill>
          <a:blip r:embed="rId3"/>
          <a:stretch>
            <a:fillRect/>
          </a:stretch>
        </p:blipFill>
        <p:spPr>
          <a:xfrm>
            <a:off x="1905000" y="1752600"/>
            <a:ext cx="5300842" cy="2590800"/>
          </a:xfrm>
          <a:prstGeom prst="rect">
            <a:avLst/>
          </a:prstGeom>
        </p:spPr>
      </p:pic>
    </p:spTree>
    <p:extLst>
      <p:ext uri="{BB962C8B-B14F-4D97-AF65-F5344CB8AC3E}">
        <p14:creationId xmlns:p14="http://schemas.microsoft.com/office/powerpoint/2010/main" val="224845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Delete a User From Linux</a:t>
            </a:r>
          </a:p>
          <a:p>
            <a:pPr lvl="1">
              <a:spcBef>
                <a:spcPct val="20000"/>
              </a:spcBef>
              <a:buClr>
                <a:srgbClr val="000000"/>
              </a:buClr>
              <a:buBlip>
                <a:blip r:embed="rId2"/>
              </a:buBlip>
            </a:pPr>
            <a:r>
              <a:rPr lang="en-IN" sz="1800" b="1" dirty="0" err="1">
                <a:solidFill>
                  <a:schemeClr val="accent2"/>
                </a:solidFill>
                <a:latin typeface="Arial" charset="0"/>
                <a:cs typeface="Times New Roman" pitchFamily="18" charset="0"/>
              </a:rPr>
              <a:t>sudo</a:t>
            </a:r>
            <a:r>
              <a:rPr lang="en-IN" sz="1800" b="1" dirty="0">
                <a:solidFill>
                  <a:schemeClr val="accent2"/>
                </a:solidFill>
                <a:latin typeface="Arial" charset="0"/>
                <a:cs typeface="Times New Roman" pitchFamily="18" charset="0"/>
              </a:rPr>
              <a:t> </a:t>
            </a:r>
            <a:r>
              <a:rPr lang="en-IN" sz="1800" b="1" dirty="0" err="1">
                <a:solidFill>
                  <a:schemeClr val="accent2"/>
                </a:solidFill>
                <a:latin typeface="Arial" charset="0"/>
                <a:cs typeface="Times New Roman" pitchFamily="18" charset="0"/>
              </a:rPr>
              <a:t>userdel</a:t>
            </a:r>
            <a:r>
              <a:rPr lang="en-IN" sz="1800" b="1" dirty="0">
                <a:solidFill>
                  <a:schemeClr val="accent2"/>
                </a:solidFill>
                <a:latin typeface="Arial" charset="0"/>
                <a:cs typeface="Times New Roman" pitchFamily="18" charset="0"/>
              </a:rPr>
              <a:t> </a:t>
            </a:r>
            <a:r>
              <a:rPr lang="en-IN" sz="1800" b="1" dirty="0" err="1">
                <a:solidFill>
                  <a:schemeClr val="accent2"/>
                </a:solidFill>
                <a:latin typeface="Arial" charset="0"/>
                <a:cs typeface="Times New Roman" pitchFamily="18" charset="0"/>
              </a:rPr>
              <a:t>neha</a:t>
            </a:r>
            <a:endParaRPr lang="en-IN" sz="1800" b="1"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Use the command </a:t>
            </a:r>
            <a:r>
              <a:rPr lang="en-IN" sz="1800" dirty="0" err="1">
                <a:solidFill>
                  <a:schemeClr val="accent2"/>
                </a:solidFill>
                <a:latin typeface="Arial" charset="0"/>
                <a:cs typeface="Times New Roman" pitchFamily="18" charset="0"/>
              </a:rPr>
              <a:t>userdel</a:t>
            </a:r>
            <a:r>
              <a:rPr lang="en-IN" sz="1800" dirty="0">
                <a:solidFill>
                  <a:schemeClr val="accent2"/>
                </a:solidFill>
                <a:latin typeface="Arial" charset="0"/>
                <a:cs typeface="Times New Roman" pitchFamily="18" charset="0"/>
              </a:rPr>
              <a:t> “name of the user” (for example, </a:t>
            </a:r>
            <a:r>
              <a:rPr lang="en-IN" sz="1800" dirty="0" err="1">
                <a:solidFill>
                  <a:schemeClr val="accent2"/>
                </a:solidFill>
                <a:latin typeface="Arial" charset="0"/>
                <a:cs typeface="Times New Roman" pitchFamily="18" charset="0"/>
              </a:rPr>
              <a:t>userdel</a:t>
            </a:r>
            <a:r>
              <a:rPr lang="en-IN" sz="1800" dirty="0">
                <a:solidFill>
                  <a:schemeClr val="accent2"/>
                </a:solidFill>
                <a:latin typeface="Arial" charset="0"/>
                <a:cs typeface="Times New Roman" pitchFamily="18" charset="0"/>
              </a:rPr>
              <a:t> roman).</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The command -d sets home directory for the user (if it’s different than the default which is /home/”user’s name”). Using -d on its own will only set the home directory for the user, but does not create it. You can see this is confirmed by “echo $HOME” which tells me my home directory. </a:t>
            </a:r>
          </a:p>
          <a:p>
            <a:pPr lvl="1">
              <a:spcBef>
                <a:spcPct val="20000"/>
              </a:spcBef>
              <a:buClr>
                <a:srgbClr val="000000"/>
              </a:buClr>
              <a:buBlip>
                <a:blip r:embed="rId2"/>
              </a:buBlip>
            </a:pPr>
            <a:endParaRPr lang="en-US"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US" sz="1800" dirty="0">
                <a:solidFill>
                  <a:schemeClr val="accent2"/>
                </a:solidFill>
                <a:latin typeface="Arial" charset="0"/>
                <a:cs typeface="Times New Roman" pitchFamily="18" charset="0"/>
              </a:rPr>
              <a:t>** Make sure to exit the </a:t>
            </a:r>
            <a:r>
              <a:rPr lang="en-US" sz="1800" dirty="0" err="1">
                <a:solidFill>
                  <a:schemeClr val="accent2"/>
                </a:solidFill>
                <a:latin typeface="Arial" charset="0"/>
                <a:cs typeface="Times New Roman" pitchFamily="18" charset="0"/>
              </a:rPr>
              <a:t>neha</a:t>
            </a:r>
            <a:r>
              <a:rPr lang="en-US" sz="1800" dirty="0">
                <a:solidFill>
                  <a:schemeClr val="accent2"/>
                </a:solidFill>
                <a:latin typeface="Arial" charset="0"/>
                <a:cs typeface="Times New Roman" pitchFamily="18" charset="0"/>
              </a:rPr>
              <a:t> user by typing exit</a:t>
            </a:r>
            <a:endParaRPr lang="en-IN" sz="1800" dirty="0">
              <a:solidFill>
                <a:schemeClr val="accent2"/>
              </a:solidFill>
              <a:latin typeface="Arial" charset="0"/>
              <a:cs typeface="Times New Roman" pitchFamily="18" charset="0"/>
            </a:endParaRPr>
          </a:p>
        </p:txBody>
      </p:sp>
      <p:pic>
        <p:nvPicPr>
          <p:cNvPr id="7170" name="Picture 2" descr="userdel &quot;name of user&quot; command in Lin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133600"/>
            <a:ext cx="5591175" cy="180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175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Delete a User From Linux</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Use the -r command along with </a:t>
            </a:r>
            <a:r>
              <a:rPr lang="en-IN" sz="1800" dirty="0" err="1">
                <a:solidFill>
                  <a:schemeClr val="accent2"/>
                </a:solidFill>
                <a:latin typeface="Arial" charset="0"/>
                <a:cs typeface="Times New Roman" pitchFamily="18" charset="0"/>
              </a:rPr>
              <a:t>userdel</a:t>
            </a:r>
            <a:r>
              <a:rPr lang="en-IN" sz="1800" dirty="0">
                <a:solidFill>
                  <a:schemeClr val="accent2"/>
                </a:solidFill>
                <a:latin typeface="Arial" charset="0"/>
                <a:cs typeface="Times New Roman" pitchFamily="18" charset="0"/>
              </a:rPr>
              <a:t> to delete the user as well as the home directory.</a:t>
            </a:r>
          </a:p>
        </p:txBody>
      </p:sp>
      <p:pic>
        <p:nvPicPr>
          <p:cNvPr id="8194" name="Picture 2" descr="using the -r command and userdel command in Lin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293" y="2362200"/>
            <a:ext cx="5591175"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827137"/>
      </p:ext>
    </p:extLst>
  </p:cSld>
  <p:clrMapOvr>
    <a:masterClrMapping/>
  </p:clrMapOvr>
</p:sld>
</file>

<file path=ppt/theme/theme1.xml><?xml version="1.0" encoding="utf-8"?>
<a:theme xmlns:a="http://schemas.openxmlformats.org/drawingml/2006/main" name="IEC_Slides_Template">
  <a:themeElements>
    <a:clrScheme name="IEC_Slides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IEC_Slides_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EC_Slides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EC_Slides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EC_Slides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EC_Slides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EC_Slides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EC_Slides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EC_Slides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17916</TotalTime>
  <Words>1888</Words>
  <Application>Microsoft Office PowerPoint</Application>
  <PresentationFormat>On-screen Show (4:3)</PresentationFormat>
  <Paragraphs>230</Paragraphs>
  <Slides>24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Monotype Sorts</vt:lpstr>
      <vt:lpstr>Tahoma</vt:lpstr>
      <vt:lpstr>Times New Roman</vt:lpstr>
      <vt:lpstr>IEC_Slides_Template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pallavij</dc:creator>
  <cp:lastModifiedBy>Mohammad Tufail Ahmed</cp:lastModifiedBy>
  <cp:revision>1573</cp:revision>
  <dcterms:created xsi:type="dcterms:W3CDTF">2004-09-03T08:53:39Z</dcterms:created>
  <dcterms:modified xsi:type="dcterms:W3CDTF">2022-05-11T19:55:20Z</dcterms:modified>
</cp:coreProperties>
</file>