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755220-A758-42C8-AAC9-7C5167B6351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A3928C-D15B-4C6D-B267-F3268887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Examples:</a:t>
            </a:r>
          </a:p>
          <a:p>
            <a:pPr eaLnBrk="1" hangingPunct="1">
              <a:defRPr/>
            </a:pPr>
            <a:endParaRPr lang="en-CA" dirty="0" smtClean="0"/>
          </a:p>
          <a:p>
            <a:pPr marL="232930" indent="-232930">
              <a:buFontTx/>
              <a:buAutoNum type="arabicPeriod"/>
              <a:defRPr/>
            </a:pPr>
            <a:r>
              <a:rPr lang="en-CA" dirty="0" smtClean="0"/>
              <a:t>Cath lab being far away from the ED, staff going back and forth to get supplies, meds etc.</a:t>
            </a:r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2. Too many supplies, medications etc. Created spoilage and waste (expired meds and supplies). Wastes space that could be used for more critical items.</a:t>
            </a:r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3. Staff walking out of their way due to poor hospital layout, manual reporting systems</a:t>
            </a:r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4. Administrative or manual tasks, staff that are not engaged or listened to</a:t>
            </a:r>
          </a:p>
          <a:p>
            <a:pPr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1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50B547-5EF7-4A28-82B7-2AC9A1A429B3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Examples</a:t>
            </a:r>
          </a:p>
          <a:p>
            <a:pPr eaLnBrk="1" hangingPunct="1"/>
            <a:endParaRPr lang="en-CA" altLang="en-US" smtClean="0"/>
          </a:p>
          <a:p>
            <a:pPr eaLnBrk="1" hangingPunct="1"/>
            <a:r>
              <a:rPr lang="en-CA" altLang="en-US" smtClean="0"/>
              <a:t>5. Patients waiting for appointment, nurse waiting for Pharmacy to replace a missing dose of medication</a:t>
            </a:r>
          </a:p>
          <a:p>
            <a:pPr eaLnBrk="1" hangingPunct="1"/>
            <a:endParaRPr lang="en-CA" altLang="en-US" smtClean="0"/>
          </a:p>
          <a:p>
            <a:pPr eaLnBrk="1" hangingPunct="1"/>
            <a:r>
              <a:rPr lang="en-CA" altLang="en-US" smtClean="0"/>
              <a:t>6. Nurses having to do narcotic counts every time a controlled substance is removed from the automated drug cart, manual tracking of expiration dates, bed moves, repeat paper work</a:t>
            </a:r>
          </a:p>
          <a:p>
            <a:pPr eaLnBrk="1" hangingPunct="1"/>
            <a:endParaRPr lang="en-CA" altLang="en-US" smtClean="0"/>
          </a:p>
          <a:p>
            <a:pPr eaLnBrk="1" hangingPunct="1"/>
            <a:r>
              <a:rPr lang="en-CA" altLang="en-US" smtClean="0"/>
              <a:t>7. Excessive or repetitive diagnostic tests, requiring patients to fill out multiple registration forms with PHI as they move through the system</a:t>
            </a:r>
          </a:p>
          <a:p>
            <a:pPr eaLnBrk="1" hangingPunct="1"/>
            <a:endParaRPr lang="en-CA" altLang="en-US" smtClean="0"/>
          </a:p>
          <a:p>
            <a:pPr eaLnBrk="1" hangingPunct="1"/>
            <a:r>
              <a:rPr lang="en-CA" altLang="en-US" smtClean="0"/>
              <a:t>8. Cost and effort treating hospital acquired infections. Placing a medication in the wrong bin in the automated drug cart,, med errors, blood redraws</a:t>
            </a: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1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9" indent="-285734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7" indent="-228587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11" indent="-228587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87" indent="-228587" defTabSz="93181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61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35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811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85" indent="-228587" defTabSz="9318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BB67F1-2DDC-4BFA-972A-119BAC0F61EB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8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8D84-92E5-473B-8265-23E522993F4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A1E1-BEB3-4855-AACF-4F2223554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107950"/>
            <a:ext cx="8229600" cy="9842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sz="4900" dirty="0" smtClean="0"/>
              <a:t>The 8 Types of Waste</a:t>
            </a:r>
            <a:br>
              <a:rPr lang="en-CA" sz="4900" dirty="0" smtClean="0"/>
            </a:b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575" y="1494367"/>
            <a:ext cx="7200900" cy="4401465"/>
          </a:xfrm>
          <a:extLst/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Font typeface="Arial" charset="0"/>
              <a:buNone/>
              <a:defRPr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</a:t>
            </a:r>
            <a:r>
              <a:rPr lang="en-US" sz="3600" dirty="0" smtClean="0"/>
              <a:t>ransportation: </a:t>
            </a:r>
            <a:r>
              <a:rPr lang="en-CA" sz="3600" dirty="0" smtClean="0"/>
              <a:t>unnecessarily moving specimens, materials and patients</a:t>
            </a:r>
          </a:p>
          <a:p>
            <a:pPr marL="0" indent="0">
              <a:spcAft>
                <a:spcPts val="600"/>
              </a:spcAft>
              <a:buFont typeface="Arial" charset="0"/>
              <a:buNone/>
              <a:defRPr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sz="3600" dirty="0" smtClean="0"/>
              <a:t>nventory</a:t>
            </a:r>
            <a:r>
              <a:rPr lang="en-CA" sz="3600" dirty="0" smtClean="0"/>
              <a:t>: Improper inventory control or excess of ordering materials</a:t>
            </a:r>
          </a:p>
          <a:p>
            <a:pPr marL="0" indent="0">
              <a:spcAft>
                <a:spcPts val="600"/>
              </a:spcAft>
              <a:buFont typeface="Arial" charset="0"/>
              <a:buNone/>
              <a:defRPr/>
            </a:pPr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</a:t>
            </a:r>
            <a:r>
              <a:rPr lang="en-US" sz="3600" dirty="0" smtClean="0"/>
              <a:t>otion</a:t>
            </a:r>
            <a:r>
              <a:rPr lang="en-CA" sz="3600" dirty="0" smtClean="0"/>
              <a:t>: unnecessary walking, searching, filing, bending and stretching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</a:t>
            </a:r>
            <a:r>
              <a:rPr lang="en-US" sz="3600" dirty="0"/>
              <a:t>nused C</a:t>
            </a:r>
            <a:r>
              <a:rPr lang="en-US" sz="3600" dirty="0" smtClean="0"/>
              <a:t>reativity</a:t>
            </a:r>
            <a:r>
              <a:rPr lang="en-CA" sz="3600" dirty="0" smtClean="0"/>
              <a:t>/Talent: underutilizing people’s talent, skill and knowledge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CA" sz="3600" dirty="0"/>
          </a:p>
          <a:p>
            <a:pPr marL="514350" indent="-514350">
              <a:buFont typeface="+mj-lt"/>
              <a:buAutoNum type="arabicPeriod"/>
              <a:defRPr/>
            </a:pPr>
            <a:endParaRPr lang="en-CA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CA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CA" dirty="0" smtClean="0"/>
          </a:p>
          <a:p>
            <a:pPr>
              <a:defRPr/>
            </a:pPr>
            <a:endParaRPr lang="en-CA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50421" r="77776" b="23145"/>
          <a:stretch>
            <a:fillRect/>
          </a:stretch>
        </p:blipFill>
        <p:spPr bwMode="auto">
          <a:xfrm>
            <a:off x="509588" y="1622425"/>
            <a:ext cx="6000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4" t="49442" r="53403" b="22165"/>
          <a:stretch>
            <a:fillRect/>
          </a:stretch>
        </p:blipFill>
        <p:spPr bwMode="auto">
          <a:xfrm>
            <a:off x="534988" y="2566988"/>
            <a:ext cx="574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7" t="50421" r="27472" b="22899"/>
          <a:stretch>
            <a:fillRect/>
          </a:stretch>
        </p:blipFill>
        <p:spPr bwMode="auto">
          <a:xfrm>
            <a:off x="509588" y="3590925"/>
            <a:ext cx="600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3" t="10526" r="1151" b="70039"/>
          <a:stretch>
            <a:fillRect/>
          </a:stretch>
        </p:blipFill>
        <p:spPr bwMode="auto">
          <a:xfrm>
            <a:off x="534988" y="4586288"/>
            <a:ext cx="6397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TextBox 8"/>
          <p:cNvSpPr txBox="1">
            <a:spLocks noChangeArrowheads="1"/>
          </p:cNvSpPr>
          <p:nvPr/>
        </p:nvSpPr>
        <p:spPr bwMode="auto">
          <a:xfrm>
            <a:off x="382588" y="5105400"/>
            <a:ext cx="9128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z="700">
                <a:solidFill>
                  <a:srgbClr val="00B0F0"/>
                </a:solidFill>
                <a:ea typeface="ＭＳ Ｐゴシック" pitchFamily="34" charset="-128"/>
              </a:rPr>
              <a:t>Unused creativity</a:t>
            </a:r>
            <a:endParaRPr lang="en-US" altLang="en-US" sz="700">
              <a:solidFill>
                <a:srgbClr val="00B0F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3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96628"/>
            <a:ext cx="7162800" cy="4974168"/>
          </a:xfrm>
          <a:extLst/>
        </p:spPr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Font typeface="Arial" charset="0"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</a:t>
            </a:r>
            <a:r>
              <a:rPr lang="en-US" dirty="0" smtClean="0"/>
              <a:t>aiting:</a:t>
            </a:r>
            <a:r>
              <a:rPr lang="en-CA" dirty="0" smtClean="0"/>
              <a:t> Idle, unproductive time spent waiting for the next event or activity to occur</a:t>
            </a:r>
          </a:p>
          <a:p>
            <a:pPr marL="0" indent="0">
              <a:spcAft>
                <a:spcPts val="600"/>
              </a:spcAft>
              <a:buFont typeface="Arial" charset="0"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</a:t>
            </a:r>
            <a:r>
              <a:rPr lang="en-US" dirty="0" smtClean="0"/>
              <a:t>ver processing: Performing steps for which the patient receives no direct value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indent="0">
              <a:spcAft>
                <a:spcPts val="600"/>
              </a:spcAft>
              <a:buFont typeface="Arial" charset="0"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</a:t>
            </a:r>
            <a:r>
              <a:rPr lang="en-US" dirty="0" smtClean="0"/>
              <a:t>verproduction: doing more than what is needed for the patient</a:t>
            </a:r>
          </a:p>
          <a:p>
            <a:pPr marL="0" indent="0">
              <a:buFont typeface="Arial" charset="0"/>
              <a:buNone/>
              <a:defRPr/>
            </a:pP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</a:t>
            </a:r>
            <a:r>
              <a:rPr lang="en-US" dirty="0" smtClean="0"/>
              <a:t>efects/rework: time spent doing something incorrectly or fixing errors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CA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10770" r="28252" b="62796"/>
          <a:stretch>
            <a:fillRect/>
          </a:stretch>
        </p:blipFill>
        <p:spPr bwMode="auto">
          <a:xfrm>
            <a:off x="604838" y="1174750"/>
            <a:ext cx="6000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1" t="10036" r="51453" b="62550"/>
          <a:stretch>
            <a:fillRect/>
          </a:stretch>
        </p:blipFill>
        <p:spPr bwMode="auto">
          <a:xfrm>
            <a:off x="585788" y="35052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38" t="50421" r="1735" b="27945"/>
          <a:stretch>
            <a:fillRect/>
          </a:stretch>
        </p:blipFill>
        <p:spPr bwMode="auto">
          <a:xfrm>
            <a:off x="585788" y="2413000"/>
            <a:ext cx="647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10770" r="77969" b="63286"/>
          <a:stretch>
            <a:fillRect/>
          </a:stretch>
        </p:blipFill>
        <p:spPr bwMode="auto">
          <a:xfrm>
            <a:off x="642938" y="4564063"/>
            <a:ext cx="5429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"/>
          <p:cNvSpPr txBox="1">
            <a:spLocks noChangeArrowheads="1"/>
          </p:cNvSpPr>
          <p:nvPr/>
        </p:nvSpPr>
        <p:spPr bwMode="auto">
          <a:xfrm>
            <a:off x="585788" y="2914650"/>
            <a:ext cx="8048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z="700">
                <a:solidFill>
                  <a:srgbClr val="55B2A5"/>
                </a:solidFill>
                <a:ea typeface="ＭＳ Ｐゴシック" pitchFamily="34" charset="-128"/>
              </a:rPr>
              <a:t>Over processing</a:t>
            </a:r>
            <a:endParaRPr lang="en-US" altLang="en-US" sz="700">
              <a:solidFill>
                <a:srgbClr val="55B2A5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7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ideos xmlns="b85dd191-dd5b-4d88-98b4-cfa66ff3bc7d">
      <Url xsi:nil="true"/>
      <Description xsi:nil="true"/>
    </Videos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8E16877D2254282320E969919D2A9" ma:contentTypeVersion="4" ma:contentTypeDescription="Create a new document." ma:contentTypeScope="" ma:versionID="f99a9b74a4234cac5710539efc0d2662">
  <xsd:schema xmlns:xsd="http://www.w3.org/2001/XMLSchema" xmlns:xs="http://www.w3.org/2001/XMLSchema" xmlns:p="http://schemas.microsoft.com/office/2006/metadata/properties" xmlns:ns1="http://schemas.microsoft.com/sharepoint/v3" xmlns:ns2="b85dd191-dd5b-4d88-98b4-cfa66ff3bc7d" targetNamespace="http://schemas.microsoft.com/office/2006/metadata/properties" ma:root="true" ma:fieldsID="988f085d08fd1feb6beb264814b14433" ns1:_="" ns2:_="">
    <xsd:import namespace="http://schemas.microsoft.com/sharepoint/v3"/>
    <xsd:import namespace="b85dd191-dd5b-4d88-98b4-cfa66ff3bc7d"/>
    <xsd:element name="properties">
      <xsd:complexType>
        <xsd:sequence>
          <xsd:element name="documentManagement">
            <xsd:complexType>
              <xsd:all>
                <xsd:element ref="ns2:Video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dd191-dd5b-4d88-98b4-cfa66ff3bc7d" elementFormDefault="qualified">
    <xsd:import namespace="http://schemas.microsoft.com/office/2006/documentManagement/types"/>
    <xsd:import namespace="http://schemas.microsoft.com/office/infopath/2007/PartnerControls"/>
    <xsd:element name="Videos" ma:index="5" nillable="true" ma:displayName="Videos" ma:format="Hyperlink" ma:internalName="Videos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E79F5-19D2-450B-8549-94BECE16EF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FE69A8-72DB-4608-A6D6-74A3452D1812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www.w3.org/XML/1998/namespace"/>
    <ds:schemaRef ds:uri="b85dd191-dd5b-4d88-98b4-cfa66ff3bc7d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AF54F7E-73F6-4118-AFF9-D1269A581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5dd191-dd5b-4d88-98b4-cfa66ff3bc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287</Words>
  <Application>Microsoft Office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 The 8 Types of Waste </vt:lpstr>
      <vt:lpstr>PowerPoint Presentation</vt:lpstr>
    </vt:vector>
  </TitlesOfParts>
  <Company>HHSC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mckerr</dc:creator>
  <cp:lastModifiedBy>Miller Diane  QPSCRM</cp:lastModifiedBy>
  <cp:revision>2</cp:revision>
  <cp:lastPrinted>2017-07-13T12:48:44Z</cp:lastPrinted>
  <dcterms:created xsi:type="dcterms:W3CDTF">2017-07-13T12:44:55Z</dcterms:created>
  <dcterms:modified xsi:type="dcterms:W3CDTF">2019-03-18T20:01:12Z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0x010100E538E16877D2254282320E969919D2A9</vt:lpwstr>
  </property>
  <property fmtid="{D5CDD505-2E9C-101B-9397-08002B2CF9AE}" pid="3" name="_dlc_DocIdItemGuid">
    <vt:lpwstr>3e7488f6-b61b-4db4-97d8-71df6823a3c6</vt:lpwstr>
  </property>
</Properties>
</file>