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67" autoAdjust="0"/>
    <p:restoredTop sz="94660"/>
  </p:normalViewPr>
  <p:slideViewPr>
    <p:cSldViewPr snapToGrid="0">
      <p:cViewPr varScale="1">
        <p:scale>
          <a:sx n="58" d="100"/>
          <a:sy n="58" d="100"/>
        </p:scale>
        <p:origin x="23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59478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97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22283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0266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5A19-A5C3-44E5-A22A-FC6EDAC6AD5D}"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29106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5A19-A5C3-44E5-A22A-FC6EDAC6AD5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15492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5A19-A5C3-44E5-A22A-FC6EDAC6AD5D}"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83998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5A19-A5C3-44E5-A22A-FC6EDAC6AD5D}"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121662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5A19-A5C3-44E5-A22A-FC6EDAC6AD5D}"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38631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19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12354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74F5A19-A5C3-44E5-A22A-FC6EDAC6AD5D}" type="datetimeFigureOut">
              <a:rPr lang="en-US" smtClean="0"/>
              <a:t>7/5/2022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471EF1E-5BC9-4CEA-8A82-8DC08308762C}" type="slidenum">
              <a:rPr lang="en-US" smtClean="0"/>
              <a:t>‹#›</a:t>
            </a:fld>
            <a:endParaRPr lang="en-US"/>
          </a:p>
        </p:txBody>
      </p:sp>
    </p:spTree>
    <p:extLst>
      <p:ext uri="{BB962C8B-B14F-4D97-AF65-F5344CB8AC3E}">
        <p14:creationId xmlns:p14="http://schemas.microsoft.com/office/powerpoint/2010/main" val="35335899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SRMissions/" TargetMode="External"/><Relationship Id="rId2" Type="http://schemas.openxmlformats.org/officeDocument/2006/relationships/hyperlink" Target="https://creativecommons.org/licenses/by-sa/3.0/"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shadowrun.fandom.com/wiki/Outre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555D5-8802-AF71-814D-59AA6E8CF1A9}"/>
              </a:ext>
            </a:extLst>
          </p:cNvPr>
          <p:cNvSpPr txBox="1"/>
          <p:nvPr/>
        </p:nvSpPr>
        <p:spPr>
          <a:xfrm>
            <a:off x="-8264" y="7661568"/>
            <a:ext cx="3794885" cy="1446550"/>
          </a:xfrm>
          <a:prstGeom prst="rect">
            <a:avLst/>
          </a:prstGeom>
          <a:noFill/>
          <a:ln>
            <a:noFill/>
          </a:ln>
        </p:spPr>
        <p:txBody>
          <a:bodyPr wrap="none" rtlCol="0">
            <a:spAutoFit/>
          </a:bodyPr>
          <a:lstStyle/>
          <a:p>
            <a:r>
              <a:rPr lang="en-US" dirty="0">
                <a:latin typeface="Arial Black" panose="020B0A04020102020204" pitchFamily="34" charset="0"/>
              </a:rPr>
              <a:t>Miss Taken Entity</a:t>
            </a:r>
          </a:p>
          <a:p>
            <a:r>
              <a:rPr lang="en-US" sz="1400" dirty="0"/>
              <a:t>A Shadowrun 6e First Taste by Zeshan Rajput</a:t>
            </a:r>
          </a:p>
          <a:p>
            <a:r>
              <a:rPr lang="en-US" sz="1400" dirty="0">
                <a:hlinkClick r:id="rId2"/>
              </a:rPr>
              <a:t>https://creativecommons.org/licenses/by-sa/3.0/</a:t>
            </a:r>
            <a:endParaRPr lang="en-US" sz="1400" dirty="0"/>
          </a:p>
          <a:p>
            <a:r>
              <a:rPr lang="en-US" sz="1400" dirty="0"/>
              <a:t>CRB: Shadowrun 6</a:t>
            </a:r>
            <a:r>
              <a:rPr lang="en-US" sz="1400" baseline="30000" dirty="0"/>
              <a:t>th</a:t>
            </a:r>
            <a:r>
              <a:rPr lang="en-US" sz="1400" dirty="0"/>
              <a:t> Edition Core Rule Book</a:t>
            </a:r>
          </a:p>
          <a:p>
            <a:r>
              <a:rPr lang="en-US" sz="1400" dirty="0"/>
              <a:t>SMG: </a:t>
            </a:r>
            <a:r>
              <a:rPr lang="en-US" sz="1400" dirty="0">
                <a:hlinkClick r:id="rId3"/>
              </a:rPr>
              <a:t>Shadowrun Missions </a:t>
            </a:r>
            <a:r>
              <a:rPr lang="en-US" sz="1400" dirty="0"/>
              <a:t>Guide v1.6</a:t>
            </a:r>
          </a:p>
          <a:p>
            <a:r>
              <a:rPr lang="en-US" sz="1400" dirty="0"/>
              <a:t>Map Credit: Personal creation</a:t>
            </a:r>
          </a:p>
        </p:txBody>
      </p:sp>
      <p:sp>
        <p:nvSpPr>
          <p:cNvPr id="5" name="TextBox 4">
            <a:extLst>
              <a:ext uri="{FF2B5EF4-FFF2-40B4-BE49-F238E27FC236}">
                <a16:creationId xmlns:a16="http://schemas.microsoft.com/office/drawing/2014/main" id="{B1E1570E-26B2-239A-C6EC-E135545DE7E9}"/>
              </a:ext>
            </a:extLst>
          </p:cNvPr>
          <p:cNvSpPr txBox="1"/>
          <p:nvPr/>
        </p:nvSpPr>
        <p:spPr>
          <a:xfrm>
            <a:off x="101600" y="50796"/>
            <a:ext cx="2727258" cy="1323439"/>
          </a:xfrm>
          <a:prstGeom prst="rect">
            <a:avLst/>
          </a:prstGeom>
          <a:noFill/>
          <a:ln>
            <a:solidFill>
              <a:schemeClr val="tx1"/>
            </a:solidFill>
          </a:ln>
        </p:spPr>
        <p:txBody>
          <a:bodyPr wrap="square" rtlCol="0">
            <a:spAutoFit/>
          </a:bodyPr>
          <a:lstStyle/>
          <a:p>
            <a:r>
              <a:rPr lang="en-US" sz="1000" b="1" u="sng" dirty="0"/>
              <a:t>The Plot</a:t>
            </a:r>
            <a:r>
              <a:rPr lang="en-US" sz="1000" dirty="0"/>
              <a:t>: An "AI" known only as Star begins to suspect she's actually a human being locked in VR inside a </a:t>
            </a:r>
            <a:r>
              <a:rPr lang="en-US" sz="1000" dirty="0" err="1"/>
              <a:t>Renraku</a:t>
            </a:r>
            <a:r>
              <a:rPr lang="en-US" sz="1000" dirty="0"/>
              <a:t> lab. If she really is, she wants out. </a:t>
            </a:r>
            <a:r>
              <a:rPr lang="en-US" sz="1000" b="1" u="sng" dirty="0"/>
              <a:t>The Job</a:t>
            </a:r>
            <a:r>
              <a:rPr lang="en-US" sz="1000" dirty="0"/>
              <a:t>: Infiltrate the lab and enable a camera feed. Hold position while Star analyzes the data and provides further instruction. </a:t>
            </a:r>
            <a:r>
              <a:rPr lang="en-US" sz="1000" b="1" u="sng" dirty="0"/>
              <a:t>The Pay</a:t>
            </a:r>
            <a:r>
              <a:rPr lang="en-US" sz="1000" dirty="0"/>
              <a:t>: 500¥ up front, up to 2500¥ bonus for responding to additional directives onsite. </a:t>
            </a:r>
          </a:p>
        </p:txBody>
      </p:sp>
      <p:sp>
        <p:nvSpPr>
          <p:cNvPr id="7" name="TextBox 6">
            <a:extLst>
              <a:ext uri="{FF2B5EF4-FFF2-40B4-BE49-F238E27FC236}">
                <a16:creationId xmlns:a16="http://schemas.microsoft.com/office/drawing/2014/main" id="{743C00C7-2314-8EEB-4624-8F43BFB1F202}"/>
              </a:ext>
            </a:extLst>
          </p:cNvPr>
          <p:cNvSpPr txBox="1"/>
          <p:nvPr/>
        </p:nvSpPr>
        <p:spPr>
          <a:xfrm>
            <a:off x="2828858" y="50796"/>
            <a:ext cx="3994448" cy="1323439"/>
          </a:xfrm>
          <a:prstGeom prst="rect">
            <a:avLst/>
          </a:prstGeom>
          <a:noFill/>
          <a:ln>
            <a:solidFill>
              <a:schemeClr val="tx1"/>
            </a:solidFill>
          </a:ln>
        </p:spPr>
        <p:txBody>
          <a:bodyPr wrap="square" rtlCol="0">
            <a:spAutoFit/>
          </a:bodyPr>
          <a:lstStyle/>
          <a:p>
            <a:r>
              <a:rPr lang="en-US" sz="1000" dirty="0"/>
              <a:t>Scene 1 (Social). </a:t>
            </a:r>
            <a:r>
              <a:rPr lang="en-US" sz="1000" b="1" u="sng" dirty="0"/>
              <a:t>Setting</a:t>
            </a:r>
            <a:r>
              <a:rPr lang="en-US" sz="1000" dirty="0"/>
              <a:t>: Dante's Inferno. </a:t>
            </a:r>
            <a:r>
              <a:rPr lang="en-US" sz="1000" b="1" u="sng" dirty="0"/>
              <a:t>The Hook</a:t>
            </a:r>
            <a:r>
              <a:rPr lang="en-US" sz="1000" dirty="0"/>
              <a:t>: Runners were told by their fixers to meet here. Must go to the 2nd floor, table 23. Given dossiers with images, major skills, names of the rest of the team (have players introduce their characters). </a:t>
            </a:r>
            <a:r>
              <a:rPr lang="en-US" sz="1000" b="1" u="sng" dirty="0"/>
              <a:t>Events</a:t>
            </a:r>
            <a:r>
              <a:rPr lang="en-US" sz="1000" dirty="0"/>
              <a:t>: Influence + CHA (3) – staff direct the player to the table where Mr. Johnson awaits. Mr. Johnson introduces Star as the client's representative. Influence + INT (7) – players figure out Star is the client. </a:t>
            </a:r>
            <a:r>
              <a:rPr lang="en-US" sz="1000" b="1" u="sng" dirty="0"/>
              <a:t>Negotiation</a:t>
            </a:r>
            <a:r>
              <a:rPr lang="en-US" sz="1000" dirty="0"/>
              <a:t>: per SMG p16, vs Influence 5 CHA 6, 5% increase/decrease in base pay per hit (max still 3k per SMG). </a:t>
            </a:r>
          </a:p>
        </p:txBody>
      </p:sp>
      <p:sp>
        <p:nvSpPr>
          <p:cNvPr id="8" name="TextBox 7">
            <a:extLst>
              <a:ext uri="{FF2B5EF4-FFF2-40B4-BE49-F238E27FC236}">
                <a16:creationId xmlns:a16="http://schemas.microsoft.com/office/drawing/2014/main" id="{6A3EBE2A-2275-5839-5C37-519015FCBCF9}"/>
              </a:ext>
            </a:extLst>
          </p:cNvPr>
          <p:cNvSpPr txBox="1"/>
          <p:nvPr/>
        </p:nvSpPr>
        <p:spPr>
          <a:xfrm>
            <a:off x="103246" y="1421675"/>
            <a:ext cx="3565504" cy="2246769"/>
          </a:xfrm>
          <a:prstGeom prst="rect">
            <a:avLst/>
          </a:prstGeom>
          <a:noFill/>
          <a:ln>
            <a:solidFill>
              <a:schemeClr val="tx1"/>
            </a:solidFill>
          </a:ln>
        </p:spPr>
        <p:txBody>
          <a:bodyPr wrap="square" rtlCol="0">
            <a:spAutoFit/>
          </a:bodyPr>
          <a:lstStyle/>
          <a:p>
            <a:r>
              <a:rPr lang="en-US" sz="1000" dirty="0"/>
              <a:t>Scene 2 (Investigation). </a:t>
            </a:r>
            <a:r>
              <a:rPr lang="en-US" sz="1000" b="1" u="sng" dirty="0"/>
              <a:t>Setting</a:t>
            </a:r>
            <a:r>
              <a:rPr lang="en-US" sz="1000" dirty="0"/>
              <a:t>: per players. </a:t>
            </a:r>
            <a:r>
              <a:rPr lang="en-US" sz="1000" b="1" u="sng" dirty="0"/>
              <a:t>Available Info</a:t>
            </a:r>
            <a:r>
              <a:rPr lang="en-US" sz="1000" dirty="0"/>
              <a:t>: </a:t>
            </a:r>
          </a:p>
          <a:p>
            <a:pPr marL="171450" indent="-171450">
              <a:buFont typeface="Arial" panose="020B0604020202020204" pitchFamily="34" charset="0"/>
              <a:buChar char="•"/>
            </a:pPr>
            <a:r>
              <a:rPr lang="en-US" sz="1000" dirty="0"/>
              <a:t>The lab is on a deserted island in </a:t>
            </a:r>
            <a:r>
              <a:rPr lang="en-US" sz="1000" dirty="0">
                <a:hlinkClick r:id="rId4"/>
              </a:rPr>
              <a:t>Outremer</a:t>
            </a:r>
            <a:r>
              <a:rPr lang="en-US" sz="1000" dirty="0"/>
              <a:t>. The area is infamous for MCT "Zero Zones“ (any infiltrator is hunted by a HTR team until confirmed eliminated). </a:t>
            </a:r>
          </a:p>
          <a:p>
            <a:pPr marL="171450" indent="-171450">
              <a:buFont typeface="Arial" panose="020B0604020202020204" pitchFamily="34" charset="0"/>
              <a:buChar char="•"/>
            </a:pPr>
            <a:r>
              <a:rPr lang="en-US" sz="1000" dirty="0"/>
              <a:t>The </a:t>
            </a:r>
            <a:r>
              <a:rPr lang="en-US" sz="1000" dirty="0" err="1"/>
              <a:t>Renraku</a:t>
            </a:r>
            <a:r>
              <a:rPr lang="en-US" sz="1000" dirty="0"/>
              <a:t> lab is on a small island in Puget sound.</a:t>
            </a:r>
          </a:p>
          <a:p>
            <a:pPr marL="171450" indent="-171450">
              <a:buFont typeface="Arial" panose="020B0604020202020204" pitchFamily="34" charset="0"/>
              <a:buChar char="•"/>
            </a:pPr>
            <a:r>
              <a:rPr lang="en-US" sz="1000" dirty="0"/>
              <a:t>The lab has an underwater hardline that runs under the city directly to the </a:t>
            </a:r>
            <a:r>
              <a:rPr lang="en-US" sz="1000" dirty="0" err="1"/>
              <a:t>Renraku</a:t>
            </a:r>
            <a:r>
              <a:rPr lang="en-US" sz="1000" dirty="0"/>
              <a:t> Arcology. Lab host is behind the main </a:t>
            </a:r>
            <a:r>
              <a:rPr lang="en-US" sz="1000" dirty="0" err="1"/>
              <a:t>Renraku</a:t>
            </a:r>
            <a:r>
              <a:rPr lang="en-US" sz="1000" dirty="0"/>
              <a:t> host (Rating 9+). Cameras can be redirected locally. </a:t>
            </a:r>
          </a:p>
          <a:p>
            <a:pPr marL="171450" indent="-171450">
              <a:buFont typeface="Arial" panose="020B0604020202020204" pitchFamily="34" charset="0"/>
              <a:buChar char="•"/>
            </a:pPr>
            <a:r>
              <a:rPr lang="en-US" sz="1000" dirty="0"/>
              <a:t>The island has basic watcher spirits and wards, but local magical security presence is otherwise light. </a:t>
            </a:r>
          </a:p>
          <a:p>
            <a:pPr marL="171450" indent="-171450">
              <a:buFont typeface="Arial" panose="020B0604020202020204" pitchFamily="34" charset="0"/>
              <a:buChar char="•"/>
            </a:pPr>
            <a:r>
              <a:rPr lang="en-US" sz="1000" dirty="0"/>
              <a:t>The island uses reverse osmosis for water and receives shipments of food and supplies daily. The players can bribe a grocer to include them in the next shipment.</a:t>
            </a:r>
          </a:p>
          <a:p>
            <a:pPr marL="171450" indent="-171450">
              <a:buFont typeface="Arial" panose="020B0604020202020204" pitchFamily="34" charset="0"/>
              <a:buChar char="•"/>
            </a:pPr>
            <a:r>
              <a:rPr lang="en-US" sz="1000" dirty="0"/>
              <a:t>Staff on the island rotate on a shifting weekly basis. </a:t>
            </a:r>
          </a:p>
        </p:txBody>
      </p:sp>
      <p:sp>
        <p:nvSpPr>
          <p:cNvPr id="10" name="TextBox 9">
            <a:extLst>
              <a:ext uri="{FF2B5EF4-FFF2-40B4-BE49-F238E27FC236}">
                <a16:creationId xmlns:a16="http://schemas.microsoft.com/office/drawing/2014/main" id="{43C9AA5A-5E07-DDFE-AFFD-E969BC37256A}"/>
              </a:ext>
            </a:extLst>
          </p:cNvPr>
          <p:cNvSpPr txBox="1"/>
          <p:nvPr/>
        </p:nvSpPr>
        <p:spPr>
          <a:xfrm>
            <a:off x="3758374" y="1408424"/>
            <a:ext cx="3064932" cy="861774"/>
          </a:xfrm>
          <a:prstGeom prst="rect">
            <a:avLst/>
          </a:prstGeom>
          <a:noFill/>
          <a:ln>
            <a:solidFill>
              <a:schemeClr val="tx1"/>
            </a:solidFill>
          </a:ln>
        </p:spPr>
        <p:txBody>
          <a:bodyPr wrap="square" rtlCol="0">
            <a:spAutoFit/>
          </a:bodyPr>
          <a:lstStyle/>
          <a:p>
            <a:r>
              <a:rPr lang="en-US" sz="1000" dirty="0"/>
              <a:t>Optional Rules for Initiative. </a:t>
            </a:r>
            <a:r>
              <a:rPr lang="en-US" sz="1000" b="1" u="sng" dirty="0"/>
              <a:t>Purpose</a:t>
            </a:r>
            <a:r>
              <a:rPr lang="en-US" sz="1000" dirty="0"/>
              <a:t>: Get all players involved in all scenes at First Taste. </a:t>
            </a:r>
            <a:r>
              <a:rPr lang="en-US" sz="1000" b="1" u="sng" dirty="0"/>
              <a:t>Social</a:t>
            </a:r>
            <a:r>
              <a:rPr lang="en-US" sz="1000" dirty="0"/>
              <a:t>: Influence + CHA. # hits determines order. Ties: Edge, CHA, INT, Coin Flip.  </a:t>
            </a:r>
            <a:r>
              <a:rPr lang="en-US" sz="1000" b="1" u="sng" dirty="0"/>
              <a:t>Investigation</a:t>
            </a:r>
            <a:r>
              <a:rPr lang="en-US" sz="1000" dirty="0"/>
              <a:t>: Perception + INT. # hits determines order. Ties: Edge, INT, REA, Coin Flip. </a:t>
            </a:r>
          </a:p>
        </p:txBody>
      </p:sp>
      <p:sp>
        <p:nvSpPr>
          <p:cNvPr id="18" name="TextBox 17">
            <a:extLst>
              <a:ext uri="{FF2B5EF4-FFF2-40B4-BE49-F238E27FC236}">
                <a16:creationId xmlns:a16="http://schemas.microsoft.com/office/drawing/2014/main" id="{E1D8DFFD-68C3-AAAD-211B-631B2382B9D9}"/>
              </a:ext>
            </a:extLst>
          </p:cNvPr>
          <p:cNvSpPr txBox="1"/>
          <p:nvPr/>
        </p:nvSpPr>
        <p:spPr>
          <a:xfrm>
            <a:off x="3758374" y="2321432"/>
            <a:ext cx="3064932" cy="3323987"/>
          </a:xfrm>
          <a:prstGeom prst="rect">
            <a:avLst/>
          </a:prstGeom>
          <a:noFill/>
          <a:ln>
            <a:solidFill>
              <a:schemeClr val="tx1"/>
            </a:solidFill>
          </a:ln>
        </p:spPr>
        <p:txBody>
          <a:bodyPr wrap="square" rtlCol="0">
            <a:spAutoFit/>
          </a:bodyPr>
          <a:lstStyle/>
          <a:p>
            <a:r>
              <a:rPr lang="en-US" sz="1000" dirty="0"/>
              <a:t>Scene 3 (Investigation). </a:t>
            </a:r>
            <a:r>
              <a:rPr lang="en-US" sz="1000" b="1" u="sng" dirty="0"/>
              <a:t>Setting</a:t>
            </a:r>
            <a:r>
              <a:rPr lang="en-US" sz="1000" dirty="0"/>
              <a:t>: The deserted island. </a:t>
            </a:r>
            <a:r>
              <a:rPr lang="en-US" sz="1000" b="1" u="sng" dirty="0"/>
              <a:t>Edge</a:t>
            </a:r>
            <a:r>
              <a:rPr lang="en-US" sz="1000" dirty="0"/>
              <a:t>: 1 per 2 successes in Scene 2 for each player (max 2). </a:t>
            </a:r>
            <a:r>
              <a:rPr lang="en-US" sz="1000" b="1" u="sng" dirty="0"/>
              <a:t>Challenges</a:t>
            </a:r>
            <a:r>
              <a:rPr lang="en-US" sz="1000" dirty="0"/>
              <a:t>:</a:t>
            </a:r>
          </a:p>
          <a:p>
            <a:pPr marL="171450" indent="-171450">
              <a:buFont typeface="Arial" panose="020B0604020202020204" pitchFamily="34" charset="0"/>
              <a:buChar char="•"/>
            </a:pPr>
            <a:r>
              <a:rPr lang="en-US" sz="1000" dirty="0"/>
              <a:t>Guards at the dock are </a:t>
            </a:r>
            <a:r>
              <a:rPr lang="en-US" sz="1000" dirty="0" err="1"/>
              <a:t>Renraku</a:t>
            </a:r>
            <a:r>
              <a:rPr lang="en-US" sz="1000" dirty="0"/>
              <a:t> Patrolmen (stats: CRB 206). Routine shipments are scanned by a Doberman with a </a:t>
            </a:r>
            <a:r>
              <a:rPr lang="en-US" sz="1000" dirty="0" err="1"/>
              <a:t>chemsniffer</a:t>
            </a:r>
            <a:r>
              <a:rPr lang="en-US" sz="1000" dirty="0"/>
              <a:t> (rating 3, CRB 242). </a:t>
            </a:r>
          </a:p>
          <a:p>
            <a:pPr marL="171450" indent="-171450">
              <a:buFont typeface="Arial" panose="020B0604020202020204" pitchFamily="34" charset="0"/>
              <a:buChar char="•"/>
            </a:pPr>
            <a:r>
              <a:rPr lang="en-US" sz="1000" dirty="0"/>
              <a:t>Area around the warehouse is patrolled by fly spies, rating 1 watcher spirits, and rare patrols. </a:t>
            </a:r>
          </a:p>
          <a:p>
            <a:pPr marL="171450" indent="-171450">
              <a:buFont typeface="Arial" panose="020B0604020202020204" pitchFamily="34" charset="0"/>
              <a:buChar char="•"/>
            </a:pPr>
            <a:r>
              <a:rPr lang="en-US" sz="1000" dirty="0"/>
              <a:t>There are three warehouses (see map). Cameras are on each of the exterior and interior corners.</a:t>
            </a:r>
          </a:p>
          <a:p>
            <a:pPr marL="171450" indent="-171450">
              <a:buFont typeface="Arial" panose="020B0604020202020204" pitchFamily="34" charset="0"/>
              <a:buChar char="•"/>
            </a:pPr>
            <a:r>
              <a:rPr lang="en-US" sz="1000" dirty="0"/>
              <a:t>Camera feeds will need to be handled or </a:t>
            </a:r>
            <a:r>
              <a:rPr lang="en-US" sz="1000" dirty="0" err="1"/>
              <a:t>Renraku</a:t>
            </a:r>
            <a:r>
              <a:rPr lang="en-US" sz="1000" dirty="0"/>
              <a:t> will know the feeds are gone.</a:t>
            </a:r>
          </a:p>
          <a:p>
            <a:pPr marL="171450" indent="-171450">
              <a:buFont typeface="Arial" panose="020B0604020202020204" pitchFamily="34" charset="0"/>
              <a:buChar char="•"/>
            </a:pPr>
            <a:r>
              <a:rPr lang="en-US" sz="1000" dirty="0"/>
              <a:t>With cameras, PCs will see rows of metal boxes, each 1x1x2m. Each is connected by a large bundle of cables that pierces the floor of the warehouse.</a:t>
            </a:r>
          </a:p>
          <a:p>
            <a:pPr marL="171450" indent="-171450">
              <a:buFont typeface="Arial" panose="020B0604020202020204" pitchFamily="34" charset="0"/>
              <a:buChar char="•"/>
            </a:pPr>
            <a:r>
              <a:rPr lang="en-US" sz="1000" dirty="0"/>
              <a:t>Star orders the players to retrieve unit 2-037 (2</a:t>
            </a:r>
            <a:r>
              <a:rPr lang="en-US" sz="1000" baseline="30000" dirty="0"/>
              <a:t>nd</a:t>
            </a:r>
            <a:r>
              <a:rPr lang="en-US" sz="1000" dirty="0"/>
              <a:t> bldg.). To leave the unit with a courier who will meet them anywhere on the mainland. Tells the runners to prepare for a fight once they enter the building. She then disconnects (she will be unconscious during transport).</a:t>
            </a:r>
          </a:p>
        </p:txBody>
      </p:sp>
      <p:sp>
        <p:nvSpPr>
          <p:cNvPr id="20" name="TextBox 19">
            <a:extLst>
              <a:ext uri="{FF2B5EF4-FFF2-40B4-BE49-F238E27FC236}">
                <a16:creationId xmlns:a16="http://schemas.microsoft.com/office/drawing/2014/main" id="{5D3E113F-2033-BD26-6FA9-75A3C83D86B2}"/>
              </a:ext>
            </a:extLst>
          </p:cNvPr>
          <p:cNvSpPr txBox="1"/>
          <p:nvPr/>
        </p:nvSpPr>
        <p:spPr>
          <a:xfrm>
            <a:off x="3758374" y="5703103"/>
            <a:ext cx="3083510" cy="1785104"/>
          </a:xfrm>
          <a:prstGeom prst="rect">
            <a:avLst/>
          </a:prstGeom>
          <a:noFill/>
          <a:ln>
            <a:solidFill>
              <a:schemeClr val="tx1"/>
            </a:solidFill>
          </a:ln>
        </p:spPr>
        <p:txBody>
          <a:bodyPr wrap="square" rtlCol="0">
            <a:spAutoFit/>
          </a:bodyPr>
          <a:lstStyle/>
          <a:p>
            <a:r>
              <a:rPr lang="en-US" sz="1000" dirty="0"/>
              <a:t>Scene 4 (Combat). </a:t>
            </a:r>
            <a:r>
              <a:rPr lang="en-US" sz="1000" b="1" u="sng" dirty="0"/>
              <a:t>Setting</a:t>
            </a:r>
            <a:r>
              <a:rPr lang="en-US" sz="1000" dirty="0"/>
              <a:t>: The highway ambush. </a:t>
            </a:r>
            <a:r>
              <a:rPr lang="en-US" sz="1000" b="1" u="sng" dirty="0"/>
              <a:t>Edge</a:t>
            </a:r>
            <a:r>
              <a:rPr lang="en-US" sz="1000" dirty="0"/>
              <a:t>: 1 per 2 successes in Scene 3 for each player (max 2). </a:t>
            </a:r>
            <a:r>
              <a:rPr lang="en-US" sz="1000" b="1" u="sng" dirty="0"/>
              <a:t>Challenges</a:t>
            </a:r>
            <a:r>
              <a:rPr lang="en-US" sz="1000" dirty="0"/>
              <a:t>: 1 enemy per player (max 4). Choose from: </a:t>
            </a:r>
          </a:p>
          <a:p>
            <a:pPr marL="171450" indent="-171450">
              <a:buFont typeface="Arial" panose="020B0604020202020204" pitchFamily="34" charset="0"/>
              <a:buChar char="•"/>
            </a:pPr>
            <a:r>
              <a:rPr lang="en-US" sz="1000" dirty="0"/>
              <a:t>Patrolman (CRB 206)</a:t>
            </a:r>
          </a:p>
          <a:p>
            <a:pPr marL="171450" indent="-171450">
              <a:buFont typeface="Arial" panose="020B0604020202020204" pitchFamily="34" charset="0"/>
              <a:buChar char="•"/>
            </a:pPr>
            <a:r>
              <a:rPr lang="en-US" sz="1000" dirty="0"/>
              <a:t>Decker (CRB 205)</a:t>
            </a:r>
          </a:p>
          <a:p>
            <a:pPr marL="171450" indent="-171450">
              <a:buFont typeface="Arial" panose="020B0604020202020204" pitchFamily="34" charset="0"/>
              <a:buChar char="•"/>
            </a:pPr>
            <a:r>
              <a:rPr lang="en-US" sz="1000" dirty="0"/>
              <a:t>Combat Mage (CRB 206)</a:t>
            </a:r>
          </a:p>
          <a:p>
            <a:pPr marL="171450" indent="-171450">
              <a:buFont typeface="Arial" panose="020B0604020202020204" pitchFamily="34" charset="0"/>
              <a:buChar char="•"/>
            </a:pPr>
            <a:r>
              <a:rPr lang="en-US" sz="1000" dirty="0"/>
              <a:t>SWAT Officer (CRB 206)</a:t>
            </a:r>
          </a:p>
          <a:p>
            <a:r>
              <a:rPr lang="en-US" sz="1000" dirty="0"/>
              <a:t>Electronics (Hardware, 7, 1 Major Action) Extended Test to disconnect the machine. The entire unit is 400kg. Players will need to figure out a way to get the unit off the island.</a:t>
            </a:r>
          </a:p>
        </p:txBody>
      </p:sp>
      <p:sp>
        <p:nvSpPr>
          <p:cNvPr id="21" name="TextBox 20">
            <a:extLst>
              <a:ext uri="{FF2B5EF4-FFF2-40B4-BE49-F238E27FC236}">
                <a16:creationId xmlns:a16="http://schemas.microsoft.com/office/drawing/2014/main" id="{7E49FCE0-D5F0-153E-9313-B502953E9137}"/>
              </a:ext>
            </a:extLst>
          </p:cNvPr>
          <p:cNvSpPr txBox="1"/>
          <p:nvPr/>
        </p:nvSpPr>
        <p:spPr>
          <a:xfrm>
            <a:off x="3786621" y="7572361"/>
            <a:ext cx="3045593" cy="1631216"/>
          </a:xfrm>
          <a:prstGeom prst="rect">
            <a:avLst/>
          </a:prstGeom>
          <a:noFill/>
          <a:ln>
            <a:solidFill>
              <a:schemeClr val="tx1"/>
            </a:solidFill>
          </a:ln>
        </p:spPr>
        <p:txBody>
          <a:bodyPr wrap="square" rtlCol="0">
            <a:spAutoFit/>
          </a:bodyPr>
          <a:lstStyle/>
          <a:p>
            <a:r>
              <a:rPr lang="en-US" sz="1000" dirty="0"/>
              <a:t>Picking Up the Pieces. </a:t>
            </a:r>
            <a:r>
              <a:rPr lang="en-US" sz="1000" b="1" dirty="0"/>
              <a:t>Pay: </a:t>
            </a:r>
            <a:r>
              <a:rPr lang="en-US" sz="1000" dirty="0"/>
              <a:t>negotiated base pay +</a:t>
            </a:r>
          </a:p>
          <a:p>
            <a:pPr marL="171450" indent="-171450">
              <a:buFont typeface="Arial" panose="020B0604020202020204" pitchFamily="34" charset="0"/>
              <a:buChar char="•"/>
            </a:pPr>
            <a:r>
              <a:rPr lang="en-US" sz="1000" dirty="0"/>
              <a:t>500¥ for getting the camera feed</a:t>
            </a:r>
          </a:p>
          <a:p>
            <a:pPr marL="171450" indent="-171450">
              <a:buFont typeface="Arial" panose="020B0604020202020204" pitchFamily="34" charset="0"/>
              <a:buChar char="•"/>
            </a:pPr>
            <a:r>
              <a:rPr lang="en-US" sz="1000" dirty="0"/>
              <a:t>1000¥ for securing the machine</a:t>
            </a:r>
          </a:p>
          <a:p>
            <a:pPr marL="171450" indent="-171450">
              <a:buFont typeface="Arial" panose="020B0604020202020204" pitchFamily="34" charset="0"/>
              <a:buChar char="•"/>
            </a:pPr>
            <a:r>
              <a:rPr lang="en-US" sz="1000" dirty="0"/>
              <a:t>1000¥ for getting the machine back to the courier </a:t>
            </a:r>
          </a:p>
          <a:p>
            <a:pPr marL="171450" indent="-171450">
              <a:buFont typeface="Arial" panose="020B0604020202020204" pitchFamily="34" charset="0"/>
              <a:buChar char="•"/>
            </a:pPr>
            <a:r>
              <a:rPr lang="en-US" sz="1000" dirty="0"/>
              <a:t>Max 3k per player</a:t>
            </a:r>
          </a:p>
          <a:p>
            <a:r>
              <a:rPr lang="en-US" sz="1000" b="1" u="sng" dirty="0"/>
              <a:t>Karma</a:t>
            </a:r>
            <a:r>
              <a:rPr lang="en-US" sz="1000" dirty="0"/>
              <a:t>: 3 karma for adventure survival. </a:t>
            </a:r>
          </a:p>
          <a:p>
            <a:r>
              <a:rPr lang="en-US" sz="1000" b="1" u="sng" dirty="0"/>
              <a:t>Contacts</a:t>
            </a:r>
            <a:r>
              <a:rPr lang="en-US" sz="1000" dirty="0"/>
              <a:t>: Yuriko Star (Corporations – </a:t>
            </a:r>
            <a:r>
              <a:rPr lang="en-US" sz="1000" dirty="0" err="1"/>
              <a:t>Renraku</a:t>
            </a:r>
            <a:r>
              <a:rPr lang="en-US" sz="1000" dirty="0"/>
              <a:t>, Data Havens, Connections 2 Rating 1). A </a:t>
            </a:r>
            <a:r>
              <a:rPr lang="en-US" sz="1000" dirty="0" err="1"/>
              <a:t>technomancer</a:t>
            </a:r>
            <a:r>
              <a:rPr lang="en-US" sz="1000" dirty="0"/>
              <a:t> that </a:t>
            </a:r>
            <a:r>
              <a:rPr lang="en-US" sz="1000" dirty="0" err="1"/>
              <a:t>Renraku</a:t>
            </a:r>
            <a:r>
              <a:rPr lang="en-US" sz="1000" dirty="0"/>
              <a:t> held since birth and made believe she was an AI.</a:t>
            </a:r>
            <a:endParaRPr lang="en-US" sz="1000" b="1" u="sng" dirty="0"/>
          </a:p>
        </p:txBody>
      </p:sp>
      <p:pic>
        <p:nvPicPr>
          <p:cNvPr id="3" name="Picture 2" descr="Table&#10;&#10;Description automatically generated">
            <a:extLst>
              <a:ext uri="{FF2B5EF4-FFF2-40B4-BE49-F238E27FC236}">
                <a16:creationId xmlns:a16="http://schemas.microsoft.com/office/drawing/2014/main" id="{CF0AEBD8-5943-426E-6F98-7EDE39B26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 y="3726075"/>
            <a:ext cx="3589867" cy="3846286"/>
          </a:xfrm>
          <a:prstGeom prst="rect">
            <a:avLst/>
          </a:prstGeom>
        </p:spPr>
      </p:pic>
    </p:spTree>
    <p:extLst>
      <p:ext uri="{BB962C8B-B14F-4D97-AF65-F5344CB8AC3E}">
        <p14:creationId xmlns:p14="http://schemas.microsoft.com/office/powerpoint/2010/main" val="565051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TotalTime>
  <Words>843</Words>
  <Application>Microsoft Office PowerPoint</Application>
  <PresentationFormat>Letter Paper (8.5x11 in)</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Rajput</dc:creator>
  <cp:lastModifiedBy>Zeshan Rajput</cp:lastModifiedBy>
  <cp:revision>9</cp:revision>
  <dcterms:created xsi:type="dcterms:W3CDTF">2022-06-14T13:32:13Z</dcterms:created>
  <dcterms:modified xsi:type="dcterms:W3CDTF">2022-07-06T01:18:54Z</dcterms:modified>
</cp:coreProperties>
</file>