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67" autoAdjust="0"/>
    <p:restoredTop sz="94660"/>
  </p:normalViewPr>
  <p:slideViewPr>
    <p:cSldViewPr snapToGrid="0">
      <p:cViewPr>
        <p:scale>
          <a:sx n="75" d="100"/>
          <a:sy n="75" d="100"/>
        </p:scale>
        <p:origin x="19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4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5A19-A5C3-44E5-A22A-FC6EDAC6AD5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RMissions/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hyperlink" Target="https://shadowrun.fandom.com/wiki/Outremer" TargetMode="External"/><Relationship Id="rId4" Type="http://schemas.openxmlformats.org/officeDocument/2006/relationships/hyperlink" Target="https://www.patreon.com/posts/543691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555D5-8802-AF71-814D-59AA6E8CF1A9}"/>
              </a:ext>
            </a:extLst>
          </p:cNvPr>
          <p:cNvSpPr txBox="1"/>
          <p:nvPr/>
        </p:nvSpPr>
        <p:spPr>
          <a:xfrm>
            <a:off x="3662848" y="7831320"/>
            <a:ext cx="324822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Return on Divestment</a:t>
            </a:r>
          </a:p>
          <a:p>
            <a:r>
              <a:rPr lang="en-US" sz="1200" dirty="0"/>
              <a:t>A Shadowrun 6e First Taste by Zeshan Rajput</a:t>
            </a:r>
          </a:p>
          <a:p>
            <a:r>
              <a:rPr lang="en-US" sz="1200" dirty="0">
                <a:hlinkClick r:id="rId2"/>
              </a:rPr>
              <a:t>https://creativecommons.org/licenses/by-sa/3.0/</a:t>
            </a:r>
            <a:endParaRPr lang="en-US" sz="1200" dirty="0"/>
          </a:p>
          <a:p>
            <a:r>
              <a:rPr lang="en-US" sz="1200" dirty="0"/>
              <a:t>CRB: Shadowrun 6</a:t>
            </a:r>
            <a:r>
              <a:rPr lang="en-US" sz="1200" baseline="30000" dirty="0"/>
              <a:t>th</a:t>
            </a:r>
            <a:r>
              <a:rPr lang="en-US" sz="1200" dirty="0"/>
              <a:t> Edition Core Rule Book</a:t>
            </a:r>
          </a:p>
          <a:p>
            <a:r>
              <a:rPr lang="en-US" sz="1200" dirty="0"/>
              <a:t>SMG: </a:t>
            </a:r>
            <a:r>
              <a:rPr lang="en-US" sz="1200" dirty="0">
                <a:hlinkClick r:id="rId3"/>
              </a:rPr>
              <a:t>Shadowrun Missions </a:t>
            </a:r>
            <a:r>
              <a:rPr lang="en-US" sz="1200" dirty="0"/>
              <a:t>Guide v1.6</a:t>
            </a:r>
          </a:p>
          <a:p>
            <a:r>
              <a:rPr lang="en-US" sz="1200" dirty="0"/>
              <a:t>Map Credit: </a:t>
            </a:r>
            <a:r>
              <a:rPr lang="en-US" sz="1200" dirty="0" err="1">
                <a:hlinkClick r:id="rId4"/>
              </a:rPr>
              <a:t>Fragmaps</a:t>
            </a:r>
            <a:r>
              <a:rPr lang="en-US" sz="1200" dirty="0">
                <a:hlinkClick r:id="rId4"/>
              </a:rPr>
              <a:t> on </a:t>
            </a:r>
            <a:r>
              <a:rPr lang="en-US" sz="1200" dirty="0" err="1">
                <a:hlinkClick r:id="rId4"/>
              </a:rPr>
              <a:t>Patreon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1570E-26B2-239A-C6EC-E135545DE7E9}"/>
              </a:ext>
            </a:extLst>
          </p:cNvPr>
          <p:cNvSpPr txBox="1"/>
          <p:nvPr/>
        </p:nvSpPr>
        <p:spPr>
          <a:xfrm>
            <a:off x="101600" y="50796"/>
            <a:ext cx="23164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The Plot</a:t>
            </a:r>
            <a:r>
              <a:rPr lang="en-US" sz="1000" dirty="0"/>
              <a:t>: A small village is being bulldozed by </a:t>
            </a:r>
            <a:r>
              <a:rPr lang="en-US" sz="1000" dirty="0" err="1"/>
              <a:t>Aztechnology</a:t>
            </a:r>
            <a:r>
              <a:rPr lang="en-US" sz="1000" dirty="0"/>
              <a:t>.  </a:t>
            </a:r>
            <a:r>
              <a:rPr lang="en-US" sz="1000" b="1" u="sng" dirty="0"/>
              <a:t>The Job</a:t>
            </a:r>
            <a:r>
              <a:rPr lang="en-US" sz="1000" dirty="0"/>
              <a:t>: Infiltrate the island and stall the demolition team. </a:t>
            </a:r>
            <a:r>
              <a:rPr lang="en-US" sz="1000" b="1" u="sng" dirty="0"/>
              <a:t>The Pay</a:t>
            </a:r>
            <a:r>
              <a:rPr lang="en-US" sz="1000" dirty="0"/>
              <a:t>: 500¥ up front, 1% of all damage done, penalty for collateral damage, max 3k.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C00C7-2314-8EEB-4624-8F43BFB1F202}"/>
              </a:ext>
            </a:extLst>
          </p:cNvPr>
          <p:cNvSpPr txBox="1"/>
          <p:nvPr/>
        </p:nvSpPr>
        <p:spPr>
          <a:xfrm>
            <a:off x="2494280" y="50796"/>
            <a:ext cx="43290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1 (Social). </a:t>
            </a:r>
            <a:r>
              <a:rPr lang="en-US" sz="1000" b="1" u="sng" dirty="0"/>
              <a:t>Setting</a:t>
            </a:r>
            <a:r>
              <a:rPr lang="en-US" sz="1000" dirty="0"/>
              <a:t>: An abandoned warehouse in Auburn. </a:t>
            </a:r>
            <a:r>
              <a:rPr lang="en-US" sz="1000" b="1" u="sng" dirty="0"/>
              <a:t>The Hook</a:t>
            </a:r>
            <a:r>
              <a:rPr lang="en-US" sz="1000" dirty="0"/>
              <a:t>: Runners were told by their fixers to meet here. Given dossiers with images, major skills, names of the rest of the team (have players introduce their characters). </a:t>
            </a:r>
            <a:r>
              <a:rPr lang="en-US" sz="1000" b="1" u="sng" dirty="0"/>
              <a:t>Events</a:t>
            </a:r>
            <a:r>
              <a:rPr lang="en-US" sz="1000" dirty="0"/>
              <a:t>: Mr. Johnson presents the job and terms. </a:t>
            </a:r>
            <a:r>
              <a:rPr lang="en-US" sz="1000" b="1" u="sng" dirty="0"/>
              <a:t>Negotiation</a:t>
            </a:r>
            <a:r>
              <a:rPr lang="en-US" sz="1000" dirty="0"/>
              <a:t>: per SMG p16, vs Influence 5 CHA 6, 5% increase/decrease in base pay per hit (max still 3k per SMG).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EBE2A-2275-5839-5C37-519015FCBCF9}"/>
              </a:ext>
            </a:extLst>
          </p:cNvPr>
          <p:cNvSpPr txBox="1"/>
          <p:nvPr/>
        </p:nvSpPr>
        <p:spPr>
          <a:xfrm>
            <a:off x="106426" y="1137876"/>
            <a:ext cx="342163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2 (Investigation). </a:t>
            </a:r>
            <a:r>
              <a:rPr lang="en-US" sz="1000" b="1" u="sng" dirty="0"/>
              <a:t>Setting</a:t>
            </a:r>
            <a:r>
              <a:rPr lang="en-US" sz="1000" dirty="0"/>
              <a:t>: per players. </a:t>
            </a:r>
            <a:r>
              <a:rPr lang="en-US" sz="1000" b="1" u="sng" dirty="0"/>
              <a:t>Available Info</a:t>
            </a:r>
            <a:r>
              <a:rPr lang="en-US" sz="10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Island 37 is in </a:t>
            </a:r>
            <a:r>
              <a:rPr lang="en-US" sz="1000" dirty="0">
                <a:hlinkClick r:id="rId5"/>
              </a:rPr>
              <a:t>Outremer</a:t>
            </a:r>
            <a:r>
              <a:rPr lang="en-US" sz="1000" dirty="0"/>
              <a:t>. It was recently sold by </a:t>
            </a:r>
            <a:r>
              <a:rPr lang="en-US" sz="1000" dirty="0" err="1"/>
              <a:t>Mitsuhama</a:t>
            </a:r>
            <a:r>
              <a:rPr lang="en-US" sz="1000" dirty="0"/>
              <a:t> to </a:t>
            </a:r>
            <a:r>
              <a:rPr lang="en-US" sz="1000" dirty="0" err="1"/>
              <a:t>Aztecnology</a:t>
            </a:r>
            <a:r>
              <a:rPr lang="en-US" sz="1000" dirty="0"/>
              <a:t> as part of a deal.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Island 37 was not an MCT "Zero Zone", but the area was restricted to MCT employees and their immediate families. They created a home for themselves on the island over the last decade.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Aztecnology</a:t>
            </a:r>
            <a:r>
              <a:rPr lang="en-US" sz="1000" dirty="0"/>
              <a:t> is not interested in having MCT aligned persons on their island. While MCT employees were given meager relocation packages, their families were not.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There is one primary dock functioning on the island, but there are a few other beaches accessible via dinghy.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While </a:t>
            </a:r>
            <a:r>
              <a:rPr lang="en-US" sz="1000" dirty="0" err="1"/>
              <a:t>Aztecnology</a:t>
            </a:r>
            <a:r>
              <a:rPr lang="en-US" sz="1000" dirty="0"/>
              <a:t> isn't normally known for Matrix defense, much of the MCT infrastructure was repurposed. The island host is around Rating 7-9.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Aztecnology</a:t>
            </a:r>
            <a:r>
              <a:rPr lang="en-US" sz="1000" dirty="0"/>
              <a:t> has deployed mundane and magical forces to manage the currently peaceful protests from the villagers.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 MCT director, Michiko Sakata, was the overseer on the island and was rumored to have her own family on the island. (She's the client for this run).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9AA5A-5E07-DDFE-AFFD-E969BC37256A}"/>
              </a:ext>
            </a:extLst>
          </p:cNvPr>
          <p:cNvSpPr txBox="1"/>
          <p:nvPr/>
        </p:nvSpPr>
        <p:spPr>
          <a:xfrm>
            <a:off x="3575083" y="1134104"/>
            <a:ext cx="324822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Optional Rules for Initiative. </a:t>
            </a:r>
            <a:r>
              <a:rPr lang="en-US" sz="1000" b="1" u="sng" dirty="0"/>
              <a:t>Purpose</a:t>
            </a:r>
            <a:r>
              <a:rPr lang="en-US" sz="1000" dirty="0"/>
              <a:t>: Get all players involved in all scenes at First Taste. </a:t>
            </a:r>
            <a:r>
              <a:rPr lang="en-US" sz="1000" b="1" u="sng" dirty="0"/>
              <a:t>Social</a:t>
            </a:r>
            <a:r>
              <a:rPr lang="en-US" sz="1000" dirty="0"/>
              <a:t>: Influence + CHA. # hits determines order. Ties: Edge, CHA, INT, Coin Flip.  </a:t>
            </a:r>
            <a:r>
              <a:rPr lang="en-US" sz="1000" b="1" u="sng" dirty="0"/>
              <a:t>Investigation</a:t>
            </a:r>
            <a:r>
              <a:rPr lang="en-US" sz="1000" dirty="0"/>
              <a:t>: Perception + INT. # hits determines order. Ties: Edge, INT, REA, Coin Flip.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8DFFD-68C3-AAAD-211B-631B2382B9D9}"/>
              </a:ext>
            </a:extLst>
          </p:cNvPr>
          <p:cNvSpPr txBox="1"/>
          <p:nvPr/>
        </p:nvSpPr>
        <p:spPr>
          <a:xfrm>
            <a:off x="3575083" y="2060303"/>
            <a:ext cx="324822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3 (Investigation). </a:t>
            </a:r>
            <a:r>
              <a:rPr lang="en-US" sz="1000" b="1" u="sng" dirty="0"/>
              <a:t>Setting</a:t>
            </a:r>
            <a:r>
              <a:rPr lang="en-US" sz="1000" dirty="0"/>
              <a:t>: Island 37. </a:t>
            </a:r>
            <a:r>
              <a:rPr lang="en-US" sz="1000" b="1" u="sng" dirty="0"/>
              <a:t>Edge</a:t>
            </a:r>
            <a:r>
              <a:rPr lang="en-US" sz="1000" dirty="0"/>
              <a:t>: 1 per 2 successes in Scene 2 for each player (max 2). </a:t>
            </a:r>
            <a:r>
              <a:rPr lang="en-US" sz="1000" b="1" u="sng" dirty="0"/>
              <a:t>Challenges</a:t>
            </a:r>
            <a:r>
              <a:rPr lang="en-US" sz="10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players can arrive on the island with relevant skill checks. Guards at the dock are Patrolmen (stats: CRB 206). Routine shipments are scanned by a Doberman with a </a:t>
            </a:r>
            <a:r>
              <a:rPr lang="en-US" sz="1000" dirty="0" err="1"/>
              <a:t>chemsniffer</a:t>
            </a:r>
            <a:r>
              <a:rPr lang="en-US" sz="1000" dirty="0"/>
              <a:t> (rating 3, CRB 242).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equipment is in use during the day, and at night are parked in a nearby construction site.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area around the equipment is patrolled by fly spies, rating 1 watcher spirits, and occasionally two person patrols.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Players can use a variety of skills to destroy the equipment.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The crane is valued at 100,000¥.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The mobile office, including the rating 4 host in it, is worth 75,000¥.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The various portable lights and smaller construction drones are worth 25,000¥ total.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 Another 25,000¥ can be destroyed by eliminating all the construction materials.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E113F-2033-BD26-6FA9-75A3C83D86B2}"/>
              </a:ext>
            </a:extLst>
          </p:cNvPr>
          <p:cNvSpPr txBox="1"/>
          <p:nvPr/>
        </p:nvSpPr>
        <p:spPr>
          <a:xfrm>
            <a:off x="3575083" y="5275793"/>
            <a:ext cx="324822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4 (Combat). </a:t>
            </a:r>
            <a:r>
              <a:rPr lang="en-US" sz="1000" b="1" u="sng" dirty="0"/>
              <a:t>Setting</a:t>
            </a:r>
            <a:r>
              <a:rPr lang="en-US" sz="1000" dirty="0"/>
              <a:t>: The Construction Site. </a:t>
            </a:r>
            <a:r>
              <a:rPr lang="en-US" sz="1000" b="1" u="sng" dirty="0"/>
              <a:t>Edge</a:t>
            </a:r>
            <a:r>
              <a:rPr lang="en-US" sz="1000" dirty="0"/>
              <a:t>: 1 per player if they get advanced notice, 1 more (max 2) if they set up an ambush.  </a:t>
            </a:r>
            <a:r>
              <a:rPr lang="en-US" sz="1000" b="1" u="sng" dirty="0"/>
              <a:t>Challenges</a:t>
            </a:r>
            <a:r>
              <a:rPr lang="en-US" sz="1000" dirty="0"/>
              <a:t>: 1 enemy per player (max 4). Choose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Patrolman (CRB 206)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Decker (CRB 205)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Combat Mage (CRB 206)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SWAT Officer (CRB 206)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9FCE0-D5F0-153E-9313-B502953E9137}"/>
              </a:ext>
            </a:extLst>
          </p:cNvPr>
          <p:cNvSpPr txBox="1"/>
          <p:nvPr/>
        </p:nvSpPr>
        <p:spPr>
          <a:xfrm>
            <a:off x="3575084" y="6694798"/>
            <a:ext cx="324822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Picking Up the Pieces. </a:t>
            </a:r>
            <a:r>
              <a:rPr lang="en-US" sz="1000" b="1" dirty="0"/>
              <a:t>Pay: </a:t>
            </a:r>
            <a:r>
              <a:rPr lang="en-US" sz="1000" dirty="0"/>
              <a:t>negotiated base pay plus bonus for destruction, </a:t>
            </a:r>
            <a:r>
              <a:rPr lang="en-US" sz="1000" dirty="0" err="1"/>
              <a:t>penaltiy</a:t>
            </a:r>
            <a:r>
              <a:rPr lang="en-US" sz="1000" dirty="0"/>
              <a:t> for collateral damage. Max 3k per player</a:t>
            </a:r>
          </a:p>
          <a:p>
            <a:r>
              <a:rPr lang="en-US" sz="1000" b="1" u="sng" dirty="0"/>
              <a:t>Karma</a:t>
            </a:r>
            <a:r>
              <a:rPr lang="en-US" sz="1000" dirty="0"/>
              <a:t>: 3 karma for adventure survival. </a:t>
            </a:r>
          </a:p>
          <a:p>
            <a:r>
              <a:rPr lang="en-US" sz="1000" b="1" u="sng" dirty="0"/>
              <a:t>Contacts</a:t>
            </a:r>
            <a:r>
              <a:rPr lang="en-US" sz="1000" dirty="0"/>
              <a:t>: Yuriko Star (Corporations – </a:t>
            </a:r>
            <a:r>
              <a:rPr lang="en-US" sz="1000" dirty="0" err="1"/>
              <a:t>Renraku</a:t>
            </a:r>
            <a:r>
              <a:rPr lang="en-US" sz="1000" dirty="0"/>
              <a:t>, Data Havens, Connections 2 Rating 1). A </a:t>
            </a:r>
            <a:r>
              <a:rPr lang="en-US" sz="1000" dirty="0" err="1"/>
              <a:t>technomancer</a:t>
            </a:r>
            <a:r>
              <a:rPr lang="en-US" sz="1000" dirty="0"/>
              <a:t> that </a:t>
            </a:r>
            <a:r>
              <a:rPr lang="en-US" sz="1000" dirty="0" err="1"/>
              <a:t>Renraku</a:t>
            </a:r>
            <a:r>
              <a:rPr lang="en-US" sz="1000" dirty="0"/>
              <a:t> held since birth and made believe she was an AI.</a:t>
            </a:r>
            <a:endParaRPr lang="en-US" sz="1000" b="1" u="sng" dirty="0"/>
          </a:p>
        </p:txBody>
      </p:sp>
      <p:pic>
        <p:nvPicPr>
          <p:cNvPr id="6" name="Picture 5" descr="A picture containing text, indoor, old, dirty&#10;&#10;Description automatically generated">
            <a:extLst>
              <a:ext uri="{FF2B5EF4-FFF2-40B4-BE49-F238E27FC236}">
                <a16:creationId xmlns:a16="http://schemas.microsoft.com/office/drawing/2014/main" id="{D8FB4A47-D2DF-811F-6B8D-982ACF03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367052"/>
            <a:ext cx="3426460" cy="47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741</Words>
  <Application>Microsoft Office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Rajput</dc:creator>
  <cp:lastModifiedBy>Zeshan Rajput</cp:lastModifiedBy>
  <cp:revision>9</cp:revision>
  <dcterms:created xsi:type="dcterms:W3CDTF">2022-06-14T13:32:13Z</dcterms:created>
  <dcterms:modified xsi:type="dcterms:W3CDTF">2022-07-04T22:54:35Z</dcterms:modified>
</cp:coreProperties>
</file>