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667" autoAdjust="0"/>
    <p:restoredTop sz="94660"/>
  </p:normalViewPr>
  <p:slideViewPr>
    <p:cSldViewPr snapToGrid="0">
      <p:cViewPr varScale="1">
        <p:scale>
          <a:sx n="58" d="100"/>
          <a:sy n="58" d="100"/>
        </p:scale>
        <p:origin x="234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4F5A19-A5C3-44E5-A22A-FC6EDAC6AD5D}" type="datetimeFigureOut">
              <a:rPr lang="en-US" smtClean="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59478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5A19-A5C3-44E5-A22A-FC6EDAC6AD5D}" type="datetimeFigureOut">
              <a:rPr lang="en-US" smtClean="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244978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5A19-A5C3-44E5-A22A-FC6EDAC6AD5D}" type="datetimeFigureOut">
              <a:rPr lang="en-US" smtClean="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322283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5A19-A5C3-44E5-A22A-FC6EDAC6AD5D}" type="datetimeFigureOut">
              <a:rPr lang="en-US" smtClean="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40266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5A19-A5C3-44E5-A22A-FC6EDAC6AD5D}" type="datetimeFigureOut">
              <a:rPr lang="en-US" smtClean="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4291063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F5A19-A5C3-44E5-A22A-FC6EDAC6AD5D}" type="datetimeFigureOut">
              <a:rPr lang="en-US" smtClean="0"/>
              <a:t>7/10/2022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315492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4F5A19-A5C3-44E5-A22A-FC6EDAC6AD5D}" type="datetimeFigureOut">
              <a:rPr lang="en-US" smtClean="0"/>
              <a:t>7/10/2022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383998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F5A19-A5C3-44E5-A22A-FC6EDAC6AD5D}" type="datetimeFigureOut">
              <a:rPr lang="en-US" smtClean="0"/>
              <a:t>7/10/2022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1216629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F5A19-A5C3-44E5-A22A-FC6EDAC6AD5D}" type="datetimeFigureOut">
              <a:rPr lang="en-US" smtClean="0"/>
              <a:t>7/10/2022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2386316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74F5A19-A5C3-44E5-A22A-FC6EDAC6AD5D}" type="datetimeFigureOut">
              <a:rPr lang="en-US" smtClean="0"/>
              <a:t>7/10/2022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24419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74F5A19-A5C3-44E5-A22A-FC6EDAC6AD5D}" type="datetimeFigureOut">
              <a:rPr lang="en-US" smtClean="0"/>
              <a:t>7/10/2022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412354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874F5A19-A5C3-44E5-A22A-FC6EDAC6AD5D}" type="datetimeFigureOut">
              <a:rPr lang="en-US" smtClean="0"/>
              <a:t>7/10/2022</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7471EF1E-5BC9-4CEA-8A82-8DC08308762C}" type="slidenum">
              <a:rPr lang="en-US" smtClean="0"/>
              <a:t>‹#›</a:t>
            </a:fld>
            <a:endParaRPr lang="en-US"/>
          </a:p>
        </p:txBody>
      </p:sp>
    </p:spTree>
    <p:extLst>
      <p:ext uri="{BB962C8B-B14F-4D97-AF65-F5344CB8AC3E}">
        <p14:creationId xmlns:p14="http://schemas.microsoft.com/office/powerpoint/2010/main" val="35335899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acebook.com/SRMissions/" TargetMode="External"/><Relationship Id="rId2" Type="http://schemas.openxmlformats.org/officeDocument/2006/relationships/hyperlink" Target="https://creativecommons.org/licenses/by-sa/3.0/" TargetMode="External"/><Relationship Id="rId1" Type="http://schemas.openxmlformats.org/officeDocument/2006/relationships/slideLayout" Target="../slideLayouts/slideLayout7.xml"/><Relationship Id="rId5" Type="http://schemas.openxmlformats.org/officeDocument/2006/relationships/image" Target="../media/image1.jpg"/><Relationship Id="rId4" Type="http://schemas.openxmlformats.org/officeDocument/2006/relationships/hyperlink" Target="https://www.patreon.com/posts/4816406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A555D5-8802-AF71-814D-59AA6E8CF1A9}"/>
              </a:ext>
            </a:extLst>
          </p:cNvPr>
          <p:cNvSpPr txBox="1"/>
          <p:nvPr/>
        </p:nvSpPr>
        <p:spPr>
          <a:xfrm>
            <a:off x="34694" y="7375182"/>
            <a:ext cx="3248223" cy="1261884"/>
          </a:xfrm>
          <a:prstGeom prst="rect">
            <a:avLst/>
          </a:prstGeom>
          <a:noFill/>
          <a:ln>
            <a:noFill/>
          </a:ln>
        </p:spPr>
        <p:txBody>
          <a:bodyPr wrap="square" rtlCol="0">
            <a:spAutoFit/>
          </a:bodyPr>
          <a:lstStyle/>
          <a:p>
            <a:r>
              <a:rPr lang="en-US" sz="1600" dirty="0">
                <a:latin typeface="Arial Black" panose="020B0A04020102020204" pitchFamily="34" charset="0"/>
              </a:rPr>
              <a:t>Inferno</a:t>
            </a:r>
          </a:p>
          <a:p>
            <a:r>
              <a:rPr lang="en-US" sz="1200" dirty="0"/>
              <a:t>A Shadowrun 6e First Taste by Zeshan Rajput</a:t>
            </a:r>
          </a:p>
          <a:p>
            <a:r>
              <a:rPr lang="en-US" sz="1200" dirty="0">
                <a:hlinkClick r:id="rId2"/>
              </a:rPr>
              <a:t>https://creativecommons.org/licenses/by-sa/3.0/</a:t>
            </a:r>
            <a:endParaRPr lang="en-US" sz="1200" dirty="0"/>
          </a:p>
          <a:p>
            <a:r>
              <a:rPr lang="en-US" sz="1200" dirty="0"/>
              <a:t>CRB: Shadowrun 6</a:t>
            </a:r>
            <a:r>
              <a:rPr lang="en-US" sz="1200" baseline="30000" dirty="0"/>
              <a:t>th</a:t>
            </a:r>
            <a:r>
              <a:rPr lang="en-US" sz="1200" dirty="0"/>
              <a:t> Edition Core Rule Book</a:t>
            </a:r>
          </a:p>
          <a:p>
            <a:r>
              <a:rPr lang="en-US" sz="1200" dirty="0"/>
              <a:t>SMG: </a:t>
            </a:r>
            <a:r>
              <a:rPr lang="en-US" sz="1200" dirty="0">
                <a:hlinkClick r:id="rId3"/>
              </a:rPr>
              <a:t>Shadowrun Missions </a:t>
            </a:r>
            <a:r>
              <a:rPr lang="en-US" sz="1200" dirty="0"/>
              <a:t>Guide v1.6</a:t>
            </a:r>
          </a:p>
          <a:p>
            <a:r>
              <a:rPr lang="en-US" sz="1200" dirty="0"/>
              <a:t>Map Credit: </a:t>
            </a:r>
            <a:r>
              <a:rPr lang="en-US" sz="1200" dirty="0" err="1">
                <a:hlinkClick r:id="rId4"/>
              </a:rPr>
              <a:t>Fragmaps</a:t>
            </a:r>
            <a:r>
              <a:rPr lang="en-US" sz="1200" dirty="0">
                <a:hlinkClick r:id="rId4"/>
              </a:rPr>
              <a:t> on </a:t>
            </a:r>
            <a:r>
              <a:rPr lang="en-US" sz="1200" dirty="0" err="1">
                <a:hlinkClick r:id="rId4"/>
              </a:rPr>
              <a:t>Patreon</a:t>
            </a:r>
            <a:endParaRPr lang="en-US" sz="1200" dirty="0"/>
          </a:p>
        </p:txBody>
      </p:sp>
      <p:sp>
        <p:nvSpPr>
          <p:cNvPr id="5" name="TextBox 4">
            <a:extLst>
              <a:ext uri="{FF2B5EF4-FFF2-40B4-BE49-F238E27FC236}">
                <a16:creationId xmlns:a16="http://schemas.microsoft.com/office/drawing/2014/main" id="{B1E1570E-26B2-239A-C6EC-E135545DE7E9}"/>
              </a:ext>
            </a:extLst>
          </p:cNvPr>
          <p:cNvSpPr txBox="1"/>
          <p:nvPr/>
        </p:nvSpPr>
        <p:spPr>
          <a:xfrm>
            <a:off x="101600" y="50796"/>
            <a:ext cx="2316480" cy="1015663"/>
          </a:xfrm>
          <a:prstGeom prst="rect">
            <a:avLst/>
          </a:prstGeom>
          <a:noFill/>
          <a:ln>
            <a:solidFill>
              <a:schemeClr val="tx1"/>
            </a:solidFill>
          </a:ln>
        </p:spPr>
        <p:txBody>
          <a:bodyPr wrap="square" rtlCol="0">
            <a:spAutoFit/>
          </a:bodyPr>
          <a:lstStyle/>
          <a:p>
            <a:r>
              <a:rPr lang="en-US" sz="1000" b="1" u="sng" dirty="0"/>
              <a:t>The Plot</a:t>
            </a:r>
            <a:r>
              <a:rPr lang="en-US" sz="1000" dirty="0"/>
              <a:t>: A small </a:t>
            </a:r>
            <a:r>
              <a:rPr lang="en-US" sz="1000" dirty="0" err="1"/>
              <a:t>corp</a:t>
            </a:r>
            <a:r>
              <a:rPr lang="en-US" sz="1000" dirty="0"/>
              <a:t> is being bought out by </a:t>
            </a:r>
            <a:r>
              <a:rPr lang="en-US" sz="1000" dirty="0" err="1"/>
              <a:t>Saeder</a:t>
            </a:r>
            <a:r>
              <a:rPr lang="en-US" sz="1000" dirty="0"/>
              <a:t>-Krupp over an HMHVV IA strain. </a:t>
            </a:r>
            <a:r>
              <a:rPr lang="en-US" sz="1000" b="1" u="sng" dirty="0"/>
              <a:t>The Job</a:t>
            </a:r>
            <a:r>
              <a:rPr lang="en-US" sz="1000" dirty="0"/>
              <a:t>: Infiltrate the </a:t>
            </a:r>
            <a:r>
              <a:rPr lang="en-US" sz="1000" dirty="0" err="1"/>
              <a:t>corp</a:t>
            </a:r>
            <a:r>
              <a:rPr lang="en-US" sz="1000" dirty="0"/>
              <a:t>, steal the samples, and destroy everything else. </a:t>
            </a:r>
            <a:r>
              <a:rPr lang="en-US" sz="1000" b="1" u="sng" dirty="0"/>
              <a:t>The Pay</a:t>
            </a:r>
            <a:r>
              <a:rPr lang="en-US" sz="1000" dirty="0"/>
              <a:t>: 500¥ up front, 1000¥ for the sample, bonus for destruction.  </a:t>
            </a:r>
          </a:p>
        </p:txBody>
      </p:sp>
      <p:sp>
        <p:nvSpPr>
          <p:cNvPr id="7" name="TextBox 6">
            <a:extLst>
              <a:ext uri="{FF2B5EF4-FFF2-40B4-BE49-F238E27FC236}">
                <a16:creationId xmlns:a16="http://schemas.microsoft.com/office/drawing/2014/main" id="{743C00C7-2314-8EEB-4624-8F43BFB1F202}"/>
              </a:ext>
            </a:extLst>
          </p:cNvPr>
          <p:cNvSpPr txBox="1"/>
          <p:nvPr/>
        </p:nvSpPr>
        <p:spPr>
          <a:xfrm>
            <a:off x="2494280" y="50796"/>
            <a:ext cx="4329026" cy="1015663"/>
          </a:xfrm>
          <a:prstGeom prst="rect">
            <a:avLst/>
          </a:prstGeom>
          <a:noFill/>
          <a:ln>
            <a:solidFill>
              <a:schemeClr val="tx1"/>
            </a:solidFill>
          </a:ln>
        </p:spPr>
        <p:txBody>
          <a:bodyPr wrap="square" rtlCol="0">
            <a:spAutoFit/>
          </a:bodyPr>
          <a:lstStyle/>
          <a:p>
            <a:r>
              <a:rPr lang="en-US" sz="1000" dirty="0"/>
              <a:t>Scene 1 (Social). </a:t>
            </a:r>
            <a:r>
              <a:rPr lang="en-US" sz="1000" b="1" u="sng" dirty="0"/>
              <a:t>Setting</a:t>
            </a:r>
            <a:r>
              <a:rPr lang="en-US" sz="1000" dirty="0"/>
              <a:t>: Dante's Inferno, Downtown. </a:t>
            </a:r>
            <a:r>
              <a:rPr lang="en-US" sz="1000" b="1" u="sng" dirty="0"/>
              <a:t>The Hook</a:t>
            </a:r>
            <a:r>
              <a:rPr lang="en-US" sz="1000" dirty="0"/>
              <a:t>: Runners were told by their fixers to meet here. Given dossiers with images, major skills, names of the rest of the team (have players introduce their characters). </a:t>
            </a:r>
            <a:r>
              <a:rPr lang="en-US" sz="1000" b="1" u="sng" dirty="0"/>
              <a:t>Events</a:t>
            </a:r>
            <a:r>
              <a:rPr lang="en-US" sz="1000" dirty="0"/>
              <a:t>: Influence + CHA (3) – Bartender directs the player to a back room where Mr. Johnson awaits. </a:t>
            </a:r>
            <a:r>
              <a:rPr lang="en-US" sz="1000" b="1" u="sng" dirty="0"/>
              <a:t>Negotiation</a:t>
            </a:r>
            <a:r>
              <a:rPr lang="en-US" sz="1000" dirty="0"/>
              <a:t>: per SMG p16, vs Influence 5 CHA 6, 5% increase/decrease in base pay per hit (max still 3k per SMG). </a:t>
            </a:r>
          </a:p>
        </p:txBody>
      </p:sp>
      <p:sp>
        <p:nvSpPr>
          <p:cNvPr id="8" name="TextBox 7">
            <a:extLst>
              <a:ext uri="{FF2B5EF4-FFF2-40B4-BE49-F238E27FC236}">
                <a16:creationId xmlns:a16="http://schemas.microsoft.com/office/drawing/2014/main" id="{6A3EBE2A-2275-5839-5C37-519015FCBCF9}"/>
              </a:ext>
            </a:extLst>
          </p:cNvPr>
          <p:cNvSpPr txBox="1"/>
          <p:nvPr/>
        </p:nvSpPr>
        <p:spPr>
          <a:xfrm>
            <a:off x="106425" y="1137876"/>
            <a:ext cx="3908983" cy="2092881"/>
          </a:xfrm>
          <a:prstGeom prst="rect">
            <a:avLst/>
          </a:prstGeom>
          <a:noFill/>
          <a:ln>
            <a:solidFill>
              <a:schemeClr val="tx1"/>
            </a:solidFill>
          </a:ln>
        </p:spPr>
        <p:txBody>
          <a:bodyPr wrap="square" rtlCol="0">
            <a:spAutoFit/>
          </a:bodyPr>
          <a:lstStyle/>
          <a:p>
            <a:r>
              <a:rPr lang="en-US" sz="1000" dirty="0"/>
              <a:t>Scene 2 (Investigation). </a:t>
            </a:r>
            <a:r>
              <a:rPr lang="en-US" sz="1000" b="1" u="sng" dirty="0"/>
              <a:t>Setting</a:t>
            </a:r>
            <a:r>
              <a:rPr lang="en-US" sz="1000" dirty="0"/>
              <a:t>: per players. </a:t>
            </a:r>
            <a:r>
              <a:rPr lang="en-US" sz="1000" b="1" u="sng" dirty="0"/>
              <a:t>Available Info</a:t>
            </a:r>
            <a:r>
              <a:rPr lang="en-US" sz="1000" dirty="0"/>
              <a:t>: </a:t>
            </a:r>
          </a:p>
          <a:p>
            <a:pPr marL="171450" indent="-171450">
              <a:buFont typeface="Arial" panose="020B0604020202020204" pitchFamily="34" charset="0"/>
              <a:buChar char="•"/>
            </a:pPr>
            <a:r>
              <a:rPr lang="en-US" sz="1000" dirty="0"/>
              <a:t>Crucible was a corporate non-entity. Maybe a dozen researchers and staff that made custom reagents as testing supplies for specialized laboratories. Overnight they were upgraded to A rating and are now the subject of a bidding war.</a:t>
            </a:r>
          </a:p>
          <a:p>
            <a:pPr marL="171450" indent="-171450">
              <a:buFont typeface="Arial" panose="020B0604020202020204" pitchFamily="34" charset="0"/>
              <a:buChar char="•"/>
            </a:pPr>
            <a:r>
              <a:rPr lang="en-US" sz="1000" dirty="0"/>
              <a:t>Four weeks ago they brought on a new hire, Dr Vijay Kaki. Vijay has very little published research himself, but was an assistant lab tech during the Boston Lockdown. </a:t>
            </a:r>
          </a:p>
          <a:p>
            <a:pPr marL="171450" indent="-171450">
              <a:buFont typeface="Arial" panose="020B0604020202020204" pitchFamily="34" charset="0"/>
              <a:buChar char="•"/>
            </a:pPr>
            <a:r>
              <a:rPr lang="en-US" sz="1000" dirty="0"/>
              <a:t>There are no pictures of Vijay after the Lockdown taken in daylight.</a:t>
            </a:r>
          </a:p>
          <a:p>
            <a:pPr marL="171450" indent="-171450">
              <a:buFont typeface="Arial" panose="020B0604020202020204" pitchFamily="34" charset="0"/>
              <a:buChar char="•"/>
            </a:pPr>
            <a:r>
              <a:rPr lang="en-US" sz="1000" dirty="0"/>
              <a:t>HMHVV IA is the Bruckner-Langer strain, isolated in 2046 and believed to result in Nosferatu and maybe </a:t>
            </a:r>
            <a:r>
              <a:rPr lang="en-US" sz="1000" dirty="0" err="1"/>
              <a:t>mutaqua</a:t>
            </a:r>
            <a:r>
              <a:rPr lang="en-US" sz="1000" dirty="0"/>
              <a:t>. </a:t>
            </a:r>
          </a:p>
          <a:p>
            <a:pPr marL="171450" indent="-171450">
              <a:buFont typeface="Arial" panose="020B0604020202020204" pitchFamily="34" charset="0"/>
              <a:buChar char="•"/>
            </a:pPr>
            <a:r>
              <a:rPr lang="en-US" sz="1000" dirty="0"/>
              <a:t>Crucible itself has no physical presence, but a holding </a:t>
            </a:r>
            <a:r>
              <a:rPr lang="en-US" sz="1000" dirty="0" err="1"/>
              <a:t>corp</a:t>
            </a:r>
            <a:r>
              <a:rPr lang="en-US" sz="1000" dirty="0"/>
              <a:t> has a warehouse in Puyallup.</a:t>
            </a:r>
          </a:p>
        </p:txBody>
      </p:sp>
      <p:sp>
        <p:nvSpPr>
          <p:cNvPr id="10" name="TextBox 9">
            <a:extLst>
              <a:ext uri="{FF2B5EF4-FFF2-40B4-BE49-F238E27FC236}">
                <a16:creationId xmlns:a16="http://schemas.microsoft.com/office/drawing/2014/main" id="{43C9AA5A-5E07-DDFE-AFFD-E969BC37256A}"/>
              </a:ext>
            </a:extLst>
          </p:cNvPr>
          <p:cNvSpPr txBox="1"/>
          <p:nvPr/>
        </p:nvSpPr>
        <p:spPr>
          <a:xfrm>
            <a:off x="106425" y="3302174"/>
            <a:ext cx="3908983" cy="707886"/>
          </a:xfrm>
          <a:prstGeom prst="rect">
            <a:avLst/>
          </a:prstGeom>
          <a:noFill/>
          <a:ln>
            <a:solidFill>
              <a:schemeClr val="tx1"/>
            </a:solidFill>
          </a:ln>
        </p:spPr>
        <p:txBody>
          <a:bodyPr wrap="square" rtlCol="0">
            <a:spAutoFit/>
          </a:bodyPr>
          <a:lstStyle/>
          <a:p>
            <a:r>
              <a:rPr lang="en-US" sz="1000" dirty="0"/>
              <a:t>Optional Rules for Initiative. </a:t>
            </a:r>
            <a:r>
              <a:rPr lang="en-US" sz="1000" b="1" u="sng" dirty="0"/>
              <a:t>Purpose</a:t>
            </a:r>
            <a:r>
              <a:rPr lang="en-US" sz="1000" dirty="0"/>
              <a:t>: Get all players involved in all scenes at First Taste. </a:t>
            </a:r>
            <a:r>
              <a:rPr lang="en-US" sz="1000" b="1" u="sng" dirty="0"/>
              <a:t>Social</a:t>
            </a:r>
            <a:r>
              <a:rPr lang="en-US" sz="1000" dirty="0"/>
              <a:t>: Influence + CHA. # hits determines order. Ties: Edge, CHA, INT, Coin Flip.  </a:t>
            </a:r>
            <a:r>
              <a:rPr lang="en-US" sz="1000" b="1" u="sng" dirty="0"/>
              <a:t>Investigation</a:t>
            </a:r>
            <a:r>
              <a:rPr lang="en-US" sz="1000" dirty="0"/>
              <a:t>: Perception + INT. # hits determines order. Ties: Edge, INT, REA, Coin Flip. </a:t>
            </a:r>
          </a:p>
        </p:txBody>
      </p:sp>
      <p:sp>
        <p:nvSpPr>
          <p:cNvPr id="18" name="TextBox 17">
            <a:extLst>
              <a:ext uri="{FF2B5EF4-FFF2-40B4-BE49-F238E27FC236}">
                <a16:creationId xmlns:a16="http://schemas.microsoft.com/office/drawing/2014/main" id="{E1D8DFFD-68C3-AAAD-211B-631B2382B9D9}"/>
              </a:ext>
            </a:extLst>
          </p:cNvPr>
          <p:cNvSpPr txBox="1"/>
          <p:nvPr/>
        </p:nvSpPr>
        <p:spPr>
          <a:xfrm>
            <a:off x="4121426" y="1137876"/>
            <a:ext cx="2701882" cy="6247864"/>
          </a:xfrm>
          <a:prstGeom prst="rect">
            <a:avLst/>
          </a:prstGeom>
          <a:noFill/>
          <a:ln>
            <a:solidFill>
              <a:schemeClr val="tx1"/>
            </a:solidFill>
          </a:ln>
        </p:spPr>
        <p:txBody>
          <a:bodyPr wrap="square" rtlCol="0">
            <a:spAutoFit/>
          </a:bodyPr>
          <a:lstStyle/>
          <a:p>
            <a:r>
              <a:rPr lang="en-US" sz="1000" dirty="0"/>
              <a:t>Scene 3 (Investigation). </a:t>
            </a:r>
            <a:r>
              <a:rPr lang="en-US" sz="1000" b="1" u="sng" dirty="0"/>
              <a:t>Setting</a:t>
            </a:r>
            <a:r>
              <a:rPr lang="en-US" sz="1000" dirty="0"/>
              <a:t>: Island 37. </a:t>
            </a:r>
            <a:r>
              <a:rPr lang="en-US" sz="1000" b="1" u="sng" dirty="0"/>
              <a:t>Edge</a:t>
            </a:r>
            <a:r>
              <a:rPr lang="en-US" sz="1000" dirty="0"/>
              <a:t>: 1 per 2 successes in Scene 2 for each player (max 2). </a:t>
            </a:r>
            <a:r>
              <a:rPr lang="en-US" sz="1000" b="1" u="sng" dirty="0"/>
              <a:t>Challenges</a:t>
            </a:r>
            <a:r>
              <a:rPr lang="en-US" sz="1000" dirty="0"/>
              <a:t>:</a:t>
            </a:r>
          </a:p>
          <a:p>
            <a:pPr marL="171450" indent="-171450">
              <a:buFont typeface="Arial" panose="020B0604020202020204" pitchFamily="34" charset="0"/>
              <a:buChar char="•"/>
            </a:pPr>
            <a:r>
              <a:rPr lang="en-US" sz="1000" dirty="0"/>
              <a:t>The warehouse is in a "nicer" part of Puyallup. Security is Rating C (CRB 239) in the surrounding area.</a:t>
            </a:r>
          </a:p>
          <a:p>
            <a:pPr marL="171450" indent="-171450">
              <a:buFont typeface="Arial" panose="020B0604020202020204" pitchFamily="34" charset="0"/>
              <a:buChar char="•"/>
            </a:pPr>
            <a:r>
              <a:rPr lang="en-US" sz="1000" dirty="0"/>
              <a:t>The warehouse has been converted into a makeshift lab. All the windows have been sealed and blacked out. Air </a:t>
            </a:r>
            <a:r>
              <a:rPr lang="en-US" sz="1000" dirty="0" err="1"/>
              <a:t>recirculators</a:t>
            </a:r>
            <a:r>
              <a:rPr lang="en-US" sz="1000" dirty="0"/>
              <a:t> and UV lamps prevent metahumans from entering in mist form, microdrones, etc. </a:t>
            </a:r>
          </a:p>
          <a:p>
            <a:pPr marL="171450" indent="-171450">
              <a:buFont typeface="Arial" panose="020B0604020202020204" pitchFamily="34" charset="0"/>
              <a:buChar char="•"/>
            </a:pPr>
            <a:r>
              <a:rPr lang="en-US" sz="1000" dirty="0"/>
              <a:t>Magical security was recently buffed as the bidding war got serious. Now rating 3 watcher spirits. </a:t>
            </a:r>
          </a:p>
          <a:p>
            <a:pPr marL="171450" indent="-171450">
              <a:buFont typeface="Arial" panose="020B0604020202020204" pitchFamily="34" charset="0"/>
              <a:buChar char="•"/>
            </a:pPr>
            <a:r>
              <a:rPr lang="en-US" sz="1000" dirty="0"/>
              <a:t>Matrix security has been recently improved. The lab's host (rating 5) is now </a:t>
            </a:r>
            <a:r>
              <a:rPr lang="en-US" sz="1000" dirty="0" err="1"/>
              <a:t>airgapped</a:t>
            </a:r>
            <a:r>
              <a:rPr lang="en-US" sz="1000" dirty="0"/>
              <a:t> from the Matrix. (It has control of interior security cameras as well as the lab's research data and equipment. There is no onsite spider but a host of aggressive IC have been loaded.)</a:t>
            </a:r>
          </a:p>
          <a:p>
            <a:pPr marL="171450" indent="-171450">
              <a:buFont typeface="Arial" panose="020B0604020202020204" pitchFamily="34" charset="0"/>
              <a:buChar char="•"/>
            </a:pPr>
            <a:r>
              <a:rPr lang="en-US" sz="1000" dirty="0"/>
              <a:t>The two lab entrances have airlocked doors and decontamination zones. The exterior doors have mechanical locks (rating 5), while the interior doors are </a:t>
            </a:r>
            <a:r>
              <a:rPr lang="en-US" sz="1000" dirty="0" err="1"/>
              <a:t>maglocked</a:t>
            </a:r>
            <a:r>
              <a:rPr lang="en-US" sz="1000" dirty="0"/>
              <a:t> and controlled by the lab host. </a:t>
            </a:r>
          </a:p>
          <a:p>
            <a:pPr marL="171450" indent="-171450">
              <a:buFont typeface="Arial" panose="020B0604020202020204" pitchFamily="34" charset="0"/>
              <a:buChar char="•"/>
            </a:pPr>
            <a:r>
              <a:rPr lang="en-US" sz="1000" dirty="0"/>
              <a:t>A high number of Knight Errant patrol near the lab. Not enough to give the lab away, but as often as plausible in Puyallup. Initial High Threat Response will occur in 30-60 seconds if triggered.</a:t>
            </a:r>
          </a:p>
          <a:p>
            <a:pPr marL="171450" indent="-171450">
              <a:buFont typeface="Arial" panose="020B0604020202020204" pitchFamily="34" charset="0"/>
              <a:buChar char="•"/>
            </a:pPr>
            <a:r>
              <a:rPr lang="en-US" sz="1000" dirty="0"/>
              <a:t>Once the PCs get in, the samples are in one of the incubators in the lower right (PG-13+: these are axolotl tanks containing embryos infected with HMHVV IA, which is how Crucible stabilized the strain). Biotech (Medicine) + LOG (7, 1 minute) to find the right tank. </a:t>
            </a:r>
          </a:p>
          <a:p>
            <a:pPr marL="171450" indent="-171450">
              <a:buFont typeface="Arial" panose="020B0604020202020204" pitchFamily="34" charset="0"/>
              <a:buChar char="•"/>
            </a:pPr>
            <a:r>
              <a:rPr lang="en-US" sz="1000" dirty="0"/>
              <a:t>The host, other samples, lab equipment, and records can all be destroyed for bonus pay.</a:t>
            </a:r>
          </a:p>
        </p:txBody>
      </p:sp>
      <p:sp>
        <p:nvSpPr>
          <p:cNvPr id="20" name="TextBox 19">
            <a:extLst>
              <a:ext uri="{FF2B5EF4-FFF2-40B4-BE49-F238E27FC236}">
                <a16:creationId xmlns:a16="http://schemas.microsoft.com/office/drawing/2014/main" id="{5D3E113F-2033-BD26-6FA9-75A3C83D86B2}"/>
              </a:ext>
            </a:extLst>
          </p:cNvPr>
          <p:cNvSpPr txBox="1"/>
          <p:nvPr/>
        </p:nvSpPr>
        <p:spPr>
          <a:xfrm>
            <a:off x="3429000" y="7402688"/>
            <a:ext cx="3394306" cy="1785104"/>
          </a:xfrm>
          <a:prstGeom prst="rect">
            <a:avLst/>
          </a:prstGeom>
          <a:noFill/>
          <a:ln>
            <a:solidFill>
              <a:schemeClr val="tx1"/>
            </a:solidFill>
          </a:ln>
        </p:spPr>
        <p:txBody>
          <a:bodyPr wrap="square" rtlCol="0">
            <a:spAutoFit/>
          </a:bodyPr>
          <a:lstStyle/>
          <a:p>
            <a:r>
              <a:rPr lang="en-US" sz="1000" dirty="0"/>
              <a:t>Scene 4 (Combat). </a:t>
            </a:r>
            <a:r>
              <a:rPr lang="en-US" sz="1000" b="1" u="sng" dirty="0"/>
              <a:t>Setting</a:t>
            </a:r>
            <a:r>
              <a:rPr lang="en-US" sz="1000" dirty="0"/>
              <a:t>: The laboratory once HTR is triggered. </a:t>
            </a:r>
            <a:r>
              <a:rPr lang="en-US" sz="1000" b="1" u="sng" dirty="0"/>
              <a:t>Edge</a:t>
            </a:r>
            <a:r>
              <a:rPr lang="en-US" sz="1000" dirty="0"/>
              <a:t>: 1 per player if they get advanced notice, 1 more (max 2) if they set up an ambush.  </a:t>
            </a:r>
            <a:r>
              <a:rPr lang="en-US" sz="1000" b="1" u="sng" dirty="0"/>
              <a:t>Challenges</a:t>
            </a:r>
            <a:r>
              <a:rPr lang="en-US" sz="1000" dirty="0"/>
              <a:t>: 1 enemy per player (max 4). Choose from: </a:t>
            </a:r>
          </a:p>
          <a:p>
            <a:pPr marL="171450" indent="-171450">
              <a:buFont typeface="Arial" panose="020B0604020202020204" pitchFamily="34" charset="0"/>
              <a:buChar char="•"/>
            </a:pPr>
            <a:r>
              <a:rPr lang="en-US" sz="1000" dirty="0"/>
              <a:t>Patrolman (CRB 206), </a:t>
            </a:r>
          </a:p>
          <a:p>
            <a:pPr marL="171450" indent="-171450">
              <a:buFont typeface="Arial" panose="020B0604020202020204" pitchFamily="34" charset="0"/>
              <a:buChar char="•"/>
            </a:pPr>
            <a:r>
              <a:rPr lang="en-US" sz="1000" dirty="0"/>
              <a:t>Decker (CRB 205), </a:t>
            </a:r>
          </a:p>
          <a:p>
            <a:pPr marL="171450" indent="-171450">
              <a:buFont typeface="Arial" panose="020B0604020202020204" pitchFamily="34" charset="0"/>
              <a:buChar char="•"/>
            </a:pPr>
            <a:r>
              <a:rPr lang="en-US" sz="1000" dirty="0"/>
              <a:t>Combat Mage (CRB 206), </a:t>
            </a:r>
          </a:p>
          <a:p>
            <a:pPr marL="171450" indent="-171450">
              <a:buFont typeface="Arial" panose="020B0604020202020204" pitchFamily="34" charset="0"/>
              <a:buChar char="•"/>
            </a:pPr>
            <a:r>
              <a:rPr lang="en-US" sz="1000" dirty="0"/>
              <a:t>SWAT Officer (CRB 206).</a:t>
            </a:r>
          </a:p>
          <a:p>
            <a:r>
              <a:rPr lang="en-US" sz="1000" dirty="0"/>
              <a:t>A new HTR team will be sent if the first does not report back in one minute. If the second doesn’t respond, HTR will be escalated to higher levels. </a:t>
            </a:r>
          </a:p>
        </p:txBody>
      </p:sp>
      <p:sp>
        <p:nvSpPr>
          <p:cNvPr id="21" name="TextBox 20">
            <a:extLst>
              <a:ext uri="{FF2B5EF4-FFF2-40B4-BE49-F238E27FC236}">
                <a16:creationId xmlns:a16="http://schemas.microsoft.com/office/drawing/2014/main" id="{7E49FCE0-D5F0-153E-9313-B502953E9137}"/>
              </a:ext>
            </a:extLst>
          </p:cNvPr>
          <p:cNvSpPr txBox="1"/>
          <p:nvPr/>
        </p:nvSpPr>
        <p:spPr>
          <a:xfrm>
            <a:off x="88346" y="8563498"/>
            <a:ext cx="3248225" cy="553998"/>
          </a:xfrm>
          <a:prstGeom prst="rect">
            <a:avLst/>
          </a:prstGeom>
          <a:noFill/>
          <a:ln>
            <a:solidFill>
              <a:schemeClr val="tx1"/>
            </a:solidFill>
          </a:ln>
        </p:spPr>
        <p:txBody>
          <a:bodyPr wrap="square" rtlCol="0">
            <a:spAutoFit/>
          </a:bodyPr>
          <a:lstStyle/>
          <a:p>
            <a:r>
              <a:rPr lang="en-US" sz="1000" dirty="0"/>
              <a:t>Picking Up the Pieces. </a:t>
            </a:r>
            <a:r>
              <a:rPr lang="en-US" sz="1000" b="1" dirty="0"/>
              <a:t>Pay: </a:t>
            </a:r>
            <a:r>
              <a:rPr lang="en-US" sz="1000" dirty="0"/>
              <a:t>negotiated pay plus bonus for destruction. Max 3k per player. </a:t>
            </a:r>
            <a:r>
              <a:rPr lang="en-US" sz="1000" b="1" u="sng" dirty="0"/>
              <a:t>Karma</a:t>
            </a:r>
            <a:r>
              <a:rPr lang="en-US" sz="1000" dirty="0"/>
              <a:t>: 3 karma for adventure survival. </a:t>
            </a:r>
            <a:r>
              <a:rPr lang="en-US" sz="1000" b="1" u="sng" dirty="0"/>
              <a:t>Contacts</a:t>
            </a:r>
            <a:r>
              <a:rPr lang="en-US" sz="1000" dirty="0"/>
              <a:t>: None.</a:t>
            </a:r>
            <a:endParaRPr lang="en-US" sz="1000" b="1" u="sng" dirty="0"/>
          </a:p>
        </p:txBody>
      </p:sp>
      <p:pic>
        <p:nvPicPr>
          <p:cNvPr id="3" name="Picture 2" descr="A picture containing text, indoor, green, device&#10;&#10;Description automatically generated">
            <a:extLst>
              <a:ext uri="{FF2B5EF4-FFF2-40B4-BE49-F238E27FC236}">
                <a16:creationId xmlns:a16="http://schemas.microsoft.com/office/drawing/2014/main" id="{85873D57-F01D-3D6A-E574-16B1B1FADC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598" y="4068225"/>
            <a:ext cx="3908983" cy="3317515"/>
          </a:xfrm>
          <a:prstGeom prst="rect">
            <a:avLst/>
          </a:prstGeom>
        </p:spPr>
      </p:pic>
    </p:spTree>
    <p:extLst>
      <p:ext uri="{BB962C8B-B14F-4D97-AF65-F5344CB8AC3E}">
        <p14:creationId xmlns:p14="http://schemas.microsoft.com/office/powerpoint/2010/main" val="5650514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782</TotalTime>
  <Words>838</Words>
  <Application>Microsoft Office PowerPoint</Application>
  <PresentationFormat>Letter Paper (8.5x11 in)</PresentationFormat>
  <Paragraphs>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Zeshan Rajput</dc:creator>
  <cp:lastModifiedBy>Zeshan Rajput</cp:lastModifiedBy>
  <cp:revision>12</cp:revision>
  <dcterms:created xsi:type="dcterms:W3CDTF">2022-06-14T13:32:13Z</dcterms:created>
  <dcterms:modified xsi:type="dcterms:W3CDTF">2022-07-10T13:04:04Z</dcterms:modified>
</cp:coreProperties>
</file>