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432463" cy="18432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29" d="100"/>
          <a:sy n="29" d="100"/>
        </p:scale>
        <p:origin x="14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435" y="3016610"/>
            <a:ext cx="15667594" cy="6417228"/>
          </a:xfrm>
        </p:spPr>
        <p:txBody>
          <a:bodyPr anchor="b"/>
          <a:lstStyle>
            <a:lvl1pPr algn="ctr">
              <a:defRPr sz="120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4058" y="9681311"/>
            <a:ext cx="13824347" cy="4450244"/>
          </a:xfrm>
        </p:spPr>
        <p:txBody>
          <a:bodyPr/>
          <a:lstStyle>
            <a:lvl1pPr marL="0" indent="0" algn="ctr">
              <a:buNone/>
              <a:defRPr sz="4838"/>
            </a:lvl1pPr>
            <a:lvl2pPr marL="921624" indent="0" algn="ctr">
              <a:buNone/>
              <a:defRPr sz="4032"/>
            </a:lvl2pPr>
            <a:lvl3pPr marL="1843248" indent="0" algn="ctr">
              <a:buNone/>
              <a:defRPr sz="3628"/>
            </a:lvl3pPr>
            <a:lvl4pPr marL="2764871" indent="0" algn="ctr">
              <a:buNone/>
              <a:defRPr sz="3225"/>
            </a:lvl4pPr>
            <a:lvl5pPr marL="3686495" indent="0" algn="ctr">
              <a:buNone/>
              <a:defRPr sz="3225"/>
            </a:lvl5pPr>
            <a:lvl6pPr marL="4608119" indent="0" algn="ctr">
              <a:buNone/>
              <a:defRPr sz="3225"/>
            </a:lvl6pPr>
            <a:lvl7pPr marL="5529743" indent="0" algn="ctr">
              <a:buNone/>
              <a:defRPr sz="3225"/>
            </a:lvl7pPr>
            <a:lvl8pPr marL="6451366" indent="0" algn="ctr">
              <a:buNone/>
              <a:defRPr sz="3225"/>
            </a:lvl8pPr>
            <a:lvl9pPr marL="7372990" indent="0" algn="ctr">
              <a:buNone/>
              <a:defRPr sz="32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5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90732" y="981358"/>
            <a:ext cx="3974500" cy="156206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7233" y="981358"/>
            <a:ext cx="11693094" cy="156206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33" y="4595321"/>
            <a:ext cx="15897999" cy="7667391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633" y="12335249"/>
            <a:ext cx="15897999" cy="4032100"/>
          </a:xfrm>
        </p:spPr>
        <p:txBody>
          <a:bodyPr/>
          <a:lstStyle>
            <a:lvl1pPr marL="0" indent="0">
              <a:buNone/>
              <a:defRPr sz="4838">
                <a:solidFill>
                  <a:schemeClr val="tx1"/>
                </a:solidFill>
              </a:defRPr>
            </a:lvl1pPr>
            <a:lvl2pPr marL="921624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2pPr>
            <a:lvl3pPr marL="1843248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3pPr>
            <a:lvl4pPr marL="2764871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4pPr>
            <a:lvl5pPr marL="3686495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5pPr>
            <a:lvl6pPr marL="4608119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6pPr>
            <a:lvl7pPr marL="5529743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7pPr>
            <a:lvl8pPr marL="6451366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8pPr>
            <a:lvl9pPr marL="7372990" indent="0">
              <a:buNone/>
              <a:defRPr sz="32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7232" y="4906790"/>
            <a:ext cx="7833797" cy="1169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31434" y="4906790"/>
            <a:ext cx="7833797" cy="1169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33" y="981362"/>
            <a:ext cx="15897999" cy="35627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634" y="4518515"/>
            <a:ext cx="7797795" cy="2214454"/>
          </a:xfrm>
        </p:spPr>
        <p:txBody>
          <a:bodyPr anchor="b"/>
          <a:lstStyle>
            <a:lvl1pPr marL="0" indent="0">
              <a:buNone/>
              <a:defRPr sz="4838" b="1"/>
            </a:lvl1pPr>
            <a:lvl2pPr marL="921624" indent="0">
              <a:buNone/>
              <a:defRPr sz="4032" b="1"/>
            </a:lvl2pPr>
            <a:lvl3pPr marL="1843248" indent="0">
              <a:buNone/>
              <a:defRPr sz="3628" b="1"/>
            </a:lvl3pPr>
            <a:lvl4pPr marL="2764871" indent="0">
              <a:buNone/>
              <a:defRPr sz="3225" b="1"/>
            </a:lvl4pPr>
            <a:lvl5pPr marL="3686495" indent="0">
              <a:buNone/>
              <a:defRPr sz="3225" b="1"/>
            </a:lvl5pPr>
            <a:lvl6pPr marL="4608119" indent="0">
              <a:buNone/>
              <a:defRPr sz="3225" b="1"/>
            </a:lvl6pPr>
            <a:lvl7pPr marL="5529743" indent="0">
              <a:buNone/>
              <a:defRPr sz="3225" b="1"/>
            </a:lvl7pPr>
            <a:lvl8pPr marL="6451366" indent="0">
              <a:buNone/>
              <a:defRPr sz="3225" b="1"/>
            </a:lvl8pPr>
            <a:lvl9pPr marL="7372990" indent="0">
              <a:buNone/>
              <a:defRPr sz="3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9634" y="6732969"/>
            <a:ext cx="7797795" cy="9903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31435" y="4518515"/>
            <a:ext cx="7836198" cy="2214454"/>
          </a:xfrm>
        </p:spPr>
        <p:txBody>
          <a:bodyPr anchor="b"/>
          <a:lstStyle>
            <a:lvl1pPr marL="0" indent="0">
              <a:buNone/>
              <a:defRPr sz="4838" b="1"/>
            </a:lvl1pPr>
            <a:lvl2pPr marL="921624" indent="0">
              <a:buNone/>
              <a:defRPr sz="4032" b="1"/>
            </a:lvl2pPr>
            <a:lvl3pPr marL="1843248" indent="0">
              <a:buNone/>
              <a:defRPr sz="3628" b="1"/>
            </a:lvl3pPr>
            <a:lvl4pPr marL="2764871" indent="0">
              <a:buNone/>
              <a:defRPr sz="3225" b="1"/>
            </a:lvl4pPr>
            <a:lvl5pPr marL="3686495" indent="0">
              <a:buNone/>
              <a:defRPr sz="3225" b="1"/>
            </a:lvl5pPr>
            <a:lvl6pPr marL="4608119" indent="0">
              <a:buNone/>
              <a:defRPr sz="3225" b="1"/>
            </a:lvl6pPr>
            <a:lvl7pPr marL="5529743" indent="0">
              <a:buNone/>
              <a:defRPr sz="3225" b="1"/>
            </a:lvl7pPr>
            <a:lvl8pPr marL="6451366" indent="0">
              <a:buNone/>
              <a:defRPr sz="3225" b="1"/>
            </a:lvl8pPr>
            <a:lvl9pPr marL="7372990" indent="0">
              <a:buNone/>
              <a:defRPr sz="32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31435" y="6732969"/>
            <a:ext cx="7836198" cy="9903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33" y="1228831"/>
            <a:ext cx="5944949" cy="4300908"/>
          </a:xfrm>
        </p:spPr>
        <p:txBody>
          <a:bodyPr anchor="b"/>
          <a:lstStyle>
            <a:lvl1pPr>
              <a:defRPr sz="64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198" y="2653937"/>
            <a:ext cx="9331434" cy="13098996"/>
          </a:xfrm>
        </p:spPr>
        <p:txBody>
          <a:bodyPr/>
          <a:lstStyle>
            <a:lvl1pPr>
              <a:defRPr sz="6451"/>
            </a:lvl1pPr>
            <a:lvl2pPr>
              <a:defRPr sz="5644"/>
            </a:lvl2pPr>
            <a:lvl3pPr>
              <a:defRPr sz="4838"/>
            </a:lvl3pPr>
            <a:lvl4pPr>
              <a:defRPr sz="4032"/>
            </a:lvl4pPr>
            <a:lvl5pPr>
              <a:defRPr sz="4032"/>
            </a:lvl5pPr>
            <a:lvl6pPr>
              <a:defRPr sz="4032"/>
            </a:lvl6pPr>
            <a:lvl7pPr>
              <a:defRPr sz="4032"/>
            </a:lvl7pPr>
            <a:lvl8pPr>
              <a:defRPr sz="4032"/>
            </a:lvl8pPr>
            <a:lvl9pPr>
              <a:defRPr sz="40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633" y="5529739"/>
            <a:ext cx="5944949" cy="10244525"/>
          </a:xfrm>
        </p:spPr>
        <p:txBody>
          <a:bodyPr/>
          <a:lstStyle>
            <a:lvl1pPr marL="0" indent="0">
              <a:buNone/>
              <a:defRPr sz="3225"/>
            </a:lvl1pPr>
            <a:lvl2pPr marL="921624" indent="0">
              <a:buNone/>
              <a:defRPr sz="2822"/>
            </a:lvl2pPr>
            <a:lvl3pPr marL="1843248" indent="0">
              <a:buNone/>
              <a:defRPr sz="2419"/>
            </a:lvl3pPr>
            <a:lvl4pPr marL="2764871" indent="0">
              <a:buNone/>
              <a:defRPr sz="2016"/>
            </a:lvl4pPr>
            <a:lvl5pPr marL="3686495" indent="0">
              <a:buNone/>
              <a:defRPr sz="2016"/>
            </a:lvl5pPr>
            <a:lvl6pPr marL="4608119" indent="0">
              <a:buNone/>
              <a:defRPr sz="2016"/>
            </a:lvl6pPr>
            <a:lvl7pPr marL="5529743" indent="0">
              <a:buNone/>
              <a:defRPr sz="2016"/>
            </a:lvl7pPr>
            <a:lvl8pPr marL="6451366" indent="0">
              <a:buNone/>
              <a:defRPr sz="2016"/>
            </a:lvl8pPr>
            <a:lvl9pPr marL="7372990" indent="0">
              <a:buNone/>
              <a:defRPr sz="20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633" y="1228831"/>
            <a:ext cx="5944949" cy="4300908"/>
          </a:xfrm>
        </p:spPr>
        <p:txBody>
          <a:bodyPr anchor="b"/>
          <a:lstStyle>
            <a:lvl1pPr>
              <a:defRPr sz="64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36198" y="2653937"/>
            <a:ext cx="9331434" cy="13098996"/>
          </a:xfrm>
        </p:spPr>
        <p:txBody>
          <a:bodyPr anchor="t"/>
          <a:lstStyle>
            <a:lvl1pPr marL="0" indent="0">
              <a:buNone/>
              <a:defRPr sz="6451"/>
            </a:lvl1pPr>
            <a:lvl2pPr marL="921624" indent="0">
              <a:buNone/>
              <a:defRPr sz="5644"/>
            </a:lvl2pPr>
            <a:lvl3pPr marL="1843248" indent="0">
              <a:buNone/>
              <a:defRPr sz="4838"/>
            </a:lvl3pPr>
            <a:lvl4pPr marL="2764871" indent="0">
              <a:buNone/>
              <a:defRPr sz="4032"/>
            </a:lvl4pPr>
            <a:lvl5pPr marL="3686495" indent="0">
              <a:buNone/>
              <a:defRPr sz="4032"/>
            </a:lvl5pPr>
            <a:lvl6pPr marL="4608119" indent="0">
              <a:buNone/>
              <a:defRPr sz="4032"/>
            </a:lvl6pPr>
            <a:lvl7pPr marL="5529743" indent="0">
              <a:buNone/>
              <a:defRPr sz="4032"/>
            </a:lvl7pPr>
            <a:lvl8pPr marL="6451366" indent="0">
              <a:buNone/>
              <a:defRPr sz="4032"/>
            </a:lvl8pPr>
            <a:lvl9pPr marL="7372990" indent="0">
              <a:buNone/>
              <a:defRPr sz="40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9633" y="5529739"/>
            <a:ext cx="5944949" cy="10244525"/>
          </a:xfrm>
        </p:spPr>
        <p:txBody>
          <a:bodyPr/>
          <a:lstStyle>
            <a:lvl1pPr marL="0" indent="0">
              <a:buNone/>
              <a:defRPr sz="3225"/>
            </a:lvl1pPr>
            <a:lvl2pPr marL="921624" indent="0">
              <a:buNone/>
              <a:defRPr sz="2822"/>
            </a:lvl2pPr>
            <a:lvl3pPr marL="1843248" indent="0">
              <a:buNone/>
              <a:defRPr sz="2419"/>
            </a:lvl3pPr>
            <a:lvl4pPr marL="2764871" indent="0">
              <a:buNone/>
              <a:defRPr sz="2016"/>
            </a:lvl4pPr>
            <a:lvl5pPr marL="3686495" indent="0">
              <a:buNone/>
              <a:defRPr sz="2016"/>
            </a:lvl5pPr>
            <a:lvl6pPr marL="4608119" indent="0">
              <a:buNone/>
              <a:defRPr sz="2016"/>
            </a:lvl6pPr>
            <a:lvl7pPr marL="5529743" indent="0">
              <a:buNone/>
              <a:defRPr sz="2016"/>
            </a:lvl7pPr>
            <a:lvl8pPr marL="6451366" indent="0">
              <a:buNone/>
              <a:defRPr sz="2016"/>
            </a:lvl8pPr>
            <a:lvl9pPr marL="7372990" indent="0">
              <a:buNone/>
              <a:defRPr sz="20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7232" y="981362"/>
            <a:ext cx="15897999" cy="3562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7232" y="4906790"/>
            <a:ext cx="15897999" cy="1169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7232" y="17084166"/>
            <a:ext cx="4147304" cy="981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A434-6D16-4F65-AE27-5735B869400C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5754" y="17084166"/>
            <a:ext cx="6220956" cy="981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17927" y="17084166"/>
            <a:ext cx="4147304" cy="9813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05F5-EA85-481D-82C6-AA08B98B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88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43248" rtl="0" eaLnBrk="1" latinLnBrk="0" hangingPunct="1">
        <a:lnSpc>
          <a:spcPct val="90000"/>
        </a:lnSpc>
        <a:spcBef>
          <a:spcPct val="0"/>
        </a:spcBef>
        <a:buNone/>
        <a:defRPr sz="8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0812" indent="-460812" algn="l" defTabSz="1843248" rtl="0" eaLnBrk="1" latinLnBrk="0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5644" kern="1200">
          <a:solidFill>
            <a:schemeClr val="tx1"/>
          </a:solidFill>
          <a:latin typeface="+mn-lt"/>
          <a:ea typeface="+mn-ea"/>
          <a:cs typeface="+mn-cs"/>
        </a:defRPr>
      </a:lvl1pPr>
      <a:lvl2pPr marL="1382436" indent="-460812" algn="l" defTabSz="1843248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4838" kern="1200">
          <a:solidFill>
            <a:schemeClr val="tx1"/>
          </a:solidFill>
          <a:latin typeface="+mn-lt"/>
          <a:ea typeface="+mn-ea"/>
          <a:cs typeface="+mn-cs"/>
        </a:defRPr>
      </a:lvl2pPr>
      <a:lvl3pPr marL="2304059" indent="-460812" algn="l" defTabSz="1843248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3pPr>
      <a:lvl4pPr marL="3225683" indent="-460812" algn="l" defTabSz="1843248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4pPr>
      <a:lvl5pPr marL="4147307" indent="-460812" algn="l" defTabSz="1843248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5pPr>
      <a:lvl6pPr marL="5068931" indent="-460812" algn="l" defTabSz="1843248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6pPr>
      <a:lvl7pPr marL="5990554" indent="-460812" algn="l" defTabSz="1843248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7pPr>
      <a:lvl8pPr marL="6912178" indent="-460812" algn="l" defTabSz="1843248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8pPr>
      <a:lvl9pPr marL="7833802" indent="-460812" algn="l" defTabSz="1843248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36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1pPr>
      <a:lvl2pPr marL="921624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2pPr>
      <a:lvl3pPr marL="1843248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3pPr>
      <a:lvl4pPr marL="2764871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4pPr>
      <a:lvl5pPr marL="3686495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5pPr>
      <a:lvl6pPr marL="4608119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6pPr>
      <a:lvl7pPr marL="5529743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7pPr>
      <a:lvl8pPr marL="6451366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8pPr>
      <a:lvl9pPr marL="7372990" algn="l" defTabSz="1843248" rtl="0" eaLnBrk="1" latinLnBrk="0" hangingPunct="1">
        <a:defRPr sz="36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BC524-8454-532F-5D49-7DECA30E210D}"/>
              </a:ext>
            </a:extLst>
          </p:cNvPr>
          <p:cNvSpPr txBox="1"/>
          <p:nvPr/>
        </p:nvSpPr>
        <p:spPr>
          <a:xfrm>
            <a:off x="47270" y="10368260"/>
            <a:ext cx="9776202" cy="674030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Character Creation (CRB 58)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</a:rPr>
              <a:t>Define your role and history (CRB 58)</a:t>
            </a:r>
          </a:p>
          <a:p>
            <a:pPr marL="1200150" lvl="1" indent="-742950">
              <a:buAutoNum type="alphaLcPeriod"/>
            </a:pPr>
            <a:r>
              <a:rPr lang="en-US" sz="3600" dirty="0">
                <a:solidFill>
                  <a:srgbClr val="FFFF00"/>
                </a:solidFill>
              </a:rPr>
              <a:t>Roles: Arcane, Face, Street Samurai, Tech</a:t>
            </a:r>
          </a:p>
          <a:p>
            <a:pPr marL="1200150" lvl="1" indent="-742950">
              <a:buAutoNum type="alphaLcPeriod"/>
            </a:pPr>
            <a:r>
              <a:rPr lang="en-US" sz="3600" dirty="0">
                <a:solidFill>
                  <a:srgbClr val="FFFF00"/>
                </a:solidFill>
              </a:rPr>
              <a:t>History: Born? Raised? Trained? Now? Lines?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</a:rPr>
              <a:t>Choose Character Priorities (CRB 63)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</a:rPr>
              <a:t>(Optional) Select Qualities (CRB 66)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</a:rPr>
              <a:t>Customize your Character (CRB 66)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</a:rPr>
              <a:t>Buy Gear (CRB 66)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</a:rPr>
              <a:t>Finishing Steps (CRB 66)</a:t>
            </a:r>
          </a:p>
          <a:p>
            <a:pPr marL="1200150" lvl="1" indent="-742950">
              <a:buAutoNum type="alphaLcPeriod"/>
            </a:pPr>
            <a:r>
              <a:rPr lang="en-US" sz="3600" dirty="0">
                <a:solidFill>
                  <a:srgbClr val="FFFF00"/>
                </a:solidFill>
              </a:rPr>
              <a:t>Contacts</a:t>
            </a:r>
          </a:p>
          <a:p>
            <a:pPr marL="1200150" lvl="1" indent="-742950">
              <a:buAutoNum type="alphaLcPeriod"/>
            </a:pPr>
            <a:r>
              <a:rPr lang="en-US" sz="3600" dirty="0">
                <a:solidFill>
                  <a:srgbClr val="FFFF00"/>
                </a:solidFill>
              </a:rPr>
              <a:t>Knowledge and Language Skills</a:t>
            </a:r>
          </a:p>
          <a:p>
            <a:pPr marL="1200150" lvl="1" indent="-742950">
              <a:buAutoNum type="alphaLcPeriod"/>
            </a:pPr>
            <a:r>
              <a:rPr lang="en-US" sz="3600" dirty="0">
                <a:solidFill>
                  <a:srgbClr val="FFFF00"/>
                </a:solidFill>
              </a:rPr>
              <a:t>Final Calculations</a:t>
            </a:r>
          </a:p>
        </p:txBody>
      </p:sp>
      <p:pic>
        <p:nvPicPr>
          <p:cNvPr id="6" name="Picture 5" descr="A picture containing text, posing&#10;&#10;Description automatically generated">
            <a:extLst>
              <a:ext uri="{FF2B5EF4-FFF2-40B4-BE49-F238E27FC236}">
                <a16:creationId xmlns:a16="http://schemas.microsoft.com/office/drawing/2014/main" id="{AE5DA59A-7287-AB2A-538B-15A19041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432463" cy="103682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E2AFF-7DEC-4959-D22E-1F83FDBF7FA9}"/>
              </a:ext>
            </a:extLst>
          </p:cNvPr>
          <p:cNvSpPr txBox="1"/>
          <p:nvPr/>
        </p:nvSpPr>
        <p:spPr>
          <a:xfrm>
            <a:off x="9930448" y="10368260"/>
            <a:ext cx="8454745" cy="6740307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Other Useful Sections</a:t>
            </a:r>
            <a:endParaRPr lang="en-US" sz="3600" dirty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Condition Monitors (CRB 38)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Edge (CRB 44)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Magic: Spells (CRB 132), Spirits (CRB 147), Adepts (CRB 156)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Matrix: Programs (CRB 184), Actions (CRB 180), Forms (CRB 190), Sprites (CRB 193)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Rigger: Programs (CRB 198, 201), Vehicles  &amp; Drones (CRB 295)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00"/>
                </a:solidFill>
              </a:rPr>
              <a:t>Gear: Weapons (CRB 247), Armor (CRB 265), Commlinks (CRB 267), Augmentations (CRB 282)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D16D3-A03D-762B-3583-67FCC1E16321}"/>
              </a:ext>
            </a:extLst>
          </p:cNvPr>
          <p:cNvSpPr txBox="1"/>
          <p:nvPr/>
        </p:nvSpPr>
        <p:spPr>
          <a:xfrm>
            <a:off x="-1" y="17232134"/>
            <a:ext cx="18432463" cy="120032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</a:rPr>
              <a:t>A Shadowrun: </a:t>
            </a:r>
            <a:r>
              <a:rPr lang="en-US" sz="3600" dirty="0">
                <a:solidFill>
                  <a:srgbClr val="FFFF00"/>
                </a:solidFill>
              </a:rPr>
              <a:t>Get the Job (Social; SMG 16), Do the Legwork (Investigation; SMG 19), Run the Op  (Tests CRB 35, Combat CRB 104), Profit. [CRB – SR6 Core Rule Book. SMG: Missions Guide v 1.6]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4A5649-24FA-D8BC-52DF-96E2EB18A43E}"/>
              </a:ext>
            </a:extLst>
          </p:cNvPr>
          <p:cNvSpPr txBox="1"/>
          <p:nvPr/>
        </p:nvSpPr>
        <p:spPr>
          <a:xfrm rot="16200000">
            <a:off x="-3326270" y="4230570"/>
            <a:ext cx="8533490" cy="101566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FF00"/>
                </a:solidFill>
              </a:rPr>
              <a:t>Build-A-Runner Workshop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2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222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Zeshan Rajput</dc:creator>
  <cp:lastModifiedBy>Zeshan Rajput</cp:lastModifiedBy>
  <cp:revision>2</cp:revision>
  <dcterms:created xsi:type="dcterms:W3CDTF">2022-07-12T17:41:13Z</dcterms:created>
  <dcterms:modified xsi:type="dcterms:W3CDTF">2022-07-12T19:40:02Z</dcterms:modified>
</cp:coreProperties>
</file>