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67" autoAdjust="0"/>
    <p:restoredTop sz="94660"/>
  </p:normalViewPr>
  <p:slideViewPr>
    <p:cSldViewPr snapToGrid="0">
      <p:cViewPr>
        <p:scale>
          <a:sx n="125" d="100"/>
          <a:sy n="125" d="100"/>
        </p:scale>
        <p:origin x="18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59478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97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22283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5A19-A5C3-44E5-A22A-FC6EDAC6AD5D}"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0266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5A19-A5C3-44E5-A22A-FC6EDAC6AD5D}"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29106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5A19-A5C3-44E5-A22A-FC6EDAC6AD5D}"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15492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5A19-A5C3-44E5-A22A-FC6EDAC6AD5D}"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383998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5A19-A5C3-44E5-A22A-FC6EDAC6AD5D}"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121662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5A19-A5C3-44E5-A22A-FC6EDAC6AD5D}"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38631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24419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4F5A19-A5C3-44E5-A22A-FC6EDAC6AD5D}"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1EF1E-5BC9-4CEA-8A82-8DC08308762C}" type="slidenum">
              <a:rPr lang="en-US" smtClean="0"/>
              <a:t>‹#›</a:t>
            </a:fld>
            <a:endParaRPr lang="en-US"/>
          </a:p>
        </p:txBody>
      </p:sp>
    </p:spTree>
    <p:extLst>
      <p:ext uri="{BB962C8B-B14F-4D97-AF65-F5344CB8AC3E}">
        <p14:creationId xmlns:p14="http://schemas.microsoft.com/office/powerpoint/2010/main" val="412354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74F5A19-A5C3-44E5-A22A-FC6EDAC6AD5D}" type="datetimeFigureOut">
              <a:rPr lang="en-US" smtClean="0"/>
              <a:t>7/22/2022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471EF1E-5BC9-4CEA-8A82-8DC08308762C}" type="slidenum">
              <a:rPr lang="en-US" smtClean="0"/>
              <a:t>‹#›</a:t>
            </a:fld>
            <a:endParaRPr lang="en-US"/>
          </a:p>
        </p:txBody>
      </p:sp>
    </p:spTree>
    <p:extLst>
      <p:ext uri="{BB962C8B-B14F-4D97-AF65-F5344CB8AC3E}">
        <p14:creationId xmlns:p14="http://schemas.microsoft.com/office/powerpoint/2010/main" val="35335899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www.facebook.com/SRMissions/" TargetMode="Externa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hyperlink" Target="https://shadowrun.fandom.com/wiki/Seattle_Downtown#Restaurants" TargetMode="External"/><Relationship Id="rId4" Type="http://schemas.openxmlformats.org/officeDocument/2006/relationships/hyperlink" Target="https://2minutetabletop.com/product/cyberpunk-apartm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555D5-8802-AF71-814D-59AA6E8CF1A9}"/>
              </a:ext>
            </a:extLst>
          </p:cNvPr>
          <p:cNvSpPr txBox="1"/>
          <p:nvPr/>
        </p:nvSpPr>
        <p:spPr>
          <a:xfrm>
            <a:off x="3550369" y="7930893"/>
            <a:ext cx="3248223" cy="1261884"/>
          </a:xfrm>
          <a:prstGeom prst="rect">
            <a:avLst/>
          </a:prstGeom>
          <a:noFill/>
          <a:ln>
            <a:noFill/>
          </a:ln>
        </p:spPr>
        <p:txBody>
          <a:bodyPr wrap="square" rtlCol="0">
            <a:spAutoFit/>
          </a:bodyPr>
          <a:lstStyle/>
          <a:p>
            <a:r>
              <a:rPr lang="en-US" sz="1600" dirty="0">
                <a:latin typeface="Arial Black" panose="020B0A04020102020204" pitchFamily="34" charset="0"/>
              </a:rPr>
              <a:t>Selective Remorse</a:t>
            </a:r>
          </a:p>
          <a:p>
            <a:r>
              <a:rPr lang="en-US" sz="1200" dirty="0"/>
              <a:t>A Shadowrun 6e First Taste by Zeshan Rajput</a:t>
            </a:r>
          </a:p>
          <a:p>
            <a:r>
              <a:rPr lang="en-US" sz="1200" dirty="0"/>
              <a:t>CRB: Shadowrun 6</a:t>
            </a:r>
            <a:r>
              <a:rPr lang="en-US" sz="1200" baseline="30000" dirty="0"/>
              <a:t>th</a:t>
            </a:r>
            <a:r>
              <a:rPr lang="en-US" sz="1200" dirty="0"/>
              <a:t> Edition Core Rule Book</a:t>
            </a:r>
          </a:p>
          <a:p>
            <a:r>
              <a:rPr lang="en-US" sz="1200" dirty="0"/>
              <a:t>SMG: </a:t>
            </a:r>
            <a:r>
              <a:rPr lang="en-US" sz="1200" dirty="0">
                <a:hlinkClick r:id="rId2"/>
              </a:rPr>
              <a:t>Shadowrun Missions </a:t>
            </a:r>
            <a:r>
              <a:rPr lang="en-US" sz="1200" dirty="0"/>
              <a:t>Guide v1.6</a:t>
            </a:r>
          </a:p>
          <a:p>
            <a:r>
              <a:rPr lang="en-US" sz="1200" dirty="0">
                <a:hlinkClick r:id="rId3"/>
              </a:rPr>
              <a:t>https://creativecommons.org/licenses/by-sa/3.0/</a:t>
            </a:r>
            <a:endParaRPr lang="en-US" sz="1200" dirty="0"/>
          </a:p>
          <a:p>
            <a:r>
              <a:rPr lang="en-US" sz="1200" dirty="0"/>
              <a:t>Map Credit: </a:t>
            </a:r>
            <a:r>
              <a:rPr lang="en-US" sz="1200" dirty="0">
                <a:hlinkClick r:id="rId4"/>
              </a:rPr>
              <a:t>2minutetabletop.com</a:t>
            </a:r>
            <a:endParaRPr lang="en-US" sz="1200" dirty="0"/>
          </a:p>
        </p:txBody>
      </p:sp>
      <p:sp>
        <p:nvSpPr>
          <p:cNvPr id="5" name="TextBox 4">
            <a:extLst>
              <a:ext uri="{FF2B5EF4-FFF2-40B4-BE49-F238E27FC236}">
                <a16:creationId xmlns:a16="http://schemas.microsoft.com/office/drawing/2014/main" id="{B1E1570E-26B2-239A-C6EC-E135545DE7E9}"/>
              </a:ext>
            </a:extLst>
          </p:cNvPr>
          <p:cNvSpPr txBox="1"/>
          <p:nvPr/>
        </p:nvSpPr>
        <p:spPr>
          <a:xfrm>
            <a:off x="101601" y="50796"/>
            <a:ext cx="2270896" cy="1169551"/>
          </a:xfrm>
          <a:prstGeom prst="rect">
            <a:avLst/>
          </a:prstGeom>
          <a:noFill/>
          <a:ln>
            <a:solidFill>
              <a:schemeClr val="tx1"/>
            </a:solidFill>
          </a:ln>
        </p:spPr>
        <p:txBody>
          <a:bodyPr wrap="square" rtlCol="0">
            <a:spAutoFit/>
          </a:bodyPr>
          <a:lstStyle/>
          <a:p>
            <a:r>
              <a:rPr lang="en-US" sz="1000" b="1" u="sng" dirty="0"/>
              <a:t>The Plot</a:t>
            </a:r>
            <a:r>
              <a:rPr lang="en-US" sz="1000" dirty="0"/>
              <a:t> A </a:t>
            </a:r>
            <a:r>
              <a:rPr lang="en-US" sz="1000" dirty="0" err="1"/>
              <a:t>corpo</a:t>
            </a:r>
            <a:r>
              <a:rPr lang="en-US" sz="1000" dirty="0"/>
              <a:t> wants to repay one last favor to an old friend. </a:t>
            </a:r>
            <a:r>
              <a:rPr lang="en-US" sz="1000" b="1" u="sng" dirty="0"/>
              <a:t>The Job</a:t>
            </a:r>
            <a:r>
              <a:rPr lang="en-US" sz="1000" dirty="0"/>
              <a:t>: Extract the target (</a:t>
            </a:r>
            <a:r>
              <a:rPr lang="en-US" sz="1000" dirty="0" err="1"/>
              <a:t>Ruriko</a:t>
            </a:r>
            <a:r>
              <a:rPr lang="en-US" sz="1000" dirty="0"/>
              <a:t> </a:t>
            </a:r>
            <a:r>
              <a:rPr lang="en-US" sz="1000"/>
              <a:t>Takahasi) </a:t>
            </a:r>
            <a:r>
              <a:rPr lang="en-US" sz="1000" dirty="0"/>
              <a:t>before they are eliminated by enemy runners. </a:t>
            </a:r>
            <a:r>
              <a:rPr lang="en-US" sz="1000" b="1" u="sng" dirty="0"/>
              <a:t>The Pay</a:t>
            </a:r>
            <a:r>
              <a:rPr lang="en-US" sz="1000" dirty="0"/>
              <a:t>: 500¥ up front, 1000¥ for the target’s safety, bonuses for zero evidence (max 3k per player). </a:t>
            </a:r>
          </a:p>
        </p:txBody>
      </p:sp>
      <p:sp>
        <p:nvSpPr>
          <p:cNvPr id="7" name="TextBox 6">
            <a:extLst>
              <a:ext uri="{FF2B5EF4-FFF2-40B4-BE49-F238E27FC236}">
                <a16:creationId xmlns:a16="http://schemas.microsoft.com/office/drawing/2014/main" id="{743C00C7-2314-8EEB-4624-8F43BFB1F202}"/>
              </a:ext>
            </a:extLst>
          </p:cNvPr>
          <p:cNvSpPr txBox="1"/>
          <p:nvPr/>
        </p:nvSpPr>
        <p:spPr>
          <a:xfrm>
            <a:off x="2446637" y="50796"/>
            <a:ext cx="4351955" cy="1169551"/>
          </a:xfrm>
          <a:prstGeom prst="rect">
            <a:avLst/>
          </a:prstGeom>
          <a:noFill/>
          <a:ln>
            <a:solidFill>
              <a:schemeClr val="tx1"/>
            </a:solidFill>
          </a:ln>
        </p:spPr>
        <p:txBody>
          <a:bodyPr wrap="square" rtlCol="0">
            <a:spAutoFit/>
          </a:bodyPr>
          <a:lstStyle/>
          <a:p>
            <a:r>
              <a:rPr lang="en-US" sz="1000" dirty="0"/>
              <a:t>Scene 1 (Social). </a:t>
            </a:r>
            <a:r>
              <a:rPr lang="en-US" sz="1000" b="1" u="sng" dirty="0"/>
              <a:t>Setting</a:t>
            </a:r>
            <a:r>
              <a:rPr lang="en-US" sz="1000" dirty="0"/>
              <a:t>: </a:t>
            </a:r>
            <a:r>
              <a:rPr lang="it-IT" sz="1000" dirty="0"/>
              <a:t>Ling Ho, a Yakuza controlled Chinese/Japanese restaurant, </a:t>
            </a:r>
            <a:r>
              <a:rPr lang="it-IT" sz="1000" dirty="0">
                <a:hlinkClick r:id="rId5"/>
              </a:rPr>
              <a:t>Downtown</a:t>
            </a:r>
            <a:r>
              <a:rPr lang="en-US" sz="1000" dirty="0"/>
              <a:t>. </a:t>
            </a:r>
            <a:r>
              <a:rPr lang="en-US" sz="1000" b="1" u="sng" dirty="0"/>
              <a:t>The Hook</a:t>
            </a:r>
            <a:r>
              <a:rPr lang="en-US" sz="1000" dirty="0"/>
              <a:t>: Runners were told by their fixers to meet here. Given dossiers with images, major skills, names of the rest of the team (have players introduce their characters). </a:t>
            </a:r>
            <a:r>
              <a:rPr lang="en-US" sz="1000" b="1" u="sng" dirty="0"/>
              <a:t>Events</a:t>
            </a:r>
            <a:r>
              <a:rPr lang="en-US" sz="1000" dirty="0"/>
              <a:t>: Influence + CHA (3) – </a:t>
            </a:r>
            <a:r>
              <a:rPr lang="en-US" sz="1000" dirty="0" err="1"/>
              <a:t>Maitre</a:t>
            </a:r>
            <a:r>
              <a:rPr lang="en-US" sz="1000" dirty="0"/>
              <a:t> d' directs the player to a back room where Johnson-</a:t>
            </a:r>
            <a:r>
              <a:rPr lang="en-US" sz="1000" dirty="0" err="1"/>
              <a:t>san</a:t>
            </a:r>
            <a:r>
              <a:rPr lang="en-US" sz="1000" dirty="0"/>
              <a:t>. Johnson-</a:t>
            </a:r>
            <a:r>
              <a:rPr lang="en-US" sz="1000" dirty="0" err="1"/>
              <a:t>san</a:t>
            </a:r>
            <a:r>
              <a:rPr lang="en-US" sz="1000" dirty="0"/>
              <a:t> presents the job. </a:t>
            </a:r>
            <a:r>
              <a:rPr lang="en-US" sz="1000" b="1" u="sng" dirty="0"/>
              <a:t>Negotiation</a:t>
            </a:r>
            <a:r>
              <a:rPr lang="en-US" sz="1000" dirty="0"/>
              <a:t>: per SMG p16, vs Influence 5 CHA 6, 5% increase/decrease in base pay per hit (max still 3k per SMG). </a:t>
            </a:r>
          </a:p>
        </p:txBody>
      </p:sp>
      <p:sp>
        <p:nvSpPr>
          <p:cNvPr id="8" name="TextBox 7">
            <a:extLst>
              <a:ext uri="{FF2B5EF4-FFF2-40B4-BE49-F238E27FC236}">
                <a16:creationId xmlns:a16="http://schemas.microsoft.com/office/drawing/2014/main" id="{6A3EBE2A-2275-5839-5C37-519015FCBCF9}"/>
              </a:ext>
            </a:extLst>
          </p:cNvPr>
          <p:cNvSpPr txBox="1"/>
          <p:nvPr/>
        </p:nvSpPr>
        <p:spPr>
          <a:xfrm>
            <a:off x="101601" y="1251924"/>
            <a:ext cx="4351954" cy="2862322"/>
          </a:xfrm>
          <a:prstGeom prst="rect">
            <a:avLst/>
          </a:prstGeom>
          <a:noFill/>
          <a:ln>
            <a:solidFill>
              <a:schemeClr val="tx1"/>
            </a:solidFill>
          </a:ln>
        </p:spPr>
        <p:txBody>
          <a:bodyPr wrap="square" rtlCol="0">
            <a:spAutoFit/>
          </a:bodyPr>
          <a:lstStyle/>
          <a:p>
            <a:r>
              <a:rPr lang="en-US" sz="1000" dirty="0"/>
              <a:t>Scene 2 (Investigation). </a:t>
            </a:r>
            <a:r>
              <a:rPr lang="en-US" sz="1000" b="1" u="sng" dirty="0"/>
              <a:t>Setting</a:t>
            </a:r>
            <a:r>
              <a:rPr lang="en-US" sz="1000" dirty="0"/>
              <a:t>: per players. </a:t>
            </a:r>
            <a:r>
              <a:rPr lang="en-US" sz="1000" b="1" u="sng" dirty="0"/>
              <a:t>Available Info</a:t>
            </a:r>
            <a:r>
              <a:rPr lang="en-US" sz="1000" dirty="0"/>
              <a:t>: </a:t>
            </a:r>
          </a:p>
          <a:p>
            <a:pPr marL="171450" indent="-171450">
              <a:buFont typeface="Arial" panose="020B0604020202020204" pitchFamily="34" charset="0"/>
              <a:buChar char="•"/>
            </a:pPr>
            <a:r>
              <a:rPr lang="en-US" sz="1000" dirty="0" err="1"/>
              <a:t>Takahasi</a:t>
            </a:r>
            <a:r>
              <a:rPr lang="en-US" sz="1000" dirty="0"/>
              <a:t> has recently published a series of articles highlighting poor living conditions in corporate controlled living quarters.</a:t>
            </a:r>
          </a:p>
          <a:p>
            <a:pPr marL="171450" indent="-171450">
              <a:buFont typeface="Arial" panose="020B0604020202020204" pitchFamily="34" charset="0"/>
              <a:buChar char="•"/>
            </a:pPr>
            <a:r>
              <a:rPr lang="en-US" sz="1000" dirty="0" err="1"/>
              <a:t>Takahasi</a:t>
            </a:r>
            <a:r>
              <a:rPr lang="en-US" sz="1000" dirty="0"/>
              <a:t> was targeted by several smear campaigns in the past, but these only increased interest in her writing.</a:t>
            </a:r>
          </a:p>
          <a:p>
            <a:pPr marL="171450" indent="-171450">
              <a:buFont typeface="Arial" panose="020B0604020202020204" pitchFamily="34" charset="0"/>
              <a:buChar char="•"/>
            </a:pPr>
            <a:r>
              <a:rPr lang="en-US" sz="1000" dirty="0" err="1"/>
              <a:t>Takahasi</a:t>
            </a:r>
            <a:r>
              <a:rPr lang="en-US" sz="1000" dirty="0"/>
              <a:t> recently graduated from Tokyo </a:t>
            </a:r>
            <a:r>
              <a:rPr lang="en-US" sz="1000" dirty="0" err="1"/>
              <a:t>Daigaku</a:t>
            </a:r>
            <a:r>
              <a:rPr lang="en-US" sz="1000" dirty="0"/>
              <a:t> with degrees in English Literature, Political Science, and Journalism. She's a minor celebrity and a darling in the investigative journalism world.</a:t>
            </a:r>
          </a:p>
          <a:p>
            <a:pPr marL="171450" indent="-171450">
              <a:buFont typeface="Arial" panose="020B0604020202020204" pitchFamily="34" charset="0"/>
              <a:buChar char="•"/>
            </a:pPr>
            <a:r>
              <a:rPr lang="en-US" sz="1000" dirty="0" err="1"/>
              <a:t>Takahasi's</a:t>
            </a:r>
            <a:r>
              <a:rPr lang="en-US" sz="1000" dirty="0"/>
              <a:t> apartment building is protected by the Yakuza, but they've been recently "convinced" to slacken security. A hit on someone in the building is probably imminent. </a:t>
            </a:r>
          </a:p>
          <a:p>
            <a:pPr marL="171450" indent="-171450">
              <a:buFont typeface="Arial" panose="020B0604020202020204" pitchFamily="34" charset="0"/>
              <a:buChar char="•"/>
            </a:pPr>
            <a:r>
              <a:rPr lang="en-US" sz="1000" dirty="0"/>
              <a:t>(Difficult) A middle-management </a:t>
            </a:r>
            <a:r>
              <a:rPr lang="en-US" sz="1000" dirty="0" err="1"/>
              <a:t>Aztecnology</a:t>
            </a:r>
            <a:r>
              <a:rPr lang="en-US" sz="1000" dirty="0"/>
              <a:t> exec leaned on the Yakuza to allow the hit. </a:t>
            </a:r>
          </a:p>
          <a:p>
            <a:pPr marL="171450" indent="-171450">
              <a:buFont typeface="Arial" panose="020B0604020202020204" pitchFamily="34" charset="0"/>
              <a:buChar char="•"/>
            </a:pPr>
            <a:r>
              <a:rPr lang="en-US" sz="1000" dirty="0"/>
              <a:t>(Very Difficult) </a:t>
            </a:r>
            <a:r>
              <a:rPr lang="en-US" sz="1000" dirty="0" err="1"/>
              <a:t>Takahasi</a:t>
            </a:r>
            <a:r>
              <a:rPr lang="en-US" sz="1000" dirty="0"/>
              <a:t> dated </a:t>
            </a:r>
            <a:r>
              <a:rPr lang="en-US" sz="1000" dirty="0" err="1"/>
              <a:t>Senjiro</a:t>
            </a:r>
            <a:r>
              <a:rPr lang="en-US" sz="1000" dirty="0"/>
              <a:t> </a:t>
            </a:r>
            <a:r>
              <a:rPr lang="en-US" sz="1000" dirty="0" err="1"/>
              <a:t>Masahara</a:t>
            </a:r>
            <a:r>
              <a:rPr lang="en-US" sz="1000" dirty="0"/>
              <a:t>, now a rising exec in </a:t>
            </a:r>
            <a:r>
              <a:rPr lang="en-US" sz="1000" dirty="0" err="1"/>
              <a:t>Renraku</a:t>
            </a:r>
            <a:r>
              <a:rPr lang="en-US" sz="1000" dirty="0"/>
              <a:t>. They broke up over a year ago. (He is the client for this op).</a:t>
            </a:r>
          </a:p>
          <a:p>
            <a:pPr marL="171450" indent="-171450">
              <a:buFont typeface="Arial" panose="020B0604020202020204" pitchFamily="34" charset="0"/>
              <a:buChar char="•"/>
            </a:pPr>
            <a:r>
              <a:rPr lang="en-US" sz="1000" dirty="0" err="1"/>
              <a:t>Takahasi</a:t>
            </a:r>
            <a:r>
              <a:rPr lang="en-US" sz="1000" dirty="0"/>
              <a:t> lives on the third floor of a five-story brownstone on the Seattle Waterfront. (Her apartment is the one on the left of the map). She spends much of her time at the media station, taking calls and investigating leads.</a:t>
            </a:r>
          </a:p>
        </p:txBody>
      </p:sp>
      <p:sp>
        <p:nvSpPr>
          <p:cNvPr id="10" name="TextBox 9">
            <a:extLst>
              <a:ext uri="{FF2B5EF4-FFF2-40B4-BE49-F238E27FC236}">
                <a16:creationId xmlns:a16="http://schemas.microsoft.com/office/drawing/2014/main" id="{43C9AA5A-5E07-DDFE-AFFD-E969BC37256A}"/>
              </a:ext>
            </a:extLst>
          </p:cNvPr>
          <p:cNvSpPr txBox="1"/>
          <p:nvPr/>
        </p:nvSpPr>
        <p:spPr>
          <a:xfrm>
            <a:off x="4485503" y="1251924"/>
            <a:ext cx="2270896" cy="1169551"/>
          </a:xfrm>
          <a:prstGeom prst="rect">
            <a:avLst/>
          </a:prstGeom>
          <a:noFill/>
          <a:ln>
            <a:solidFill>
              <a:schemeClr val="tx1"/>
            </a:solidFill>
          </a:ln>
        </p:spPr>
        <p:txBody>
          <a:bodyPr wrap="square" rtlCol="0">
            <a:spAutoFit/>
          </a:bodyPr>
          <a:lstStyle/>
          <a:p>
            <a:r>
              <a:rPr lang="en-US" sz="1000" dirty="0"/>
              <a:t>Optional Rules for Initiative. </a:t>
            </a:r>
            <a:r>
              <a:rPr lang="en-US" sz="1000" b="1" u="sng" dirty="0"/>
              <a:t>Purpose</a:t>
            </a:r>
            <a:r>
              <a:rPr lang="en-US" sz="1000" dirty="0"/>
              <a:t>: Get all players involved in all scenes at First Taste. </a:t>
            </a:r>
            <a:r>
              <a:rPr lang="en-US" sz="1000" b="1" u="sng" dirty="0"/>
              <a:t>Social</a:t>
            </a:r>
            <a:r>
              <a:rPr lang="en-US" sz="1000" dirty="0"/>
              <a:t>: Influence + CHA. # hits determines order. Ties: Edge, CHA, INT, Coin Flip.  </a:t>
            </a:r>
            <a:r>
              <a:rPr lang="en-US" sz="1000" b="1" u="sng" dirty="0"/>
              <a:t>Investigation</a:t>
            </a:r>
            <a:r>
              <a:rPr lang="en-US" sz="1000" dirty="0"/>
              <a:t>: Perception + INT. # hits determines order. Ties: Edge, INT, REA, Coin Flip. </a:t>
            </a:r>
          </a:p>
        </p:txBody>
      </p:sp>
      <p:sp>
        <p:nvSpPr>
          <p:cNvPr id="18" name="TextBox 17">
            <a:extLst>
              <a:ext uri="{FF2B5EF4-FFF2-40B4-BE49-F238E27FC236}">
                <a16:creationId xmlns:a16="http://schemas.microsoft.com/office/drawing/2014/main" id="{E1D8DFFD-68C3-AAAD-211B-631B2382B9D9}"/>
              </a:ext>
            </a:extLst>
          </p:cNvPr>
          <p:cNvSpPr txBox="1"/>
          <p:nvPr/>
        </p:nvSpPr>
        <p:spPr>
          <a:xfrm>
            <a:off x="4485503" y="2501331"/>
            <a:ext cx="2270896" cy="4708981"/>
          </a:xfrm>
          <a:prstGeom prst="rect">
            <a:avLst/>
          </a:prstGeom>
          <a:noFill/>
          <a:ln>
            <a:solidFill>
              <a:schemeClr val="tx1"/>
            </a:solidFill>
          </a:ln>
        </p:spPr>
        <p:txBody>
          <a:bodyPr wrap="square" rtlCol="0">
            <a:spAutoFit/>
          </a:bodyPr>
          <a:lstStyle/>
          <a:p>
            <a:r>
              <a:rPr lang="en-US" sz="1000" dirty="0"/>
              <a:t>Scene 3 (Investigation). </a:t>
            </a:r>
            <a:r>
              <a:rPr lang="en-US" sz="1000" b="1" u="sng" dirty="0"/>
              <a:t>Setting</a:t>
            </a:r>
            <a:r>
              <a:rPr lang="en-US" sz="1000" dirty="0"/>
              <a:t>: The Apartment Complex. </a:t>
            </a:r>
            <a:r>
              <a:rPr lang="en-US" sz="1000" b="1" u="sng" dirty="0"/>
              <a:t>Edge</a:t>
            </a:r>
            <a:r>
              <a:rPr lang="en-US" sz="1000" dirty="0"/>
              <a:t>: 1 per 2 successes in Scene 2 for each player (max 2). </a:t>
            </a:r>
            <a:r>
              <a:rPr lang="en-US" sz="1000" b="1" u="sng" dirty="0"/>
              <a:t>Challenges</a:t>
            </a:r>
            <a:r>
              <a:rPr lang="en-US" sz="1000" dirty="0"/>
              <a:t>:</a:t>
            </a:r>
          </a:p>
          <a:p>
            <a:pPr marL="171450" indent="-171450">
              <a:buFont typeface="Arial" panose="020B0604020202020204" pitchFamily="34" charset="0"/>
              <a:buChar char="•"/>
            </a:pPr>
            <a:r>
              <a:rPr lang="en-US" sz="1000" dirty="0" err="1"/>
              <a:t>Takahasi's</a:t>
            </a:r>
            <a:r>
              <a:rPr lang="en-US" sz="1000" dirty="0"/>
              <a:t> apartment is in a five-story on the waterfront Downtown. Security Rating A (CRB 239).</a:t>
            </a:r>
          </a:p>
          <a:p>
            <a:pPr marL="171450" indent="-171450">
              <a:buFont typeface="Arial" panose="020B0604020202020204" pitchFamily="34" charset="0"/>
              <a:buChar char="•"/>
            </a:pPr>
            <a:r>
              <a:rPr lang="en-US" sz="1000" dirty="0"/>
              <a:t>Matrix security is Rating A: Rating 6 host with Patrol and </a:t>
            </a:r>
            <a:r>
              <a:rPr lang="en-US" sz="1000" dirty="0" err="1"/>
              <a:t>TarBaby</a:t>
            </a:r>
            <a:r>
              <a:rPr lang="en-US" sz="1000" dirty="0"/>
              <a:t> (CRB 187) running. Next actions are to load Binder and Track, notify the spider, and hold the target for HTR.</a:t>
            </a:r>
          </a:p>
          <a:p>
            <a:pPr marL="171450" indent="-171450">
              <a:buFont typeface="Arial" panose="020B0604020202020204" pitchFamily="34" charset="0"/>
              <a:buChar char="•"/>
            </a:pPr>
            <a:r>
              <a:rPr lang="en-US" sz="1000" dirty="0"/>
              <a:t>Astral security has been weakened - watcher spirits and basic wards only. </a:t>
            </a:r>
          </a:p>
          <a:p>
            <a:pPr marL="171450" indent="-171450">
              <a:buFont typeface="Arial" panose="020B0604020202020204" pitchFamily="34" charset="0"/>
              <a:buChar char="•"/>
            </a:pPr>
            <a:r>
              <a:rPr lang="en-US" sz="1000" dirty="0" err="1"/>
              <a:t>Meatspace</a:t>
            </a:r>
            <a:r>
              <a:rPr lang="en-US" sz="1000" dirty="0"/>
              <a:t> security has been weakened - a patrol of 2 people every 10 minutes. </a:t>
            </a:r>
          </a:p>
          <a:p>
            <a:pPr marL="171450" indent="-171450">
              <a:buFont typeface="Arial" panose="020B0604020202020204" pitchFamily="34" charset="0"/>
              <a:buChar char="•"/>
            </a:pPr>
            <a:r>
              <a:rPr lang="en-US" sz="1000" dirty="0"/>
              <a:t>Doors to the building have rating 4 SIN scanners against a known list of authorized guests and residents on the neighborhood host. A rating 3 </a:t>
            </a:r>
            <a:r>
              <a:rPr lang="en-US" sz="1000" dirty="0" err="1"/>
              <a:t>chemsniffer</a:t>
            </a:r>
            <a:r>
              <a:rPr lang="en-US" sz="1000" dirty="0"/>
              <a:t> is at the door; residents can bring </a:t>
            </a:r>
            <a:r>
              <a:rPr lang="en-US" sz="1000" dirty="0" err="1"/>
              <a:t>chems</a:t>
            </a:r>
            <a:r>
              <a:rPr lang="en-US" sz="1000" dirty="0"/>
              <a:t> in and out. </a:t>
            </a:r>
          </a:p>
          <a:p>
            <a:pPr marL="171450" indent="-171450">
              <a:buFont typeface="Arial" panose="020B0604020202020204" pitchFamily="34" charset="0"/>
              <a:buChar char="•"/>
            </a:pPr>
            <a:r>
              <a:rPr lang="en-US" sz="1000" dirty="0"/>
              <a:t>HTR is 30-60 seconds out if triggered and run by Lone Star (so normal response time). </a:t>
            </a:r>
          </a:p>
          <a:p>
            <a:pPr marL="171450" indent="-171450">
              <a:buFont typeface="Arial" panose="020B0604020202020204" pitchFamily="34" charset="0"/>
              <a:buChar char="•"/>
            </a:pPr>
            <a:r>
              <a:rPr lang="en-US" sz="1000" dirty="0" err="1"/>
              <a:t>Takahasi</a:t>
            </a:r>
            <a:r>
              <a:rPr lang="en-US" sz="1000" dirty="0"/>
              <a:t> sees the impending hit and the extraction as signs she's onto something. She doesn't want to leave and must be convinced.</a:t>
            </a:r>
          </a:p>
        </p:txBody>
      </p:sp>
      <p:sp>
        <p:nvSpPr>
          <p:cNvPr id="20" name="TextBox 19">
            <a:extLst>
              <a:ext uri="{FF2B5EF4-FFF2-40B4-BE49-F238E27FC236}">
                <a16:creationId xmlns:a16="http://schemas.microsoft.com/office/drawing/2014/main" id="{5D3E113F-2033-BD26-6FA9-75A3C83D86B2}"/>
              </a:ext>
            </a:extLst>
          </p:cNvPr>
          <p:cNvSpPr txBox="1"/>
          <p:nvPr/>
        </p:nvSpPr>
        <p:spPr>
          <a:xfrm>
            <a:off x="99827" y="7249316"/>
            <a:ext cx="3481639" cy="1785104"/>
          </a:xfrm>
          <a:prstGeom prst="rect">
            <a:avLst/>
          </a:prstGeom>
          <a:noFill/>
          <a:ln>
            <a:solidFill>
              <a:schemeClr val="tx1"/>
            </a:solidFill>
          </a:ln>
        </p:spPr>
        <p:txBody>
          <a:bodyPr wrap="square" rtlCol="0">
            <a:spAutoFit/>
          </a:bodyPr>
          <a:lstStyle/>
          <a:p>
            <a:r>
              <a:rPr lang="en-US" sz="1000" dirty="0"/>
              <a:t>Scene 4 (Combat). </a:t>
            </a:r>
            <a:r>
              <a:rPr lang="en-US" sz="1000" b="1" u="sng" dirty="0"/>
              <a:t>Setting</a:t>
            </a:r>
            <a:r>
              <a:rPr lang="en-US" sz="1000" dirty="0"/>
              <a:t>: The apartment. The opposing </a:t>
            </a:r>
            <a:r>
              <a:rPr lang="en-US" sz="1000" dirty="0" err="1"/>
              <a:t>Shadowrunner</a:t>
            </a:r>
            <a:r>
              <a:rPr lang="en-US" sz="1000" dirty="0"/>
              <a:t> team moves in for their kill and stumbles onto the PCs. </a:t>
            </a:r>
            <a:r>
              <a:rPr lang="en-US" sz="1000" b="1" u="sng" dirty="0"/>
              <a:t>Edge</a:t>
            </a:r>
            <a:r>
              <a:rPr lang="en-US" sz="1000" dirty="0"/>
              <a:t>: 1 per player if they get advanced notice, 1 more (max 2) if they set up an ambush.  </a:t>
            </a:r>
            <a:r>
              <a:rPr lang="en-US" sz="1000" b="1" u="sng" dirty="0"/>
              <a:t>Challenges</a:t>
            </a:r>
            <a:r>
              <a:rPr lang="en-US" sz="1000" dirty="0"/>
              <a:t>: 1 enemy per player (max 4). Choose from these for stats, but flavor as opposing </a:t>
            </a:r>
            <a:r>
              <a:rPr lang="en-US" sz="1000" dirty="0" err="1"/>
              <a:t>shadowrunners</a:t>
            </a:r>
            <a:r>
              <a:rPr lang="en-US" sz="1000" dirty="0"/>
              <a:t>: </a:t>
            </a:r>
          </a:p>
          <a:p>
            <a:pPr marL="171450" indent="-171450">
              <a:buFont typeface="Arial" panose="020B0604020202020204" pitchFamily="34" charset="0"/>
              <a:buChar char="•"/>
            </a:pPr>
            <a:r>
              <a:rPr lang="en-US" sz="1000" dirty="0"/>
              <a:t>Patrolman (CRB 206), </a:t>
            </a:r>
          </a:p>
          <a:p>
            <a:pPr marL="171450" indent="-171450">
              <a:buFont typeface="Arial" panose="020B0604020202020204" pitchFamily="34" charset="0"/>
              <a:buChar char="•"/>
            </a:pPr>
            <a:r>
              <a:rPr lang="en-US" sz="1000" dirty="0"/>
              <a:t>Decker (CRB 205), </a:t>
            </a:r>
          </a:p>
          <a:p>
            <a:pPr marL="171450" indent="-171450">
              <a:buFont typeface="Arial" panose="020B0604020202020204" pitchFamily="34" charset="0"/>
              <a:buChar char="•"/>
            </a:pPr>
            <a:r>
              <a:rPr lang="en-US" sz="1000" dirty="0"/>
              <a:t>Combat Mage (CRB 206), </a:t>
            </a:r>
          </a:p>
          <a:p>
            <a:pPr marL="171450" indent="-171450">
              <a:buFont typeface="Arial" panose="020B0604020202020204" pitchFamily="34" charset="0"/>
              <a:buChar char="•"/>
            </a:pPr>
            <a:r>
              <a:rPr lang="en-US" sz="1000" dirty="0"/>
              <a:t>SWAT Officer (CRB 206). </a:t>
            </a:r>
          </a:p>
          <a:p>
            <a:r>
              <a:rPr lang="en-US" sz="1000" dirty="0" err="1"/>
              <a:t>Takahasi</a:t>
            </a:r>
            <a:r>
              <a:rPr lang="en-US" sz="1000" dirty="0"/>
              <a:t> has 2 in all stats, Firearms 3 + Defiance Super Shock. </a:t>
            </a:r>
          </a:p>
        </p:txBody>
      </p:sp>
      <p:sp>
        <p:nvSpPr>
          <p:cNvPr id="21" name="TextBox 20">
            <a:extLst>
              <a:ext uri="{FF2B5EF4-FFF2-40B4-BE49-F238E27FC236}">
                <a16:creationId xmlns:a16="http://schemas.microsoft.com/office/drawing/2014/main" id="{7E49FCE0-D5F0-153E-9313-B502953E9137}"/>
              </a:ext>
            </a:extLst>
          </p:cNvPr>
          <p:cNvSpPr txBox="1"/>
          <p:nvPr/>
        </p:nvSpPr>
        <p:spPr>
          <a:xfrm>
            <a:off x="3637854" y="7248478"/>
            <a:ext cx="3172719" cy="707886"/>
          </a:xfrm>
          <a:prstGeom prst="rect">
            <a:avLst/>
          </a:prstGeom>
          <a:noFill/>
          <a:ln>
            <a:solidFill>
              <a:schemeClr val="tx1"/>
            </a:solidFill>
          </a:ln>
        </p:spPr>
        <p:txBody>
          <a:bodyPr wrap="square" rtlCol="0">
            <a:spAutoFit/>
          </a:bodyPr>
          <a:lstStyle/>
          <a:p>
            <a:r>
              <a:rPr lang="en-US" sz="1000" dirty="0"/>
              <a:t>Picking Up the Pieces. </a:t>
            </a:r>
            <a:r>
              <a:rPr lang="en-US" sz="1000" b="1" dirty="0"/>
              <a:t>Pay: </a:t>
            </a:r>
            <a:r>
              <a:rPr lang="en-US" sz="1000" dirty="0"/>
              <a:t>negotiated pay. Max 3k per player. </a:t>
            </a:r>
            <a:r>
              <a:rPr lang="en-US" sz="1000" b="1" u="sng" dirty="0"/>
              <a:t>Karma</a:t>
            </a:r>
            <a:r>
              <a:rPr lang="en-US" sz="1000" dirty="0"/>
              <a:t>: 3 karma for adventure survival. </a:t>
            </a:r>
          </a:p>
          <a:p>
            <a:r>
              <a:rPr lang="en-US" sz="1000" b="1" u="sng" dirty="0"/>
              <a:t>Contacts</a:t>
            </a:r>
            <a:r>
              <a:rPr lang="en-US" sz="1000" dirty="0"/>
              <a:t>: </a:t>
            </a:r>
            <a:r>
              <a:rPr lang="en-US" sz="1000" dirty="0" err="1"/>
              <a:t>Ruriko</a:t>
            </a:r>
            <a:r>
              <a:rPr lang="en-US" sz="1000" dirty="0"/>
              <a:t> </a:t>
            </a:r>
            <a:r>
              <a:rPr lang="en-US" sz="1000" dirty="0" err="1"/>
              <a:t>Takahasi</a:t>
            </a:r>
            <a:r>
              <a:rPr lang="en-US" sz="1000" dirty="0"/>
              <a:t>, Connections 2 Media Personality. </a:t>
            </a:r>
            <a:endParaRPr lang="en-US" sz="1000" b="1" u="sng" dirty="0"/>
          </a:p>
        </p:txBody>
      </p:sp>
      <p:pic>
        <p:nvPicPr>
          <p:cNvPr id="3" name="Picture 2" descr="A picture containing text, outdoor&#10;&#10;Description automatically generated">
            <a:extLst>
              <a:ext uri="{FF2B5EF4-FFF2-40B4-BE49-F238E27FC236}">
                <a16:creationId xmlns:a16="http://schemas.microsoft.com/office/drawing/2014/main" id="{DFE03A24-789E-FA51-9BD3-59BCA7F04F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24" y="4129746"/>
            <a:ext cx="4421891" cy="3095323"/>
          </a:xfrm>
          <a:prstGeom prst="rect">
            <a:avLst/>
          </a:prstGeom>
        </p:spPr>
      </p:pic>
    </p:spTree>
    <p:extLst>
      <p:ext uri="{BB962C8B-B14F-4D97-AF65-F5344CB8AC3E}">
        <p14:creationId xmlns:p14="http://schemas.microsoft.com/office/powerpoint/2010/main" val="565051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884</TotalTime>
  <Words>816</Words>
  <Application>Microsoft Office PowerPoint</Application>
  <PresentationFormat>Letter Paper (8.5x11 in)</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Rajput</dc:creator>
  <cp:lastModifiedBy>Zeshan Rajput</cp:lastModifiedBy>
  <cp:revision>18</cp:revision>
  <dcterms:created xsi:type="dcterms:W3CDTF">2022-06-14T13:32:13Z</dcterms:created>
  <dcterms:modified xsi:type="dcterms:W3CDTF">2022-07-22T16:54:40Z</dcterms:modified>
</cp:coreProperties>
</file>