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63" r:id="rId5"/>
    <p:sldId id="378" r:id="rId6"/>
    <p:sldId id="343" r:id="rId7"/>
    <p:sldId id="297" r:id="rId8"/>
    <p:sldId id="362" r:id="rId9"/>
    <p:sldId id="299" r:id="rId10"/>
    <p:sldId id="394" r:id="rId11"/>
    <p:sldId id="359" r:id="rId12"/>
    <p:sldId id="360" r:id="rId13"/>
    <p:sldId id="361" r:id="rId14"/>
    <p:sldId id="352" r:id="rId15"/>
    <p:sldId id="300" r:id="rId16"/>
    <p:sldId id="301" r:id="rId17"/>
    <p:sldId id="340" r:id="rId18"/>
    <p:sldId id="341" r:id="rId19"/>
    <p:sldId id="390" r:id="rId20"/>
    <p:sldId id="357" r:id="rId21"/>
    <p:sldId id="384" r:id="rId22"/>
    <p:sldId id="344" r:id="rId23"/>
    <p:sldId id="372" r:id="rId24"/>
    <p:sldId id="348" r:id="rId25"/>
    <p:sldId id="349" r:id="rId26"/>
    <p:sldId id="345" r:id="rId27"/>
    <p:sldId id="347" r:id="rId28"/>
    <p:sldId id="377" r:id="rId29"/>
    <p:sldId id="376" r:id="rId30"/>
    <p:sldId id="388" r:id="rId31"/>
    <p:sldId id="389" r:id="rId32"/>
    <p:sldId id="386" r:id="rId33"/>
    <p:sldId id="392" r:id="rId34"/>
  </p:sldIdLst>
  <p:sldSz cx="9144000" cy="5143500"/>
  <p:notesSz cx="6858000" cy="9144000"/>
  <p:embeddedFontLst>
    <p:embeddedFont>
      <p:font typeface="Roboto Slab"/>
      <p:regular r:id="rId38"/>
    </p:embeddedFont>
    <p:embeddedFont>
      <p:font typeface="Chivo" panose="0000050000000000000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237"/>
    <a:srgbClr val="263238"/>
    <a:srgbClr val="1E1E1E"/>
    <a:srgbClr val="232B2F"/>
    <a:srgbClr val="FFFFFF"/>
    <a:srgbClr val="6890A4"/>
    <a:srgbClr val="2C3B42"/>
    <a:srgbClr val="29373F"/>
    <a:srgbClr val="354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/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2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125" name="Google Shape;125;p12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2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/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0">
                <a:solidFill>
                  <a:srgbClr val="FFFFFF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rPr>
              <a:t>“</a:t>
            </a:r>
            <a:endParaRPr sz="10000">
              <a:solidFill>
                <a:srgbClr val="FFFFFF"/>
              </a:solidFill>
              <a:latin typeface="Chivo" panose="00000500000000000000"/>
              <a:ea typeface="Chivo" panose="00000500000000000000"/>
              <a:cs typeface="Chivo" panose="00000500000000000000"/>
              <a:sym typeface="Chivo" panose="00000500000000000000"/>
            </a:endParaRPr>
          </a:p>
        </p:txBody>
      </p:sp>
      <p:sp>
        <p:nvSpPr>
          <p:cNvPr id="46" name="Google Shape;46;p4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/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"/>
          <p:cNvSpPr txBox="1"/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/>
        </p:txBody>
      </p:sp>
      <p:sp>
        <p:nvSpPr>
          <p:cNvPr id="70" name="Google Shape;70;p6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+ 2 columns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1" name="Google Shape;81;p7"/>
          <p:cNvSpPr txBox="1"/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/>
        </p:txBody>
      </p:sp>
      <p:sp>
        <p:nvSpPr>
          <p:cNvPr id="82" name="Google Shape;82;p7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2" name="Google Shape;92;p8"/>
          <p:cNvSpPr txBox="1"/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3" name="Google Shape;93;p8"/>
          <p:cNvSpPr txBox="1"/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4" name="Google Shape;94;p8"/>
          <p:cNvSpPr txBox="1"/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/>
        </p:txBody>
      </p:sp>
      <p:sp>
        <p:nvSpPr>
          <p:cNvPr id="95" name="Google Shape;95;p8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0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08" name="Google Shape;108;p10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0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0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0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0"/>
          <p:cNvSpPr txBox="1"/>
          <p:nvPr>
            <p:ph type="body" idx="1"/>
          </p:nvPr>
        </p:nvSpPr>
        <p:spPr>
          <a:xfrm>
            <a:off x="457200" y="1844275"/>
            <a:ext cx="2190000" cy="27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114" name="Google Shape;114;p10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 panose="00000500000000000000"/>
              <a:buChar char="▰"/>
              <a:defRPr sz="2400">
                <a:solidFill>
                  <a:schemeClr val="dk1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 panose="00000500000000000000"/>
                <a:ea typeface="Chivo" panose="00000500000000000000"/>
                <a:cs typeface="Chivo" panose="00000500000000000000"/>
                <a:sym typeface="Chivo" panose="00000500000000000000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.xml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5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/>
          <p:nvPr>
            <p:ph type="ctrTitle"/>
          </p:nvPr>
        </p:nvSpPr>
        <p:spPr>
          <a:xfrm>
            <a:off x="528955" y="655955"/>
            <a:ext cx="6663055" cy="10826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Android </a:t>
            </a:r>
            <a:r>
              <a:rPr lang="zh-CN" altLang="en-US"/>
              <a:t>单元测试</a:t>
            </a:r>
            <a:endParaRPr lang="zh-CN" altLang="en-US"/>
          </a:p>
        </p:txBody>
      </p:sp>
      <p:sp>
        <p:nvSpPr>
          <p:cNvPr id="147" name="Google Shape;147;p14"/>
          <p:cNvSpPr txBox="1"/>
          <p:nvPr>
            <p:ph type="body" idx="1"/>
          </p:nvPr>
        </p:nvSpPr>
        <p:spPr>
          <a:xfrm>
            <a:off x="6212840" y="4049395"/>
            <a:ext cx="2600325" cy="79819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zh-CN" altLang="en-GB" sz="2000" b="1">
                <a:solidFill>
                  <a:schemeClr val="bg1"/>
                </a:solidFill>
              </a:rPr>
              <a:t>欧少泽</a:t>
            </a:r>
            <a:endParaRPr lang="zh-CN" altLang="en-GB" sz="2000" b="1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OPPO </a:t>
            </a:r>
            <a:r>
              <a:rPr lang="zh-CN" altLang="en-US" sz="2000" b="1">
                <a:solidFill>
                  <a:schemeClr val="bg1"/>
                </a:solidFill>
              </a:rPr>
              <a:t>海外浏览器团队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17060" y="2418080"/>
            <a:ext cx="309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805942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1.7 </a:t>
            </a:r>
            <a:r>
              <a:rPr lang="zh-CN" altLang="en-GB" sz="2800"/>
              <a:t>手工测试和</a:t>
            </a:r>
            <a:r>
              <a:rPr lang="en-US" altLang="zh-CN" sz="2800"/>
              <a:t> Monkey </a:t>
            </a:r>
            <a:r>
              <a:rPr lang="zh-CN" altLang="en-US" sz="2800"/>
              <a:t>测试</a:t>
            </a:r>
            <a:r>
              <a:rPr lang="zh-CN" altLang="en-GB" sz="2800"/>
              <a:t>的局限性是什么？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592580"/>
            <a:ext cx="5215255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sz="1600" b="1">
                <a:solidFill>
                  <a:schemeClr val="bg1"/>
                </a:solidFill>
              </a:rPr>
              <a:t>手工测试问题：测试时间不足，覆盖率低</a:t>
            </a:r>
            <a:endParaRPr lang="zh-CN" sz="1600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bg1"/>
                </a:solidFill>
              </a:rPr>
              <a:t>Monkey </a:t>
            </a:r>
            <a:r>
              <a:rPr lang="zh-CN" altLang="en-US" sz="1600" b="1">
                <a:solidFill>
                  <a:schemeClr val="bg1"/>
                </a:solidFill>
              </a:rPr>
              <a:t>测试问题 </a:t>
            </a:r>
            <a:r>
              <a:rPr lang="en-US" altLang="zh-CN" sz="1600" b="1">
                <a:solidFill>
                  <a:schemeClr val="bg1"/>
                </a:solidFill>
              </a:rPr>
              <a:t>1</a:t>
            </a:r>
            <a:r>
              <a:rPr lang="zh-CN" altLang="en-US" sz="1600" b="1">
                <a:solidFill>
                  <a:schemeClr val="bg1"/>
                </a:solidFill>
                <a:ea typeface="宋体" charset="0"/>
              </a:rPr>
              <a:t>：</a:t>
            </a:r>
            <a:r>
              <a:rPr lang="zh-CN" sz="1600" b="1">
                <a:solidFill>
                  <a:schemeClr val="bg1"/>
                </a:solidFill>
              </a:rPr>
              <a:t>随机性</a:t>
            </a:r>
            <a:endParaRPr lang="zh-CN" sz="1600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bg1"/>
                </a:solidFill>
              </a:rPr>
              <a:t>Monkey </a:t>
            </a:r>
            <a:r>
              <a:rPr lang="zh-CN" altLang="en-US" sz="1600" b="1">
                <a:solidFill>
                  <a:schemeClr val="bg1"/>
                </a:solidFill>
              </a:rPr>
              <a:t>测试问题 </a:t>
            </a:r>
            <a:r>
              <a:rPr lang="en-US" altLang="zh-CN" sz="1600" b="1">
                <a:solidFill>
                  <a:schemeClr val="bg1"/>
                </a:solidFill>
              </a:rPr>
              <a:t>2</a:t>
            </a:r>
            <a:r>
              <a:rPr lang="zh-CN" altLang="en-US" sz="1600" b="1">
                <a:solidFill>
                  <a:schemeClr val="bg1"/>
                </a:solidFill>
                <a:ea typeface="宋体" charset="0"/>
              </a:rPr>
              <a:t>：</a:t>
            </a:r>
            <a:r>
              <a:rPr lang="zh-CN" sz="1600" b="1">
                <a:solidFill>
                  <a:schemeClr val="bg1"/>
                </a:solidFill>
              </a:rPr>
              <a:t>时间过长</a:t>
            </a:r>
            <a:endParaRPr lang="zh-CN" sz="1600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>
                <a:solidFill>
                  <a:schemeClr val="bg1"/>
                </a:solidFill>
              </a:rPr>
              <a:t>Monkey </a:t>
            </a:r>
            <a:r>
              <a:rPr lang="zh-CN" altLang="en-US" sz="1600" b="1">
                <a:solidFill>
                  <a:schemeClr val="bg1"/>
                </a:solidFill>
              </a:rPr>
              <a:t>测试问题 </a:t>
            </a:r>
            <a:r>
              <a:rPr lang="en-US" altLang="zh-CN" sz="1600" b="1">
                <a:solidFill>
                  <a:schemeClr val="bg1"/>
                </a:solidFill>
              </a:rPr>
              <a:t>3</a:t>
            </a:r>
            <a:r>
              <a:rPr lang="zh-CN" altLang="en-US" sz="1600" b="1">
                <a:solidFill>
                  <a:schemeClr val="bg1"/>
                </a:solidFill>
                <a:ea typeface="宋体" charset="0"/>
              </a:rPr>
              <a:t>：</a:t>
            </a:r>
            <a:r>
              <a:rPr lang="zh-CN" sz="1600" b="1">
                <a:solidFill>
                  <a:schemeClr val="bg1"/>
                </a:solidFill>
              </a:rPr>
              <a:t>覆盖不足</a:t>
            </a:r>
            <a:endParaRPr lang="zh-CN" sz="16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6838315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1.8 </a:t>
            </a:r>
            <a:r>
              <a:rPr lang="zh-CN" altLang="en-US" sz="2800"/>
              <a:t>可不可以一些人开发一些人写测试</a:t>
            </a:r>
            <a:r>
              <a:rPr lang="zh-CN" altLang="en-GB" sz="2800"/>
              <a:t>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7520" y="2235200"/>
            <a:ext cx="1841500" cy="127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636397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1.9 </a:t>
            </a:r>
            <a:r>
              <a:rPr lang="zh-CN" altLang="en-GB" sz="2800"/>
              <a:t>为什么大多数人不做单元测试？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601470"/>
            <a:ext cx="4399280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sz="1800" b="1">
                <a:solidFill>
                  <a:schemeClr val="bg1"/>
                </a:solidFill>
              </a:rPr>
              <a:t>单元测试太简单</a:t>
            </a:r>
            <a:endParaRPr lang="zh-CN" altLang="en-GB" sz="1800" b="1">
              <a:solidFill>
                <a:schemeClr val="bg1"/>
              </a:solidFill>
              <a:sym typeface="+mn-ea"/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sz="1800" b="1">
                <a:solidFill>
                  <a:schemeClr val="bg1"/>
                </a:solidFill>
              </a:rPr>
              <a:t>开发时间不足</a:t>
            </a:r>
            <a:endParaRPr lang="zh-CN" sz="1800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sz="1800" b="1">
                <a:solidFill>
                  <a:schemeClr val="bg1"/>
                </a:solidFill>
              </a:rPr>
              <a:t>写单元测试还是会有 </a:t>
            </a:r>
            <a:r>
              <a:rPr lang="en-US" altLang="zh-CN" sz="1800" b="1">
                <a:solidFill>
                  <a:schemeClr val="bg1"/>
                </a:solidFill>
              </a:rPr>
              <a:t>Bug</a:t>
            </a:r>
            <a:endParaRPr lang="en-US" altLang="zh-CN" sz="1800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1800" b="1">
                <a:solidFill>
                  <a:schemeClr val="bg1"/>
                </a:solidFill>
              </a:rPr>
              <a:t>其他人都不写</a:t>
            </a:r>
            <a:endParaRPr lang="zh-CN" altLang="en-US" sz="1800" b="1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3095" y="2171700"/>
            <a:ext cx="1600200" cy="80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6285230" cy="9702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1.10 </a:t>
            </a:r>
            <a:r>
              <a:rPr lang="zh-CN" altLang="en-US" sz="2800"/>
              <a:t>开源框架中的单元测试：</a:t>
            </a:r>
            <a:r>
              <a:rPr lang="en-US" sz="2800"/>
              <a:t> Glide</a:t>
            </a:r>
            <a:endParaRPr lang="en-US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2960" y="1274445"/>
            <a:ext cx="4439147" cy="32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" y="1274445"/>
            <a:ext cx="4390919" cy="3240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6065520" cy="96710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1.11 </a:t>
            </a:r>
            <a:r>
              <a:rPr lang="zh-CN" altLang="en-US" sz="2800">
                <a:sym typeface="+mn-ea"/>
              </a:rPr>
              <a:t>开源框架中的单元测试：</a:t>
            </a:r>
            <a:r>
              <a:rPr lang="en-US" sz="2800">
                <a:sym typeface="+mn-ea"/>
              </a:rPr>
              <a:t> </a:t>
            </a:r>
            <a:r>
              <a:rPr lang="en-US" sz="2800"/>
              <a:t> Glide</a:t>
            </a:r>
            <a:endParaRPr lang="en-US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6690" y="967740"/>
            <a:ext cx="3303164" cy="4176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5995035" cy="10864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1.10 </a:t>
            </a:r>
            <a:r>
              <a:rPr lang="zh-CN" altLang="en-US" sz="2800">
                <a:sym typeface="+mn-ea"/>
              </a:rPr>
              <a:t>开源框架中的单元测试：</a:t>
            </a:r>
            <a:r>
              <a:rPr lang="en-US" sz="2800">
                <a:sym typeface="+mn-ea"/>
              </a:rPr>
              <a:t> </a:t>
            </a:r>
            <a:r>
              <a:rPr lang="en-US" sz="2800"/>
              <a:t>OkHttp</a:t>
            </a:r>
            <a:endParaRPr lang="en-US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86485"/>
            <a:ext cx="3625014" cy="3420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85" y="1086485"/>
            <a:ext cx="4851000" cy="3420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6584315" cy="108648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ym typeface="+mn-ea"/>
              </a:rPr>
              <a:t>1.10 </a:t>
            </a:r>
            <a:r>
              <a:rPr lang="zh-CN" altLang="en-US" sz="2800">
                <a:sym typeface="+mn-ea"/>
              </a:rPr>
              <a:t>开源框架中的单元测试：</a:t>
            </a:r>
            <a:r>
              <a:rPr lang="en-US" sz="2800"/>
              <a:t> Chromium</a:t>
            </a:r>
            <a:endParaRPr lang="en-US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755" y="1086485"/>
            <a:ext cx="6967924" cy="370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7135495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1.11 </a:t>
            </a:r>
            <a:r>
              <a:rPr lang="zh-CN" altLang="en-US" sz="2800"/>
              <a:t>是不是写单元测试的项目都成功了</a:t>
            </a:r>
            <a:r>
              <a:rPr lang="zh-CN" altLang="en-GB" sz="2800"/>
              <a:t>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592580"/>
            <a:ext cx="3670300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bg1"/>
                </a:solidFill>
                <a:sym typeface="+mn-ea"/>
              </a:rPr>
              <a:t>JUnit</a:t>
            </a:r>
            <a:endParaRPr lang="en-US" altLang="zh-CN" b="1">
              <a:solidFill>
                <a:schemeClr val="bg1"/>
              </a:solidFill>
              <a:sym typeface="+mn-ea"/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bg1"/>
                </a:solidFill>
              </a:rPr>
              <a:t>Mockito / PowerMock</a:t>
            </a:r>
            <a:endParaRPr lang="en-US" altLang="zh-CN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bg1"/>
                </a:solidFill>
              </a:rPr>
              <a:t>Robolectric</a:t>
            </a:r>
            <a:endParaRPr lang="zh-CN" altLang="zh-CN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b="1">
                <a:solidFill>
                  <a:schemeClr val="bg1"/>
                </a:solidFill>
              </a:rPr>
              <a:t>Jacoco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202565" y="200660"/>
            <a:ext cx="419481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/>
              <a:t>2.</a:t>
            </a:r>
            <a:r>
              <a:rPr lang="en-GB" sz="3200"/>
              <a:t> </a:t>
            </a:r>
            <a:r>
              <a:rPr lang="zh-CN" altLang="en-GB" sz="3200"/>
              <a:t>怎么写单元测试？</a:t>
            </a:r>
            <a:endParaRPr lang="zh-CN" altLang="en-GB" sz="3200"/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610743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2.1  </a:t>
            </a:r>
            <a:r>
              <a:rPr lang="zh-CN" altLang="en-US" sz="2800"/>
              <a:t>写单元测试要遵守什么原则？</a:t>
            </a:r>
            <a:endParaRPr lang="zh-CN" altLang="en-US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601470"/>
            <a:ext cx="5777865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sz="1800" b="1">
                <a:solidFill>
                  <a:schemeClr val="bg1"/>
                </a:solidFill>
              </a:rPr>
              <a:t>简单，失败后能快速修复</a:t>
            </a:r>
            <a:endParaRPr lang="zh-CN" sz="1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592580"/>
            <a:ext cx="3670300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b="1">
                <a:solidFill>
                  <a:schemeClr val="bg1"/>
                </a:solidFill>
              </a:rPr>
              <a:t>写单元测试有什么好处？</a:t>
            </a:r>
            <a:endParaRPr lang="zh-CN" b="1">
              <a:solidFill>
                <a:schemeClr val="bg1"/>
              </a:solidFill>
            </a:endParaRPr>
          </a:p>
          <a:p>
            <a:pPr marL="342900" lvl="0" indent="-34290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  <a:buAutoNum type="arabicPeriod"/>
            </a:pPr>
            <a:r>
              <a:rPr lang="zh-CN" b="1">
                <a:solidFill>
                  <a:schemeClr val="bg1"/>
                </a:solidFill>
              </a:rPr>
              <a:t>怎么写单元测试？</a:t>
            </a:r>
            <a:endParaRPr b="1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198120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/>
              <a:t>概览</a:t>
            </a:r>
            <a:endParaRPr lang="zh-CN" altLang="en-US" sz="32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5486400" cy="859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2.2</a:t>
            </a:r>
            <a:r>
              <a:rPr lang="en-US" sz="2800"/>
              <a:t> JUnit</a:t>
            </a:r>
            <a:endParaRPr 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80" y="967740"/>
            <a:ext cx="5053474" cy="417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5486400" cy="859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2.3 </a:t>
            </a:r>
            <a:r>
              <a:rPr lang="zh-CN" altLang="en-US" sz="2800"/>
              <a:t>模拟对象</a:t>
            </a:r>
            <a:endParaRPr lang="zh-CN" altLang="en-US" sz="2800"/>
          </a:p>
        </p:txBody>
      </p:sp>
      <p:pic>
        <p:nvPicPr>
          <p:cNvPr id="1" name="图片 0" descr="onLogi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3595"/>
            <a:ext cx="4957530" cy="432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Users/oushaoze/Documents/Projects/zeshaoaaa.github.io/assets/images/Android 单元测试/testLoginWithInvalidPhone.pngtestLoginWithInvalidPhone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82" y="859790"/>
            <a:ext cx="6972300" cy="4176000"/>
          </a:xfrm>
          <a:prstGeom prst="rect">
            <a:avLst/>
          </a:prstGeom>
        </p:spPr>
      </p:pic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5486400" cy="859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2.3 </a:t>
            </a:r>
            <a:r>
              <a:rPr lang="zh-CN" altLang="en-US" sz="2800"/>
              <a:t>模拟对象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62280" y="0"/>
            <a:ext cx="5486400" cy="859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2.4 Robolectric</a:t>
            </a:r>
            <a:endParaRPr lang="en-US" altLang="zh-CN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787400"/>
            <a:ext cx="6267263" cy="4356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5486400" cy="859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2.5 </a:t>
            </a:r>
            <a:r>
              <a:rPr lang="zh-CN" altLang="en-US" sz="2800"/>
              <a:t>测试覆盖率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" y="1050925"/>
            <a:ext cx="8449732" cy="3384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0"/>
            <a:ext cx="5486400" cy="85979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2.5 </a:t>
            </a:r>
            <a:r>
              <a:rPr lang="zh-CN" altLang="en-US" sz="2800"/>
              <a:t>测试覆盖率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0740" y="857885"/>
            <a:ext cx="4716534" cy="4140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  <p:pic>
        <p:nvPicPr>
          <p:cNvPr id="2" name="图片 1" descr="ini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980"/>
            <a:ext cx="4146309" cy="3564000"/>
          </a:xfrm>
          <a:prstGeom prst="rect">
            <a:avLst/>
          </a:prstGeom>
        </p:spPr>
      </p:pic>
      <p:sp>
        <p:nvSpPr>
          <p:cNvPr id="5" name="Google Shape;161;p16"/>
          <p:cNvSpPr txBox="1"/>
          <p:nvPr>
            <p:ph type="ctrTitle"/>
          </p:nvPr>
        </p:nvSpPr>
        <p:spPr>
          <a:xfrm>
            <a:off x="0" y="0"/>
            <a:ext cx="537083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a typeface="宋体" charset="0"/>
              </a:rPr>
              <a:t>2.6 </a:t>
            </a:r>
            <a:r>
              <a:rPr lang="zh-CN" altLang="en-US" sz="2800">
                <a:ea typeface="宋体" charset="0"/>
              </a:rPr>
              <a:t>什么样的代码难以测试？</a:t>
            </a:r>
            <a:endParaRPr lang="zh-CN" altLang="en-US" sz="2800">
              <a:ea typeface="宋体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38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537083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a typeface="宋体" charset="0"/>
              </a:rPr>
              <a:t>2.6 </a:t>
            </a:r>
            <a:r>
              <a:rPr lang="zh-CN" altLang="en-US" sz="2800">
                <a:ea typeface="宋体" charset="0"/>
              </a:rPr>
              <a:t>什么样的代码难以测试？</a:t>
            </a:r>
            <a:endParaRPr lang="zh-CN" altLang="en-US" sz="2800">
              <a:ea typeface="宋体" charset="0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  <p:pic>
        <p:nvPicPr>
          <p:cNvPr id="5" name="图片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825"/>
            <a:ext cx="8057243" cy="1908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537083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a typeface="宋体" charset="0"/>
              </a:rPr>
              <a:t>2.7 </a:t>
            </a:r>
            <a:r>
              <a:rPr lang="zh-CN" altLang="en-US" sz="2800">
                <a:ea typeface="宋体" charset="0"/>
              </a:rPr>
              <a:t>什么样的代码容易测试？</a:t>
            </a:r>
            <a:endParaRPr lang="zh-CN" altLang="en-US" sz="2800">
              <a:ea typeface="宋体" charset="0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931545"/>
            <a:ext cx="6228562" cy="4212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537083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ea typeface="宋体" charset="0"/>
              </a:rPr>
              <a:t>2.8 </a:t>
            </a:r>
            <a:r>
              <a:rPr lang="zh-CN" altLang="en-US" sz="2800">
                <a:ea typeface="宋体" charset="0"/>
              </a:rPr>
              <a:t>什么样的代码容易测试？</a:t>
            </a:r>
            <a:endParaRPr lang="zh-CN" altLang="en-US" sz="2800">
              <a:ea typeface="宋体" charset="0"/>
            </a:endParaRPr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977900"/>
            <a:ext cx="6490087" cy="4104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5839460" cy="9372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1.1 </a:t>
            </a:r>
            <a:r>
              <a:rPr lang="zh-CN" altLang="en-GB" sz="2800"/>
              <a:t>大家对单元测试的认识和疑问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8486775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2.9 </a:t>
            </a:r>
            <a:r>
              <a:rPr lang="zh-CN" altLang="en-US" sz="2800"/>
              <a:t>单元测试与哪些实践结合能带来更大的收益？</a:t>
            </a:r>
            <a:endParaRPr lang="zh-CN" altLang="en-US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601470"/>
            <a:ext cx="5777865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>
                <a:solidFill>
                  <a:schemeClr val="bg1"/>
                </a:solidFill>
              </a:rPr>
              <a:t>Jenkins</a:t>
            </a:r>
            <a:endParaRPr lang="en-US" altLang="zh-CN" sz="1800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800" b="1">
                <a:solidFill>
                  <a:schemeClr val="bg1"/>
                </a:solidFill>
              </a:rPr>
              <a:t>Merge </a:t>
            </a:r>
            <a:r>
              <a:rPr lang="zh-CN" altLang="en-US" sz="1800" b="1">
                <a:solidFill>
                  <a:schemeClr val="bg1"/>
                </a:solidFill>
              </a:rPr>
              <a:t>前执行测试</a:t>
            </a:r>
            <a:endParaRPr lang="zh-CN" altLang="en-US" sz="1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9217025" cy="326771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7200"/>
              <a:t>谢谢大家！</a:t>
            </a:r>
            <a:endParaRPr lang="en-US" altLang="zh-CN" sz="72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4328795" cy="9372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1.2 </a:t>
            </a:r>
            <a:r>
              <a:rPr lang="zh-CN" altLang="en-GB" sz="2800"/>
              <a:t>什么是单元测试？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1147445"/>
            <a:ext cx="5181600" cy="2971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628396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1.3 </a:t>
            </a:r>
            <a:r>
              <a:rPr lang="zh-CN" altLang="en-GB" sz="2800"/>
              <a:t>为什么我会对单元测试感兴趣？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7135495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1.4 </a:t>
            </a:r>
            <a:r>
              <a:rPr lang="zh-CN" altLang="en-GB" sz="2800"/>
              <a:t>怎么样大家才有可能去写单元测试？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8600" y="2171700"/>
            <a:ext cx="1066800" cy="800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592580"/>
            <a:ext cx="5215255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b="1">
                <a:solidFill>
                  <a:schemeClr val="bg1"/>
                </a:solidFill>
              </a:rPr>
              <a:t>写代码的时间占比不多</a:t>
            </a:r>
            <a:endParaRPr lang="zh-CN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b="1">
                <a:solidFill>
                  <a:schemeClr val="bg1"/>
                </a:solidFill>
              </a:rPr>
              <a:t>不用上云签名</a:t>
            </a:r>
            <a:endParaRPr lang="zh-CN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b="1">
                <a:solidFill>
                  <a:schemeClr val="bg1"/>
                </a:solidFill>
              </a:rPr>
              <a:t>不用在很长的调用链上 </a:t>
            </a:r>
            <a:r>
              <a:rPr lang="en-US" altLang="zh-CN" b="1">
                <a:solidFill>
                  <a:schemeClr val="bg1"/>
                </a:solidFill>
              </a:rPr>
              <a:t>Debug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6811010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1.5 </a:t>
            </a:r>
            <a:r>
              <a:rPr lang="zh-CN" altLang="en-US" sz="2800"/>
              <a:t>单元测试为什么可以提升开发效率？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935" y="880745"/>
            <a:ext cx="1066800" cy="8001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body" idx="1"/>
          </p:nvPr>
        </p:nvSpPr>
        <p:spPr>
          <a:xfrm>
            <a:off x="457200" y="1592580"/>
            <a:ext cx="5215255" cy="22199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b="1">
                <a:solidFill>
                  <a:schemeClr val="bg1"/>
                </a:solidFill>
              </a:rPr>
              <a:t>提升开发效率</a:t>
            </a:r>
            <a:endParaRPr lang="zh-CN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b="1">
                <a:solidFill>
                  <a:schemeClr val="bg1"/>
                </a:solidFill>
              </a:rPr>
              <a:t>减少 </a:t>
            </a:r>
            <a:r>
              <a:rPr lang="en-US" altLang="zh-CN" b="1">
                <a:solidFill>
                  <a:schemeClr val="bg1"/>
                </a:solidFill>
              </a:rPr>
              <a:t>Bug </a:t>
            </a:r>
            <a:r>
              <a:rPr lang="zh-CN" altLang="en-US" b="1">
                <a:solidFill>
                  <a:schemeClr val="bg1"/>
                </a:solidFill>
              </a:rPr>
              <a:t>数量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b="1">
                <a:solidFill>
                  <a:schemeClr val="bg1"/>
                </a:solidFill>
              </a:rPr>
              <a:t>帮助我们快速响应需求变更</a:t>
            </a:r>
            <a:endParaRPr lang="zh-CN" altLang="en-US" b="1">
              <a:solidFill>
                <a:schemeClr val="bg1"/>
              </a:solidFill>
            </a:endParaRPr>
          </a:p>
          <a:p>
            <a:pPr marL="285750" lvl="0" indent="-285750" algn="l" rtl="0">
              <a:lnSpc>
                <a:spcPct val="185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b="1">
                <a:solidFill>
                  <a:schemeClr val="bg1"/>
                </a:solidFill>
              </a:rPr>
              <a:t>实时更新的文档</a:t>
            </a:r>
            <a:endParaRPr lang="zh-CN" b="1">
              <a:solidFill>
                <a:schemeClr val="bg1"/>
              </a:solidFill>
            </a:endParaRPr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5116195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1.5 </a:t>
            </a:r>
            <a:r>
              <a:rPr lang="zh-CN" altLang="en-US" sz="2800"/>
              <a:t>写单元测试有什么好处</a:t>
            </a:r>
            <a:r>
              <a:rPr lang="zh-CN" altLang="en-GB" sz="2800"/>
              <a:t>？</a:t>
            </a:r>
            <a:endParaRPr lang="zh-CN" altLang="en-GB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6935" y="880745"/>
            <a:ext cx="1066800" cy="8001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37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ctrTitle"/>
          </p:nvPr>
        </p:nvSpPr>
        <p:spPr>
          <a:xfrm>
            <a:off x="0" y="0"/>
            <a:ext cx="5634355" cy="116014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/>
              <a:t>1.6 </a:t>
            </a:r>
            <a:r>
              <a:rPr lang="zh-CN" altLang="en-GB" sz="2800"/>
              <a:t>为什么我们不敢修改代码？</a:t>
            </a:r>
            <a:endParaRPr lang="zh-CN" altLang="en-GB" sz="2800"/>
          </a:p>
        </p:txBody>
      </p:sp>
      <p:sp>
        <p:nvSpPr>
          <p:cNvPr id="212" name="Google Shape;212;p21"/>
          <p:cNvSpPr txBox="1"/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" name="图片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6075" y="1261110"/>
            <a:ext cx="1384300" cy="952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 thruBlk="1"/>
  </p:transition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KSO_WM_SLIDE_MODEL_TYPE" val="cover"/>
</p:tagLst>
</file>

<file path=ppt/tags/tag11.xml><?xml version="1.0" encoding="utf-8"?>
<p:tagLst xmlns:p="http://schemas.openxmlformats.org/presentationml/2006/main">
  <p:tag name="KSO_WM_SLIDE_MODEL_TYPE" val="cover"/>
</p:tagLst>
</file>

<file path=ppt/tags/tag12.xml><?xml version="1.0" encoding="utf-8"?>
<p:tagLst xmlns:p="http://schemas.openxmlformats.org/presentationml/2006/main">
  <p:tag name="KSO_WM_SLIDE_MODEL_TYPE" val="cover"/>
</p:tagLst>
</file>

<file path=ppt/tags/tag13.xml><?xml version="1.0" encoding="utf-8"?>
<p:tagLst xmlns:p="http://schemas.openxmlformats.org/presentationml/2006/main">
  <p:tag name="KSO_WM_SLIDE_MODEL_TYPE" val="cover"/>
</p:tagLst>
</file>

<file path=ppt/tags/tag14.xml><?xml version="1.0" encoding="utf-8"?>
<p:tagLst xmlns:p="http://schemas.openxmlformats.org/presentationml/2006/main">
  <p:tag name="KSO_WM_SLIDE_MODEL_TYPE" val="cover"/>
</p:tagLst>
</file>

<file path=ppt/tags/tag15.xml><?xml version="1.0" encoding="utf-8"?>
<p:tagLst xmlns:p="http://schemas.openxmlformats.org/presentationml/2006/main">
  <p:tag name="KSO_WM_SLIDE_MODEL_TYPE" val="cover"/>
</p:tagLst>
</file>

<file path=ppt/tags/tag16.xml><?xml version="1.0" encoding="utf-8"?>
<p:tagLst xmlns:p="http://schemas.openxmlformats.org/presentationml/2006/main">
  <p:tag name="KSO_WM_SLIDE_MODEL_TYPE" val="cover"/>
</p:tagLst>
</file>

<file path=ppt/tags/tag17.xml><?xml version="1.0" encoding="utf-8"?>
<p:tagLst xmlns:p="http://schemas.openxmlformats.org/presentationml/2006/main">
  <p:tag name="KSO_WM_SLIDE_MODEL_TYPE" val="cover"/>
</p:tagLst>
</file>

<file path=ppt/tags/tag18.xml><?xml version="1.0" encoding="utf-8"?>
<p:tagLst xmlns:p="http://schemas.openxmlformats.org/presentationml/2006/main">
  <p:tag name="KSO_WM_SLIDE_MODEL_TYPE" val="cover"/>
</p:tagLst>
</file>

<file path=ppt/tags/tag19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SLIDE_MODEL_TYPE" val="cover"/>
</p:tagLst>
</file>

<file path=ppt/tags/tag3.xml><?xml version="1.0" encoding="utf-8"?>
<p:tagLst xmlns:p="http://schemas.openxmlformats.org/presentationml/2006/main">
  <p:tag name="KSO_WM_SLIDE_MODEL_TYPE" val="cover"/>
</p:tagLst>
</file>

<file path=ppt/tags/tag4.xml><?xml version="1.0" encoding="utf-8"?>
<p:tagLst xmlns:p="http://schemas.openxmlformats.org/presentationml/2006/main">
  <p:tag name="KSO_WM_SLIDE_MODEL_TYPE" val="cover"/>
</p:tagLst>
</file>

<file path=ppt/tags/tag5.xml><?xml version="1.0" encoding="utf-8"?>
<p:tagLst xmlns:p="http://schemas.openxmlformats.org/presentationml/2006/main">
  <p:tag name="KSO_WM_SLIDE_MODEL_TYPE" val="cover"/>
</p:tagLst>
</file>

<file path=ppt/tags/tag6.xml><?xml version="1.0" encoding="utf-8"?>
<p:tagLst xmlns:p="http://schemas.openxmlformats.org/presentationml/2006/main">
  <p:tag name="KSO_WM_SLIDE_MODEL_TYPE" val="cover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WPS 演示</Application>
  <PresentationFormat/>
  <Paragraphs>148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方正书宋_GBK</vt:lpstr>
      <vt:lpstr>Wingdings</vt:lpstr>
      <vt:lpstr>Arial</vt:lpstr>
      <vt:lpstr>Roboto Slab</vt:lpstr>
      <vt:lpstr>Chivo</vt:lpstr>
      <vt:lpstr>Calibri</vt:lpstr>
      <vt:lpstr>Helvetica Neue</vt:lpstr>
      <vt:lpstr>Montserrat</vt:lpstr>
      <vt:lpstr>宋体</vt:lpstr>
      <vt:lpstr>汉仪书宋二KW</vt:lpstr>
      <vt:lpstr>微软雅黑</vt:lpstr>
      <vt:lpstr>汉仪旗黑</vt:lpstr>
      <vt:lpstr>Arial Unicode MS</vt:lpstr>
      <vt:lpstr>Wingdings</vt:lpstr>
      <vt:lpstr>宋体-简</vt:lpstr>
      <vt:lpstr>苹方-简</vt:lpstr>
      <vt:lpstr>Apple Color Emoji</vt:lpstr>
      <vt:lpstr>Macmorris template</vt:lpstr>
      <vt:lpstr>Android 单元测试</vt:lpstr>
      <vt:lpstr>1.3 写单元测试有什么好处？</vt:lpstr>
      <vt:lpstr>1.1 什么是单元测试？</vt:lpstr>
      <vt:lpstr>1. 什么是单元测试？</vt:lpstr>
      <vt:lpstr>1. 什么是单元测试？</vt:lpstr>
      <vt:lpstr>为什么会有测开工程师？</vt:lpstr>
      <vt:lpstr>1. 什么是单元测试？</vt:lpstr>
      <vt:lpstr>1.5 写单元测试有什么好处？</vt:lpstr>
      <vt:lpstr>为什么我会对单元测试感兴趣？</vt:lpstr>
      <vt:lpstr>为什么我会对单元测试感兴趣？</vt:lpstr>
      <vt:lpstr>手工测试的局限性是什么？</vt:lpstr>
      <vt:lpstr>为什么我会对单元测试感兴趣？</vt:lpstr>
      <vt:lpstr>Glide</vt:lpstr>
      <vt:lpstr>Glide</vt:lpstr>
      <vt:lpstr>Glide</vt:lpstr>
      <vt:lpstr>OkHttp</vt:lpstr>
      <vt:lpstr>1.4 怎么样大家才有可能去写单元测试？</vt:lpstr>
      <vt:lpstr>2. 什么是测试驱动开发？</vt:lpstr>
      <vt:lpstr>2.9 怎么实现测试后再 merge？</vt:lpstr>
      <vt:lpstr>LoginPresenterTest</vt:lpstr>
      <vt:lpstr>3.2 模拟对象</vt:lpstr>
      <vt:lpstr>3.2 模拟对象</vt:lpstr>
      <vt:lpstr>3.2 模拟对象</vt:lpstr>
      <vt:lpstr>LoginPresenterTest</vt:lpstr>
      <vt:lpstr>测试覆盖率</vt:lpstr>
      <vt:lpstr>3.6 什么样的代码难以测试？</vt:lpstr>
      <vt:lpstr>1.2 为什么有单元测试我还会写出 Bug？</vt:lpstr>
      <vt:lpstr>3.6 什么样的代码难以测试？</vt:lpstr>
      <vt:lpstr>2.7 什么样的代码容易测试？</vt:lpstr>
      <vt:lpstr>2.9 测试要遵守什么原则？</vt:lpstr>
      <vt:lpstr>1.4 怎么样大家才有可能去写单元测试？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单元测试</dc:title>
  <dc:creator/>
  <cp:lastModifiedBy>oushaoze</cp:lastModifiedBy>
  <cp:revision>241</cp:revision>
  <dcterms:created xsi:type="dcterms:W3CDTF">2021-04-14T14:01:51Z</dcterms:created>
  <dcterms:modified xsi:type="dcterms:W3CDTF">2021-04-14T14:01:51Z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2052-3.4.1.5291</vt:lpwstr>
  </property>
</Properties>
</file>