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1" r:id="rId6"/>
    <p:sldId id="289" r:id="rId7"/>
    <p:sldId id="267" r:id="rId8"/>
    <p:sldId id="299" r:id="rId9"/>
    <p:sldId id="263" r:id="rId10"/>
    <p:sldId id="308" r:id="rId11"/>
    <p:sldId id="309" r:id="rId12"/>
    <p:sldId id="290" r:id="rId13"/>
    <p:sldId id="268" r:id="rId14"/>
    <p:sldId id="281" r:id="rId15"/>
    <p:sldId id="285" r:id="rId16"/>
    <p:sldId id="291"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3"/>
    <p:restoredTop sz="95755"/>
  </p:normalViewPr>
  <p:slideViewPr>
    <p:cSldViewPr snapToGrid="0" snapToObjects="1">
      <p:cViewPr varScale="1">
        <p:scale>
          <a:sx n="90" d="100"/>
          <a:sy n="90" d="100"/>
        </p:scale>
        <p:origin x="232" y="624"/>
      </p:cViewPr>
      <p:guideLst>
        <p:guide orient="horz" pos="2160"/>
        <p:guide pos="384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Date Placeholder 3"/>
          <p:cNvSpPr>
            <a:spLocks noGrp="1"/>
          </p:cNvSpPr>
          <p:nvPr>
            <p:ph type="dt" sz="half" idx="10"/>
          </p:nvPr>
        </p:nvSpPr>
        <p:spPr/>
        <p:txBody>
          <a:bodyPr/>
          <a:lstStyle/>
          <a:p>
            <a:fld id="{87157CC2-0FC8-4686-B024-99790E0F516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fld>
            <a:endParaRPr 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fld>
            <a:endParaRPr 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DA16AA21-1863-4931-97CB-99D0A168701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3772C379-9A7C-4C87-A116-CBE9F58B04C5}" type="datetimeFigureOut">
              <a:rPr lang="en-US" smtClean="0"/>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54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7.png"/><Relationship Id="rId4" Type="http://schemas.microsoft.com/office/2007/relationships/hdphoto" Target="../media/image4.wdp"/><Relationship Id="rId3" Type="http://schemas.openxmlformats.org/officeDocument/2006/relationships/image" Target="../media/image5.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5.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5.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a:t>Problem1</a:t>
            </a:r>
            <a:br>
              <a:rPr kumimoji="1" lang="en-US" altLang="zh-CN" dirty="0"/>
            </a:br>
            <a:endParaRPr kumimoji="1" lang="zh-CN" altLang="en-US" sz="3600" dirty="0"/>
          </a:p>
        </p:txBody>
      </p:sp>
      <p:sp>
        <p:nvSpPr>
          <p:cNvPr id="3" name="副标题 2"/>
          <p:cNvSpPr>
            <a:spLocks noGrp="1"/>
          </p:cNvSpPr>
          <p:nvPr>
            <p:ph type="subTitle" idx="1"/>
          </p:nvPr>
        </p:nvSpPr>
        <p:spPr/>
        <p:txBody>
          <a:bodyPr/>
          <a:lstStyle/>
          <a:p>
            <a:endParaRPr kumimoji="1"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97790" y="51435"/>
            <a:ext cx="10535285" cy="66541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sym typeface="+mn-ea"/>
              </a:rPr>
              <a:t>Conclusion</a:t>
            </a:r>
            <a:endParaRPr kumimoji="1" lang="en-US" altLang="zh-CN">
              <a:sym typeface="+mn-ea"/>
            </a:endParaRPr>
          </a:p>
        </p:txBody>
      </p:sp>
      <p:pic>
        <p:nvPicPr>
          <p:cNvPr id="5" name="Content Placeholder 4"/>
          <p:cNvPicPr>
            <a:picLocks noChangeAspect="1"/>
          </p:cNvPicPr>
          <p:nvPr>
            <p:ph idx="1"/>
          </p:nvPr>
        </p:nvPicPr>
        <p:blipFill>
          <a:blip r:embed="rId1"/>
          <a:stretch>
            <a:fillRect/>
          </a:stretch>
        </p:blipFill>
        <p:spPr>
          <a:xfrm>
            <a:off x="307975" y="1842770"/>
            <a:ext cx="11744960" cy="22948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a:t>Problem3</a:t>
            </a:r>
            <a:br>
              <a:rPr kumimoji="1" lang="en-US" altLang="zh-CN" dirty="0"/>
            </a:br>
            <a:endParaRPr kumimoji="1" lang="zh-CN" altLang="en-US" sz="3600" dirty="0"/>
          </a:p>
        </p:txBody>
      </p:sp>
      <p:sp>
        <p:nvSpPr>
          <p:cNvPr id="3" name="Text Box 2"/>
          <p:cNvSpPr txBox="1"/>
          <p:nvPr/>
        </p:nvSpPr>
        <p:spPr>
          <a:xfrm>
            <a:off x="786130" y="4016375"/>
            <a:ext cx="7282815" cy="1753235"/>
          </a:xfrm>
          <a:prstGeom prst="rect">
            <a:avLst/>
          </a:prstGeom>
          <a:noFill/>
        </p:spPr>
        <p:txBody>
          <a:bodyPr wrap="square" rtlCol="0" anchor="t">
            <a:spAutoFit/>
          </a:bodyPr>
          <a:p>
            <a:r>
              <a:rPr lang="en-US"/>
              <a:t>Using Portfolio.csv and DailyPrices.csv. Assume the expected return on all stocks is 0. This file contains the stock holdings of 3 portfolios. You own each of these portfolios. Calculate the VaR of each portfolio as well as your total VaR (VaR of the total holdings). Discuss your methods, why you chose those methods, and your results.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457200" y="875665"/>
            <a:ext cx="389255" cy="368300"/>
          </a:xfrm>
          <a:prstGeom prst="rect">
            <a:avLst/>
          </a:prstGeom>
          <a:noFill/>
        </p:spPr>
        <p:txBody>
          <a:bodyPr wrap="none" rtlCol="0" anchor="t">
            <a:spAutoFit/>
          </a:bodyPr>
          <a:p>
            <a:pPr algn="l"/>
            <a:r>
              <a:rPr kumimoji="1" lang="zh-CN" altLang="en-US">
                <a:sym typeface="+mn-ea"/>
              </a:rPr>
              <a:t>1.</a:t>
            </a:r>
            <a:endParaRPr kumimoji="1" lang="zh-CN" altLang="en-US">
              <a:sym typeface="+mn-ea"/>
            </a:endParaRPr>
          </a:p>
        </p:txBody>
      </p:sp>
      <p:pic>
        <p:nvPicPr>
          <p:cNvPr id="2" name="Picture 1"/>
          <p:cNvPicPr>
            <a:picLocks noChangeAspect="1"/>
          </p:cNvPicPr>
          <p:nvPr/>
        </p:nvPicPr>
        <p:blipFill>
          <a:blip r:embed="rId1"/>
          <a:stretch>
            <a:fillRect/>
          </a:stretch>
        </p:blipFill>
        <p:spPr>
          <a:xfrm>
            <a:off x="316865" y="440690"/>
            <a:ext cx="9068435" cy="49657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687070" y="541655"/>
            <a:ext cx="8502015" cy="2111375"/>
          </a:xfrm>
          <a:prstGeom prst="rect">
            <a:avLst/>
          </a:prstGeom>
        </p:spPr>
      </p:pic>
      <p:pic>
        <p:nvPicPr>
          <p:cNvPr id="4" name="Picture 3"/>
          <p:cNvPicPr>
            <a:picLocks noChangeAspect="1"/>
          </p:cNvPicPr>
          <p:nvPr/>
        </p:nvPicPr>
        <p:blipFill>
          <a:blip r:embed="rId2"/>
          <a:stretch>
            <a:fillRect/>
          </a:stretch>
        </p:blipFill>
        <p:spPr>
          <a:xfrm>
            <a:off x="3194050" y="164465"/>
            <a:ext cx="5803900" cy="65284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272415" y="2540"/>
            <a:ext cx="5803900" cy="6528435"/>
          </a:xfrm>
          <a:prstGeom prst="rect">
            <a:avLst/>
          </a:prstGeom>
        </p:spPr>
      </p:pic>
      <p:pic>
        <p:nvPicPr>
          <p:cNvPr id="2" name="Picture 1"/>
          <p:cNvPicPr>
            <a:picLocks noChangeAspect="1"/>
          </p:cNvPicPr>
          <p:nvPr/>
        </p:nvPicPr>
        <p:blipFill>
          <a:blip r:embed="rId2"/>
          <a:stretch>
            <a:fillRect/>
          </a:stretch>
        </p:blipFill>
        <p:spPr>
          <a:xfrm>
            <a:off x="5697855" y="3175"/>
            <a:ext cx="5820410" cy="65278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sym typeface="+mn-ea"/>
              </a:rPr>
              <a:t>Conclusion for Problem 3¶</a:t>
            </a:r>
            <a:endParaRPr kumimoji="1" lang="zh-CN" altLang="en-US"/>
          </a:p>
        </p:txBody>
      </p:sp>
      <p:sp>
        <p:nvSpPr>
          <p:cNvPr id="3" name="内容占位符 2"/>
          <p:cNvSpPr>
            <a:spLocks noGrp="1"/>
          </p:cNvSpPr>
          <p:nvPr>
            <p:ph idx="1"/>
          </p:nvPr>
        </p:nvSpPr>
        <p:spPr>
          <a:xfrm>
            <a:off x="702945" y="1541145"/>
            <a:ext cx="10785475" cy="5140960"/>
          </a:xfrm>
        </p:spPr>
        <p:txBody>
          <a:bodyPr>
            <a:normAutofit/>
          </a:bodyPr>
          <a:lstStyle/>
          <a:p>
            <a:r>
              <a:rPr lang="en-US" altLang="zh-CN" b="1" dirty="0"/>
              <a:t>Due to the returns are not normally distributed and asset prices are not always linear, Financial market has the characteristic of fat tail and often receives the influence of emergencies. Moreover, our historical data is not enough for us to judge the state of all market risks. So we use KDE to optimize the VaR calculation.</a:t>
            </a:r>
            <a:endParaRPr lang="en-US" altLang="zh-CN"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a:off x="0" y="4562475"/>
            <a:ext cx="12192000" cy="2295831"/>
          </a:xfrm>
          <a:prstGeom prst="rect">
            <a:avLst/>
          </a:prstGeom>
          <a:blipFill dpi="0" rotWithShape="1">
            <a:blip r:embed="rId1">
              <a:alphaModFix amt="85000"/>
              <a:lum bright="70000" contrast="-70000"/>
              <a:extLst>
                <a:ext uri="{BEBA8EAE-BF5A-486C-A8C5-ECC9F3942E4B}">
                  <a14:imgProps xmlns:a14="http://schemas.microsoft.com/office/drawing/2010/main">
                    <a14:imgLayer r:embed="rId2">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a:grpSpLocks noGrp="1" noRot="1" noChangeAspect="1" noMove="1" noResize="1" noUngrp="1"/>
          </p:cNvGrpSpPr>
          <p:nvPr/>
        </p:nvGrpSpPr>
        <p:grpSpPr>
          <a:xfrm>
            <a:off x="11401725" y="6229681"/>
            <a:ext cx="457200" cy="457200"/>
            <a:chOff x="11361456" y="6195813"/>
            <a:chExt cx="548640" cy="548640"/>
          </a:xfrm>
        </p:grpSpPr>
        <p:sp>
          <p:nvSpPr>
            <p:cNvPr id="15" name="Oval 14"/>
            <p:cNvSpPr/>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6" name="Oval 15"/>
            <p:cNvSpPr/>
            <p:nvPr/>
          </p:nvSpPr>
          <p:spPr>
            <a:xfrm>
              <a:off x="11396488" y="6230844"/>
              <a:ext cx="478576" cy="478578"/>
            </a:xfrm>
            <a:prstGeom prst="ellipse">
              <a:avLst/>
            </a:prstGeom>
            <a:noFill/>
            <a:ln w="12700" cap="flat" cmpd="sng" algn="ctr">
              <a:solidFill>
                <a:srgbClr val="FFFFFF"/>
              </a:solidFill>
              <a:prstDash val="solid"/>
            </a:ln>
            <a:effectLst/>
          </p:spPr>
        </p:sp>
      </p:grpSp>
      <p:pic>
        <p:nvPicPr>
          <p:cNvPr id="2" name="Picture 1"/>
          <p:cNvPicPr>
            <a:picLocks noChangeAspect="1"/>
          </p:cNvPicPr>
          <p:nvPr/>
        </p:nvPicPr>
        <p:blipFill>
          <a:blip r:embed="rId5"/>
          <a:stretch>
            <a:fillRect/>
          </a:stretch>
        </p:blipFill>
        <p:spPr>
          <a:xfrm>
            <a:off x="334010" y="777875"/>
            <a:ext cx="8242935" cy="3784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p:cNvSpPr>
            <a:spLocks noGrp="1" noRot="1" noChangeAspect="1" noMove="1" noResize="1" noEditPoints="1" noAdjustHandles="1" noChangeArrowheads="1" noChangeShapeType="1" noTextEdit="1"/>
          </p:cNvSpPr>
          <p:nvPr/>
        </p:nvSpPr>
        <p:spPr>
          <a:xfrm>
            <a:off x="984504" y="464119"/>
            <a:ext cx="10222992" cy="80683"/>
          </a:xfrm>
          <a:prstGeom prst="rect">
            <a:avLst/>
          </a:prstGeom>
          <a:blipFill dpi="0" rotWithShape="1">
            <a:blip r:embed="rId1">
              <a:alphaModFix amt="85000"/>
              <a:lum bright="70000" contrast="-70000"/>
              <a:extLst>
                <a:ext uri="{BEBA8EAE-BF5A-486C-A8C5-ECC9F3942E4B}">
                  <a14:imgProps xmlns:a14="http://schemas.microsoft.com/office/drawing/2010/main">
                    <a14:imgLayer r:embed="rId2">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1"/>
          <p:cNvSpPr>
            <a:spLocks noGrp="1" noRot="1" noChangeAspect="1" noMove="1" noResize="1" noEditPoints="1" noAdjustHandles="1" noChangeArrowheads="1" noChangeShapeType="1" noTextEdit="1"/>
          </p:cNvSpPr>
          <p:nvPr/>
        </p:nvSpPr>
        <p:spPr>
          <a:xfrm>
            <a:off x="984504" y="601952"/>
            <a:ext cx="10222992" cy="1385874"/>
          </a:xfrm>
          <a:prstGeom prst="rect">
            <a:avLst/>
          </a:prstGeom>
          <a:blipFill dpi="0" rotWithShape="1">
            <a:blip r:embed="rId1">
              <a:alphaModFix amt="85000"/>
              <a:lum bright="70000" contrast="-70000"/>
              <a:extLst>
                <a:ext uri="{BEBA8EAE-BF5A-486C-A8C5-ECC9F3942E4B}">
                  <a14:imgProps xmlns:a14="http://schemas.microsoft.com/office/drawing/2010/main">
                    <a14:imgLayer r:embed="rId2">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13"/>
          <p:cNvSpPr>
            <a:spLocks noGrp="1" noRot="1" noChangeAspect="1" noMove="1" noResize="1" noEditPoints="1" noAdjustHandles="1" noChangeArrowheads="1" noChangeShapeType="1" noTextEdit="1"/>
          </p:cNvSpPr>
          <p:nvPr/>
        </p:nvSpPr>
        <p:spPr>
          <a:xfrm>
            <a:off x="984504" y="2038655"/>
            <a:ext cx="10222992" cy="80683"/>
          </a:xfrm>
          <a:prstGeom prst="rect">
            <a:avLst/>
          </a:prstGeom>
          <a:blipFill dpi="0" rotWithShape="1">
            <a:blip r:embed="rId1">
              <a:alphaModFix amt="85000"/>
              <a:lum bright="70000" contrast="-70000"/>
              <a:extLst>
                <a:ext uri="{BEBA8EAE-BF5A-486C-A8C5-ECC9F3942E4B}">
                  <a14:imgProps xmlns:a14="http://schemas.microsoft.com/office/drawing/2010/main">
                    <a14:imgLayer r:embed="rId2">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a:spLocks noGrp="1" noRot="1" noChangeAspect="1" noMove="1" noResize="1" noEditPoints="1" noAdjustHandles="1" noChangeArrowheads="1" noChangeShapeType="1" noTextEdit="1"/>
          </p:cNvSpPr>
          <p:nvPr/>
        </p:nvSpPr>
        <p:spPr>
          <a:xfrm>
            <a:off x="11401725" y="6229681"/>
            <a:ext cx="457200" cy="45720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p:cNvSpPr>
            <a:spLocks noGrp="1" noRot="1" noChangeAspect="1" noMove="1" noResize="1" noEditPoints="1" noAdjustHandles="1" noChangeArrowheads="1" noChangeShapeType="1" noTextEdit="1"/>
          </p:cNvSpPr>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 name="Content Placeholder 1"/>
          <p:cNvSpPr/>
          <p:nvPr>
            <p:ph idx="1"/>
          </p:nvPr>
        </p:nvSpPr>
        <p:spPr/>
        <p:txBody>
          <a:bodyPr/>
          <a:p>
            <a:r>
              <a:rPr lang="en-US"/>
              <a:t> </a:t>
            </a:r>
            <a:endParaRPr lang="en-US"/>
          </a:p>
        </p:txBody>
      </p:sp>
      <p:pic>
        <p:nvPicPr>
          <p:cNvPr id="3" name="Picture 2"/>
          <p:cNvPicPr>
            <a:picLocks noChangeAspect="1"/>
          </p:cNvPicPr>
          <p:nvPr/>
        </p:nvPicPr>
        <p:blipFill>
          <a:blip r:embed="rId4"/>
          <a:stretch>
            <a:fillRect/>
          </a:stretch>
        </p:blipFill>
        <p:spPr>
          <a:xfrm>
            <a:off x="380365" y="0"/>
            <a:ext cx="6858635" cy="1854200"/>
          </a:xfrm>
          <a:prstGeom prst="rect">
            <a:avLst/>
          </a:prstGeom>
        </p:spPr>
      </p:pic>
      <p:pic>
        <p:nvPicPr>
          <p:cNvPr id="4" name="Picture 3"/>
          <p:cNvPicPr>
            <a:picLocks noChangeAspect="1"/>
          </p:cNvPicPr>
          <p:nvPr/>
        </p:nvPicPr>
        <p:blipFill>
          <a:blip r:embed="rId5"/>
          <a:stretch>
            <a:fillRect/>
          </a:stretch>
        </p:blipFill>
        <p:spPr>
          <a:xfrm>
            <a:off x="255905" y="2224405"/>
            <a:ext cx="4953000" cy="3289300"/>
          </a:xfrm>
          <a:prstGeom prst="rect">
            <a:avLst/>
          </a:prstGeom>
        </p:spPr>
      </p:pic>
      <p:pic>
        <p:nvPicPr>
          <p:cNvPr id="5" name="Picture 4"/>
          <p:cNvPicPr>
            <a:picLocks noChangeAspect="1"/>
          </p:cNvPicPr>
          <p:nvPr/>
        </p:nvPicPr>
        <p:blipFill>
          <a:blip r:embed="rId6"/>
          <a:stretch>
            <a:fillRect/>
          </a:stretch>
        </p:blipFill>
        <p:spPr>
          <a:xfrm>
            <a:off x="6167120" y="2484120"/>
            <a:ext cx="2781300" cy="3149600"/>
          </a:xfrm>
          <a:prstGeom prst="rect">
            <a:avLst/>
          </a:prstGeom>
        </p:spPr>
      </p:pic>
      <p:pic>
        <p:nvPicPr>
          <p:cNvPr id="6" name="Content Placeholder 2"/>
          <p:cNvPicPr>
            <a:picLocks noChangeAspect="1"/>
          </p:cNvPicPr>
          <p:nvPr/>
        </p:nvPicPr>
        <p:blipFill>
          <a:blip r:embed="rId7"/>
          <a:stretch>
            <a:fillRect/>
          </a:stretch>
        </p:blipFill>
        <p:spPr>
          <a:xfrm>
            <a:off x="380365" y="5716905"/>
            <a:ext cx="10058400" cy="9410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7"/>
          <p:cNvSpPr>
            <a:spLocks noGrp="1" noRot="1" noChangeAspect="1" noMove="1" noResize="1" noEditPoints="1" noAdjustHandles="1" noChangeArrowheads="1" noChangeShapeType="1" noTextEdit="1"/>
          </p:cNvSpPr>
          <p:nvPr/>
        </p:nvSpPr>
        <p:spPr>
          <a:xfrm>
            <a:off x="-261620" y="-628015"/>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p:cNvSpPr>
            <a:spLocks noGrp="1" noRot="1" noChangeAspect="1" noMove="1" noResize="1" noEditPoints="1" noAdjustHandles="1" noChangeArrowheads="1" noChangeShapeType="1" noTextEdit="1"/>
          </p:cNvSpPr>
          <p:nvPr/>
        </p:nvSpPr>
        <p:spPr>
          <a:xfrm>
            <a:off x="984504" y="464119"/>
            <a:ext cx="10222992" cy="80683"/>
          </a:xfrm>
          <a:prstGeom prst="rect">
            <a:avLst/>
          </a:prstGeom>
          <a:blipFill dpi="0" rotWithShape="1">
            <a:blip r:embed="rId1">
              <a:alphaModFix amt="85000"/>
              <a:lum bright="70000" contrast="-70000"/>
              <a:extLst>
                <a:ext uri="{BEBA8EAE-BF5A-486C-A8C5-ECC9F3942E4B}">
                  <a14:imgProps xmlns:a14="http://schemas.microsoft.com/office/drawing/2010/main">
                    <a14:imgLayer r:embed="rId2">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1"/>
          <p:cNvSpPr>
            <a:spLocks noGrp="1" noRot="1" noChangeAspect="1" noMove="1" noResize="1" noEditPoints="1" noAdjustHandles="1" noChangeArrowheads="1" noChangeShapeType="1" noTextEdit="1"/>
          </p:cNvSpPr>
          <p:nvPr/>
        </p:nvSpPr>
        <p:spPr>
          <a:xfrm>
            <a:off x="984504" y="601952"/>
            <a:ext cx="10222992" cy="1385874"/>
          </a:xfrm>
          <a:prstGeom prst="rect">
            <a:avLst/>
          </a:prstGeom>
          <a:blipFill dpi="0" rotWithShape="1">
            <a:blip r:embed="rId1">
              <a:alphaModFix amt="85000"/>
              <a:lum bright="70000" contrast="-70000"/>
              <a:extLst>
                <a:ext uri="{BEBA8EAE-BF5A-486C-A8C5-ECC9F3942E4B}">
                  <a14:imgProps xmlns:a14="http://schemas.microsoft.com/office/drawing/2010/main">
                    <a14:imgLayer r:embed="rId2">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13"/>
          <p:cNvSpPr>
            <a:spLocks noGrp="1" noRot="1" noChangeAspect="1" noMove="1" noResize="1" noEditPoints="1" noAdjustHandles="1" noChangeArrowheads="1" noChangeShapeType="1" noTextEdit="1"/>
          </p:cNvSpPr>
          <p:nvPr/>
        </p:nvSpPr>
        <p:spPr>
          <a:xfrm>
            <a:off x="984504" y="2038655"/>
            <a:ext cx="10222992" cy="80683"/>
          </a:xfrm>
          <a:prstGeom prst="rect">
            <a:avLst/>
          </a:prstGeom>
          <a:blipFill dpi="0" rotWithShape="1">
            <a:blip r:embed="rId1">
              <a:alphaModFix amt="85000"/>
              <a:lum bright="70000" contrast="-70000"/>
              <a:extLst>
                <a:ext uri="{BEBA8EAE-BF5A-486C-A8C5-ECC9F3942E4B}">
                  <a14:imgProps xmlns:a14="http://schemas.microsoft.com/office/drawing/2010/main">
                    <a14:imgLayer r:embed="rId2">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a:spLocks noGrp="1" noRot="1" noChangeAspect="1" noMove="1" noResize="1" noEditPoints="1" noAdjustHandles="1" noChangeArrowheads="1" noChangeShapeType="1" noTextEdit="1"/>
          </p:cNvSpPr>
          <p:nvPr/>
        </p:nvSpPr>
        <p:spPr>
          <a:xfrm>
            <a:off x="11401725" y="6229681"/>
            <a:ext cx="457200" cy="45720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p:cNvSpPr>
            <a:spLocks noGrp="1" noRot="1" noChangeAspect="1" noMove="1" noResize="1" noEditPoints="1" noAdjustHandles="1" noChangeArrowheads="1" noChangeShapeType="1" noTextEdit="1"/>
          </p:cNvSpPr>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6" name="Content Placeholder 5"/>
          <p:cNvPicPr>
            <a:picLocks noChangeAspect="1"/>
          </p:cNvPicPr>
          <p:nvPr>
            <p:ph idx="1"/>
          </p:nvPr>
        </p:nvPicPr>
        <p:blipFill>
          <a:blip r:embed="rId4"/>
          <a:stretch>
            <a:fillRect/>
          </a:stretch>
        </p:blipFill>
        <p:spPr>
          <a:xfrm>
            <a:off x="166370" y="179070"/>
            <a:ext cx="10058400" cy="2396490"/>
          </a:xfrm>
          <a:prstGeom prst="rect">
            <a:avLst/>
          </a:prstGeom>
        </p:spPr>
      </p:pic>
      <p:pic>
        <p:nvPicPr>
          <p:cNvPr id="7" name="Picture 6"/>
          <p:cNvPicPr>
            <a:picLocks noChangeAspect="1"/>
          </p:cNvPicPr>
          <p:nvPr/>
        </p:nvPicPr>
        <p:blipFill>
          <a:blip r:embed="rId5"/>
          <a:stretch>
            <a:fillRect/>
          </a:stretch>
        </p:blipFill>
        <p:spPr>
          <a:xfrm>
            <a:off x="-139700" y="2623185"/>
            <a:ext cx="7265035" cy="4064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sym typeface="+mn-ea"/>
              </a:rPr>
              <a:t>Conclusion</a:t>
            </a:r>
            <a:endParaRPr kumimoji="1" lang="en-US" altLang="zh-CN"/>
          </a:p>
        </p:txBody>
      </p:sp>
      <p:pic>
        <p:nvPicPr>
          <p:cNvPr id="5" name="Content Placeholder 4"/>
          <p:cNvPicPr>
            <a:picLocks noChangeAspect="1"/>
          </p:cNvPicPr>
          <p:nvPr>
            <p:ph idx="1"/>
          </p:nvPr>
        </p:nvPicPr>
        <p:blipFill>
          <a:blip r:embed="rId1"/>
          <a:stretch>
            <a:fillRect/>
          </a:stretch>
        </p:blipFill>
        <p:spPr>
          <a:xfrm>
            <a:off x="404495" y="1970405"/>
            <a:ext cx="11546205" cy="17494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a:t>Problem3</a:t>
            </a:r>
            <a:br>
              <a:rPr kumimoji="1" lang="en-US" altLang="zh-CN" dirty="0"/>
            </a:br>
            <a:endParaRPr kumimoji="1" lang="zh-CN" altLang="en-US" sz="3600" dirty="0"/>
          </a:p>
        </p:txBody>
      </p:sp>
      <p:sp>
        <p:nvSpPr>
          <p:cNvPr id="3" name="副标题 2"/>
          <p:cNvSpPr>
            <a:spLocks noGrp="1"/>
          </p:cNvSpPr>
          <p:nvPr>
            <p:ph type="subTitle" idx="1"/>
          </p:nvPr>
        </p:nvSpPr>
        <p:spPr/>
        <p:txBody>
          <a:bodyPr/>
          <a:lstStyle/>
          <a:p>
            <a:endParaRPr kumimoji="1" lang="zh-CN" altLang="en-US"/>
          </a:p>
        </p:txBody>
      </p:sp>
      <p:pic>
        <p:nvPicPr>
          <p:cNvPr id="5" name="Picture 4"/>
          <p:cNvPicPr>
            <a:picLocks noChangeAspect="1"/>
          </p:cNvPicPr>
          <p:nvPr/>
        </p:nvPicPr>
        <p:blipFill>
          <a:blip r:embed="rId1"/>
          <a:stretch>
            <a:fillRect/>
          </a:stretch>
        </p:blipFill>
        <p:spPr>
          <a:xfrm>
            <a:off x="0" y="3197225"/>
            <a:ext cx="12192000" cy="21583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502285" y="327660"/>
            <a:ext cx="9537065" cy="56953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p:nvPr>
            <p:ph type="title"/>
          </p:nvPr>
        </p:nvSpPr>
        <p:spPr/>
        <p:txBody>
          <a:bodyPr/>
          <a:p>
            <a:endParaRPr lang="en-US"/>
          </a:p>
        </p:txBody>
      </p:sp>
      <p:pic>
        <p:nvPicPr>
          <p:cNvPr id="4" name="Picture 3"/>
          <p:cNvPicPr>
            <a:picLocks noChangeAspect="1"/>
          </p:cNvPicPr>
          <p:nvPr/>
        </p:nvPicPr>
        <p:blipFill>
          <a:blip r:embed="rId1"/>
          <a:stretch>
            <a:fillRect/>
          </a:stretch>
        </p:blipFill>
        <p:spPr>
          <a:xfrm>
            <a:off x="-83185" y="-22225"/>
            <a:ext cx="9720580" cy="3058160"/>
          </a:xfrm>
          <a:prstGeom prst="rect">
            <a:avLst/>
          </a:prstGeom>
        </p:spPr>
      </p:pic>
      <p:pic>
        <p:nvPicPr>
          <p:cNvPr id="6" name="Picture 5"/>
          <p:cNvPicPr>
            <a:picLocks noChangeAspect="1"/>
          </p:cNvPicPr>
          <p:nvPr/>
        </p:nvPicPr>
        <p:blipFill>
          <a:blip r:embed="rId2"/>
          <a:stretch>
            <a:fillRect/>
          </a:stretch>
        </p:blipFill>
        <p:spPr>
          <a:xfrm>
            <a:off x="167005" y="3502660"/>
            <a:ext cx="9470390" cy="29622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60325" y="-86995"/>
            <a:ext cx="10058400" cy="3167380"/>
          </a:xfrm>
          <a:prstGeom prst="rect">
            <a:avLst/>
          </a:prstGeom>
        </p:spPr>
      </p:pic>
      <p:pic>
        <p:nvPicPr>
          <p:cNvPr id="5" name="Picture 4"/>
          <p:cNvPicPr>
            <a:picLocks noChangeAspect="1"/>
          </p:cNvPicPr>
          <p:nvPr/>
        </p:nvPicPr>
        <p:blipFill>
          <a:blip r:embed="rId2"/>
          <a:stretch>
            <a:fillRect/>
          </a:stretch>
        </p:blipFill>
        <p:spPr>
          <a:xfrm>
            <a:off x="193675" y="3080385"/>
            <a:ext cx="4419600" cy="36957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木材纹理">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木材纹理</Template>
  <TotalTime>0</TotalTime>
  <Words>737</Words>
  <Application>WPS Presentation</Application>
  <PresentationFormat>宽屏</PresentationFormat>
  <Paragraphs>20</Paragraphs>
  <Slides>16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16</vt:i4>
      </vt:variant>
    </vt:vector>
  </HeadingPairs>
  <TitlesOfParts>
    <vt:vector size="30" baseType="lpstr">
      <vt:lpstr>Arial</vt:lpstr>
      <vt:lpstr>SimSun</vt:lpstr>
      <vt:lpstr>Wingdings</vt:lpstr>
      <vt:lpstr>Rockwell Extra Bold</vt:lpstr>
      <vt:lpstr>Calibri</vt:lpstr>
      <vt:lpstr>Rockwell</vt:lpstr>
      <vt:lpstr>Rockwell Condensed</vt:lpstr>
      <vt:lpstr>苹方-简</vt:lpstr>
      <vt:lpstr>微软雅黑</vt:lpstr>
      <vt:lpstr>汉仪旗黑</vt:lpstr>
      <vt:lpstr>Arial Unicode MS</vt:lpstr>
      <vt:lpstr>Helvetica Neue</vt:lpstr>
      <vt:lpstr>方正姚体</vt:lpstr>
      <vt:lpstr>木材纹理</vt:lpstr>
      <vt:lpstr>Problem1 </vt:lpstr>
      <vt:lpstr>PowerPoint 演示文稿</vt:lpstr>
      <vt:lpstr>PowerPoint 演示文稿</vt:lpstr>
      <vt:lpstr>PowerPoint 演示文稿</vt:lpstr>
      <vt:lpstr>Conclusion</vt:lpstr>
      <vt:lpstr>Problem3 </vt:lpstr>
      <vt:lpstr>PowerPoint 演示文稿</vt:lpstr>
      <vt:lpstr>PowerPoint 演示文稿</vt:lpstr>
      <vt:lpstr>PowerPoint 演示文稿</vt:lpstr>
      <vt:lpstr>PowerPoint 演示文稿</vt:lpstr>
      <vt:lpstr>Conclusion</vt:lpstr>
      <vt:lpstr>Problem3 </vt:lpstr>
      <vt:lpstr>PowerPoint 演示文稿</vt:lpstr>
      <vt:lpstr>PowerPoint 演示文稿</vt:lpstr>
      <vt:lpstr>PowerPoint 演示文稿</vt:lpstr>
      <vt:lpstr>Conclusion for Problem 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Problem1 </dc:title>
  <dc:creator>Zesheng Li</dc:creator>
  <cp:lastModifiedBy>zesheng.li</cp:lastModifiedBy>
  <cp:revision>7</cp:revision>
  <dcterms:created xsi:type="dcterms:W3CDTF">2022-03-05T06:13:07Z</dcterms:created>
  <dcterms:modified xsi:type="dcterms:W3CDTF">2022-03-05T06:13:07Z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1033-3.1.6.6275</vt:lpwstr>
  </property>
</Properties>
</file>