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9" r:id="rId4"/>
    <p:sldId id="261" r:id="rId5"/>
    <p:sldId id="262" r:id="rId6"/>
    <p:sldId id="267" r:id="rId7"/>
    <p:sldId id="263" r:id="rId8"/>
    <p:sldId id="264" r:id="rId9"/>
    <p:sldId id="265" r:id="rId10"/>
    <p:sldId id="268" r:id="rId11"/>
    <p:sldId id="266"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3"/>
    <p:restoredTop sz="95755"/>
  </p:normalViewPr>
  <p:slideViewPr>
    <p:cSldViewPr snapToGrid="0" snapToObjects="1">
      <p:cViewPr varScale="1">
        <p:scale>
          <a:sx n="90" d="100"/>
          <a:sy n="90" d="100"/>
        </p:scale>
        <p:origin x="232" y="6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1/13/22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87157CC2-0FC8-4686-B024-99790E0F5162}" type="datetimeFigureOut">
              <a:rPr lang="en-US" smtClean="0"/>
              <a:t>1/13/22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1/13/22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1/13/22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1/13/22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1/13/22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1/13/22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1/13/22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1/13/22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A16AA21-1863-4931-97CB-99D0A168701B}" type="datetimeFigureOut">
              <a:rPr lang="en-US" smtClean="0"/>
              <a:t>1/13/22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772C379-9A7C-4C87-A116-CBE9F58B04C5}" type="datetimeFigureOut">
              <a:rPr lang="en-US" smtClean="0"/>
              <a:t>1/13/22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1/13/22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502BE5-819B-4649-8832-713C5415FF0B}"/>
              </a:ext>
            </a:extLst>
          </p:cNvPr>
          <p:cNvSpPr>
            <a:spLocks noGrp="1"/>
          </p:cNvSpPr>
          <p:nvPr>
            <p:ph type="ctrTitle"/>
          </p:nvPr>
        </p:nvSpPr>
        <p:spPr/>
        <p:txBody>
          <a:bodyPr/>
          <a:lstStyle/>
          <a:p>
            <a:r>
              <a:rPr kumimoji="1" lang="en-US" altLang="zh-CN" dirty="0"/>
              <a:t>Problem1</a:t>
            </a:r>
            <a:br>
              <a:rPr kumimoji="1" lang="en-US" altLang="zh-CN" dirty="0"/>
            </a:br>
            <a:endParaRPr kumimoji="1" lang="zh-CN" altLang="en-US" sz="3600" dirty="0"/>
          </a:p>
        </p:txBody>
      </p:sp>
      <p:sp>
        <p:nvSpPr>
          <p:cNvPr id="3" name="副标题 2">
            <a:extLst>
              <a:ext uri="{FF2B5EF4-FFF2-40B4-BE49-F238E27FC236}">
                <a16:creationId xmlns:a16="http://schemas.microsoft.com/office/drawing/2014/main" id="{B0DCF13A-B609-6941-BDB8-CBA679067389}"/>
              </a:ext>
            </a:extLst>
          </p:cNvPr>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3885079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502BE5-819B-4649-8832-713C5415FF0B}"/>
              </a:ext>
            </a:extLst>
          </p:cNvPr>
          <p:cNvSpPr>
            <a:spLocks noGrp="1"/>
          </p:cNvSpPr>
          <p:nvPr>
            <p:ph type="ctrTitle"/>
          </p:nvPr>
        </p:nvSpPr>
        <p:spPr/>
        <p:txBody>
          <a:bodyPr/>
          <a:lstStyle/>
          <a:p>
            <a:r>
              <a:rPr kumimoji="1" lang="en-US" altLang="zh-CN" dirty="0"/>
              <a:t>Problem3</a:t>
            </a:r>
            <a:br>
              <a:rPr kumimoji="1" lang="en-US" altLang="zh-CN" dirty="0"/>
            </a:br>
            <a:endParaRPr kumimoji="1" lang="zh-CN" altLang="en-US" sz="3600" dirty="0"/>
          </a:p>
        </p:txBody>
      </p:sp>
      <p:pic>
        <p:nvPicPr>
          <p:cNvPr id="4" name="图片 3">
            <a:extLst>
              <a:ext uri="{FF2B5EF4-FFF2-40B4-BE49-F238E27FC236}">
                <a16:creationId xmlns:a16="http://schemas.microsoft.com/office/drawing/2014/main" id="{2D3CFA7F-60DB-0342-BB97-658B0563E46D}"/>
              </a:ext>
            </a:extLst>
          </p:cNvPr>
          <p:cNvPicPr>
            <a:picLocks noChangeAspect="1"/>
          </p:cNvPicPr>
          <p:nvPr/>
        </p:nvPicPr>
        <p:blipFill>
          <a:blip r:embed="rId2"/>
          <a:stretch>
            <a:fillRect/>
          </a:stretch>
        </p:blipFill>
        <p:spPr>
          <a:xfrm>
            <a:off x="142875" y="4924044"/>
            <a:ext cx="12192000" cy="1216987"/>
          </a:xfrm>
          <a:prstGeom prst="rect">
            <a:avLst/>
          </a:prstGeom>
        </p:spPr>
      </p:pic>
    </p:spTree>
    <p:extLst>
      <p:ext uri="{BB962C8B-B14F-4D97-AF65-F5344CB8AC3E}">
        <p14:creationId xmlns:p14="http://schemas.microsoft.com/office/powerpoint/2010/main" val="292645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7DC38E-CA81-EF4D-9975-E8A46A066516}"/>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78787141-B61C-B440-99D6-191B26224996}"/>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1A35DCDC-98E0-E64F-9C0F-741412A55A57}"/>
              </a:ext>
            </a:extLst>
          </p:cNvPr>
          <p:cNvPicPr>
            <a:picLocks noChangeAspect="1"/>
          </p:cNvPicPr>
          <p:nvPr/>
        </p:nvPicPr>
        <p:blipFill>
          <a:blip r:embed="rId2"/>
          <a:stretch>
            <a:fillRect/>
          </a:stretch>
        </p:blipFill>
        <p:spPr>
          <a:xfrm>
            <a:off x="48148" y="0"/>
            <a:ext cx="12095703" cy="6858000"/>
          </a:xfrm>
          <a:prstGeom prst="rect">
            <a:avLst/>
          </a:prstGeom>
        </p:spPr>
      </p:pic>
    </p:spTree>
    <p:extLst>
      <p:ext uri="{BB962C8B-B14F-4D97-AF65-F5344CB8AC3E}">
        <p14:creationId xmlns:p14="http://schemas.microsoft.com/office/powerpoint/2010/main" val="1229975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8270D8-00FF-2E4B-A434-6CEDF3F7118F}"/>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CC975E9C-BA46-3A4E-BD7B-5B1BE487F7C0}"/>
              </a:ext>
            </a:extLst>
          </p:cNvPr>
          <p:cNvSpPr>
            <a:spLocks noGrp="1"/>
          </p:cNvSpPr>
          <p:nvPr>
            <p:ph idx="1"/>
          </p:nvPr>
        </p:nvSpPr>
        <p:spPr/>
        <p:txBody>
          <a:bodyPr/>
          <a:lstStyle/>
          <a:p>
            <a:r>
              <a:rPr lang="en-US" altLang="zh-CN" b="1" dirty="0"/>
              <a:t>Conclusion1</a:t>
            </a:r>
          </a:p>
          <a:p>
            <a:r>
              <a:rPr lang="en-US" altLang="zh-CN" dirty="0"/>
              <a:t>In the autocorrelation figures, the coefficient is slowly decaying. it suggests that the time series can probably be modelled with an autoregressive process.</a:t>
            </a:r>
          </a:p>
          <a:p>
            <a:r>
              <a:rPr lang="en-US" altLang="zh-CN" dirty="0"/>
              <a:t>As you can see, in the partial autocorrelation figure, the coefficients are not significant after </a:t>
            </a:r>
            <a:r>
              <a:rPr lang="en-US" altLang="zh-CN" dirty="0" err="1"/>
              <a:t>orresponding</a:t>
            </a:r>
            <a:r>
              <a:rPr lang="en-US" altLang="zh-CN" dirty="0"/>
              <a:t> number. For example, in the AR(3), the </a:t>
            </a:r>
            <a:r>
              <a:rPr lang="en-US" altLang="zh-CN" dirty="0" err="1"/>
              <a:t>coef</a:t>
            </a:r>
            <a:r>
              <a:rPr lang="en-US" altLang="zh-CN" dirty="0"/>
              <a:t> is not significant after lag 3. Therefore, the partial autocorrelation plot is useful to determine the order of an AR(p) process. For an AR model, the theoretical PACF “shuts off” past the order of the model.</a:t>
            </a:r>
          </a:p>
          <a:p>
            <a:endParaRPr kumimoji="1" lang="zh-CN" altLang="en-US" dirty="0"/>
          </a:p>
        </p:txBody>
      </p:sp>
    </p:spTree>
    <p:extLst>
      <p:ext uri="{BB962C8B-B14F-4D97-AF65-F5344CB8AC3E}">
        <p14:creationId xmlns:p14="http://schemas.microsoft.com/office/powerpoint/2010/main" val="1928588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0633EC-6A18-B546-B68B-BDF020F34F1C}"/>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2BE04B9F-5597-5E4A-9230-B90AA1154E77}"/>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5B27916C-33EB-6448-9CF4-82133EE2E562}"/>
              </a:ext>
            </a:extLst>
          </p:cNvPr>
          <p:cNvPicPr>
            <a:picLocks noChangeAspect="1"/>
          </p:cNvPicPr>
          <p:nvPr/>
        </p:nvPicPr>
        <p:blipFill>
          <a:blip r:embed="rId2"/>
          <a:stretch>
            <a:fillRect/>
          </a:stretch>
        </p:blipFill>
        <p:spPr>
          <a:xfrm>
            <a:off x="296956" y="0"/>
            <a:ext cx="11598088" cy="6858000"/>
          </a:xfrm>
          <a:prstGeom prst="rect">
            <a:avLst/>
          </a:prstGeom>
        </p:spPr>
      </p:pic>
    </p:spTree>
    <p:extLst>
      <p:ext uri="{BB962C8B-B14F-4D97-AF65-F5344CB8AC3E}">
        <p14:creationId xmlns:p14="http://schemas.microsoft.com/office/powerpoint/2010/main" val="1247077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E28816-AD94-DE48-9C7B-690F838C71BC}"/>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D13E4E6E-F0DF-EC4C-9B2A-073632CBF7B7}"/>
              </a:ext>
            </a:extLst>
          </p:cNvPr>
          <p:cNvSpPr>
            <a:spLocks noGrp="1"/>
          </p:cNvSpPr>
          <p:nvPr>
            <p:ph idx="1"/>
          </p:nvPr>
        </p:nvSpPr>
        <p:spPr/>
        <p:txBody>
          <a:bodyPr/>
          <a:lstStyle/>
          <a:p>
            <a:r>
              <a:rPr lang="en-US" altLang="zh-CN" b="1" dirty="0"/>
              <a:t>Conclusion2</a:t>
            </a:r>
            <a:endParaRPr lang="en-US" altLang="zh-CN" dirty="0"/>
          </a:p>
          <a:p>
            <a:r>
              <a:rPr lang="en-US" altLang="zh-CN" dirty="0"/>
              <a:t>The ACF and PACF plots indicate that an the ACF figure in the MA(q) model would be cuts after q lag while the PACF shows a slowly decreasing Therefore, </a:t>
            </a:r>
            <a:r>
              <a:rPr lang="en-US" altLang="zh-CN"/>
              <a:t>the autocorrelatio</a:t>
            </a:r>
            <a:r>
              <a:rPr lang="en-US" altLang="zh-CN" b="1"/>
              <a:t>Conclusion1</a:t>
            </a:r>
          </a:p>
          <a:p>
            <a:r>
              <a:rPr lang="en-US" altLang="zh-CN"/>
              <a:t>n </a:t>
            </a:r>
            <a:r>
              <a:rPr lang="en-US" altLang="zh-CN" dirty="0"/>
              <a:t>plot is useful to determine the order of an MA(p) process.</a:t>
            </a:r>
            <a:endParaRPr kumimoji="1" lang="zh-CN" altLang="en-US" dirty="0"/>
          </a:p>
        </p:txBody>
      </p:sp>
    </p:spTree>
    <p:extLst>
      <p:ext uri="{BB962C8B-B14F-4D97-AF65-F5344CB8AC3E}">
        <p14:creationId xmlns:p14="http://schemas.microsoft.com/office/powerpoint/2010/main" val="1987926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548D01-86BC-4A04-9A19-23363A0A5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D53C06F-02C4-42B7-AAB4-056E8ECC6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F7099A00-947E-D241-8B80-19D02662F7FD}"/>
              </a:ext>
            </a:extLst>
          </p:cNvPr>
          <p:cNvSpPr>
            <a:spLocks noGrp="1"/>
          </p:cNvSpPr>
          <p:nvPr>
            <p:ph idx="1"/>
          </p:nvPr>
        </p:nvSpPr>
        <p:spPr>
          <a:xfrm>
            <a:off x="888470" y="541778"/>
            <a:ext cx="9860090" cy="3488445"/>
          </a:xfrm>
        </p:spPr>
        <p:txBody>
          <a:bodyPr>
            <a:normAutofit/>
          </a:bodyPr>
          <a:lstStyle/>
          <a:p>
            <a:r>
              <a:rPr kumimoji="1" lang="en-US" altLang="zh-CN" sz="3600" dirty="0"/>
              <a:t>Problem1:</a:t>
            </a:r>
          </a:p>
          <a:p>
            <a:pPr marL="0" indent="0">
              <a:buNone/>
            </a:pPr>
            <a:r>
              <a:rPr kumimoji="1" lang="en-US" altLang="zh-CN" sz="1800" dirty="0"/>
              <a:t>Compare the conditional distribution of the Multivariate Normal, to the OLS equations</a:t>
            </a:r>
            <a:endParaRPr kumimoji="1" lang="zh-CN" altLang="en-US" sz="1800" dirty="0"/>
          </a:p>
        </p:txBody>
      </p:sp>
      <p:pic>
        <p:nvPicPr>
          <p:cNvPr id="5" name="图片 4">
            <a:extLst>
              <a:ext uri="{FF2B5EF4-FFF2-40B4-BE49-F238E27FC236}">
                <a16:creationId xmlns:a16="http://schemas.microsoft.com/office/drawing/2014/main" id="{E9434099-AA9F-1648-B4DD-B972BDD6E942}"/>
              </a:ext>
            </a:extLst>
          </p:cNvPr>
          <p:cNvPicPr>
            <a:picLocks noChangeAspect="1"/>
          </p:cNvPicPr>
          <p:nvPr/>
        </p:nvPicPr>
        <p:blipFill>
          <a:blip r:embed="rId4"/>
          <a:stretch>
            <a:fillRect/>
          </a:stretch>
        </p:blipFill>
        <p:spPr>
          <a:xfrm>
            <a:off x="878856" y="1777341"/>
            <a:ext cx="10751468" cy="2338442"/>
          </a:xfrm>
          <a:prstGeom prst="rect">
            <a:avLst/>
          </a:prstGeom>
        </p:spPr>
      </p:pic>
      <p:grpSp>
        <p:nvGrpSpPr>
          <p:cNvPr id="14" name="Group 13">
            <a:extLst>
              <a:ext uri="{FF2B5EF4-FFF2-40B4-BE49-F238E27FC236}">
                <a16:creationId xmlns:a16="http://schemas.microsoft.com/office/drawing/2014/main" id="{F0B2D325-F52B-42D3-B95B-0B567E1B21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64412BC-E554-4709-B783-CCD157054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6" name="Oval 15">
              <a:extLst>
                <a:ext uri="{FF2B5EF4-FFF2-40B4-BE49-F238E27FC236}">
                  <a16:creationId xmlns:a16="http://schemas.microsoft.com/office/drawing/2014/main" id="{4111AF4E-4C22-4675-8450-1A2447ECB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Tree>
    <p:extLst>
      <p:ext uri="{BB962C8B-B14F-4D97-AF65-F5344CB8AC3E}">
        <p14:creationId xmlns:p14="http://schemas.microsoft.com/office/powerpoint/2010/main" val="2077748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内容占位符 2">
            <a:extLst>
              <a:ext uri="{FF2B5EF4-FFF2-40B4-BE49-F238E27FC236}">
                <a16:creationId xmlns:a16="http://schemas.microsoft.com/office/drawing/2014/main" id="{F7099A00-947E-D241-8B80-19D02662F7FD}"/>
              </a:ext>
            </a:extLst>
          </p:cNvPr>
          <p:cNvSpPr>
            <a:spLocks noGrp="1"/>
          </p:cNvSpPr>
          <p:nvPr>
            <p:ph idx="1"/>
          </p:nvPr>
        </p:nvSpPr>
        <p:spPr>
          <a:xfrm>
            <a:off x="1069848" y="2320412"/>
            <a:ext cx="10058400" cy="3851787"/>
          </a:xfrm>
        </p:spPr>
        <p:txBody>
          <a:bodyPr>
            <a:normAutofit/>
          </a:bodyPr>
          <a:lstStyle/>
          <a:p>
            <a:r>
              <a:rPr kumimoji="1" lang="en-US" altLang="zh-CN" dirty="0"/>
              <a:t>Problem1:</a:t>
            </a:r>
          </a:p>
          <a:p>
            <a:pPr marL="0" indent="0">
              <a:buNone/>
            </a:pPr>
            <a:r>
              <a:rPr kumimoji="1" lang="en-US" altLang="zh-CN" dirty="0"/>
              <a:t>Compare the conditional distribution of the Multivariate Normal, to the OLS equations</a:t>
            </a:r>
            <a:endParaRPr kumimoji="1" lang="zh-CN" altLang="en-US"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22" name="图片 21">
            <a:extLst>
              <a:ext uri="{FF2B5EF4-FFF2-40B4-BE49-F238E27FC236}">
                <a16:creationId xmlns:a16="http://schemas.microsoft.com/office/drawing/2014/main" id="{9D790D6D-DAB8-7446-A754-DE350A759DC8}"/>
              </a:ext>
            </a:extLst>
          </p:cNvPr>
          <p:cNvPicPr>
            <a:picLocks noChangeAspect="1"/>
          </p:cNvPicPr>
          <p:nvPr/>
        </p:nvPicPr>
        <p:blipFill>
          <a:blip r:embed="rId5"/>
          <a:stretch>
            <a:fillRect/>
          </a:stretch>
        </p:blipFill>
        <p:spPr>
          <a:xfrm>
            <a:off x="911524" y="3708125"/>
            <a:ext cx="10718800" cy="2324100"/>
          </a:xfrm>
          <a:prstGeom prst="rect">
            <a:avLst/>
          </a:prstGeom>
        </p:spPr>
      </p:pic>
    </p:spTree>
    <p:extLst>
      <p:ext uri="{BB962C8B-B14F-4D97-AF65-F5344CB8AC3E}">
        <p14:creationId xmlns:p14="http://schemas.microsoft.com/office/powerpoint/2010/main" val="786007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内容占位符 2">
            <a:extLst>
              <a:ext uri="{FF2B5EF4-FFF2-40B4-BE49-F238E27FC236}">
                <a16:creationId xmlns:a16="http://schemas.microsoft.com/office/drawing/2014/main" id="{F7099A00-947E-D241-8B80-19D02662F7FD}"/>
              </a:ext>
            </a:extLst>
          </p:cNvPr>
          <p:cNvSpPr>
            <a:spLocks noGrp="1"/>
          </p:cNvSpPr>
          <p:nvPr>
            <p:ph idx="1"/>
          </p:nvPr>
        </p:nvSpPr>
        <p:spPr>
          <a:xfrm>
            <a:off x="1149096" y="825775"/>
            <a:ext cx="10058400" cy="3851787"/>
          </a:xfrm>
        </p:spPr>
        <p:txBody>
          <a:bodyPr>
            <a:normAutofit/>
          </a:bodyPr>
          <a:lstStyle/>
          <a:p>
            <a:r>
              <a:rPr kumimoji="1" lang="en-US" altLang="zh-CN" dirty="0"/>
              <a:t>Problem1:</a:t>
            </a:r>
          </a:p>
          <a:p>
            <a:pPr marL="0" indent="0">
              <a:buNone/>
            </a:pPr>
            <a:r>
              <a:rPr kumimoji="1" lang="en-US" altLang="zh-CN" dirty="0"/>
              <a:t>Compare the conditional distribution of the Multivariate Normal, to the OLS equations</a:t>
            </a:r>
            <a:endParaRPr kumimoji="1" lang="zh-CN" altLang="en-US"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2" name="图片 1">
            <a:extLst>
              <a:ext uri="{FF2B5EF4-FFF2-40B4-BE49-F238E27FC236}">
                <a16:creationId xmlns:a16="http://schemas.microsoft.com/office/drawing/2014/main" id="{630BE9DB-E5CE-3349-A463-6B68E3FC8A85}"/>
              </a:ext>
            </a:extLst>
          </p:cNvPr>
          <p:cNvPicPr>
            <a:picLocks noChangeAspect="1"/>
          </p:cNvPicPr>
          <p:nvPr/>
        </p:nvPicPr>
        <p:blipFill>
          <a:blip r:embed="rId5"/>
          <a:stretch>
            <a:fillRect/>
          </a:stretch>
        </p:blipFill>
        <p:spPr>
          <a:xfrm>
            <a:off x="651429" y="159081"/>
            <a:ext cx="9372600" cy="6299200"/>
          </a:xfrm>
          <a:prstGeom prst="rect">
            <a:avLst/>
          </a:prstGeom>
        </p:spPr>
      </p:pic>
    </p:spTree>
    <p:extLst>
      <p:ext uri="{BB962C8B-B14F-4D97-AF65-F5344CB8AC3E}">
        <p14:creationId xmlns:p14="http://schemas.microsoft.com/office/powerpoint/2010/main" val="3624086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内容占位符 2">
            <a:extLst>
              <a:ext uri="{FF2B5EF4-FFF2-40B4-BE49-F238E27FC236}">
                <a16:creationId xmlns:a16="http://schemas.microsoft.com/office/drawing/2014/main" id="{F7099A00-947E-D241-8B80-19D02662F7FD}"/>
              </a:ext>
            </a:extLst>
          </p:cNvPr>
          <p:cNvSpPr>
            <a:spLocks noGrp="1"/>
          </p:cNvSpPr>
          <p:nvPr>
            <p:ph idx="1"/>
          </p:nvPr>
        </p:nvSpPr>
        <p:spPr>
          <a:xfrm>
            <a:off x="1149096" y="825775"/>
            <a:ext cx="10058400" cy="3851787"/>
          </a:xfrm>
        </p:spPr>
        <p:txBody>
          <a:bodyPr>
            <a:normAutofit/>
          </a:bodyPr>
          <a:lstStyle/>
          <a:p>
            <a:r>
              <a:rPr kumimoji="1" lang="en-US" altLang="zh-CN" dirty="0"/>
              <a:t>Problem1:</a:t>
            </a:r>
          </a:p>
          <a:p>
            <a:pPr marL="0" indent="0">
              <a:buNone/>
            </a:pPr>
            <a:r>
              <a:rPr kumimoji="1" lang="en-US" altLang="zh-CN" dirty="0"/>
              <a:t>Compare the conditional distribution of the Multivariate Normal, to the OLS equations</a:t>
            </a:r>
            <a:endParaRPr kumimoji="1" lang="zh-CN" altLang="en-US"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4" name="图片 3">
            <a:extLst>
              <a:ext uri="{FF2B5EF4-FFF2-40B4-BE49-F238E27FC236}">
                <a16:creationId xmlns:a16="http://schemas.microsoft.com/office/drawing/2014/main" id="{937DD5B3-594C-1C40-8FD5-A1414B8CEA73}"/>
              </a:ext>
            </a:extLst>
          </p:cNvPr>
          <p:cNvPicPr>
            <a:picLocks noChangeAspect="1"/>
          </p:cNvPicPr>
          <p:nvPr/>
        </p:nvPicPr>
        <p:blipFill>
          <a:blip r:embed="rId5"/>
          <a:stretch>
            <a:fillRect/>
          </a:stretch>
        </p:blipFill>
        <p:spPr>
          <a:xfrm>
            <a:off x="0" y="375518"/>
            <a:ext cx="12192000" cy="6106964"/>
          </a:xfrm>
          <a:prstGeom prst="rect">
            <a:avLst/>
          </a:prstGeom>
        </p:spPr>
      </p:pic>
    </p:spTree>
    <p:extLst>
      <p:ext uri="{BB962C8B-B14F-4D97-AF65-F5344CB8AC3E}">
        <p14:creationId xmlns:p14="http://schemas.microsoft.com/office/powerpoint/2010/main" val="2610540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502BE5-819B-4649-8832-713C5415FF0B}"/>
              </a:ext>
            </a:extLst>
          </p:cNvPr>
          <p:cNvSpPr>
            <a:spLocks noGrp="1"/>
          </p:cNvSpPr>
          <p:nvPr>
            <p:ph type="ctrTitle"/>
          </p:nvPr>
        </p:nvSpPr>
        <p:spPr/>
        <p:txBody>
          <a:bodyPr/>
          <a:lstStyle/>
          <a:p>
            <a:r>
              <a:rPr kumimoji="1" lang="en-US" altLang="zh-CN" dirty="0"/>
              <a:t>Problem2</a:t>
            </a:r>
            <a:br>
              <a:rPr kumimoji="1" lang="en-US" altLang="zh-CN" dirty="0"/>
            </a:br>
            <a:endParaRPr kumimoji="1" lang="zh-CN" altLang="en-US" sz="3600" dirty="0"/>
          </a:p>
        </p:txBody>
      </p:sp>
      <p:sp>
        <p:nvSpPr>
          <p:cNvPr id="3" name="副标题 2">
            <a:extLst>
              <a:ext uri="{FF2B5EF4-FFF2-40B4-BE49-F238E27FC236}">
                <a16:creationId xmlns:a16="http://schemas.microsoft.com/office/drawing/2014/main" id="{B0DCF13A-B609-6941-BDB8-CBA679067389}"/>
              </a:ext>
            </a:extLst>
          </p:cNvPr>
          <p:cNvSpPr>
            <a:spLocks noGrp="1"/>
          </p:cNvSpPr>
          <p:nvPr>
            <p:ph type="subTitle" idx="1"/>
          </p:nvPr>
        </p:nvSpPr>
        <p:spPr/>
        <p:txBody>
          <a:bodyPr/>
          <a:lstStyle/>
          <a:p>
            <a:endParaRPr kumimoji="1" lang="zh-CN" altLang="en-US"/>
          </a:p>
        </p:txBody>
      </p:sp>
      <p:pic>
        <p:nvPicPr>
          <p:cNvPr id="5" name="图片 4">
            <a:extLst>
              <a:ext uri="{FF2B5EF4-FFF2-40B4-BE49-F238E27FC236}">
                <a16:creationId xmlns:a16="http://schemas.microsoft.com/office/drawing/2014/main" id="{DF8CBD68-AB3D-C542-96F2-84D77FE960F7}"/>
              </a:ext>
            </a:extLst>
          </p:cNvPr>
          <p:cNvPicPr>
            <a:picLocks noChangeAspect="1"/>
          </p:cNvPicPr>
          <p:nvPr/>
        </p:nvPicPr>
        <p:blipFill>
          <a:blip r:embed="rId2"/>
          <a:stretch>
            <a:fillRect/>
          </a:stretch>
        </p:blipFill>
        <p:spPr>
          <a:xfrm>
            <a:off x="185737" y="4389120"/>
            <a:ext cx="12192000" cy="1989397"/>
          </a:xfrm>
          <a:prstGeom prst="rect">
            <a:avLst/>
          </a:prstGeom>
        </p:spPr>
      </p:pic>
    </p:spTree>
    <p:extLst>
      <p:ext uri="{BB962C8B-B14F-4D97-AF65-F5344CB8AC3E}">
        <p14:creationId xmlns:p14="http://schemas.microsoft.com/office/powerpoint/2010/main" val="2540262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7B671B-4EBE-C74B-A3A3-8AC12A9DBEDB}"/>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7B8AB233-E264-7149-972B-5125F0C745B5}"/>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408468BA-D2B9-C94B-BC6D-507DA2A9736A}"/>
              </a:ext>
            </a:extLst>
          </p:cNvPr>
          <p:cNvPicPr>
            <a:picLocks noChangeAspect="1"/>
          </p:cNvPicPr>
          <p:nvPr/>
        </p:nvPicPr>
        <p:blipFill>
          <a:blip r:embed="rId2"/>
          <a:stretch>
            <a:fillRect/>
          </a:stretch>
        </p:blipFill>
        <p:spPr>
          <a:xfrm>
            <a:off x="167729" y="0"/>
            <a:ext cx="11856542" cy="6858000"/>
          </a:xfrm>
          <a:prstGeom prst="rect">
            <a:avLst/>
          </a:prstGeom>
        </p:spPr>
      </p:pic>
    </p:spTree>
    <p:extLst>
      <p:ext uri="{BB962C8B-B14F-4D97-AF65-F5344CB8AC3E}">
        <p14:creationId xmlns:p14="http://schemas.microsoft.com/office/powerpoint/2010/main" val="3351792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DCBA7D-BD82-E944-9842-0DD72E104FB8}"/>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74AEC0CF-68E7-3047-AEBF-484A27704752}"/>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87712781-2CD7-B949-A693-910118752824}"/>
              </a:ext>
            </a:extLst>
          </p:cNvPr>
          <p:cNvPicPr>
            <a:picLocks noChangeAspect="1"/>
          </p:cNvPicPr>
          <p:nvPr/>
        </p:nvPicPr>
        <p:blipFill>
          <a:blip r:embed="rId2"/>
          <a:stretch>
            <a:fillRect/>
          </a:stretch>
        </p:blipFill>
        <p:spPr>
          <a:xfrm>
            <a:off x="0" y="679292"/>
            <a:ext cx="12192000" cy="5499416"/>
          </a:xfrm>
          <a:prstGeom prst="rect">
            <a:avLst/>
          </a:prstGeom>
        </p:spPr>
      </p:pic>
    </p:spTree>
    <p:extLst>
      <p:ext uri="{BB962C8B-B14F-4D97-AF65-F5344CB8AC3E}">
        <p14:creationId xmlns:p14="http://schemas.microsoft.com/office/powerpoint/2010/main" val="3185179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B29B5BF-D874-AD4F-86EC-16CD9C74C137}"/>
              </a:ext>
            </a:extLst>
          </p:cNvPr>
          <p:cNvSpPr>
            <a:spLocks noGrp="1"/>
          </p:cNvSpPr>
          <p:nvPr>
            <p:ph idx="1"/>
          </p:nvPr>
        </p:nvSpPr>
        <p:spPr>
          <a:xfrm>
            <a:off x="769811" y="478345"/>
            <a:ext cx="10058400" cy="4050792"/>
          </a:xfrm>
        </p:spPr>
        <p:txBody>
          <a:bodyPr/>
          <a:lstStyle/>
          <a:p>
            <a:r>
              <a:rPr lang="en-US" altLang="zh-CN" b="1" dirty="0"/>
              <a:t>Conclusion 1</a:t>
            </a:r>
          </a:p>
          <a:p>
            <a:r>
              <a:rPr lang="en-US" altLang="zh-CN" dirty="0"/>
              <a:t>The </a:t>
            </a:r>
            <a:r>
              <a:rPr lang="en-US" altLang="zh-CN" dirty="0" err="1"/>
              <a:t>QQplot</a:t>
            </a:r>
            <a:r>
              <a:rPr lang="en-US" altLang="zh-CN" dirty="0"/>
              <a:t> shows that error may not be normally distributed. The </a:t>
            </a:r>
            <a:r>
              <a:rPr lang="en-US" altLang="zh-CN" dirty="0" err="1"/>
              <a:t>shapiro</a:t>
            </a:r>
            <a:r>
              <a:rPr lang="en-US" altLang="zh-CN" dirty="0"/>
              <a:t> test result: stat=0.938, p=0.000 Data does not follow Normal Distribution</a:t>
            </a:r>
            <a:endParaRPr lang="en-US" altLang="zh-CN" b="1" dirty="0"/>
          </a:p>
          <a:p>
            <a:r>
              <a:rPr lang="en-US" altLang="zh-CN" b="1" dirty="0"/>
              <a:t>Conclusion 2 and 3</a:t>
            </a:r>
          </a:p>
          <a:p>
            <a:r>
              <a:rPr lang="en-US" altLang="zh-CN" dirty="0"/>
              <a:t>Compared with 2 distributions of sum of standard error, the SSE of t distribution 143.6256 is larger than SSE of normal distribution assumption 143.6148.</a:t>
            </a:r>
          </a:p>
          <a:p>
            <a:r>
              <a:rPr lang="en-US" altLang="zh-CN" dirty="0"/>
              <a:t>In this case, the assumption of normality cannot be broken, because the sum of square residuals of the T-distribution hypothesis is larger than that of the normal distribution hypothesis, indicating that the goodness of fit of the T-distribution hypothesis is not a good model.</a:t>
            </a:r>
          </a:p>
          <a:p>
            <a:endParaRPr kumimoji="1" lang="zh-CN" altLang="en-US" dirty="0"/>
          </a:p>
        </p:txBody>
      </p:sp>
    </p:spTree>
    <p:extLst>
      <p:ext uri="{BB962C8B-B14F-4D97-AF65-F5344CB8AC3E}">
        <p14:creationId xmlns:p14="http://schemas.microsoft.com/office/powerpoint/2010/main" val="17454866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材纹理">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木材纹理</Template>
  <TotalTime>7</TotalTime>
  <Words>331</Words>
  <Application>Microsoft Macintosh PowerPoint</Application>
  <PresentationFormat>宽屏</PresentationFormat>
  <Paragraphs>22</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Calibri</vt:lpstr>
      <vt:lpstr>Rockwell</vt:lpstr>
      <vt:lpstr>Rockwell Condensed</vt:lpstr>
      <vt:lpstr>Rockwell Extra Bold</vt:lpstr>
      <vt:lpstr>Wingdings</vt:lpstr>
      <vt:lpstr>木材纹理</vt:lpstr>
      <vt:lpstr>Problem1 </vt:lpstr>
      <vt:lpstr>PowerPoint 演示文稿</vt:lpstr>
      <vt:lpstr>PowerPoint 演示文稿</vt:lpstr>
      <vt:lpstr>PowerPoint 演示文稿</vt:lpstr>
      <vt:lpstr>PowerPoint 演示文稿</vt:lpstr>
      <vt:lpstr>Problem2 </vt:lpstr>
      <vt:lpstr>PowerPoint 演示文稿</vt:lpstr>
      <vt:lpstr>PowerPoint 演示文稿</vt:lpstr>
      <vt:lpstr>PowerPoint 演示文稿</vt:lpstr>
      <vt:lpstr>Problem3 </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Problem1 </dc:title>
  <dc:creator>Zesheng Li</dc:creator>
  <cp:lastModifiedBy>Zesheng Li</cp:lastModifiedBy>
  <cp:revision>1</cp:revision>
  <dcterms:created xsi:type="dcterms:W3CDTF">2022-01-14T04:59:07Z</dcterms:created>
  <dcterms:modified xsi:type="dcterms:W3CDTF">2022-01-14T05:06:35Z</dcterms:modified>
</cp:coreProperties>
</file>