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1" r:id="rId6"/>
    <p:sldId id="267" r:id="rId7"/>
    <p:sldId id="263" r:id="rId8"/>
    <p:sldId id="276" r:id="rId9"/>
    <p:sldId id="264" r:id="rId10"/>
    <p:sldId id="277" r:id="rId11"/>
    <p:sldId id="278" r:id="rId12"/>
    <p:sldId id="280" r:id="rId13"/>
    <p:sldId id="279" r:id="rId14"/>
    <p:sldId id="265" r:id="rId15"/>
    <p:sldId id="268" r:id="rId16"/>
    <p:sldId id="284" r:id="rId17"/>
    <p:sldId id="281" r:id="rId18"/>
    <p:sldId id="285"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755"/>
  </p:normalViewPr>
  <p:slideViewPr>
    <p:cSldViewPr snapToGrid="0" snapToObjects="1">
      <p:cViewPr varScale="1">
        <p:scale>
          <a:sx n="90" d="100"/>
          <a:sy n="90" d="100"/>
        </p:scale>
        <p:origin x="232" y="624"/>
      </p:cViewPr>
      <p:guideLst>
        <p:guide orient="horz" pos="2160"/>
        <p:guide pos="3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A16AA21-1863-4931-97CB-99D0A168701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772C379-9A7C-4C87-A116-CBE9F58B04C5}" type="datetimeFigureOut">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8.png"/><Relationship Id="rId4" Type="http://schemas.microsoft.com/office/2007/relationships/hdphoto" Target="../media/image4.wdp"/><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image4.wdp"/><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Problem1</a:t>
            </a:r>
            <a:br>
              <a:rPr kumimoji="1" lang="en-US" altLang="zh-CN" dirty="0"/>
            </a:br>
            <a:endParaRPr kumimoji="1" lang="zh-CN" altLang="en-US" sz="3600" dirty="0"/>
          </a:p>
        </p:txBody>
      </p:sp>
      <p:sp>
        <p:nvSpPr>
          <p:cNvPr id="3" name="副标题 2"/>
          <p:cNvSpPr>
            <a:spLocks noGrp="1"/>
          </p:cNvSpPr>
          <p:nvPr>
            <p:ph type="subTitle" idx="1"/>
          </p:nvPr>
        </p:nvSpPr>
        <p:spPr/>
        <p:txBody>
          <a:bodyPr/>
          <a:lstStyle/>
          <a:p>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compare the runtime</a:t>
            </a:r>
            <a:endParaRPr lang="en-US"/>
          </a:p>
        </p:txBody>
      </p:sp>
      <p:sp>
        <p:nvSpPr>
          <p:cNvPr id="5" name="Text Box 4"/>
          <p:cNvSpPr txBox="1"/>
          <p:nvPr/>
        </p:nvSpPr>
        <p:spPr>
          <a:xfrm>
            <a:off x="820420" y="1506220"/>
            <a:ext cx="6930390" cy="368300"/>
          </a:xfrm>
          <a:prstGeom prst="rect">
            <a:avLst/>
          </a:prstGeom>
          <a:noFill/>
        </p:spPr>
        <p:txBody>
          <a:bodyPr wrap="none" rtlCol="0" anchor="t">
            <a:spAutoFit/>
          </a:bodyPr>
          <a:p>
            <a:r>
              <a:rPr kumimoji="1" lang="zh-CN" altLang="en-US">
                <a:sym typeface="+mn-ea"/>
              </a:rPr>
              <a:t>Implement Higham’s 2002 nearest psd correlation function.</a:t>
            </a:r>
            <a:endParaRPr lang="en-US"/>
          </a:p>
        </p:txBody>
      </p:sp>
      <p:pic>
        <p:nvPicPr>
          <p:cNvPr id="6" name="Picture 5"/>
          <p:cNvPicPr>
            <a:picLocks noChangeAspect="1"/>
          </p:cNvPicPr>
          <p:nvPr/>
        </p:nvPicPr>
        <p:blipFill>
          <a:blip r:embed="rId1"/>
          <a:stretch>
            <a:fillRect/>
          </a:stretch>
        </p:blipFill>
        <p:spPr>
          <a:xfrm>
            <a:off x="820420" y="2094230"/>
            <a:ext cx="5918200" cy="3987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compare the runtime</a:t>
            </a:r>
            <a:endParaRPr lang="en-US"/>
          </a:p>
        </p:txBody>
      </p:sp>
      <p:sp>
        <p:nvSpPr>
          <p:cNvPr id="5" name="Text Box 4"/>
          <p:cNvSpPr txBox="1"/>
          <p:nvPr/>
        </p:nvSpPr>
        <p:spPr>
          <a:xfrm>
            <a:off x="820420" y="1506220"/>
            <a:ext cx="6930390" cy="368300"/>
          </a:xfrm>
          <a:prstGeom prst="rect">
            <a:avLst/>
          </a:prstGeom>
          <a:noFill/>
        </p:spPr>
        <p:txBody>
          <a:bodyPr wrap="none" rtlCol="0" anchor="t">
            <a:spAutoFit/>
          </a:bodyPr>
          <a:p>
            <a:r>
              <a:rPr kumimoji="1" lang="zh-CN" altLang="en-US">
                <a:sym typeface="+mn-ea"/>
              </a:rPr>
              <a:t>Implement Higham’s 2002 nearest psd correlation function.</a:t>
            </a:r>
            <a:endParaRPr lang="en-US"/>
          </a:p>
        </p:txBody>
      </p:sp>
      <p:pic>
        <p:nvPicPr>
          <p:cNvPr id="6" name="Picture 5"/>
          <p:cNvPicPr>
            <a:picLocks noChangeAspect="1"/>
          </p:cNvPicPr>
          <p:nvPr/>
        </p:nvPicPr>
        <p:blipFill>
          <a:blip r:embed="rId1"/>
          <a:stretch>
            <a:fillRect/>
          </a:stretch>
        </p:blipFill>
        <p:spPr>
          <a:xfrm>
            <a:off x="820420" y="2094230"/>
            <a:ext cx="5918200" cy="3987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compare the runtime</a:t>
            </a:r>
            <a:endParaRPr lang="en-US"/>
          </a:p>
        </p:txBody>
      </p:sp>
      <p:sp>
        <p:nvSpPr>
          <p:cNvPr id="5" name="Text Box 4"/>
          <p:cNvSpPr txBox="1"/>
          <p:nvPr/>
        </p:nvSpPr>
        <p:spPr>
          <a:xfrm>
            <a:off x="820420" y="1506220"/>
            <a:ext cx="6930390" cy="368300"/>
          </a:xfrm>
          <a:prstGeom prst="rect">
            <a:avLst/>
          </a:prstGeom>
          <a:noFill/>
        </p:spPr>
        <p:txBody>
          <a:bodyPr wrap="none" rtlCol="0" anchor="t">
            <a:spAutoFit/>
          </a:bodyPr>
          <a:p>
            <a:r>
              <a:rPr kumimoji="1" lang="zh-CN" altLang="en-US">
                <a:sym typeface="+mn-ea"/>
              </a:rPr>
              <a:t>Implement Higham’s 2002 nearest psd correlation function.</a:t>
            </a:r>
            <a:endParaRPr lang="en-US"/>
          </a:p>
        </p:txBody>
      </p:sp>
      <p:pic>
        <p:nvPicPr>
          <p:cNvPr id="3" name="Picture 2"/>
          <p:cNvPicPr>
            <a:picLocks noChangeAspect="1"/>
          </p:cNvPicPr>
          <p:nvPr/>
        </p:nvPicPr>
        <p:blipFill>
          <a:blip r:embed="rId1"/>
          <a:stretch>
            <a:fillRect/>
          </a:stretch>
        </p:blipFill>
        <p:spPr>
          <a:xfrm>
            <a:off x="820420" y="1506220"/>
            <a:ext cx="9375140" cy="50215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a:xfrm>
            <a:off x="592963" y="575183"/>
            <a:ext cx="10058400" cy="4050792"/>
          </a:xfrm>
        </p:spPr>
        <p:txBody>
          <a:bodyPr>
            <a:normAutofit fontScale="90000" lnSpcReduction="20000"/>
          </a:bodyPr>
          <a:p>
            <a:pPr>
              <a:lnSpc>
                <a:spcPct val="110000"/>
              </a:lnSpc>
            </a:pPr>
            <a:r>
              <a:rPr lang="en-US" b="1">
                <a:latin typeface="Rockwell Bold" panose="02060503020205020403" charset="0"/>
                <a:cs typeface="Rockwell Bold" panose="02060503020205020403" charset="0"/>
              </a:rPr>
              <a:t>Conclusion for Problem 2</a:t>
            </a:r>
            <a:endParaRPr lang="en-US"/>
          </a:p>
          <a:p>
            <a:pPr>
              <a:lnSpc>
                <a:spcPct val="110000"/>
              </a:lnSpc>
            </a:pPr>
            <a:r>
              <a:rPr lang="en-US"/>
              <a:t>When N is very small, such as less than 50, Run time for Higham's method runs at about the same time as Rebonato and Jackel method, and the goal of Higham's method is to minimize the Frobenius Norm, so Higham is more appropriate and has less information loss when N is extremely small.</a:t>
            </a:r>
            <a:endParaRPr lang="en-US"/>
          </a:p>
          <a:p>
            <a:pPr>
              <a:lnSpc>
                <a:spcPct val="110000"/>
              </a:lnSpc>
            </a:pPr>
            <a:endParaRPr lang="en-US"/>
          </a:p>
          <a:p>
            <a:pPr>
              <a:lnSpc>
                <a:spcPct val="110000"/>
              </a:lnSpc>
            </a:pPr>
            <a:r>
              <a:rPr lang="en-US"/>
              <a:t>With the gradual increase of N, the running time of Higham method increases significantly, while the running time of Rebonato and Jackel method does not change much. The fast Rebonato and Jackel method sacrifices its information. Higham's generated PSD matrix has a smaller loss of information but a longer running time.</a:t>
            </a:r>
            <a:endParaRPr lang="en-US"/>
          </a:p>
          <a:p>
            <a:pPr>
              <a:lnSpc>
                <a:spcPct val="110000"/>
              </a:lnSpc>
            </a:pPr>
            <a:endParaRPr lang="en-US"/>
          </a:p>
          <a:p>
            <a:pPr>
              <a:lnSpc>
                <a:spcPct val="110000"/>
              </a:lnSpc>
            </a:pPr>
            <a:r>
              <a:rPr lang="en-US"/>
              <a:t>So when N is large, we need to choose between run time and information loss.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Problem3</a:t>
            </a:r>
            <a:br>
              <a:rPr kumimoji="1" lang="en-US" altLang="zh-CN" dirty="0"/>
            </a:br>
            <a:endParaRPr kumimoji="1" lang="zh-CN" altLang="en-US" sz="3600" dirty="0"/>
          </a:p>
        </p:txBody>
      </p:sp>
      <p:pic>
        <p:nvPicPr>
          <p:cNvPr id="4" name="图片 3"/>
          <p:cNvPicPr>
            <a:picLocks noChangeAspect="1"/>
          </p:cNvPicPr>
          <p:nvPr/>
        </p:nvPicPr>
        <p:blipFill>
          <a:blip r:embed="rId1"/>
          <a:stretch>
            <a:fillRect/>
          </a:stretch>
        </p:blipFill>
        <p:spPr>
          <a:xfrm>
            <a:off x="142875" y="4924044"/>
            <a:ext cx="12192000" cy="121698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0" y="4572000"/>
            <a:ext cx="12192000" cy="2295831"/>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p:cNvSpPr>
            <a:spLocks noGrp="1"/>
          </p:cNvSpPr>
          <p:nvPr>
            <p:ph idx="1"/>
          </p:nvPr>
        </p:nvSpPr>
        <p:spPr>
          <a:xfrm>
            <a:off x="888470" y="541778"/>
            <a:ext cx="9860090" cy="3488445"/>
          </a:xfrm>
        </p:spPr>
        <p:txBody>
          <a:bodyPr>
            <a:normAutofit/>
          </a:bodyPr>
          <a:lstStyle/>
          <a:p>
            <a:r>
              <a:rPr kumimoji="1" lang="zh-CN" altLang="en-US" sz="3600">
                <a:sym typeface="+mn-ea"/>
              </a:rPr>
              <a:t>Standard Pearson correlation/variance </a:t>
            </a:r>
            <a:endParaRPr kumimoji="1" lang="en-US" altLang="zh-CN" sz="3600" dirty="0"/>
          </a:p>
          <a:p>
            <a:pPr marL="0" indent="0">
              <a:buNone/>
            </a:pPr>
            <a:endParaRPr kumimoji="1" lang="en-US" altLang="zh-CN" sz="1800" dirty="0"/>
          </a:p>
        </p:txBody>
      </p:sp>
      <p:grpSp>
        <p:nvGrpSpPr>
          <p:cNvPr id="14" name="Group 13"/>
          <p:cNvGrpSpPr>
            <a:grpSpLocks noGrp="1" noRot="1" noChangeAspect="1" noMove="1" noResize="1" noUngrp="1"/>
          </p:cNvGrpSpPr>
          <p:nvPr/>
        </p:nvGrpSpPr>
        <p:grpSpPr>
          <a:xfrm>
            <a:off x="11401725" y="6229681"/>
            <a:ext cx="457200" cy="457200"/>
            <a:chOff x="11361456" y="6195813"/>
            <a:chExt cx="548640" cy="548640"/>
          </a:xfrm>
        </p:grpSpPr>
        <p:sp>
          <p:nvSpPr>
            <p:cNvPr id="15" name="Oval 14"/>
            <p:cNvSpPr/>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6" name="Oval 15"/>
            <p:cNvSpPr/>
            <p:nvPr/>
          </p:nvSpPr>
          <p:spPr>
            <a:xfrm>
              <a:off x="11396488" y="6230844"/>
              <a:ext cx="478576" cy="478578"/>
            </a:xfrm>
            <a:prstGeom prst="ellipse">
              <a:avLst/>
            </a:prstGeom>
            <a:noFill/>
            <a:ln w="12700" cap="flat" cmpd="sng" algn="ctr">
              <a:solidFill>
                <a:srgbClr val="FFFFFF"/>
              </a:solidFill>
              <a:prstDash val="solid"/>
            </a:ln>
            <a:effectLst/>
          </p:spPr>
        </p:sp>
      </p:grpSp>
      <p:pic>
        <p:nvPicPr>
          <p:cNvPr id="4" name="Picture 3"/>
          <p:cNvPicPr>
            <a:picLocks noChangeAspect="1"/>
          </p:cNvPicPr>
          <p:nvPr/>
        </p:nvPicPr>
        <p:blipFill>
          <a:blip r:embed="rId5"/>
          <a:stretch>
            <a:fillRect/>
          </a:stretch>
        </p:blipFill>
        <p:spPr>
          <a:xfrm>
            <a:off x="1073785" y="1317625"/>
            <a:ext cx="5366385" cy="37496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57200" y="875665"/>
            <a:ext cx="389255" cy="368300"/>
          </a:xfrm>
          <a:prstGeom prst="rect">
            <a:avLst/>
          </a:prstGeom>
          <a:noFill/>
        </p:spPr>
        <p:txBody>
          <a:bodyPr wrap="none" rtlCol="0" anchor="t">
            <a:spAutoFit/>
          </a:bodyPr>
          <a:p>
            <a:pPr algn="l"/>
            <a:r>
              <a:rPr kumimoji="1" lang="zh-CN" altLang="en-US">
                <a:sym typeface="+mn-ea"/>
              </a:rPr>
              <a:t>1.</a:t>
            </a:r>
            <a:endParaRPr kumimoji="1" lang="zh-CN" altLang="en-US">
              <a:sym typeface="+mn-ea"/>
            </a:endParaRPr>
          </a:p>
        </p:txBody>
      </p:sp>
      <p:pic>
        <p:nvPicPr>
          <p:cNvPr id="7" name="Picture 6"/>
          <p:cNvPicPr>
            <a:picLocks noChangeAspect="1"/>
          </p:cNvPicPr>
          <p:nvPr/>
        </p:nvPicPr>
        <p:blipFill>
          <a:blip r:embed="rId1"/>
          <a:stretch>
            <a:fillRect/>
          </a:stretch>
        </p:blipFill>
        <p:spPr>
          <a:xfrm>
            <a:off x="205740" y="373380"/>
            <a:ext cx="12192000" cy="1894840"/>
          </a:xfrm>
          <a:prstGeom prst="rect">
            <a:avLst/>
          </a:prstGeom>
        </p:spPr>
      </p:pic>
      <p:pic>
        <p:nvPicPr>
          <p:cNvPr id="8" name="Picture 7"/>
          <p:cNvPicPr>
            <a:picLocks noChangeAspect="1"/>
          </p:cNvPicPr>
          <p:nvPr/>
        </p:nvPicPr>
        <p:blipFill>
          <a:blip r:embed="rId2"/>
          <a:stretch>
            <a:fillRect/>
          </a:stretch>
        </p:blipFill>
        <p:spPr>
          <a:xfrm>
            <a:off x="457200" y="2498090"/>
            <a:ext cx="10211435" cy="3873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57200" y="875665"/>
            <a:ext cx="389255" cy="368300"/>
          </a:xfrm>
          <a:prstGeom prst="rect">
            <a:avLst/>
          </a:prstGeom>
          <a:noFill/>
        </p:spPr>
        <p:txBody>
          <a:bodyPr wrap="none" rtlCol="0" anchor="t">
            <a:spAutoFit/>
          </a:bodyPr>
          <a:p>
            <a:pPr algn="l"/>
            <a:r>
              <a:rPr kumimoji="1" lang="zh-CN" altLang="en-US">
                <a:sym typeface="+mn-ea"/>
              </a:rPr>
              <a:t>1.</a:t>
            </a:r>
            <a:endParaRPr kumimoji="1" lang="zh-CN" altLang="en-US">
              <a:sym typeface="+mn-ea"/>
            </a:endParaRPr>
          </a:p>
        </p:txBody>
      </p:sp>
      <p:pic>
        <p:nvPicPr>
          <p:cNvPr id="7" name="Picture 6"/>
          <p:cNvPicPr>
            <a:picLocks noChangeAspect="1"/>
          </p:cNvPicPr>
          <p:nvPr/>
        </p:nvPicPr>
        <p:blipFill>
          <a:blip r:embed="rId1"/>
          <a:stretch>
            <a:fillRect/>
          </a:stretch>
        </p:blipFill>
        <p:spPr>
          <a:xfrm>
            <a:off x="205740" y="373380"/>
            <a:ext cx="12192000" cy="1894840"/>
          </a:xfrm>
          <a:prstGeom prst="rect">
            <a:avLst/>
          </a:prstGeom>
        </p:spPr>
      </p:pic>
      <p:pic>
        <p:nvPicPr>
          <p:cNvPr id="2" name="Picture 1"/>
          <p:cNvPicPr>
            <a:picLocks noChangeAspect="1"/>
          </p:cNvPicPr>
          <p:nvPr/>
        </p:nvPicPr>
        <p:blipFill>
          <a:blip r:embed="rId2"/>
          <a:stretch>
            <a:fillRect/>
          </a:stretch>
        </p:blipFill>
        <p:spPr>
          <a:xfrm>
            <a:off x="533400" y="2268220"/>
            <a:ext cx="8291195" cy="42938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sym typeface="+mn-ea"/>
              </a:rPr>
              <a:t>Conclusion for Problem 3¶</a:t>
            </a:r>
            <a:endParaRPr kumimoji="1" lang="zh-CN" altLang="en-US"/>
          </a:p>
        </p:txBody>
      </p:sp>
      <p:sp>
        <p:nvSpPr>
          <p:cNvPr id="3" name="内容占位符 2"/>
          <p:cNvSpPr>
            <a:spLocks noGrp="1"/>
          </p:cNvSpPr>
          <p:nvPr>
            <p:ph idx="1"/>
          </p:nvPr>
        </p:nvSpPr>
        <p:spPr>
          <a:xfrm>
            <a:off x="702945" y="1541145"/>
            <a:ext cx="10785475" cy="5140960"/>
          </a:xfrm>
        </p:spPr>
        <p:txBody>
          <a:bodyPr>
            <a:normAutofit fontScale="80000"/>
          </a:bodyPr>
          <a:lstStyle/>
          <a:p>
            <a:endParaRPr lang="en-US" altLang="zh-CN" b="1" dirty="0"/>
          </a:p>
          <a:p>
            <a:r>
              <a:rPr lang="en-US" altLang="zh-CN" dirty="0"/>
              <a:t>When dealing with a extremely high-dimensional data, the processing speed of the function has to be considered. When applying direct method for simulating time series, we use all the information, so the information loss would be the least but the run time is the longest because the high volume of the data.</a:t>
            </a:r>
            <a:endParaRPr lang="en-US" altLang="zh-CN" dirty="0"/>
          </a:p>
          <a:p>
            <a:endParaRPr lang="en-US" altLang="zh-CN" dirty="0"/>
          </a:p>
          <a:p>
            <a:r>
              <a:rPr lang="en-US" altLang="zh-CN" dirty="0"/>
              <a:t>However, Principal Component Analysis is dimension reduction technique for high-dimensional data. Although there is a loss of information, there are still many dimensions of data computation that can be reduced by retaining 100% of the information, and the loss of information is not much different from running directly.</a:t>
            </a:r>
            <a:endParaRPr lang="en-US" altLang="zh-CN" dirty="0"/>
          </a:p>
          <a:p>
            <a:endParaRPr lang="en-US" altLang="zh-CN" dirty="0"/>
          </a:p>
          <a:p>
            <a:r>
              <a:rPr lang="en-US" altLang="zh-CN" dirty="0"/>
              <a:t>So PCA is a very useful tool to reduce the computation of multi-dimensional data. However, when only 75% or even 50% information is selected, although the running time is greatly accelerated, more information will be missing in the generated data.</a:t>
            </a:r>
            <a:endParaRPr lang="en-US" altLang="zh-CN" dirty="0"/>
          </a:p>
          <a:p>
            <a:endParaRPr lang="en-US" altLang="zh-CN" dirty="0"/>
          </a:p>
          <a:p>
            <a:r>
              <a:rPr lang="en-US" altLang="zh-CN" dirty="0"/>
              <a:t>Therefore, we need to maintain more information while maintaining acceptable uptime is the most important.</a:t>
            </a:r>
            <a:endParaRPr lang="en-US" altLang="zh-CN" dirty="0"/>
          </a:p>
          <a:p>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0" y="4572000"/>
            <a:ext cx="12192000" cy="2295831"/>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p:cNvSpPr>
            <a:spLocks noGrp="1"/>
          </p:cNvSpPr>
          <p:nvPr>
            <p:ph idx="1"/>
          </p:nvPr>
        </p:nvSpPr>
        <p:spPr>
          <a:xfrm>
            <a:off x="888470" y="541778"/>
            <a:ext cx="9860090" cy="3488445"/>
          </a:xfrm>
        </p:spPr>
        <p:txBody>
          <a:bodyPr>
            <a:normAutofit/>
          </a:bodyPr>
          <a:lstStyle/>
          <a:p>
            <a:r>
              <a:rPr kumimoji="1" lang="en-US" altLang="zh-CN" sz="3600" dirty="0"/>
              <a:t>Problem1:</a:t>
            </a:r>
            <a:endParaRPr kumimoji="1" lang="en-US" altLang="zh-CN" sz="3600" dirty="0"/>
          </a:p>
          <a:p>
            <a:pPr marL="0" indent="0">
              <a:buNone/>
            </a:pPr>
            <a:r>
              <a:rPr kumimoji="1" lang="en-US" altLang="zh-CN" sz="1800" dirty="0"/>
              <a:t>Use the stock returns in DailyReturn.csv for this problem. DailyReturn.csv contains returns for 100 large US stocks and as well as the ETF, SPY which tracks the S&amp;P500.</a:t>
            </a:r>
            <a:endParaRPr kumimoji="1" lang="en-US" altLang="zh-CN" sz="1800" dirty="0"/>
          </a:p>
          <a:p>
            <a:pPr marL="0" indent="0">
              <a:buNone/>
            </a:pPr>
            <a:r>
              <a:rPr kumimoji="1" lang="en-US" altLang="zh-CN" sz="1800" dirty="0"/>
              <a:t>Create a routine for calculating an exponentially weighted covariance matrix. If you have a package that calculates it for you, verify that it calculates the values you expect. This means you still have to implement it.</a:t>
            </a:r>
            <a:endParaRPr kumimoji="1" lang="en-US" altLang="zh-CN" sz="1800" dirty="0"/>
          </a:p>
        </p:txBody>
      </p:sp>
      <p:grpSp>
        <p:nvGrpSpPr>
          <p:cNvPr id="14" name="Group 13"/>
          <p:cNvGrpSpPr>
            <a:grpSpLocks noGrp="1" noRot="1" noChangeAspect="1" noMove="1" noResize="1" noUngrp="1"/>
          </p:cNvGrpSpPr>
          <p:nvPr/>
        </p:nvGrpSpPr>
        <p:grpSpPr>
          <a:xfrm>
            <a:off x="11401725" y="6229681"/>
            <a:ext cx="457200" cy="457200"/>
            <a:chOff x="11361456" y="6195813"/>
            <a:chExt cx="548640" cy="548640"/>
          </a:xfrm>
        </p:grpSpPr>
        <p:sp>
          <p:nvSpPr>
            <p:cNvPr id="15" name="Oval 14"/>
            <p:cNvSpPr/>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6" name="Oval 15"/>
            <p:cNvSpPr/>
            <p:nvPr/>
          </p:nvSpPr>
          <p:spPr>
            <a:xfrm>
              <a:off x="11396488" y="6230844"/>
              <a:ext cx="478576" cy="478578"/>
            </a:xfrm>
            <a:prstGeom prst="ellipse">
              <a:avLst/>
            </a:prstGeom>
            <a:noFill/>
            <a:ln w="12700" cap="flat" cmpd="sng" algn="ctr">
              <a:solidFill>
                <a:srgbClr val="FFFFFF"/>
              </a:solidFill>
              <a:prstDash val="solid"/>
            </a:ln>
            <a:effectLst/>
          </p:spPr>
        </p:sp>
      </p:grpSp>
      <p:pic>
        <p:nvPicPr>
          <p:cNvPr id="2" name="Picture 1"/>
          <p:cNvPicPr>
            <a:picLocks noChangeAspect="1"/>
          </p:cNvPicPr>
          <p:nvPr/>
        </p:nvPicPr>
        <p:blipFill>
          <a:blip r:embed="rId5"/>
          <a:stretch>
            <a:fillRect/>
          </a:stretch>
        </p:blipFill>
        <p:spPr>
          <a:xfrm>
            <a:off x="1022350" y="2778125"/>
            <a:ext cx="5614670" cy="39090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p:cNvSpPr>
            <a:spLocks noGrp="1" noRot="1" noChangeAspect="1" noMove="1" noResize="1" noEditPoints="1" noAdjustHandles="1" noChangeArrowheads="1" noChangeShapeType="1" noTextEdit="1"/>
          </p:cNvSpPr>
          <p:nvPr/>
        </p:nvSpPr>
        <p:spPr>
          <a:xfrm>
            <a:off x="984504" y="464119"/>
            <a:ext cx="10222992" cy="80683"/>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1"/>
          <p:cNvSpPr>
            <a:spLocks noGrp="1" noRot="1" noChangeAspect="1" noMove="1" noResize="1" noEditPoints="1" noAdjustHandles="1" noChangeArrowheads="1" noChangeShapeType="1" noTextEdit="1"/>
          </p:cNvSpPr>
          <p:nvPr/>
        </p:nvSpPr>
        <p:spPr>
          <a:xfrm>
            <a:off x="984504" y="601952"/>
            <a:ext cx="10222992" cy="1385874"/>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3"/>
          <p:cNvSpPr>
            <a:spLocks noGrp="1" noRot="1" noChangeAspect="1" noMove="1" noResize="1" noEditPoints="1" noAdjustHandles="1" noChangeArrowheads="1" noChangeShapeType="1" noTextEdit="1"/>
          </p:cNvSpPr>
          <p:nvPr/>
        </p:nvSpPr>
        <p:spPr>
          <a:xfrm>
            <a:off x="984504" y="2038655"/>
            <a:ext cx="10222992" cy="80683"/>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内容占位符 2"/>
          <p:cNvSpPr>
            <a:spLocks noGrp="1"/>
          </p:cNvSpPr>
          <p:nvPr>
            <p:ph idx="1"/>
          </p:nvPr>
        </p:nvSpPr>
        <p:spPr>
          <a:xfrm>
            <a:off x="911098" y="298572"/>
            <a:ext cx="10058400" cy="3851787"/>
          </a:xfrm>
        </p:spPr>
        <p:txBody>
          <a:bodyPr>
            <a:normAutofit/>
          </a:bodyPr>
          <a:lstStyle/>
          <a:p>
            <a:r>
              <a:rPr kumimoji="1" lang="en-US" altLang="zh-CN" dirty="0"/>
              <a:t>Problem1:</a:t>
            </a:r>
            <a:endParaRPr kumimoji="1" lang="en-US" altLang="zh-CN" dirty="0"/>
          </a:p>
          <a:p>
            <a:pPr marL="0" indent="0">
              <a:buNone/>
            </a:pPr>
            <a:r>
              <a:rPr kumimoji="1" lang="en-US" altLang="zh-CN" dirty="0"/>
              <a:t>Vary λ ∈ (0, 1). Use PCA and plot the cumulative variance explained by each eigenvalue for each λ chosen.</a:t>
            </a:r>
            <a:endParaRPr kumimoji="1" lang="en-US" altLang="zh-CN" dirty="0"/>
          </a:p>
        </p:txBody>
      </p:sp>
      <p:sp>
        <p:nvSpPr>
          <p:cNvPr id="16" name="Oval 15"/>
          <p:cNvSpPr>
            <a:spLocks noGrp="1" noRot="1" noChangeAspect="1" noMove="1" noResize="1" noEditPoints="1" noAdjustHandles="1" noChangeArrowheads="1" noChangeShapeType="1" noTextEdit="1"/>
          </p:cNvSpPr>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p:cNvSpPr>
            <a:spLocks noGrp="1" noRot="1" noChangeAspect="1" noMove="1" noResize="1" noEditPoints="1" noAdjustHandles="1" noChangeArrowheads="1" noChangeShapeType="1" noTextEdit="1"/>
          </p:cNvSpPr>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2" name="Picture 1"/>
          <p:cNvPicPr>
            <a:picLocks noChangeAspect="1"/>
          </p:cNvPicPr>
          <p:nvPr/>
        </p:nvPicPr>
        <p:blipFill>
          <a:blip r:embed="rId4"/>
          <a:stretch>
            <a:fillRect/>
          </a:stretch>
        </p:blipFill>
        <p:spPr>
          <a:xfrm>
            <a:off x="192405" y="2265680"/>
            <a:ext cx="5335270" cy="4147185"/>
          </a:xfrm>
          <a:prstGeom prst="rect">
            <a:avLst/>
          </a:prstGeom>
        </p:spPr>
      </p:pic>
      <p:pic>
        <p:nvPicPr>
          <p:cNvPr id="4" name="Picture 3"/>
          <p:cNvPicPr>
            <a:picLocks noChangeAspect="1"/>
          </p:cNvPicPr>
          <p:nvPr/>
        </p:nvPicPr>
        <p:blipFill>
          <a:blip r:embed="rId5"/>
          <a:stretch>
            <a:fillRect/>
          </a:stretch>
        </p:blipFill>
        <p:spPr>
          <a:xfrm>
            <a:off x="5642610" y="2083435"/>
            <a:ext cx="5887720" cy="43294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p:cNvSpPr>
            <a:spLocks noGrp="1" noRot="1" noChangeAspect="1" noMove="1" noResize="1" noEditPoints="1" noAdjustHandles="1" noChangeArrowheads="1" noChangeShapeType="1" noTextEdit="1"/>
          </p:cNvSpPr>
          <p:nvPr/>
        </p:nvSpPr>
        <p:spPr>
          <a:xfrm>
            <a:off x="984504" y="464119"/>
            <a:ext cx="10222992" cy="80683"/>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1"/>
          <p:cNvSpPr>
            <a:spLocks noGrp="1" noRot="1" noChangeAspect="1" noMove="1" noResize="1" noEditPoints="1" noAdjustHandles="1" noChangeArrowheads="1" noChangeShapeType="1" noTextEdit="1"/>
          </p:cNvSpPr>
          <p:nvPr/>
        </p:nvSpPr>
        <p:spPr>
          <a:xfrm>
            <a:off x="984504" y="601952"/>
            <a:ext cx="10222992" cy="1385874"/>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3"/>
          <p:cNvSpPr>
            <a:spLocks noGrp="1" noRot="1" noChangeAspect="1" noMove="1" noResize="1" noEditPoints="1" noAdjustHandles="1" noChangeArrowheads="1" noChangeShapeType="1" noTextEdit="1"/>
          </p:cNvSpPr>
          <p:nvPr/>
        </p:nvSpPr>
        <p:spPr>
          <a:xfrm>
            <a:off x="984504" y="2038655"/>
            <a:ext cx="10222992" cy="80683"/>
          </a:xfrm>
          <a:prstGeom prst="rect">
            <a:avLst/>
          </a:prstGeom>
          <a:blipFill dpi="0" rotWithShape="1">
            <a:blip r:embed="rId1">
              <a:alphaModFix amt="85000"/>
              <a:lum bright="70000" contrast="-70000"/>
              <a:extLst>
                <a:ext uri="{BEBA8EAE-BF5A-486C-A8C5-ECC9F3942E4B}">
                  <a14:imgProps xmlns:a14="http://schemas.microsoft.com/office/drawing/2010/main">
                    <a14:imgLayer r:embed="rId2">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内容占位符 2"/>
          <p:cNvSpPr>
            <a:spLocks noGrp="1"/>
          </p:cNvSpPr>
          <p:nvPr>
            <p:ph idx="1"/>
          </p:nvPr>
        </p:nvSpPr>
        <p:spPr>
          <a:xfrm>
            <a:off x="1149096" y="825775"/>
            <a:ext cx="10058400" cy="3851787"/>
          </a:xfrm>
        </p:spPr>
        <p:txBody>
          <a:bodyPr>
            <a:normAutofit/>
          </a:bodyPr>
          <a:lstStyle/>
          <a:p>
            <a:pPr marL="0" indent="0">
              <a:buNone/>
            </a:pPr>
            <a:endParaRPr kumimoji="1" lang="en-US" altLang="zh-CN" dirty="0"/>
          </a:p>
          <a:p>
            <a:pPr marL="0" indent="0">
              <a:buNone/>
            </a:pPr>
            <a:r>
              <a:rPr kumimoji="1" lang="en-US" altLang="zh-CN" dirty="0"/>
              <a:t>What does this tell us about values of λ and the effect it has on the covariance matrix?</a:t>
            </a:r>
            <a:endParaRPr kumimoji="1" lang="en-US" altLang="zh-CN" dirty="0"/>
          </a:p>
          <a:p>
            <a:pPr marL="0" indent="0">
              <a:buNone/>
            </a:pPr>
            <a:endParaRPr kumimoji="1" lang="en-US" altLang="zh-CN" dirty="0"/>
          </a:p>
          <a:p>
            <a:pPr marL="0" indent="0">
              <a:buNone/>
            </a:pPr>
            <a:r>
              <a:rPr kumimoji="1" lang="en-US" altLang="zh-CN" b="1" dirty="0">
                <a:latin typeface="Rockwell Bold" panose="02060503020205020403" charset="0"/>
                <a:cs typeface="Rockwell Bold" panose="02060503020205020403" charset="0"/>
              </a:rPr>
              <a:t>Conclusion for Problem 1</a:t>
            </a:r>
            <a:endParaRPr kumimoji="1" lang="en-US" altLang="zh-CN" dirty="0"/>
          </a:p>
          <a:p>
            <a:pPr marL="0" indent="0">
              <a:buNone/>
            </a:pPr>
            <a:r>
              <a:rPr kumimoji="1" lang="en-US" altLang="zh-CN" dirty="0"/>
              <a:t>We plot the different λ to see the explained information through time. The less λ shows we put more weight on the current data, so we can see in the figure that the greater λ, the smaller explained percent in the same time.</a:t>
            </a:r>
            <a:endParaRPr kumimoji="1" lang="en-US" altLang="zh-CN" dirty="0"/>
          </a:p>
        </p:txBody>
      </p:sp>
      <p:sp>
        <p:nvSpPr>
          <p:cNvPr id="16" name="Oval 15"/>
          <p:cNvSpPr>
            <a:spLocks noGrp="1" noRot="1" noChangeAspect="1" noMove="1" noResize="1" noEditPoints="1" noAdjustHandles="1" noChangeArrowheads="1" noChangeShapeType="1" noTextEdit="1"/>
          </p:cNvSpPr>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p:cNvSpPr>
            <a:spLocks noGrp="1" noRot="1" noChangeAspect="1" noMove="1" noResize="1" noEditPoints="1" noAdjustHandles="1" noChangeArrowheads="1" noChangeShapeType="1" noTextEdit="1"/>
          </p:cNvSpPr>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Problem2</a:t>
            </a:r>
            <a:br>
              <a:rPr kumimoji="1" lang="en-US" altLang="zh-CN" dirty="0"/>
            </a:br>
            <a:endParaRPr kumimoji="1" lang="zh-CN" altLang="en-US" sz="3600" dirty="0"/>
          </a:p>
        </p:txBody>
      </p:sp>
      <p:sp>
        <p:nvSpPr>
          <p:cNvPr id="3" name="副标题 2"/>
          <p:cNvSpPr>
            <a:spLocks noGrp="1"/>
          </p:cNvSpPr>
          <p:nvPr>
            <p:ph type="subTitle" idx="1"/>
          </p:nvPr>
        </p:nvSpPr>
        <p:spPr/>
        <p:txBody>
          <a:bodyPr/>
          <a:lstStyle/>
          <a:p>
            <a:endParaRPr kumimoji="1" lang="zh-CN" altLang="en-US"/>
          </a:p>
        </p:txBody>
      </p:sp>
      <p:pic>
        <p:nvPicPr>
          <p:cNvPr id="5" name="图片 4"/>
          <p:cNvPicPr>
            <a:picLocks noChangeAspect="1"/>
          </p:cNvPicPr>
          <p:nvPr/>
        </p:nvPicPr>
        <p:blipFill>
          <a:blip r:embed="rId1"/>
          <a:stretch>
            <a:fillRect/>
          </a:stretch>
        </p:blipFill>
        <p:spPr>
          <a:xfrm>
            <a:off x="185737" y="4389120"/>
            <a:ext cx="12192000" cy="19893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Problem2</a:t>
            </a:r>
            <a:endParaRPr kumimoji="1" lang="en-US" altLang="zh-CN"/>
          </a:p>
        </p:txBody>
      </p:sp>
      <p:sp>
        <p:nvSpPr>
          <p:cNvPr id="3" name="内容占位符 2"/>
          <p:cNvSpPr>
            <a:spLocks noGrp="1"/>
          </p:cNvSpPr>
          <p:nvPr>
            <p:ph idx="1"/>
          </p:nvPr>
        </p:nvSpPr>
        <p:spPr/>
        <p:txBody>
          <a:bodyPr/>
          <a:lstStyle/>
          <a:p>
            <a:r>
              <a:rPr kumimoji="1" lang="zh-CN" altLang="en-US"/>
              <a:t>Copy the chol_psd(), and near_psd() functions from the course repository – implement in your programming language of choice. These are core functions you will need throughout the remainder of the class.</a:t>
            </a:r>
            <a:endParaRPr kumimoji="1" lang="zh-CN" altLang="en-US"/>
          </a:p>
          <a:p>
            <a:endParaRPr kumimoji="1" lang="zh-CN" altLang="en-US"/>
          </a:p>
          <a:p>
            <a:r>
              <a:rPr kumimoji="1" lang="zh-CN" altLang="en-US"/>
              <a:t>Implement Higham’s 2002 nearest psd correlation function.</a:t>
            </a:r>
            <a:endParaRPr kumimoji="1" lang="zh-CN" altLang="en-US"/>
          </a:p>
          <a:p>
            <a:endParaRPr kumimoji="1"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01920" y="158750"/>
            <a:ext cx="5114925" cy="4050665"/>
          </a:xfrm>
        </p:spPr>
        <p:txBody>
          <a:bodyPr/>
          <a:lstStyle/>
          <a:p>
            <a:r>
              <a:rPr kumimoji="1" lang="en-US" altLang="zh-CN"/>
              <a:t>Implement </a:t>
            </a:r>
            <a:r>
              <a:rPr kumimoji="1" lang="zh-CN" altLang="en-US"/>
              <a:t>the chol_psd(), and near_psd() functions </a:t>
            </a:r>
            <a:endParaRPr kumimoji="1" lang="zh-CN" altLang="en-US"/>
          </a:p>
          <a:p>
            <a:endParaRPr kumimoji="1" lang="zh-CN" altLang="en-US"/>
          </a:p>
          <a:p>
            <a:endParaRPr kumimoji="1" lang="zh-CN" altLang="en-US"/>
          </a:p>
          <a:p>
            <a:endParaRPr kumimoji="1" lang="zh-CN" altLang="en-US"/>
          </a:p>
        </p:txBody>
      </p:sp>
      <p:pic>
        <p:nvPicPr>
          <p:cNvPr id="5" name="Picture 4"/>
          <p:cNvPicPr>
            <a:picLocks noChangeAspect="1"/>
          </p:cNvPicPr>
          <p:nvPr/>
        </p:nvPicPr>
        <p:blipFill>
          <a:blip r:embed="rId1"/>
          <a:stretch>
            <a:fillRect/>
          </a:stretch>
        </p:blipFill>
        <p:spPr>
          <a:xfrm>
            <a:off x="181610" y="63500"/>
            <a:ext cx="4697095" cy="3699510"/>
          </a:xfrm>
          <a:prstGeom prst="rect">
            <a:avLst/>
          </a:prstGeom>
        </p:spPr>
      </p:pic>
      <p:pic>
        <p:nvPicPr>
          <p:cNvPr id="6" name="Picture 5"/>
          <p:cNvPicPr>
            <a:picLocks noChangeAspect="1"/>
          </p:cNvPicPr>
          <p:nvPr/>
        </p:nvPicPr>
        <p:blipFill>
          <a:blip r:embed="rId2"/>
          <a:stretch>
            <a:fillRect/>
          </a:stretch>
        </p:blipFill>
        <p:spPr>
          <a:xfrm>
            <a:off x="181610" y="3754755"/>
            <a:ext cx="9507855" cy="29527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7" name="Content Placeholder 6"/>
          <p:cNvPicPr>
            <a:picLocks noChangeAspect="1"/>
          </p:cNvPicPr>
          <p:nvPr>
            <p:ph idx="1"/>
          </p:nvPr>
        </p:nvPicPr>
        <p:blipFill>
          <a:blip r:embed="rId1"/>
          <a:stretch>
            <a:fillRect/>
          </a:stretch>
        </p:blipFill>
        <p:spPr>
          <a:xfrm>
            <a:off x="340995" y="231775"/>
            <a:ext cx="8765540" cy="60744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Higham’s PSD matrix</a:t>
            </a:r>
            <a:endParaRPr lang="en-US"/>
          </a:p>
        </p:txBody>
      </p:sp>
      <p:pic>
        <p:nvPicPr>
          <p:cNvPr id="4" name="Content Placeholder 3"/>
          <p:cNvPicPr>
            <a:picLocks noChangeAspect="1"/>
          </p:cNvPicPr>
          <p:nvPr>
            <p:ph idx="1"/>
          </p:nvPr>
        </p:nvPicPr>
        <p:blipFill>
          <a:blip r:embed="rId1"/>
          <a:stretch>
            <a:fillRect/>
          </a:stretch>
        </p:blipFill>
        <p:spPr>
          <a:xfrm>
            <a:off x="1069975" y="1874520"/>
            <a:ext cx="7057390" cy="4050665"/>
          </a:xfrm>
          <a:prstGeom prst="rect">
            <a:avLst/>
          </a:prstGeom>
        </p:spPr>
      </p:pic>
      <p:sp>
        <p:nvSpPr>
          <p:cNvPr id="5" name="Text Box 4"/>
          <p:cNvSpPr txBox="1"/>
          <p:nvPr/>
        </p:nvSpPr>
        <p:spPr>
          <a:xfrm>
            <a:off x="820420" y="1506220"/>
            <a:ext cx="6930390" cy="368300"/>
          </a:xfrm>
          <a:prstGeom prst="rect">
            <a:avLst/>
          </a:prstGeom>
          <a:noFill/>
        </p:spPr>
        <p:txBody>
          <a:bodyPr wrap="none" rtlCol="0" anchor="t">
            <a:spAutoFit/>
          </a:bodyPr>
          <a:p>
            <a:r>
              <a:rPr kumimoji="1" lang="zh-CN" altLang="en-US">
                <a:sym typeface="+mn-ea"/>
              </a:rPr>
              <a:t>Implement Higham’s 2002 nearest psd correlation function.</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木材纹理">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木材纹理</Template>
  <TotalTime>0</TotalTime>
  <Words>3249</Words>
  <Application>WPS Presentation</Application>
  <PresentationFormat>宽屏</PresentationFormat>
  <Paragraphs>71</Paragraphs>
  <Slides>18</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18</vt:i4>
      </vt:variant>
    </vt:vector>
  </HeadingPairs>
  <TitlesOfParts>
    <vt:vector size="34" baseType="lpstr">
      <vt:lpstr>Arial</vt:lpstr>
      <vt:lpstr>SimSun</vt:lpstr>
      <vt:lpstr>Wingdings</vt:lpstr>
      <vt:lpstr>Rockwell Extra Bold</vt:lpstr>
      <vt:lpstr>Calibri</vt:lpstr>
      <vt:lpstr>Rockwell</vt:lpstr>
      <vt:lpstr>Rockwell Condensed</vt:lpstr>
      <vt:lpstr>苹方-简</vt:lpstr>
      <vt:lpstr>微软雅黑</vt:lpstr>
      <vt:lpstr>汉仪旗黑</vt:lpstr>
      <vt:lpstr>Arial Unicode MS</vt:lpstr>
      <vt:lpstr>方正姚体</vt:lpstr>
      <vt:lpstr>Helvetica Neue</vt:lpstr>
      <vt:lpstr>宋体-简</vt:lpstr>
      <vt:lpstr>Rockwell Bold</vt:lpstr>
      <vt:lpstr>木材纹理</vt:lpstr>
      <vt:lpstr>Problem1 </vt:lpstr>
      <vt:lpstr>PowerPoint 演示文稿</vt:lpstr>
      <vt:lpstr>PowerPoint 演示文稿</vt:lpstr>
      <vt:lpstr>PowerPoint 演示文稿</vt:lpstr>
      <vt:lpstr>Problem2 </vt:lpstr>
      <vt:lpstr>PowerPoint 演示文稿</vt:lpstr>
      <vt:lpstr>Problem2</vt:lpstr>
      <vt:lpstr>PowerPoint 演示文稿</vt:lpstr>
      <vt:lpstr>PowerPoint 演示文稿</vt:lpstr>
      <vt:lpstr>Higham’s PSD matrix</vt:lpstr>
      <vt:lpstr>compare the runtime</vt:lpstr>
      <vt:lpstr>compare the runtime</vt:lpstr>
      <vt:lpstr>PowerPoint 演示文稿</vt:lpstr>
      <vt:lpstr>Problem3 </vt:lpstr>
      <vt:lpstr>PowerPoint 演示文稿</vt:lpstr>
      <vt:lpstr>compare the runtime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Problem1 </dc:title>
  <dc:creator>Zesheng Li</dc:creator>
  <cp:lastModifiedBy>zesheng.li</cp:lastModifiedBy>
  <cp:revision>5</cp:revision>
  <dcterms:created xsi:type="dcterms:W3CDTF">2022-02-05T06:16:42Z</dcterms:created>
  <dcterms:modified xsi:type="dcterms:W3CDTF">2022-02-05T06:16:42Z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1033-3.1.6.6275</vt:lpwstr>
  </property>
</Properties>
</file>