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1" r:id="rId6"/>
    <p:sldId id="289" r:id="rId7"/>
    <p:sldId id="267" r:id="rId8"/>
    <p:sldId id="263" r:id="rId9"/>
    <p:sldId id="288" r:id="rId10"/>
    <p:sldId id="290" r:id="rId11"/>
    <p:sldId id="268" r:id="rId12"/>
    <p:sldId id="281" r:id="rId13"/>
    <p:sldId id="285" r:id="rId14"/>
    <p:sldId id="29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755"/>
  </p:normalViewPr>
  <p:slideViewPr>
    <p:cSldViewPr snapToGrid="0" snapToObjects="1">
      <p:cViewPr varScale="1">
        <p:scale>
          <a:sx n="90" d="100"/>
          <a:sy n="90" d="100"/>
        </p:scale>
        <p:origin x="232" y="6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A16AA21-1863-4931-97CB-99D0A168701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772C379-9A7C-4C87-A116-CBE9F58B04C5}"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image4.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Problem1</a:t>
            </a:r>
            <a:br>
              <a:rPr kumimoji="1" lang="en-US" altLang="zh-CN" dirty="0"/>
            </a:br>
            <a:endParaRPr kumimoji="1" lang="zh-CN" altLang="en-US" sz="3600" dirty="0"/>
          </a:p>
        </p:txBody>
      </p:sp>
      <p:sp>
        <p:nvSpPr>
          <p:cNvPr id="3" name="副标题 2"/>
          <p:cNvSpPr>
            <a:spLocks noGrp="1"/>
          </p:cNvSpPr>
          <p:nvPr>
            <p:ph type="subTitle" idx="1"/>
          </p:nvPr>
        </p:nvSpPr>
        <p:spPr/>
        <p:txBody>
          <a:bodyPr/>
          <a:lstStyle/>
          <a:p>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Problem3</a:t>
            </a:r>
            <a:br>
              <a:rPr kumimoji="1" lang="en-US" altLang="zh-CN" dirty="0"/>
            </a:br>
            <a:endParaRPr kumimoji="1" lang="zh-CN" altLang="en-US" sz="3600" dirty="0"/>
          </a:p>
        </p:txBody>
      </p:sp>
      <p:sp>
        <p:nvSpPr>
          <p:cNvPr id="3" name="Text Box 2"/>
          <p:cNvSpPr txBox="1"/>
          <p:nvPr/>
        </p:nvSpPr>
        <p:spPr>
          <a:xfrm>
            <a:off x="786130" y="4016375"/>
            <a:ext cx="7282815" cy="1753235"/>
          </a:xfrm>
          <a:prstGeom prst="rect">
            <a:avLst/>
          </a:prstGeom>
          <a:noFill/>
        </p:spPr>
        <p:txBody>
          <a:bodyPr wrap="square" rtlCol="0" anchor="t">
            <a:spAutoFit/>
          </a:bodyPr>
          <a:p>
            <a:r>
              <a:rPr lang="en-US"/>
              <a:t>Using Portfolio.csv and DailyPrices.csv. Assume the expected return on all stocks is 0. This file contains the stock holdings of 3 portfolios. You own each of these portfolios. Calculate the VaR of each portfolio as well as your total VaR (VaR of the total holdings). Discuss your methods, why you chose those methods, and your results.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7200" y="875665"/>
            <a:ext cx="389255" cy="368300"/>
          </a:xfrm>
          <a:prstGeom prst="rect">
            <a:avLst/>
          </a:prstGeom>
          <a:noFill/>
        </p:spPr>
        <p:txBody>
          <a:bodyPr wrap="none" rtlCol="0" anchor="t">
            <a:spAutoFit/>
          </a:bodyPr>
          <a:p>
            <a:pPr algn="l"/>
            <a:r>
              <a:rPr kumimoji="1" lang="zh-CN" altLang="en-US">
                <a:sym typeface="+mn-ea"/>
              </a:rPr>
              <a:t>1.</a:t>
            </a:r>
            <a:endParaRPr kumimoji="1" lang="zh-CN" altLang="en-US">
              <a:sym typeface="+mn-ea"/>
            </a:endParaRPr>
          </a:p>
        </p:txBody>
      </p:sp>
      <p:pic>
        <p:nvPicPr>
          <p:cNvPr id="2" name="Picture 1"/>
          <p:cNvPicPr>
            <a:picLocks noChangeAspect="1"/>
          </p:cNvPicPr>
          <p:nvPr/>
        </p:nvPicPr>
        <p:blipFill>
          <a:blip r:embed="rId1"/>
          <a:stretch>
            <a:fillRect/>
          </a:stretch>
        </p:blipFill>
        <p:spPr>
          <a:xfrm>
            <a:off x="316865" y="440690"/>
            <a:ext cx="9068435" cy="4965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87070" y="541655"/>
            <a:ext cx="8502015" cy="2111375"/>
          </a:xfrm>
          <a:prstGeom prst="rect">
            <a:avLst/>
          </a:prstGeom>
        </p:spPr>
      </p:pic>
      <p:pic>
        <p:nvPicPr>
          <p:cNvPr id="4" name="Picture 3"/>
          <p:cNvPicPr>
            <a:picLocks noChangeAspect="1"/>
          </p:cNvPicPr>
          <p:nvPr/>
        </p:nvPicPr>
        <p:blipFill>
          <a:blip r:embed="rId2"/>
          <a:stretch>
            <a:fillRect/>
          </a:stretch>
        </p:blipFill>
        <p:spPr>
          <a:xfrm>
            <a:off x="3194050" y="164465"/>
            <a:ext cx="5803900" cy="6528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72415" y="2540"/>
            <a:ext cx="5803900" cy="6528435"/>
          </a:xfrm>
          <a:prstGeom prst="rect">
            <a:avLst/>
          </a:prstGeom>
        </p:spPr>
      </p:pic>
      <p:pic>
        <p:nvPicPr>
          <p:cNvPr id="2" name="Picture 1"/>
          <p:cNvPicPr>
            <a:picLocks noChangeAspect="1"/>
          </p:cNvPicPr>
          <p:nvPr/>
        </p:nvPicPr>
        <p:blipFill>
          <a:blip r:embed="rId2"/>
          <a:stretch>
            <a:fillRect/>
          </a:stretch>
        </p:blipFill>
        <p:spPr>
          <a:xfrm>
            <a:off x="5697855" y="3175"/>
            <a:ext cx="5820410" cy="6527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sym typeface="+mn-ea"/>
              </a:rPr>
              <a:t>Conclusion for Problem 3¶</a:t>
            </a:r>
            <a:endParaRPr kumimoji="1" lang="zh-CN" altLang="en-US"/>
          </a:p>
        </p:txBody>
      </p:sp>
      <p:sp>
        <p:nvSpPr>
          <p:cNvPr id="3" name="内容占位符 2"/>
          <p:cNvSpPr>
            <a:spLocks noGrp="1"/>
          </p:cNvSpPr>
          <p:nvPr>
            <p:ph idx="1"/>
          </p:nvPr>
        </p:nvSpPr>
        <p:spPr>
          <a:xfrm>
            <a:off x="702945" y="1541145"/>
            <a:ext cx="10785475" cy="5140960"/>
          </a:xfrm>
        </p:spPr>
        <p:txBody>
          <a:bodyPr>
            <a:normAutofit/>
          </a:bodyPr>
          <a:lstStyle/>
          <a:p>
            <a:r>
              <a:rPr lang="en-US" altLang="zh-CN" b="1" dirty="0"/>
              <a:t>Due to the returns are not normally distributed and asset prices are not always linear, Financial market has the characteristic of fat tail and often receives the influence of emergencies. Moreover, our historical data is not enough for us to judge the state of all market risks. So we use KDE to optimize the VaR calculation.</a:t>
            </a:r>
            <a:endParaRPr lang="en-US" altLang="zh-C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4562475"/>
            <a:ext cx="12192000" cy="2295831"/>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888470" y="541778"/>
            <a:ext cx="9860090" cy="3488445"/>
          </a:xfrm>
        </p:spPr>
        <p:txBody>
          <a:bodyPr>
            <a:normAutofit/>
          </a:bodyPr>
          <a:lstStyle/>
          <a:p>
            <a:r>
              <a:rPr kumimoji="1" lang="en-US" altLang="zh-CN" sz="3600" dirty="0"/>
              <a:t>Problem1:</a:t>
            </a:r>
            <a:endParaRPr kumimoji="1" lang="en-US" altLang="zh-CN" sz="3600" dirty="0"/>
          </a:p>
          <a:p>
            <a:pPr marL="0" indent="0">
              <a:buNone/>
            </a:pPr>
            <a:r>
              <a:rPr kumimoji="1" lang="en-US" altLang="zh-CN" sz="1800" dirty="0"/>
              <a:t>Calculate and compare the expected value and standard deviation of price at time  𝑡(𝑃𝑡)  , given each of the 3 types of price returns, assuming 𝑟 ~  𝑁(0,𝜎2)  . Simulate each return equation using  𝑟𝑡∼𝑁(0,𝜎2)  and show the mean and standard deviation match your expectations.</a:t>
            </a:r>
            <a:endParaRPr kumimoji="1" lang="en-US" altLang="zh-CN" sz="1800" dirty="0"/>
          </a:p>
        </p:txBody>
      </p:sp>
      <p:grpSp>
        <p:nvGrpSpPr>
          <p:cNvPr id="14" name="Group 13"/>
          <p:cNvGrpSpPr>
            <a:grpSpLocks noGrp="1" noRot="1" noChangeAspect="1" noMove="1" noResize="1" noUngrp="1"/>
          </p:cNvGrpSpPr>
          <p:nvPr/>
        </p:nvGrpSpPr>
        <p:grpSpPr>
          <a:xfrm>
            <a:off x="11401725" y="6229681"/>
            <a:ext cx="457200" cy="457200"/>
            <a:chOff x="11361456" y="6195813"/>
            <a:chExt cx="548640" cy="548640"/>
          </a:xfrm>
        </p:grpSpPr>
        <p:sp>
          <p:nvSpPr>
            <p:cNvPr id="15" name="Oval 14"/>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6" name="Oval 15"/>
            <p:cNvSpPr/>
            <p:nvPr/>
          </p:nvSpPr>
          <p:spPr>
            <a:xfrm>
              <a:off x="11396488" y="6230844"/>
              <a:ext cx="478576" cy="478578"/>
            </a:xfrm>
            <a:prstGeom prst="ellipse">
              <a:avLst/>
            </a:prstGeom>
            <a:noFill/>
            <a:ln w="12700" cap="flat" cmpd="sng" algn="ctr">
              <a:solidFill>
                <a:srgbClr val="FFFFFF"/>
              </a:solidFill>
              <a:prstDash val="solid"/>
            </a:ln>
            <a:effectLst/>
          </p:spPr>
        </p:sp>
      </p:grpSp>
      <p:pic>
        <p:nvPicPr>
          <p:cNvPr id="4" name="Picture 3"/>
          <p:cNvPicPr>
            <a:picLocks noChangeAspect="1"/>
          </p:cNvPicPr>
          <p:nvPr/>
        </p:nvPicPr>
        <p:blipFill>
          <a:blip r:embed="rId5"/>
          <a:stretch>
            <a:fillRect/>
          </a:stretch>
        </p:blipFill>
        <p:spPr>
          <a:xfrm>
            <a:off x="776605" y="2247900"/>
            <a:ext cx="9449435" cy="4610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p:cNvSpPr>
            <a:spLocks noGrp="1" noRot="1" noChangeAspect="1" noMove="1" noResize="1" noEditPoints="1" noAdjustHandles="1" noChangeArrowheads="1" noChangeShapeType="1" noTextEdit="1"/>
          </p:cNvSpPr>
          <p:nvPr/>
        </p:nvSpPr>
        <p:spPr>
          <a:xfrm>
            <a:off x="984504" y="464119"/>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p:cNvSpPr>
            <a:spLocks noGrp="1" noRot="1" noChangeAspect="1" noMove="1" noResize="1" noEditPoints="1" noAdjustHandles="1" noChangeArrowheads="1" noChangeShapeType="1" noTextEdit="1"/>
          </p:cNvSpPr>
          <p:nvPr/>
        </p:nvSpPr>
        <p:spPr>
          <a:xfrm>
            <a:off x="984504" y="601952"/>
            <a:ext cx="10222992" cy="1385874"/>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p:cNvSpPr>
            <a:spLocks noGrp="1" noRot="1" noChangeAspect="1" noMove="1" noResize="1" noEditPoints="1" noAdjustHandles="1" noChangeArrowheads="1" noChangeShapeType="1" noTextEdit="1"/>
          </p:cNvSpPr>
          <p:nvPr/>
        </p:nvSpPr>
        <p:spPr>
          <a:xfrm>
            <a:off x="984504" y="2038655"/>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7" name="Content Placeholder 6"/>
          <p:cNvPicPr>
            <a:picLocks noChangeAspect="1"/>
          </p:cNvPicPr>
          <p:nvPr>
            <p:ph idx="1"/>
          </p:nvPr>
        </p:nvPicPr>
        <p:blipFill>
          <a:blip r:embed="rId4"/>
          <a:stretch>
            <a:fillRect/>
          </a:stretch>
        </p:blipFill>
        <p:spPr>
          <a:xfrm>
            <a:off x="565150" y="47625"/>
            <a:ext cx="9430385" cy="2338705"/>
          </a:xfrm>
          <a:prstGeom prst="rect">
            <a:avLst/>
          </a:prstGeom>
        </p:spPr>
      </p:pic>
      <p:pic>
        <p:nvPicPr>
          <p:cNvPr id="8" name="Picture 7"/>
          <p:cNvPicPr>
            <a:picLocks noChangeAspect="1"/>
          </p:cNvPicPr>
          <p:nvPr/>
        </p:nvPicPr>
        <p:blipFill>
          <a:blip r:embed="rId5"/>
          <a:stretch>
            <a:fillRect/>
          </a:stretch>
        </p:blipFill>
        <p:spPr>
          <a:xfrm>
            <a:off x="565150" y="2290445"/>
            <a:ext cx="9356090" cy="2289175"/>
          </a:xfrm>
          <a:prstGeom prst="rect">
            <a:avLst/>
          </a:prstGeom>
        </p:spPr>
      </p:pic>
      <p:pic>
        <p:nvPicPr>
          <p:cNvPr id="9" name="Picture 8"/>
          <p:cNvPicPr>
            <a:picLocks noChangeAspect="1"/>
          </p:cNvPicPr>
          <p:nvPr/>
        </p:nvPicPr>
        <p:blipFill>
          <a:blip r:embed="rId6"/>
          <a:stretch>
            <a:fillRect/>
          </a:stretch>
        </p:blipFill>
        <p:spPr>
          <a:xfrm>
            <a:off x="565150" y="4579620"/>
            <a:ext cx="9425305" cy="22783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p:cNvSpPr>
            <a:spLocks noGrp="1" noRot="1" noChangeAspect="1" noMove="1" noResize="1" noEditPoints="1" noAdjustHandles="1" noChangeArrowheads="1" noChangeShapeType="1" noTextEdit="1"/>
          </p:cNvSpPr>
          <p:nvPr/>
        </p:nvSpPr>
        <p:spPr>
          <a:xfrm>
            <a:off x="984504" y="464119"/>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p:cNvSpPr>
            <a:spLocks noGrp="1" noRot="1" noChangeAspect="1" noMove="1" noResize="1" noEditPoints="1" noAdjustHandles="1" noChangeArrowheads="1" noChangeShapeType="1" noTextEdit="1"/>
          </p:cNvSpPr>
          <p:nvPr/>
        </p:nvSpPr>
        <p:spPr>
          <a:xfrm>
            <a:off x="984504" y="601952"/>
            <a:ext cx="10222992" cy="1385874"/>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p:cNvSpPr>
            <a:spLocks noGrp="1" noRot="1" noChangeAspect="1" noMove="1" noResize="1" noEditPoints="1" noAdjustHandles="1" noChangeArrowheads="1" noChangeShapeType="1" noTextEdit="1"/>
          </p:cNvSpPr>
          <p:nvPr/>
        </p:nvSpPr>
        <p:spPr>
          <a:xfrm>
            <a:off x="984504" y="2038655"/>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4" name="Content Placeholder 3"/>
          <p:cNvPicPr>
            <a:picLocks noChangeAspect="1"/>
          </p:cNvPicPr>
          <p:nvPr>
            <p:ph idx="1"/>
          </p:nvPr>
        </p:nvPicPr>
        <p:blipFill>
          <a:blip r:embed="rId4"/>
          <a:stretch>
            <a:fillRect/>
          </a:stretch>
        </p:blipFill>
        <p:spPr>
          <a:xfrm>
            <a:off x="824865" y="1218565"/>
            <a:ext cx="9758045" cy="2444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sym typeface="+mn-ea"/>
              </a:rPr>
              <a:t>Conclusion</a:t>
            </a:r>
            <a:endParaRPr kumimoji="1" lang="en-US" altLang="zh-CN"/>
          </a:p>
        </p:txBody>
      </p:sp>
      <p:sp>
        <p:nvSpPr>
          <p:cNvPr id="3" name="内容占位符 2"/>
          <p:cNvSpPr>
            <a:spLocks noGrp="1"/>
          </p:cNvSpPr>
          <p:nvPr>
            <p:ph idx="1"/>
          </p:nvPr>
        </p:nvSpPr>
        <p:spPr>
          <a:xfrm>
            <a:off x="1069848" y="2094103"/>
            <a:ext cx="10058400" cy="4050792"/>
          </a:xfrm>
        </p:spPr>
        <p:txBody>
          <a:bodyPr/>
          <a:lstStyle/>
          <a:p>
            <a:endParaRPr kumimoji="1" lang="zh-CN" altLang="en-US"/>
          </a:p>
          <a:p>
            <a:r>
              <a:rPr kumimoji="1" lang="zh-CN" altLang="en-US"/>
              <a:t>At known moments, the future stock prices is only relevant to the present moment's price.</a:t>
            </a:r>
            <a:endParaRPr kumimoji="1" lang="zh-CN" altLang="en-US"/>
          </a:p>
          <a:p>
            <a:endParaRPr kumimoji="1" lang="zh-CN" altLang="en-US"/>
          </a:p>
          <a:p>
            <a:r>
              <a:rPr kumimoji="1" lang="zh-CN" altLang="en-US"/>
              <a:t>The mean of the stock price at time T in the future is normal distribution when applying the Classical Brownian Motion, but lognormally distributed when applying the Arithmetic and Geometric Brownian Motion. The price volatility at time T will accumulate over time at a speed of square root of T.</a:t>
            </a:r>
            <a:endParaRPr kumimoji="1" lang="zh-CN" altLang="en-US"/>
          </a:p>
          <a:p>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Problem2</a:t>
            </a:r>
            <a:br>
              <a:rPr kumimoji="1" lang="en-US" altLang="zh-CN" dirty="0"/>
            </a:br>
            <a:endParaRPr kumimoji="1" lang="zh-CN" altLang="en-US" sz="3600" dirty="0"/>
          </a:p>
        </p:txBody>
      </p:sp>
      <p:sp>
        <p:nvSpPr>
          <p:cNvPr id="3" name="副标题 2"/>
          <p:cNvSpPr>
            <a:spLocks noGrp="1"/>
          </p:cNvSpPr>
          <p:nvPr>
            <p:ph type="subTitle" idx="1"/>
          </p:nvPr>
        </p:nvSpPr>
        <p:spPr/>
        <p:txBody>
          <a:bodyPr/>
          <a:lstStyle/>
          <a:p>
            <a:endParaRPr kumimoji="1" lang="zh-CN" altLang="en-US"/>
          </a:p>
        </p:txBody>
      </p:sp>
      <p:pic>
        <p:nvPicPr>
          <p:cNvPr id="4" name="Picture 3"/>
          <p:cNvPicPr>
            <a:picLocks noChangeAspect="1"/>
          </p:cNvPicPr>
          <p:nvPr/>
        </p:nvPicPr>
        <p:blipFill>
          <a:blip r:embed="rId1"/>
          <a:stretch>
            <a:fillRect/>
          </a:stretch>
        </p:blipFill>
        <p:spPr>
          <a:xfrm>
            <a:off x="0" y="3138170"/>
            <a:ext cx="12192000" cy="3572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ph idx="1"/>
          </p:nvPr>
        </p:nvPicPr>
        <p:blipFill>
          <a:blip r:embed="rId1"/>
          <a:stretch>
            <a:fillRect/>
          </a:stretch>
        </p:blipFill>
        <p:spPr>
          <a:xfrm>
            <a:off x="572135" y="3204210"/>
            <a:ext cx="10058400" cy="3143885"/>
          </a:xfrm>
          <a:prstGeom prst="rect">
            <a:avLst/>
          </a:prstGeom>
        </p:spPr>
      </p:pic>
      <p:sp>
        <p:nvSpPr>
          <p:cNvPr id="7" name="Text Box 6"/>
          <p:cNvSpPr txBox="1"/>
          <p:nvPr/>
        </p:nvSpPr>
        <p:spPr>
          <a:xfrm>
            <a:off x="912495" y="2005330"/>
            <a:ext cx="6471285" cy="645160"/>
          </a:xfrm>
          <a:prstGeom prst="rect">
            <a:avLst/>
          </a:prstGeom>
          <a:noFill/>
        </p:spPr>
        <p:txBody>
          <a:bodyPr wrap="square" rtlCol="0" anchor="t">
            <a:spAutoFit/>
          </a:bodyPr>
          <a:p>
            <a:r>
              <a:rPr lang="en-US"/>
              <a:t># Discuss the ability of these models to describe the risk in this stock.</a:t>
            </a:r>
            <a:endParaRPr lang="en-US"/>
          </a:p>
        </p:txBody>
      </p:sp>
      <p:sp>
        <p:nvSpPr>
          <p:cNvPr id="8" name="Title 7"/>
          <p:cNvSpPr/>
          <p:nvPr>
            <p:ph type="title"/>
          </p:nvPr>
        </p:nvSpPr>
        <p:spPr/>
        <p:txBody>
          <a:bodyPr/>
          <a:p>
            <a:r>
              <a:rPr lang="en-US"/>
              <a:t>Discussion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sym typeface="+mn-ea"/>
              </a:rPr>
              <a:t>VaR</a:t>
            </a:r>
            <a:endParaRPr kumimoji="1" lang="en-US" altLang="zh-CN">
              <a:sym typeface="+mn-ea"/>
            </a:endParaRPr>
          </a:p>
        </p:txBody>
      </p:sp>
      <p:sp>
        <p:nvSpPr>
          <p:cNvPr id="3" name="内容占位符 2"/>
          <p:cNvSpPr>
            <a:spLocks noGrp="1"/>
          </p:cNvSpPr>
          <p:nvPr>
            <p:ph idx="1"/>
          </p:nvPr>
        </p:nvSpPr>
        <p:spPr>
          <a:xfrm>
            <a:off x="1069848" y="2094103"/>
            <a:ext cx="10058400" cy="4050792"/>
          </a:xfrm>
        </p:spPr>
        <p:txBody>
          <a:bodyPr/>
          <a:lstStyle/>
          <a:p>
            <a:endParaRPr kumimoji="1" lang="zh-CN" altLang="en-US"/>
          </a:p>
          <a:p>
            <a:r>
              <a:rPr kumimoji="1" lang="zh-CN" altLang="en-US"/>
              <a:t>At known moments, the future stock prices is only relevant to the present moment's price.</a:t>
            </a:r>
            <a:endParaRPr kumimoji="1" lang="zh-CN" altLang="en-US"/>
          </a:p>
          <a:p>
            <a:endParaRPr kumimoji="1" lang="zh-CN" altLang="en-US"/>
          </a:p>
          <a:p>
            <a:r>
              <a:rPr kumimoji="1" lang="zh-CN" altLang="en-US"/>
              <a:t>The mean of the stock price at time T in the future is normal distribution when applying the Classical Brownian Motion, but lognormally distributed when applying the Arithmetic and Geometric Brownian Motion. The price volatility at time T will accumulate over time at a speed of square root of T.</a:t>
            </a:r>
            <a:endParaRPr kumimoji="1" lang="zh-CN" altLang="en-US"/>
          </a:p>
          <a:p>
            <a:endParaRPr kumimoji="1" lang="zh-CN" altLang="en-US"/>
          </a:p>
        </p:txBody>
      </p:sp>
      <p:pic>
        <p:nvPicPr>
          <p:cNvPr id="4" name="Picture 3"/>
          <p:cNvPicPr>
            <a:picLocks noChangeAspect="1"/>
          </p:cNvPicPr>
          <p:nvPr/>
        </p:nvPicPr>
        <p:blipFill>
          <a:blip r:embed="rId1"/>
          <a:stretch>
            <a:fillRect/>
          </a:stretch>
        </p:blipFill>
        <p:spPr>
          <a:xfrm>
            <a:off x="0" y="1861820"/>
            <a:ext cx="12192000" cy="3134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sym typeface="+mn-ea"/>
              </a:rPr>
              <a:t>Conclusion</a:t>
            </a:r>
            <a:endParaRPr kumimoji="1" lang="en-US" altLang="zh-CN">
              <a:sym typeface="+mn-ea"/>
            </a:endParaRPr>
          </a:p>
        </p:txBody>
      </p:sp>
      <p:sp>
        <p:nvSpPr>
          <p:cNvPr id="3" name="内容占位符 2"/>
          <p:cNvSpPr>
            <a:spLocks noGrp="1"/>
          </p:cNvSpPr>
          <p:nvPr>
            <p:ph idx="1"/>
          </p:nvPr>
        </p:nvSpPr>
        <p:spPr>
          <a:xfrm>
            <a:off x="1069848" y="2094103"/>
            <a:ext cx="10058400" cy="4050792"/>
          </a:xfrm>
        </p:spPr>
        <p:txBody>
          <a:bodyPr/>
          <a:lstStyle/>
          <a:p>
            <a:endParaRPr kumimoji="1" lang="zh-CN" altLang="en-US"/>
          </a:p>
          <a:p>
            <a:r>
              <a:rPr kumimoji="1" lang="zh-CN" altLang="en-US"/>
              <a:t>From the comparison of histogram and VaR dataframe, The most unreliable method is to directly use historical data to predict future VaR. So using Monte Carlo simulation to simulate the VaR is a better method. We applied Normal, Exponentially Weighted Normal and T distribution to simulate the future return data. We can see that the return rate of the financial market has the fat-tail characteristic, which indicates drastic fluctuations sometimes happen. Therefore, when predicting risks, the normal distribution can better consider the tail risk.</a:t>
            </a:r>
            <a:endParaRPr kumimoji="1"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材纹理">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木材纹理</Template>
  <TotalTime>0</TotalTime>
  <Words>2437</Words>
  <Application>WPS Spreadsheets</Application>
  <PresentationFormat>宽屏</PresentationFormat>
  <Paragraphs>39</Paragraphs>
  <Slides>14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14</vt:i4>
      </vt:variant>
    </vt:vector>
  </HeadingPairs>
  <TitlesOfParts>
    <vt:vector size="32" baseType="lpstr">
      <vt:lpstr>Arial</vt:lpstr>
      <vt:lpstr>SimSun</vt:lpstr>
      <vt:lpstr>Wingdings</vt:lpstr>
      <vt:lpstr>Rockwell Extra Bold</vt:lpstr>
      <vt:lpstr>Calibri</vt:lpstr>
      <vt:lpstr>Rockwell Bold</vt:lpstr>
      <vt:lpstr>Rockwell</vt:lpstr>
      <vt:lpstr>Rockwell Condensed</vt:lpstr>
      <vt:lpstr>苹方-简</vt:lpstr>
      <vt:lpstr>微软雅黑</vt:lpstr>
      <vt:lpstr>汉仪旗黑</vt:lpstr>
      <vt:lpstr>Arial Unicode MS</vt:lpstr>
      <vt:lpstr>方正姚体</vt:lpstr>
      <vt:lpstr>Helvetica Neue</vt:lpstr>
      <vt:lpstr>宋体-简</vt:lpstr>
      <vt:lpstr>BatangChe</vt:lpstr>
      <vt:lpstr>STIXGeneral</vt:lpstr>
      <vt:lpstr>木材纹理</vt:lpstr>
      <vt:lpstr>Problem1 </vt:lpstr>
      <vt:lpstr>PowerPoint 演示文稿</vt:lpstr>
      <vt:lpstr>PowerPoint 演示文稿</vt:lpstr>
      <vt:lpstr>PowerPoint 演示文稿</vt:lpstr>
      <vt:lpstr>Conclusion</vt:lpstr>
      <vt:lpstr>Problem2 </vt:lpstr>
      <vt:lpstr>Problem2</vt:lpstr>
      <vt:lpstr>Conclusion</vt:lpstr>
      <vt:lpstr>VaR</vt:lpstr>
      <vt:lpstr>Problem3 </vt:lpstr>
      <vt:lpstr>PowerPoint 演示文稿</vt:lpstr>
      <vt:lpstr>PowerPoint 演示文稿</vt:lpstr>
      <vt:lpstr>PowerPoint 演示文稿</vt:lpstr>
      <vt:lpstr>Conclusion for Problem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Problem1 </dc:title>
  <dc:creator>Zesheng Li</dc:creator>
  <cp:lastModifiedBy>zesheng.li</cp:lastModifiedBy>
  <cp:revision>6</cp:revision>
  <dcterms:created xsi:type="dcterms:W3CDTF">2022-02-12T09:12:20Z</dcterms:created>
  <dcterms:modified xsi:type="dcterms:W3CDTF">2022-02-12T09:12:20Z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