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7" r:id="rId2"/>
    <p:sldId id="258" r:id="rId3"/>
    <p:sldId id="259" r:id="rId4"/>
    <p:sldId id="706" r:id="rId5"/>
    <p:sldId id="711" r:id="rId6"/>
    <p:sldId id="707" r:id="rId7"/>
    <p:sldId id="708" r:id="rId8"/>
    <p:sldId id="662" r:id="rId9"/>
    <p:sldId id="714" r:id="rId10"/>
    <p:sldId id="715" r:id="rId11"/>
    <p:sldId id="709" r:id="rId12"/>
    <p:sldId id="712" r:id="rId13"/>
    <p:sldId id="713" r:id="rId14"/>
    <p:sldId id="804" r:id="rId15"/>
    <p:sldId id="710" r:id="rId16"/>
    <p:sldId id="716" r:id="rId17"/>
    <p:sldId id="778" r:id="rId18"/>
    <p:sldId id="717" r:id="rId19"/>
    <p:sldId id="718" r:id="rId20"/>
    <p:sldId id="719" r:id="rId21"/>
    <p:sldId id="769" r:id="rId22"/>
    <p:sldId id="661" r:id="rId23"/>
    <p:sldId id="779" r:id="rId24"/>
    <p:sldId id="720" r:id="rId25"/>
    <p:sldId id="721" r:id="rId26"/>
    <p:sldId id="722" r:id="rId27"/>
    <p:sldId id="723" r:id="rId28"/>
    <p:sldId id="724" r:id="rId29"/>
    <p:sldId id="725" r:id="rId30"/>
    <p:sldId id="726" r:id="rId31"/>
    <p:sldId id="729" r:id="rId32"/>
    <p:sldId id="806" r:id="rId33"/>
    <p:sldId id="805" r:id="rId34"/>
    <p:sldId id="807" r:id="rId35"/>
    <p:sldId id="728" r:id="rId36"/>
    <p:sldId id="730" r:id="rId37"/>
    <p:sldId id="770" r:id="rId38"/>
    <p:sldId id="781" r:id="rId39"/>
    <p:sldId id="782" r:id="rId40"/>
    <p:sldId id="783" r:id="rId41"/>
    <p:sldId id="780" r:id="rId42"/>
    <p:sldId id="784" r:id="rId43"/>
    <p:sldId id="785" r:id="rId44"/>
    <p:sldId id="786" r:id="rId45"/>
    <p:sldId id="787" r:id="rId46"/>
    <p:sldId id="788" r:id="rId47"/>
    <p:sldId id="281" r:id="rId48"/>
    <p:sldId id="789" r:id="rId49"/>
    <p:sldId id="790" r:id="rId50"/>
    <p:sldId id="727" r:id="rId51"/>
    <p:sldId id="734" r:id="rId52"/>
    <p:sldId id="735" r:id="rId53"/>
    <p:sldId id="736" r:id="rId54"/>
    <p:sldId id="741" r:id="rId55"/>
    <p:sldId id="737" r:id="rId56"/>
    <p:sldId id="747" r:id="rId57"/>
    <p:sldId id="748" r:id="rId58"/>
    <p:sldId id="738" r:id="rId59"/>
    <p:sldId id="739" r:id="rId60"/>
    <p:sldId id="742" r:id="rId61"/>
    <p:sldId id="773" r:id="rId62"/>
    <p:sldId id="743" r:id="rId63"/>
    <p:sldId id="744" r:id="rId64"/>
    <p:sldId id="745" r:id="rId65"/>
    <p:sldId id="746" r:id="rId66"/>
    <p:sldId id="749" r:id="rId67"/>
    <p:sldId id="752" r:id="rId68"/>
    <p:sldId id="753" r:id="rId69"/>
    <p:sldId id="374" r:id="rId70"/>
    <p:sldId id="694" r:id="rId71"/>
    <p:sldId id="756" r:id="rId72"/>
    <p:sldId id="754" r:id="rId73"/>
    <p:sldId id="755" r:id="rId74"/>
    <p:sldId id="757" r:id="rId75"/>
    <p:sldId id="758" r:id="rId76"/>
    <p:sldId id="792" r:id="rId77"/>
    <p:sldId id="793" r:id="rId78"/>
    <p:sldId id="794" r:id="rId79"/>
    <p:sldId id="759" r:id="rId80"/>
    <p:sldId id="760" r:id="rId81"/>
    <p:sldId id="775" r:id="rId82"/>
    <p:sldId id="795" r:id="rId83"/>
    <p:sldId id="774" r:id="rId84"/>
    <p:sldId id="797" r:id="rId85"/>
    <p:sldId id="798" r:id="rId86"/>
    <p:sldId id="796" r:id="rId87"/>
    <p:sldId id="799" r:id="rId88"/>
    <p:sldId id="800" r:id="rId89"/>
    <p:sldId id="801" r:id="rId90"/>
    <p:sldId id="802" r:id="rId91"/>
    <p:sldId id="803" r:id="rId92"/>
    <p:sldId id="275" r:id="rId93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2024-04-06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1.png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F52EFA-0700-A944-A9D6-D04E23ABC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9525"/>
              </p:ext>
            </p:extLst>
          </p:nvPr>
        </p:nvGraphicFramePr>
        <p:xfrm>
          <a:off x="10058400" y="2552700"/>
          <a:ext cx="4159607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3085074081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3838526504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0314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6700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Door[] doors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42985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37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engineCheck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5787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9680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6710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E92CE258-155F-016E-03DB-FB8975406942}"/>
              </a:ext>
            </a:extLst>
          </p:cNvPr>
          <p:cNvGrpSpPr/>
          <p:nvPr/>
        </p:nvGrpSpPr>
        <p:grpSpPr>
          <a:xfrm>
            <a:off x="2133600" y="1995557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5B1BE96-9E42-58B3-8D68-5AAEB1F7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8A1DB5-D5BC-96F1-0A75-F2A7F301FEC9}"/>
              </a:ext>
            </a:extLst>
          </p:cNvPr>
          <p:cNvSpPr txBox="1"/>
          <p:nvPr/>
        </p:nvSpPr>
        <p:spPr>
          <a:xfrm>
            <a:off x="2768063" y="2198757"/>
            <a:ext cx="24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A53AB-8A11-B4D0-C413-A23A403DC83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27222" y="2552700"/>
            <a:ext cx="4378778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62419-202C-C709-C49D-5F2C0F1D7176}"/>
              </a:ext>
            </a:extLst>
          </p:cNvPr>
          <p:cNvSpPr txBox="1"/>
          <p:nvPr/>
        </p:nvSpPr>
        <p:spPr>
          <a:xfrm>
            <a:off x="3200400" y="1035328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grpSp>
        <p:nvGrpSpPr>
          <p:cNvPr id="16" name="그룹 1018">
            <a:extLst>
              <a:ext uri="{FF2B5EF4-FFF2-40B4-BE49-F238E27FC236}">
                <a16:creationId xmlns:a16="http://schemas.microsoft.com/office/drawing/2014/main" id="{C06AB08C-2665-6769-206D-B141D65DB664}"/>
              </a:ext>
            </a:extLst>
          </p:cNvPr>
          <p:cNvGrpSpPr/>
          <p:nvPr/>
        </p:nvGrpSpPr>
        <p:grpSpPr>
          <a:xfrm>
            <a:off x="2162629" y="5676900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:a16="http://schemas.microsoft.com/office/drawing/2014/main" id="{10584885-9B45-7FD0-1632-9DEDB2895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00CDD9-D4A1-AE16-9756-270D7145CE97}"/>
              </a:ext>
            </a:extLst>
          </p:cNvPr>
          <p:cNvSpPr txBox="1"/>
          <p:nvPr/>
        </p:nvSpPr>
        <p:spPr>
          <a:xfrm>
            <a:off x="2797092" y="5880100"/>
            <a:ext cx="24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F914-4E2C-7378-C555-0344A74856A9}"/>
              </a:ext>
            </a:extLst>
          </p:cNvPr>
          <p:cNvSpPr txBox="1"/>
          <p:nvPr/>
        </p:nvSpPr>
        <p:spPr>
          <a:xfrm>
            <a:off x="2875374" y="4716671"/>
            <a:ext cx="20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C7344B7-75CA-64B5-3B81-FFD8A09E797B}"/>
              </a:ext>
            </a:extLst>
          </p:cNvPr>
          <p:cNvCxnSpPr>
            <a:cxnSpLocks/>
          </p:cNvCxnSpPr>
          <p:nvPr/>
        </p:nvCxnSpPr>
        <p:spPr>
          <a:xfrm flipV="1">
            <a:off x="5527222" y="3362186"/>
            <a:ext cx="4378778" cy="2848115"/>
          </a:xfrm>
          <a:prstGeom prst="straightConnector1">
            <a:avLst/>
          </a:prstGeom>
          <a:ln w="38100">
            <a:solidFill>
              <a:srgbClr val="4C50B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C6D19-43AF-AE80-4870-DB2CFE9DDBF1}"/>
              </a:ext>
            </a:extLst>
          </p:cNvPr>
          <p:cNvSpPr/>
          <p:nvPr/>
        </p:nvSpPr>
        <p:spPr>
          <a:xfrm>
            <a:off x="11429999" y="4114800"/>
            <a:ext cx="2788007" cy="102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BE1AE-22E5-E75D-D2CF-171382D4BB43}"/>
              </a:ext>
            </a:extLst>
          </p:cNvPr>
          <p:cNvSpPr txBox="1"/>
          <p:nvPr/>
        </p:nvSpPr>
        <p:spPr>
          <a:xfrm>
            <a:off x="14370407" y="435346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특성을 사용만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못할뿐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4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435566" y="2341318"/>
            <a:ext cx="26228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942916" y="5905500"/>
            <a:ext cx="44021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err="1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OilCar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rot="5400000">
            <a:off x="9706783" y="4170886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4304985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69229" y="43053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업캐스팅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자동형변환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아래로 구부러진 화살표 10"/>
          <p:cNvSpPr/>
          <p:nvPr/>
        </p:nvSpPr>
        <p:spPr>
          <a:xfrm rot="16200000">
            <a:off x="4250870" y="3816943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3138CF99-2D92-CBDD-6533-2C42A60AE718}"/>
              </a:ext>
            </a:extLst>
          </p:cNvPr>
          <p:cNvGrpSpPr/>
          <p:nvPr/>
        </p:nvGrpSpPr>
        <p:grpSpPr>
          <a:xfrm>
            <a:off x="3668486" y="4487608"/>
            <a:ext cx="339362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8FD972FD-026A-2913-A52F-434833C7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id="{5FC86957-615D-E878-F668-867C2FB4DC0A}"/>
              </a:ext>
            </a:extLst>
          </p:cNvPr>
          <p:cNvGrpSpPr/>
          <p:nvPr/>
        </p:nvGrpSpPr>
        <p:grpSpPr>
          <a:xfrm>
            <a:off x="7483573" y="1638300"/>
            <a:ext cx="339362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id="{EBAF8476-3DF1-A67A-34DC-71843696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E27878-4291-6851-5C3A-80F6E5348F30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5365297" y="27525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0D5F0E5-B732-A42B-EEBF-DA062585BD23}"/>
              </a:ext>
            </a:extLst>
          </p:cNvPr>
          <p:cNvCxnSpPr>
            <a:cxnSpLocks/>
          </p:cNvCxnSpPr>
          <p:nvPr/>
        </p:nvCxnSpPr>
        <p:spPr>
          <a:xfrm>
            <a:off x="9180384" y="2752586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FA85C53C-21CC-32BC-F665-89533517CC46}"/>
              </a:ext>
            </a:extLst>
          </p:cNvPr>
          <p:cNvGrpSpPr/>
          <p:nvPr/>
        </p:nvGrpSpPr>
        <p:grpSpPr>
          <a:xfrm>
            <a:off x="7321767" y="4495891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E2136E8E-42C7-3B05-1DBC-C29E4570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42" name="그룹 1018">
            <a:extLst>
              <a:ext uri="{FF2B5EF4-FFF2-40B4-BE49-F238E27FC236}">
                <a16:creationId xmlns:a16="http://schemas.microsoft.com/office/drawing/2014/main" id="{23C8A0F9-1A43-048D-279E-FD49209F0DCC}"/>
              </a:ext>
            </a:extLst>
          </p:cNvPr>
          <p:cNvGrpSpPr/>
          <p:nvPr/>
        </p:nvGrpSpPr>
        <p:grpSpPr>
          <a:xfrm>
            <a:off x="11008178" y="4487608"/>
            <a:ext cx="3393622" cy="1114286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:a16="http://schemas.microsoft.com/office/drawing/2014/main" id="{AE3ECA37-3360-6649-61D0-18807B6D3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5DEB9F-B2DC-8A16-B157-30862E5EC46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180384" y="27608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8692258" y="1841500"/>
            <a:ext cx="182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D1BFD6-6F53-FDE8-D6F6-2D8B78A95A61}"/>
              </a:ext>
            </a:extLst>
          </p:cNvPr>
          <p:cNvSpPr txBox="1"/>
          <p:nvPr/>
        </p:nvSpPr>
        <p:spPr>
          <a:xfrm>
            <a:off x="4505577" y="469080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DED7-EB36-2531-618C-FAC8689B9594}"/>
              </a:ext>
            </a:extLst>
          </p:cNvPr>
          <p:cNvSpPr txBox="1"/>
          <p:nvPr/>
        </p:nvSpPr>
        <p:spPr>
          <a:xfrm>
            <a:off x="7315200" y="4717312"/>
            <a:ext cx="3491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E0F19A-C99A-47E8-CE4C-7326019AA845}"/>
              </a:ext>
            </a:extLst>
          </p:cNvPr>
          <p:cNvSpPr txBox="1"/>
          <p:nvPr/>
        </p:nvSpPr>
        <p:spPr>
          <a:xfrm>
            <a:off x="11068405" y="4690808"/>
            <a:ext cx="356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HybridCar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아래로 구부러진 화살표 10">
            <a:extLst>
              <a:ext uri="{FF2B5EF4-FFF2-40B4-BE49-F238E27FC236}">
                <a16:creationId xmlns:a16="http://schemas.microsoft.com/office/drawing/2014/main" id="{C9136443-4CD5-CF31-EF20-6F45AE4D2DCB}"/>
              </a:ext>
            </a:extLst>
          </p:cNvPr>
          <p:cNvSpPr/>
          <p:nvPr/>
        </p:nvSpPr>
        <p:spPr>
          <a:xfrm rot="10800000">
            <a:off x="5365297" y="5886118"/>
            <a:ext cx="3276600" cy="12192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71A8E6-D5A6-F0FA-90EA-D241E303E609}"/>
              </a:ext>
            </a:extLst>
          </p:cNvPr>
          <p:cNvSpPr txBox="1"/>
          <p:nvPr/>
        </p:nvSpPr>
        <p:spPr>
          <a:xfrm>
            <a:off x="5598984" y="7389543"/>
            <a:ext cx="476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 불가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75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D11CB-6B77-6708-5C79-908CEE0F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76312"/>
            <a:ext cx="9677400" cy="35426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EE5F25-5F97-4CFC-FF2C-22D3E51590AE}"/>
              </a:ext>
            </a:extLst>
          </p:cNvPr>
          <p:cNvSpPr/>
          <p:nvPr/>
        </p:nvSpPr>
        <p:spPr>
          <a:xfrm>
            <a:off x="4038600" y="5738512"/>
            <a:ext cx="830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B2101-8B3F-1443-B6A5-42B478E5FBAA}"/>
              </a:ext>
            </a:extLst>
          </p:cNvPr>
          <p:cNvCxnSpPr>
            <a:cxnSpLocks/>
          </p:cNvCxnSpPr>
          <p:nvPr/>
        </p:nvCxnSpPr>
        <p:spPr>
          <a:xfrm>
            <a:off x="7772400" y="6348112"/>
            <a:ext cx="457200" cy="1258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8EE0A-791C-598D-789F-C522225C11D0}"/>
              </a:ext>
            </a:extLst>
          </p:cNvPr>
          <p:cNvSpPr txBox="1"/>
          <p:nvPr/>
        </p:nvSpPr>
        <p:spPr>
          <a:xfrm>
            <a:off x="2819400" y="7636014"/>
            <a:ext cx="1478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생성되어서 실행 시 에러발생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2BB10-FF4B-6144-573F-2E302CB6A0CF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66126D-AE62-9306-F799-24F9D6702F6E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7783C1-594F-A557-5037-CAC3390E130E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에러가 발생하는 위치와 그 이유는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1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CF021-3444-58AF-0C55-6D7A1E652509}"/>
              </a:ext>
            </a:extLst>
          </p:cNvPr>
          <p:cNvSpPr txBox="1"/>
          <p:nvPr/>
        </p:nvSpPr>
        <p:spPr>
          <a:xfrm>
            <a:off x="1752600" y="5981700"/>
            <a:ext cx="1546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car2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어떤 객체가 들어가 있지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타입과 다를 수 있는데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AF698-5F01-AEE3-1D05-3ECB4B2C9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70"/>
          <a:stretch/>
        </p:blipFill>
        <p:spPr>
          <a:xfrm>
            <a:off x="3733800" y="2731181"/>
            <a:ext cx="9677400" cy="19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581265-7455-74D0-4153-0250E754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49267"/>
            <a:ext cx="7659859" cy="63138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3C02E-5344-2116-0900-83B684489391}"/>
              </a:ext>
            </a:extLst>
          </p:cNvPr>
          <p:cNvCxnSpPr>
            <a:cxnSpLocks/>
          </p:cNvCxnSpPr>
          <p:nvPr/>
        </p:nvCxnSpPr>
        <p:spPr>
          <a:xfrm>
            <a:off x="4419600" y="6169844"/>
            <a:ext cx="4495800" cy="1107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1C4CF-A9CE-99DD-6DBE-F8D804A5D54E}"/>
              </a:ext>
            </a:extLst>
          </p:cNvPr>
          <p:cNvSpPr/>
          <p:nvPr/>
        </p:nvSpPr>
        <p:spPr>
          <a:xfrm>
            <a:off x="1447801" y="5676900"/>
            <a:ext cx="464819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19C6-F03E-4F92-94CC-933AFFB7A0C6}"/>
              </a:ext>
            </a:extLst>
          </p:cNvPr>
          <p:cNvSpPr txBox="1"/>
          <p:nvPr/>
        </p:nvSpPr>
        <p:spPr>
          <a:xfrm>
            <a:off x="7391400" y="7486195"/>
            <a:ext cx="982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형변환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해도 안전한가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A21C31-07E4-5337-96DF-320B1AE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076700"/>
            <a:ext cx="6715648" cy="2799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499B49-3C09-49A3-28D9-BE651290D928}"/>
              </a:ext>
            </a:extLst>
          </p:cNvPr>
          <p:cNvSpPr txBox="1"/>
          <p:nvPr/>
        </p:nvSpPr>
        <p:spPr>
          <a:xfrm>
            <a:off x="304800" y="24668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instanceof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34A3BD-DD56-7B3D-9AC2-384B750D8D9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69EC49-F161-B49C-6081-0874EB6C7341}"/>
              </a:ext>
            </a:extLst>
          </p:cNvPr>
          <p:cNvSpPr txBox="1"/>
          <p:nvPr/>
        </p:nvSpPr>
        <p:spPr>
          <a:xfrm>
            <a:off x="762000" y="1333500"/>
            <a:ext cx="1600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왼쪽의 객체가 오른쪽의 타입으로 변환이 가능한지를 확인한다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변환이 가능할 경우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불가능할 경우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4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3B4452-A603-EF70-99D3-65FBAFD5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4842425"/>
            <a:ext cx="10133866" cy="3591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640625-BAAB-8D2C-330E-15DC53E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3" y="3009901"/>
            <a:ext cx="5629333" cy="1527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A5D4E-AD0F-FC24-BBF2-89E2498A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3009900"/>
            <a:ext cx="5639939" cy="1527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8AD88E-10C4-27F8-6363-5268B06F1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8200" y="4842425"/>
            <a:ext cx="5040962" cy="3167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9053F-878B-A063-592F-BE25ABCE2447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34A43D-F586-914F-3690-9247FA0B3A3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03E4E5-A72F-E681-1E48-ACB250A207AD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참조변수가 부모타입이면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접근하는것과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똑같다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94127B-55DB-062C-AEFE-19834449A611}"/>
              </a:ext>
            </a:extLst>
          </p:cNvPr>
          <p:cNvCxnSpPr>
            <a:cxnSpLocks/>
          </p:cNvCxnSpPr>
          <p:nvPr/>
        </p:nvCxnSpPr>
        <p:spPr>
          <a:xfrm flipH="1">
            <a:off x="8763000" y="7532606"/>
            <a:ext cx="381000" cy="1553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81C5E1-3587-85DF-2781-671C7A5AA36D}"/>
              </a:ext>
            </a:extLst>
          </p:cNvPr>
          <p:cNvSpPr/>
          <p:nvPr/>
        </p:nvSpPr>
        <p:spPr>
          <a:xfrm>
            <a:off x="7362938" y="6896100"/>
            <a:ext cx="3228861" cy="636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20DDE-D1AF-6135-DDF0-BBE6C5BE1580}"/>
              </a:ext>
            </a:extLst>
          </p:cNvPr>
          <p:cNvSpPr txBox="1"/>
          <p:nvPr/>
        </p:nvSpPr>
        <p:spPr>
          <a:xfrm>
            <a:off x="378181" y="9182100"/>
            <a:ext cx="1813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참조변수의 타입이 부모이기에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하기전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상속받은 원본 변수를 가리킨다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6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479BF9-0882-1917-4370-0A3B714498D5}"/>
              </a:ext>
            </a:extLst>
          </p:cNvPr>
          <p:cNvSpPr txBox="1"/>
          <p:nvPr/>
        </p:nvSpPr>
        <p:spPr>
          <a:xfrm>
            <a:off x="1524000" y="2628900"/>
            <a:ext cx="1600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Child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만든 입장에서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변수를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오버라이딩하여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 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는 사용하면 안되는데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Bold" panose="02000000000000000000"/>
            </a:endParaRPr>
          </a:p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클래스를 사용하는 사용자들이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Parent 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참조변수에 담아버리면 </a:t>
            </a:r>
            <a:r>
              <a:rPr lang="en-US" altLang="ko-KR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super.age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를 사용할 수 있게 되니 곤란한데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Bold" panose="02000000000000000000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35065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2383DE-97FA-F523-81D5-BD3CD463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52700"/>
            <a:ext cx="7543800" cy="38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54BA-B2D5-946B-2C07-9B04E27C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543628"/>
            <a:ext cx="8452946" cy="3133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EB818-A8A5-00FD-555D-F9E62FA6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774240"/>
            <a:ext cx="4572000" cy="3307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D24E0D-D856-3149-CABD-462C91ABF675}"/>
              </a:ext>
            </a:extLst>
          </p:cNvPr>
          <p:cNvSpPr txBox="1"/>
          <p:nvPr/>
        </p:nvSpPr>
        <p:spPr>
          <a:xfrm>
            <a:off x="304800" y="11430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후 참조변수의 타입에 따른 변화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81512-6F8E-F1C6-0D2F-6306D0AB4C7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7DA651-F652-5065-A002-43D10D9294DF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직접 접근을 막고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get, set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93E642-CF38-4BF7-A94C-D2F071A72771}"/>
              </a:ext>
            </a:extLst>
          </p:cNvPr>
          <p:cNvSpPr txBox="1"/>
          <p:nvPr/>
        </p:nvSpPr>
        <p:spPr>
          <a:xfrm>
            <a:off x="1092200" y="23241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기능이 된다는 알겠는데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22306-67F3-4964-F77A-EAC76E41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7098"/>
            <a:ext cx="9948534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61304-E387-214A-F8D1-00A8DE134282}"/>
              </a:ext>
            </a:extLst>
          </p:cNvPr>
          <p:cNvSpPr txBox="1"/>
          <p:nvPr/>
        </p:nvSpPr>
        <p:spPr>
          <a:xfrm>
            <a:off x="914400" y="4229100"/>
            <a:ext cx="16383000" cy="438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이걸 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쓰는걸까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 </a:t>
            </a: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정의된 기능을 쓰지도 못하고 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 타입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객체타입  이 일치하지 않으니 실제 객체가 무슨 타입인지까지 고려해야 하는데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6677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8">
            <a:extLst>
              <a:ext uri="{FF2B5EF4-FFF2-40B4-BE49-F238E27FC236}">
                <a16:creationId xmlns:a16="http://schemas.microsoft.com/office/drawing/2014/main" id="{0308F6B9-1ABF-16EB-9C61-55D829135C2D}"/>
              </a:ext>
            </a:extLst>
          </p:cNvPr>
          <p:cNvGrpSpPr/>
          <p:nvPr/>
        </p:nvGrpSpPr>
        <p:grpSpPr>
          <a:xfrm>
            <a:off x="8991600" y="3286661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E126E433-C6DF-E0EB-7855-E462BD1C62B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189F225-EBAD-DECC-357D-02B72D81B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29836FA9-B698-39A5-F113-081E808A30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7F338A1C-2773-0FC7-0ACD-15782E23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FD4ABEF-BAFF-8556-A063-E256D6BE721F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2009ABC-CE7D-0B36-C369-1EA6CFDF3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6FDBD07-9DB2-9881-397E-64BD8A645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00" y="3058061"/>
            <a:ext cx="7320278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F8850-F3B5-DB42-1119-4CADB353152F}"/>
              </a:ext>
            </a:extLst>
          </p:cNvPr>
          <p:cNvSpPr txBox="1"/>
          <p:nvPr/>
        </p:nvSpPr>
        <p:spPr>
          <a:xfrm>
            <a:off x="1143000" y="7782461"/>
            <a:ext cx="1668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 모든 클래스를 매개변수로 받을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2.Unit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모든 클래스는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가지고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12ED2C3-E03E-AD30-044C-86E8A165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654798"/>
            <a:ext cx="6133629" cy="6038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4AE4A-9DC0-EC16-CAF7-80A1B0C6190F}"/>
              </a:ext>
            </a:extLst>
          </p:cNvPr>
          <p:cNvSpPr txBox="1"/>
          <p:nvPr/>
        </p:nvSpPr>
        <p:spPr>
          <a:xfrm>
            <a:off x="304800" y="114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791F2-1864-C889-C1BA-2D90E4CB078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8350"/>
            <a:ext cx="5486400" cy="711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628900"/>
            <a:ext cx="6917636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50DFF-EFF5-A9C2-D198-4DB238305D4F}"/>
              </a:ext>
            </a:extLst>
          </p:cNvPr>
          <p:cNvSpPr txBox="1"/>
          <p:nvPr/>
        </p:nvSpPr>
        <p:spPr>
          <a:xfrm>
            <a:off x="304800" y="1143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업캐스팅의 활용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7B8F1A-B64F-96C1-D5A8-67AE4999D71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DEC7BF-749B-7CD8-D948-696F3E2D5593}"/>
              </a:ext>
            </a:extLst>
          </p:cNvPr>
          <p:cNvSpPr txBox="1"/>
          <p:nvPr/>
        </p:nvSpPr>
        <p:spPr>
          <a:xfrm>
            <a:off x="762000" y="1201111"/>
            <a:ext cx="177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객체 든 부모 타입의 참조변수에 담아서 쓰면 객체가 다르더라도 일관된 코드를 작성할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91819A-4DB0-E1B2-CD3E-B3868C61483F}"/>
              </a:ext>
            </a:extLst>
          </p:cNvPr>
          <p:cNvCxnSpPr>
            <a:cxnSpLocks/>
          </p:cNvCxnSpPr>
          <p:nvPr/>
        </p:nvCxnSpPr>
        <p:spPr>
          <a:xfrm>
            <a:off x="12115800" y="400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E6847-6D18-DAD9-A1CF-FB72E288C288}"/>
              </a:ext>
            </a:extLst>
          </p:cNvPr>
          <p:cNvSpPr/>
          <p:nvPr/>
        </p:nvSpPr>
        <p:spPr>
          <a:xfrm>
            <a:off x="9525000" y="3695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852EC-6B9B-282C-02EE-52743C2A1E75}"/>
              </a:ext>
            </a:extLst>
          </p:cNvPr>
          <p:cNvSpPr txBox="1"/>
          <p:nvPr/>
        </p:nvSpPr>
        <p:spPr>
          <a:xfrm>
            <a:off x="13411200" y="36957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Animal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동작한다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1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"/>
            <a:ext cx="11353800" cy="948742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81599" y="3543300"/>
            <a:ext cx="4124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17AEE-D189-81C4-F71E-D1EDDB52297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A68A6A7-4749-5E5A-0AEF-AFDA33A8480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CAE227-DA87-7BF6-7860-CC2B07DBFF4D}"/>
              </a:ext>
            </a:extLst>
          </p:cNvPr>
          <p:cNvSpPr txBox="1"/>
          <p:nvPr/>
        </p:nvSpPr>
        <p:spPr>
          <a:xfrm>
            <a:off x="762000" y="1201111"/>
            <a:ext cx="1699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자식간에는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타입변환이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데이터는 유지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부모타입의 참조변수 안에 어떤 객체가 들어있든 해당타입의 자식이라면 무조건 동작한다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객체가 무엇이 들어있든 </a:t>
            </a:r>
            <a:r>
              <a:rPr lang="ko-KR" altLang="en-US" sz="3600" b="1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일관된 방법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코드를 작성하고 사용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49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AA4297-A8E9-A4F6-755F-D7B5E73F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55" y="2222000"/>
            <a:ext cx="7561345" cy="529954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373FD-BB0B-0298-76D0-74229AAD4683}"/>
              </a:ext>
            </a:extLst>
          </p:cNvPr>
          <p:cNvCxnSpPr>
            <a:cxnSpLocks/>
          </p:cNvCxnSpPr>
          <p:nvPr/>
        </p:nvCxnSpPr>
        <p:spPr>
          <a:xfrm flipH="1">
            <a:off x="9579430" y="7022600"/>
            <a:ext cx="2917370" cy="1796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CA191-9D0A-03AB-95FA-9A6EB42653F5}"/>
              </a:ext>
            </a:extLst>
          </p:cNvPr>
          <p:cNvSpPr/>
          <p:nvPr/>
        </p:nvSpPr>
        <p:spPr>
          <a:xfrm>
            <a:off x="11041555" y="6448195"/>
            <a:ext cx="4645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B4171-67F5-DA3D-191C-5CA39067BF03}"/>
              </a:ext>
            </a:extLst>
          </p:cNvPr>
          <p:cNvSpPr txBox="1"/>
          <p:nvPr/>
        </p:nvSpPr>
        <p:spPr>
          <a:xfrm>
            <a:off x="914400" y="9160014"/>
            <a:ext cx="1707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 다른 객체타입 이더라도 다형성을 통해 일관성 있게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60E73B-5D30-E1EB-40F3-A263F4D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25" y="2196100"/>
            <a:ext cx="6974303" cy="6160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DB45B9-D0E8-F1A8-634C-9A9F3A081307}"/>
              </a:ext>
            </a:extLst>
          </p:cNvPr>
          <p:cNvSpPr/>
          <p:nvPr/>
        </p:nvSpPr>
        <p:spPr>
          <a:xfrm>
            <a:off x="2057400" y="68702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86782-7455-FF49-36F8-2CEE1171BF8A}"/>
              </a:ext>
            </a:extLst>
          </p:cNvPr>
          <p:cNvSpPr txBox="1"/>
          <p:nvPr/>
        </p:nvSpPr>
        <p:spPr>
          <a:xfrm>
            <a:off x="304800" y="1143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다형성을 이용한 객체배열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526829-518E-A284-BF1F-6BC361F968AC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0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8DEA88-E4AE-C402-8461-A5D77719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6974303" cy="616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21C2C-6B13-BC8E-6732-134C0E46254A}"/>
              </a:ext>
            </a:extLst>
          </p:cNvPr>
          <p:cNvSpPr/>
          <p:nvPr/>
        </p:nvSpPr>
        <p:spPr>
          <a:xfrm>
            <a:off x="1676400" y="6693400"/>
            <a:ext cx="5867400" cy="1486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796F2D3-7595-16C0-8B38-A62AC7030C54}"/>
              </a:ext>
            </a:extLst>
          </p:cNvPr>
          <p:cNvGrpSpPr/>
          <p:nvPr/>
        </p:nvGrpSpPr>
        <p:grpSpPr>
          <a:xfrm>
            <a:off x="7848600" y="4152900"/>
            <a:ext cx="1371600" cy="10442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6AEB010-5AF2-336A-2447-E7FA8C3AD7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6CA12422-C079-2C30-6A1E-FBD4084D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58CC7D7B-5D97-52B7-F40F-18D88C5D9DD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39FC6E9D-0AF1-4AB8-79D5-49367CA1F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F3C380E6-108A-8187-26C4-9319E670F80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73C0E876-7280-0EE5-77A6-06356096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C6421-E8EB-AEE1-9781-A0A27880E3BC}"/>
              </a:ext>
            </a:extLst>
          </p:cNvPr>
          <p:cNvSpPr txBox="1"/>
          <p:nvPr/>
        </p:nvSpPr>
        <p:spPr>
          <a:xfrm>
            <a:off x="868897" y="8648700"/>
            <a:ext cx="1589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방식은 유닛마다 제각각 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클래스에서는 어떻게 공격할 것인지 구현 할 수가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2E2BD87-2585-7497-A5D1-FFB49026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238500"/>
            <a:ext cx="8894166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4E35E-21DC-D407-083E-F6B85C025D4D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역할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2EA2E1-438A-F799-6850-B877C3CE31B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C9C6A-6064-2DB0-2EE6-9F85CAD42BA4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내부를 채워 넣을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1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393F44A-23BF-25A0-8FA8-7F4BF72B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1562100"/>
            <a:ext cx="7620000" cy="62095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65DC0-D31D-D5D6-3C35-C0896A3D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62100"/>
            <a:ext cx="9978684" cy="491412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6D4A0A-4D11-7817-D1A1-3A19BCB33BC2}"/>
              </a:ext>
            </a:extLst>
          </p:cNvPr>
          <p:cNvCxnSpPr>
            <a:cxnSpLocks/>
          </p:cNvCxnSpPr>
          <p:nvPr/>
        </p:nvCxnSpPr>
        <p:spPr>
          <a:xfrm>
            <a:off x="4953000" y="6476226"/>
            <a:ext cx="533400" cy="1735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44565-7050-6657-64FE-121450AB34ED}"/>
              </a:ext>
            </a:extLst>
          </p:cNvPr>
          <p:cNvSpPr/>
          <p:nvPr/>
        </p:nvSpPr>
        <p:spPr>
          <a:xfrm>
            <a:off x="2511942" y="5943957"/>
            <a:ext cx="41936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F2192-DCF2-65E6-E798-1D1E9018F051}"/>
              </a:ext>
            </a:extLst>
          </p:cNvPr>
          <p:cNvSpPr txBox="1"/>
          <p:nvPr/>
        </p:nvSpPr>
        <p:spPr>
          <a:xfrm>
            <a:off x="790480" y="8360441"/>
            <a:ext cx="141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차례일때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정상적으로 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컴파일은 되는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9891F-0767-A6D3-F95E-105C1DB40120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Attack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80C345-869E-05A5-A43A-EB9523787C69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6DBCF-DAE6-F554-B7BC-7D77AA034699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 받은 자식클래스에 내가 원하는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대로 강제로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하게 만들 순 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445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C8587A2-32DA-207B-9C09-2347F654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20954"/>
            <a:ext cx="8763000" cy="59039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85C163-F961-B4F2-5CF4-24CE19DB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718000"/>
            <a:ext cx="9033036" cy="433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FDE92-9F3A-052D-288B-3200861113EE}"/>
              </a:ext>
            </a:extLst>
          </p:cNvPr>
          <p:cNvSpPr txBox="1"/>
          <p:nvPr/>
        </p:nvSpPr>
        <p:spPr>
          <a:xfrm>
            <a:off x="304800" y="114300"/>
            <a:ext cx="1280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추상메서드를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이용한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강제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879BF3-1CA8-9717-103A-6A192CF786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6076C-AC53-6382-B856-49CCE1251709}"/>
              </a:ext>
            </a:extLst>
          </p:cNvPr>
          <p:cNvSpPr/>
          <p:nvPr/>
        </p:nvSpPr>
        <p:spPr>
          <a:xfrm>
            <a:off x="2362201" y="79629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4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A5711-6B00-3226-2032-63690CCB0FD6}"/>
              </a:ext>
            </a:extLst>
          </p:cNvPr>
          <p:cNvSpPr txBox="1"/>
          <p:nvPr/>
        </p:nvSpPr>
        <p:spPr>
          <a:xfrm>
            <a:off x="1752600" y="4000500"/>
            <a:ext cx="15250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추상화의 주된 이유는 다형성에서 안정적인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보장된 코드를 구현하기 위함이다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3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2CCC0-B227-C2CD-27A7-8C4D1C8D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"/>
            <a:ext cx="9296400" cy="65155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CB471F-8113-30EA-C074-B81F823C3232}"/>
              </a:ext>
            </a:extLst>
          </p:cNvPr>
          <p:cNvCxnSpPr>
            <a:cxnSpLocks/>
          </p:cNvCxnSpPr>
          <p:nvPr/>
        </p:nvCxnSpPr>
        <p:spPr>
          <a:xfrm>
            <a:off x="7772400" y="6685684"/>
            <a:ext cx="609600" cy="150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547974-67B3-F2B8-7532-FE7D90134B0C}"/>
              </a:ext>
            </a:extLst>
          </p:cNvPr>
          <p:cNvSpPr/>
          <p:nvPr/>
        </p:nvSpPr>
        <p:spPr>
          <a:xfrm>
            <a:off x="4119400" y="4655456"/>
            <a:ext cx="7386800" cy="208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F50B0-3783-C35D-A9C2-1BA51F829B85}"/>
              </a:ext>
            </a:extLst>
          </p:cNvPr>
          <p:cNvSpPr txBox="1"/>
          <p:nvPr/>
        </p:nvSpPr>
        <p:spPr>
          <a:xfrm>
            <a:off x="3505200" y="8303207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겉 모습은 같으나 객체에 따라 다르게 동작하게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만드는것이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다형성의 핵심이다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0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D8236F-7C00-BE29-1167-9232F15D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77" y="3162300"/>
            <a:ext cx="8469923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D2E12-0490-7150-4DFB-3BBA1319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" y="3162300"/>
            <a:ext cx="7066897" cy="4953000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id="{D95E26D9-EAD5-A06B-B567-5C60C84385D6}"/>
              </a:ext>
            </a:extLst>
          </p:cNvPr>
          <p:cNvGrpSpPr/>
          <p:nvPr/>
        </p:nvGrpSpPr>
        <p:grpSpPr>
          <a:xfrm>
            <a:off x="8368463" y="5318493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F2B1BFA4-D962-6B1D-C756-3AE2DCB990D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4ADEF421-8ECA-92CD-D160-D19F1A4CF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BA0A8160-D430-DA2F-E2DB-FD2EDE0B549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7915CA23-F41E-5692-04F7-1D4A6B61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CB3CB93-511C-F22C-7E91-9D17AC31BCD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F0957767-6361-DA9F-C2FF-904BEE44A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69FD48E-FFEA-E58F-2BFB-E03ACEE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8724900"/>
            <a:ext cx="12632572" cy="1112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B4728-CCD2-831C-9699-7D546B64253F}"/>
              </a:ext>
            </a:extLst>
          </p:cNvPr>
          <p:cNvSpPr txBox="1"/>
          <p:nvPr/>
        </p:nvSpPr>
        <p:spPr>
          <a:xfrm>
            <a:off x="304800" y="26670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294A27-4B16-BC11-F172-07478E8694D6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24912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3DAA3E-46D1-6379-05E1-6E0B47C71529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개수의 제한이 없으며 크기 변경이 용이하다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변경 시 배열보다 성능이 우수하다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사이에  요소의 데이터타입을 지정한다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22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BF60-4A92-B7CE-3C87-A337A0293B7A}"/>
              </a:ext>
            </a:extLst>
          </p:cNvPr>
          <p:cNvSpPr txBox="1"/>
          <p:nvPr/>
        </p:nvSpPr>
        <p:spPr>
          <a:xfrm>
            <a:off x="304800" y="26670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자료구조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List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D44B3-CE9E-8B5E-CA34-39AA864CA4A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24912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DA021C-779D-A883-DD0B-F71AE21EED90}"/>
              </a:ext>
            </a:extLst>
          </p:cNvPr>
          <p:cNvSpPr txBox="1"/>
          <p:nvPr/>
        </p:nvSpPr>
        <p:spPr>
          <a:xfrm>
            <a:off x="762000" y="1201111"/>
            <a:ext cx="162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위치의 요소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가져올때는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get(int index)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B0F128-FBBB-7E2B-2365-4297D989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8" y="2797238"/>
            <a:ext cx="16134802" cy="46925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40E1C60-E30F-459F-AB1D-CEF4CC98310A}"/>
              </a:ext>
            </a:extLst>
          </p:cNvPr>
          <p:cNvSpPr/>
          <p:nvPr/>
        </p:nvSpPr>
        <p:spPr>
          <a:xfrm>
            <a:off x="4267200" y="5905501"/>
            <a:ext cx="2590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2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F9E1C-655F-0682-AC36-1F022B4551D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011BB7-2DE2-CABD-3BA6-ACF9AD84B8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0622F8-F078-8A11-86B3-79AD2E3C6CB5}"/>
              </a:ext>
            </a:extLst>
          </p:cNvPr>
          <p:cNvSpPr txBox="1"/>
          <p:nvPr/>
        </p:nvSpPr>
        <p:spPr>
          <a:xfrm>
            <a:off x="685800" y="1181100"/>
            <a:ext cx="1798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장바구니와 아이템은 포함관계이다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 Sofa, 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멤버변수로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TV[], Sofa[],Bicycle[]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처럼 배열로써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 종류의 물건을 가져야 하지만 배열 대신 앞서 배운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이용하여 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84B809-722C-3E18-A9EC-1CC3EB75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38700"/>
            <a:ext cx="11235114" cy="51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4EFEB-7377-FAEB-F2D6-959F2E44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2" y="2357522"/>
            <a:ext cx="16165955" cy="412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FCBB4-3A7B-5A5B-9384-81CE0CFDF0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F082E-4FD1-A7D5-27FB-E39F29C0BB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530BC8-865F-8A69-2554-516756FA073E}"/>
              </a:ext>
            </a:extLst>
          </p:cNvPr>
          <p:cNvCxnSpPr>
            <a:cxnSpLocks/>
          </p:cNvCxnSpPr>
          <p:nvPr/>
        </p:nvCxnSpPr>
        <p:spPr>
          <a:xfrm flipH="1">
            <a:off x="4419600" y="4991100"/>
            <a:ext cx="990600" cy="1492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A8F867-EFC0-92AD-1407-B06C6D0D1B0C}"/>
              </a:ext>
            </a:extLst>
          </p:cNvPr>
          <p:cNvSpPr/>
          <p:nvPr/>
        </p:nvSpPr>
        <p:spPr>
          <a:xfrm>
            <a:off x="3848100" y="3543300"/>
            <a:ext cx="35433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61EB7-83B7-A0F5-0139-AC3D18194FEE}"/>
              </a:ext>
            </a:extLst>
          </p:cNvPr>
          <p:cNvSpPr txBox="1"/>
          <p:nvPr/>
        </p:nvSpPr>
        <p:spPr>
          <a:xfrm>
            <a:off x="152400" y="6483403"/>
            <a:ext cx="1217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물건 여러 개가 들어가야 하니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될지는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&lt;&gt;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사이에 작성한다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E8E948-7506-BD7A-D87C-8B1CD8A80E66}"/>
              </a:ext>
            </a:extLst>
          </p:cNvPr>
          <p:cNvCxnSpPr>
            <a:cxnSpLocks/>
          </p:cNvCxnSpPr>
          <p:nvPr/>
        </p:nvCxnSpPr>
        <p:spPr>
          <a:xfrm>
            <a:off x="12573000" y="4838700"/>
            <a:ext cx="609600" cy="1498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255CFE-0581-E871-24C3-C95DA55DB9FA}"/>
              </a:ext>
            </a:extLst>
          </p:cNvPr>
          <p:cNvSpPr/>
          <p:nvPr/>
        </p:nvSpPr>
        <p:spPr>
          <a:xfrm>
            <a:off x="8684622" y="3390900"/>
            <a:ext cx="8231778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2B23-6BDD-98F7-BCA3-EC7C9E18281E}"/>
              </a:ext>
            </a:extLst>
          </p:cNvPr>
          <p:cNvSpPr txBox="1"/>
          <p:nvPr/>
        </p:nvSpPr>
        <p:spPr>
          <a:xfrm>
            <a:off x="11818257" y="6434533"/>
            <a:ext cx="526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클래스 이므로 객체 생성을 해야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428E3E-1B38-5EA7-B9F6-14E6A083762A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181100"/>
            <a:ext cx="1798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1-1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만든 장바구니 클래스는 물건의 종류마다 별도의 멤버변수로 가지고 있다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이러한 방식의 문제점은 물건의 종류가 늘어날 때마다 멤버변수를 계속 추가해줘야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한다는것이다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문제는 </a:t>
            </a:r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클래스가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이라는 클래스를 부모로 설정하고 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 클래스는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List&lt;Item&gt;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타입의 멤버변수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만을 가진다면 해결된다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멤버변수는 어떠한 타입의 객체이건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자식이기만 하면 다형성에 의해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요소로 추가될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F3D69C4-1B39-DD3F-C6CB-B51976E2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991100"/>
            <a:ext cx="104901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3518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353518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7871826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7923440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858719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6715718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6715718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6715718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7E92E5-196F-023C-06DA-492767B16683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포함관계인 멤버변수로 표현을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다형성으로 인해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자식들 모두를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자식이면 어떤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5B5C07-C793-9F93-1B87-F9BB78CA878C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0B055-E2AA-39BE-48C5-2BD49611585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37907D5-1F42-CB1B-5C3C-E10ACCBD055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1104900"/>
            <a:ext cx="170687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barcodeNumber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String name, int price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(</a:t>
            </a:r>
            <a:r>
              <a:rPr lang="ko-KR" altLang="en-US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멤버변수들은 어떤 클래스에 있어야 할까</a:t>
            </a:r>
            <a:r>
              <a:rPr lang="en-US" altLang="ko-KR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생성자를 통해 초기화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생성자는 상속되지 않는다</a:t>
            </a:r>
            <a:r>
              <a:rPr lang="en-US" altLang="ko-KR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클래스는 객체화 될 필요가 있는가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BA3E6-3463-34C0-C564-8DFFE546F64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EA5E5-A370-B32E-909D-075CCB2BC7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82F0463-1B10-3F2B-5C63-EE00CD76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4199872"/>
            <a:ext cx="7135221" cy="467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709954-B232-3A11-76EC-6B0051DE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79" y="4420325"/>
            <a:ext cx="10328567" cy="1143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9262D2-11FE-3972-FEB8-A232662DE43B}"/>
              </a:ext>
            </a:extLst>
          </p:cNvPr>
          <p:cNvCxnSpPr>
            <a:cxnSpLocks/>
          </p:cNvCxnSpPr>
          <p:nvPr/>
        </p:nvCxnSpPr>
        <p:spPr>
          <a:xfrm>
            <a:off x="5486400" y="7095472"/>
            <a:ext cx="2258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23FF68-5AB2-2ED1-D285-49894561F679}"/>
              </a:ext>
            </a:extLst>
          </p:cNvPr>
          <p:cNvSpPr/>
          <p:nvPr/>
        </p:nvSpPr>
        <p:spPr>
          <a:xfrm>
            <a:off x="1600200" y="6790672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57F2E-5D2C-E6C9-60A9-66CB93FFCD35}"/>
              </a:ext>
            </a:extLst>
          </p:cNvPr>
          <p:cNvSpPr txBox="1"/>
          <p:nvPr/>
        </p:nvSpPr>
        <p:spPr>
          <a:xfrm>
            <a:off x="7744822" y="6636374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다형성에 의해 장바구니에 어떤 객체가 들어있든 꺼내서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넣을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DD5F4E9-0EE7-4CE2-1A20-7EA739B3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" y="6371790"/>
            <a:ext cx="8429007" cy="3724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5C58A-4DF4-2338-F617-208AEE8B046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7028CE-F7EB-2815-E1E0-F603F96D40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7D0F19-61F3-D8A7-CA12-D6914C0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1100"/>
            <a:ext cx="7848600" cy="4613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7EFE29-3048-DED7-F4F6-7279ABB87D32}"/>
              </a:ext>
            </a:extLst>
          </p:cNvPr>
          <p:cNvCxnSpPr>
            <a:cxnSpLocks/>
          </p:cNvCxnSpPr>
          <p:nvPr/>
        </p:nvCxnSpPr>
        <p:spPr>
          <a:xfrm>
            <a:off x="2590800" y="1584512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59C34-B9E5-AAF4-0CE1-CF135BC849C2}"/>
              </a:ext>
            </a:extLst>
          </p:cNvPr>
          <p:cNvSpPr/>
          <p:nvPr/>
        </p:nvSpPr>
        <p:spPr>
          <a:xfrm>
            <a:off x="1295400" y="1181100"/>
            <a:ext cx="1295400" cy="23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183F7-B4E8-E4CB-2A79-CCBB1D7C2339}"/>
              </a:ext>
            </a:extLst>
          </p:cNvPr>
          <p:cNvSpPr txBox="1"/>
          <p:nvPr/>
        </p:nvSpPr>
        <p:spPr>
          <a:xfrm>
            <a:off x="5791200" y="1330175"/>
            <a:ext cx="123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객체화될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필요가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오직 상속의 목적만을 가진다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D2A95B-4DC8-8DD1-C260-6F46B899E767}"/>
              </a:ext>
            </a:extLst>
          </p:cNvPr>
          <p:cNvCxnSpPr>
            <a:cxnSpLocks/>
          </p:cNvCxnSpPr>
          <p:nvPr/>
        </p:nvCxnSpPr>
        <p:spPr>
          <a:xfrm>
            <a:off x="5820229" y="4549001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3542E7-F7F7-6F3D-5CC3-A242880D2C00}"/>
              </a:ext>
            </a:extLst>
          </p:cNvPr>
          <p:cNvSpPr txBox="1"/>
          <p:nvPr/>
        </p:nvSpPr>
        <p:spPr>
          <a:xfrm>
            <a:off x="8686800" y="4294664"/>
            <a:ext cx="12392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생성자는 상속이 안되지만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사용 할 순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모든 자식마다 생성자를 만들지 않고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만든 생성자를 재활용 하도록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73081-CFFD-DF25-D08D-256A1657B92D}"/>
              </a:ext>
            </a:extLst>
          </p:cNvPr>
          <p:cNvCxnSpPr>
            <a:cxnSpLocks/>
          </p:cNvCxnSpPr>
          <p:nvPr/>
        </p:nvCxnSpPr>
        <p:spPr>
          <a:xfrm flipV="1">
            <a:off x="6629400" y="8801100"/>
            <a:ext cx="2057400" cy="513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DA08E-5744-D29E-9945-76395B16AF4D}"/>
              </a:ext>
            </a:extLst>
          </p:cNvPr>
          <p:cNvSpPr txBox="1"/>
          <p:nvPr/>
        </p:nvSpPr>
        <p:spPr>
          <a:xfrm>
            <a:off x="8753568" y="7656374"/>
            <a:ext cx="907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부모의 생성자를 이용해 멤버변수를 초기화 하고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역시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상속시켜준것이기에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D481DC-B465-3873-0C9B-05E000A96FB3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1F88DB-5CA9-068F-1AB7-9D82A0212B92}"/>
              </a:ext>
            </a:extLst>
          </p:cNvPr>
          <p:cNvSpPr/>
          <p:nvPr/>
        </p:nvSpPr>
        <p:spPr>
          <a:xfrm>
            <a:off x="609601" y="1104900"/>
            <a:ext cx="1463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상속해준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멤버변수의 값들을 문자열로 반환하는 기능으로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클래스에서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자식클래스에 상속이 되므로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클래스에서만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4EC5B-9E4C-C549-4CD2-E6106E37685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0AA4F2-2F49-F7A9-D1D8-F65DE959A3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5731A0-6615-EDB5-9E35-AA9B37A2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900"/>
            <a:ext cx="11160663" cy="541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E5056-8662-8925-1612-1431BBD6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7196596"/>
            <a:ext cx="8478552" cy="23665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A7020-690E-4319-B37F-BFCC59D0FFB5}"/>
              </a:ext>
            </a:extLst>
          </p:cNvPr>
          <p:cNvSpPr/>
          <p:nvPr/>
        </p:nvSpPr>
        <p:spPr>
          <a:xfrm>
            <a:off x="5181600" y="7874499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09700"/>
            <a:ext cx="6579843" cy="21336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629206" y="4296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77" y="5753251"/>
            <a:ext cx="6509288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518745"/>
            <a:ext cx="1455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상속관계라면 자식 객체를 가리킬 수 있다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9FF67-4CF0-D33E-749F-8AE3A43AAB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CB51E-D543-E4CA-0DBE-25D0ABD16A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E3838B-CD9A-84C2-3A79-2D1CA682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2419"/>
            <a:ext cx="12846612" cy="85454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542BAF-5190-FF95-61C3-0C4887B82DFA}"/>
              </a:ext>
            </a:extLst>
          </p:cNvPr>
          <p:cNvCxnSpPr>
            <a:cxnSpLocks/>
          </p:cNvCxnSpPr>
          <p:nvPr/>
        </p:nvCxnSpPr>
        <p:spPr>
          <a:xfrm flipV="1">
            <a:off x="5638800" y="7353300"/>
            <a:ext cx="1912257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FAD758-A93A-D725-EA20-4D159BD672F3}"/>
              </a:ext>
            </a:extLst>
          </p:cNvPr>
          <p:cNvSpPr/>
          <p:nvPr/>
        </p:nvSpPr>
        <p:spPr>
          <a:xfrm>
            <a:off x="914400" y="7734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23405-2CBE-0586-D32A-195BA815855F}"/>
              </a:ext>
            </a:extLst>
          </p:cNvPr>
          <p:cNvSpPr txBox="1"/>
          <p:nvPr/>
        </p:nvSpPr>
        <p:spPr>
          <a:xfrm>
            <a:off x="7551057" y="6311988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상속해준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1C8B02-C67D-666C-A0BE-A323D03E0BDB}"/>
              </a:ext>
            </a:extLst>
          </p:cNvPr>
          <p:cNvCxnSpPr>
            <a:cxnSpLocks/>
          </p:cNvCxnSpPr>
          <p:nvPr/>
        </p:nvCxnSpPr>
        <p:spPr>
          <a:xfrm>
            <a:off x="5257800" y="8964581"/>
            <a:ext cx="1524000" cy="34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AB01C-F6B2-C35B-4550-4ABCE2FFC0B2}"/>
              </a:ext>
            </a:extLst>
          </p:cNvPr>
          <p:cNvSpPr txBox="1"/>
          <p:nvPr/>
        </p:nvSpPr>
        <p:spPr>
          <a:xfrm>
            <a:off x="6781800" y="9016055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만들어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직접 출력하지 말자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ADA606-EC77-1C6E-34E1-D6D2C9541645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25D8E-2F51-93E9-EFEE-5A17B9AC1F68}"/>
              </a:ext>
            </a:extLst>
          </p:cNvPr>
          <p:cNvSpPr/>
          <p:nvPr/>
        </p:nvSpPr>
        <p:spPr>
          <a:xfrm>
            <a:off x="609601" y="1104900"/>
            <a:ext cx="14630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앞서 만든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기능을 이용하면 편리하다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96084-8D69-53E9-7609-8343878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6" y="4032051"/>
            <a:ext cx="896789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05B260-3905-188D-4BF3-62F6730E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21"/>
          <a:stretch/>
        </p:blipFill>
        <p:spPr>
          <a:xfrm>
            <a:off x="10377358" y="3572120"/>
            <a:ext cx="2729042" cy="14505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F93EFD-BA14-028B-16F5-DD47C055653D}"/>
              </a:ext>
            </a:extLst>
          </p:cNvPr>
          <p:cNvSpPr/>
          <p:nvPr/>
        </p:nvSpPr>
        <p:spPr>
          <a:xfrm>
            <a:off x="4659789" y="41844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C4F5-E42A-AC6E-D088-9E447EDF3A95}"/>
              </a:ext>
            </a:extLst>
          </p:cNvPr>
          <p:cNvSpPr txBox="1"/>
          <p:nvPr/>
        </p:nvSpPr>
        <p:spPr>
          <a:xfrm>
            <a:off x="743026" y="3162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A0FC4-F267-5A17-841A-BDE01456D5F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AFD15-9550-B946-59AC-29DE3704727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7A9E6E2-5D0B-BFDC-338C-F6E4C14DE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57"/>
          <a:stretch/>
        </p:blipFill>
        <p:spPr>
          <a:xfrm>
            <a:off x="467612" y="5657618"/>
            <a:ext cx="11491208" cy="337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5BA8-AD19-F7B4-CB7A-5AE7CF59F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68"/>
          <a:stretch/>
        </p:blipFill>
        <p:spPr>
          <a:xfrm>
            <a:off x="12178197" y="7129096"/>
            <a:ext cx="5995352" cy="18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992F-0FFA-1B2A-1613-2D1C3C7A77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0673F-49EC-56DE-AA4B-24693844DB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255189F-E447-8B27-AEF3-D1459717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7"/>
          <a:stretch/>
        </p:blipFill>
        <p:spPr>
          <a:xfrm>
            <a:off x="457200" y="1562100"/>
            <a:ext cx="11977064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64C34C-3272-BE40-7BA3-3F6CFB677B8E}"/>
              </a:ext>
            </a:extLst>
          </p:cNvPr>
          <p:cNvCxnSpPr>
            <a:cxnSpLocks/>
          </p:cNvCxnSpPr>
          <p:nvPr/>
        </p:nvCxnSpPr>
        <p:spPr>
          <a:xfrm flipV="1">
            <a:off x="7315200" y="4076700"/>
            <a:ext cx="1295400" cy="743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B8368-2D71-5DB1-FDE2-2818F4529DFF}"/>
              </a:ext>
            </a:extLst>
          </p:cNvPr>
          <p:cNvSpPr/>
          <p:nvPr/>
        </p:nvSpPr>
        <p:spPr>
          <a:xfrm>
            <a:off x="4876800" y="4820334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E6CDA-3898-D833-21C6-0E074BAF05AF}"/>
              </a:ext>
            </a:extLst>
          </p:cNvPr>
          <p:cNvSpPr txBox="1"/>
          <p:nvPr/>
        </p:nvSpPr>
        <p:spPr>
          <a:xfrm>
            <a:off x="8596086" y="29520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객체의 값을 표현하도록 이미 만들어져 있으므로 재활용한다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4ACF93-F0C6-6703-4194-B963D2FA8200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4AFF5-A81B-6ABE-C63D-01AF5F0C30B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DB36C1-656B-B158-50B7-A785E79FAA7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581C22-70A4-906E-3A62-ED76934B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612" y="3848100"/>
            <a:ext cx="11491208" cy="425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53B40-61D8-71D7-07AA-234AC13C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97" y="5448300"/>
            <a:ext cx="5995352" cy="2477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2288C-E039-FFA8-2856-AF885F71384C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 가격의 합계를 구하는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968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18F21-E0CB-33D7-B636-590D0E7AFA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2F5E2-B221-B1B7-83EB-997E5D74BE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024D348-3450-CDD2-A156-AB012D1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11977064" cy="8153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FAB072-F334-3AF7-1606-E4FAF95AF160}"/>
              </a:ext>
            </a:extLst>
          </p:cNvPr>
          <p:cNvCxnSpPr>
            <a:cxnSpLocks/>
          </p:cNvCxnSpPr>
          <p:nvPr/>
        </p:nvCxnSpPr>
        <p:spPr>
          <a:xfrm>
            <a:off x="6553200" y="826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D374-57D3-D337-41D3-1AD526433F34}"/>
              </a:ext>
            </a:extLst>
          </p:cNvPr>
          <p:cNvSpPr/>
          <p:nvPr/>
        </p:nvSpPr>
        <p:spPr>
          <a:xfrm>
            <a:off x="1905000" y="7962899"/>
            <a:ext cx="46482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185D-1023-2143-F6C2-83BC3DA5B305}"/>
              </a:ext>
            </a:extLst>
          </p:cNvPr>
          <p:cNvSpPr txBox="1"/>
          <p:nvPr/>
        </p:nvSpPr>
        <p:spPr>
          <a:xfrm>
            <a:off x="7797800" y="6819900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foreach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장바구니에 들어있는 물품리스트를 하나씩 가져와 가격의 합계를 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8EBE04-098A-98E5-2410-2963A0EBD2DF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481EF-FF84-FB0B-D627-F690E13BC02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1-7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03B1AD-3FA8-0894-F303-CC09D651C2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0421E-5F90-4B91-E3B7-06E65AEAFC2A}"/>
              </a:ext>
            </a:extLst>
          </p:cNvPr>
          <p:cNvSpPr/>
          <p:nvPr/>
        </p:nvSpPr>
        <p:spPr>
          <a:xfrm>
            <a:off x="609600" y="1104900"/>
            <a:ext cx="175259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자전거 재고가 없어 장바구니에  자전거를 담지 못하게 해보자</a:t>
            </a:r>
            <a:r>
              <a:rPr lang="en-US" altLang="ko-KR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현재 외부에서 사용 할 수 있게 열려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외부에 열려 있으면 리스트에 특정 물건을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막을 방법이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외부에서 직접 사용하지 못하게 막아야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대신 물건을 넣을 다른 방법을 제공해줘야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물건을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넣을수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public void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(Item item)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내부에서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객체가 자전거인지 확인해야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09273-228A-8A3E-69D6-9CCFAD0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10100"/>
            <a:ext cx="7794107" cy="469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A948F5-0D16-8846-87F5-DEEEEE2E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37" y="5341509"/>
            <a:ext cx="83551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783BD-47D4-3E39-0F8E-CF559CFF70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1-7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C72C8-CFCA-C03A-640E-E7A934DB8B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8700B8D-D250-0CC0-0D85-BA7B162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8241823" cy="305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5ECC3-5DA2-59A1-6F60-F582EF5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" y="5219700"/>
            <a:ext cx="7960498" cy="3962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4E92-84FA-3CFA-58FB-3D3FDF45FA68}"/>
              </a:ext>
            </a:extLst>
          </p:cNvPr>
          <p:cNvCxnSpPr>
            <a:cxnSpLocks/>
          </p:cNvCxnSpPr>
          <p:nvPr/>
        </p:nvCxnSpPr>
        <p:spPr>
          <a:xfrm>
            <a:off x="2286000" y="2993571"/>
            <a:ext cx="3352800" cy="16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A3556D-40AF-DE2F-CA26-4C21AFA7C8B4}"/>
              </a:ext>
            </a:extLst>
          </p:cNvPr>
          <p:cNvSpPr/>
          <p:nvPr/>
        </p:nvSpPr>
        <p:spPr>
          <a:xfrm>
            <a:off x="914400" y="2552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F795A-C866-0C10-A489-9DD3F926E122}"/>
              </a:ext>
            </a:extLst>
          </p:cNvPr>
          <p:cNvSpPr txBox="1"/>
          <p:nvPr/>
        </p:nvSpPr>
        <p:spPr>
          <a:xfrm>
            <a:off x="5791200" y="280851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밖에서 직접 사용하면 필터링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64BBBA-164F-807C-1E2D-400F401EA9DE}"/>
              </a:ext>
            </a:extLst>
          </p:cNvPr>
          <p:cNvCxnSpPr>
            <a:cxnSpLocks/>
          </p:cNvCxnSpPr>
          <p:nvPr/>
        </p:nvCxnSpPr>
        <p:spPr>
          <a:xfrm flipV="1">
            <a:off x="5163457" y="5331457"/>
            <a:ext cx="3991429" cy="114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917F9-897B-9D34-C320-3D5858ABC246}"/>
              </a:ext>
            </a:extLst>
          </p:cNvPr>
          <p:cNvSpPr/>
          <p:nvPr/>
        </p:nvSpPr>
        <p:spPr>
          <a:xfrm>
            <a:off x="3200400" y="6564086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188EE-C40B-59CB-0F17-F01D5A7015A7}"/>
              </a:ext>
            </a:extLst>
          </p:cNvPr>
          <p:cNvSpPr txBox="1"/>
          <p:nvPr/>
        </p:nvSpPr>
        <p:spPr>
          <a:xfrm>
            <a:off x="9154886" y="48711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넣으려는 물건이 자전거 인지 판단한다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5BD2F1-1AB4-9E01-9A84-942DBCA8B677}"/>
              </a:ext>
            </a:extLst>
          </p:cNvPr>
          <p:cNvCxnSpPr>
            <a:cxnSpLocks/>
          </p:cNvCxnSpPr>
          <p:nvPr/>
        </p:nvCxnSpPr>
        <p:spPr>
          <a:xfrm>
            <a:off x="4191000" y="7277100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6F6BF2-8CE4-E802-AF05-9FF8B4F7ABF1}"/>
              </a:ext>
            </a:extLst>
          </p:cNvPr>
          <p:cNvSpPr txBox="1"/>
          <p:nvPr/>
        </p:nvSpPr>
        <p:spPr>
          <a:xfrm>
            <a:off x="9154886" y="679268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이더라도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종료하는것은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26B846-2982-BECD-D93C-B11E400F8FD9}"/>
              </a:ext>
            </a:extLst>
          </p:cNvPr>
          <p:cNvCxnSpPr>
            <a:cxnSpLocks/>
          </p:cNvCxnSpPr>
          <p:nvPr/>
        </p:nvCxnSpPr>
        <p:spPr>
          <a:xfrm>
            <a:off x="5040675" y="8326799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586B8-7BBF-3D2D-BB37-B43DFC31AC69}"/>
              </a:ext>
            </a:extLst>
          </p:cNvPr>
          <p:cNvSpPr txBox="1"/>
          <p:nvPr/>
        </p:nvSpPr>
        <p:spPr>
          <a:xfrm>
            <a:off x="9652000" y="83007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01E3FD-B575-3A1B-5E0F-C7C96003C84E}"/>
              </a:ext>
            </a:extLst>
          </p:cNvPr>
          <p:cNvSpPr/>
          <p:nvPr/>
        </p:nvSpPr>
        <p:spPr>
          <a:xfrm>
            <a:off x="128821" y="1089244"/>
            <a:ext cx="18145731" cy="893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56A3D-223E-6E26-987E-05403EC3907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A23ABF-2A8E-305C-5804-6993E89AB9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ED8893-BF6A-686A-5A79-DE9D1FFBB30B}"/>
              </a:ext>
            </a:extLst>
          </p:cNvPr>
          <p:cNvSpPr txBox="1"/>
          <p:nvPr/>
        </p:nvSpPr>
        <p:spPr>
          <a:xfrm>
            <a:off x="900952" y="1257300"/>
            <a:ext cx="1708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클래스와 동일하나 키워드만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interface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로 바뀐다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전부 추상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따라서 객체 생성 불가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JDK1.8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버전 이상부터 상수를 허용한다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  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그 이하는 오직 추상 메서드만 존재 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EB267-8D8B-5F5D-0912-801C2DED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29100"/>
            <a:ext cx="8763000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B77CC2-7DF9-FC9B-9BD1-704A0EAE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3695700"/>
            <a:ext cx="742436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C6857-4890-E70C-EF51-BDAF31A284EA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A4CF73-2D21-6935-9172-868A0B4536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5FF68-6653-6D43-F19C-3FD2090E7BE2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제어자를 생략해도 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abstract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가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무조건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추상메서드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6DB6CA3B-5DCC-CDE7-C33F-ACE4A91F59F4}"/>
              </a:ext>
            </a:extLst>
          </p:cNvPr>
          <p:cNvGrpSpPr/>
          <p:nvPr/>
        </p:nvGrpSpPr>
        <p:grpSpPr>
          <a:xfrm>
            <a:off x="8459290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5BE1134B-8094-5FC2-9014-62A0B03C139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D420ACD-6722-8CD1-ABE5-ADC2CE1F5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404C8751-8300-C2D5-71E0-E8280745D7A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044DBEFA-6E51-5196-54C2-ECBE0C353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8A84C5B0-A673-31EA-E222-B97DE2E4598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9D9A76C5-E7CB-9C8D-7DD0-2F20D1E92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A2B172D-0ABA-3B6E-C10E-B8523C999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0" y="3701143"/>
            <a:ext cx="6934200" cy="33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201DB-1C7C-48D5-9B9D-93A2CC694896}"/>
              </a:ext>
            </a:extLst>
          </p:cNvPr>
          <p:cNvSpPr txBox="1"/>
          <p:nvPr/>
        </p:nvSpPr>
        <p:spPr>
          <a:xfrm>
            <a:off x="1371600" y="4000500"/>
            <a:ext cx="170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자식은 부모 클래스의 모든 정보를 가지고 있기에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5023E-46E6-1AB6-C639-545BF0C04372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BF1E6E-0ECE-5AEF-5888-7838A8815E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EB8D42-6242-14B3-FC99-83EBE4A2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43300"/>
            <a:ext cx="7108702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E21A8-EB7B-B157-0B41-368C459781FF}"/>
              </a:ext>
            </a:extLst>
          </p:cNvPr>
          <p:cNvSpPr txBox="1"/>
          <p:nvPr/>
        </p:nvSpPr>
        <p:spPr>
          <a:xfrm>
            <a:off x="900952" y="1257300"/>
            <a:ext cx="1708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상수 역시 제어자를 생략해도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자동으로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public final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이 붙는다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/>
              </a:rPr>
              <a:t>)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38DC1A08-AB58-186F-26B2-82798D0F0B91}"/>
              </a:ext>
            </a:extLst>
          </p:cNvPr>
          <p:cNvGrpSpPr/>
          <p:nvPr/>
        </p:nvGrpSpPr>
        <p:grpSpPr>
          <a:xfrm>
            <a:off x="7543800" y="4861293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C8FFDE03-B72E-B739-0E87-2394E5F1B41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AB9875F1-A806-0F9F-6B72-B6940C721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439EBCE9-1F47-41D3-6031-CD0870E5112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86EEDA9B-6F72-4721-797D-3D819529B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75F0BE9-7227-1723-DC1E-BDBB61C8B49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EACFA428-35FB-268A-D24E-AA9018D5A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6F999A9-BBB8-1C37-FBEC-59AE4C3CC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548743"/>
            <a:ext cx="6019800" cy="3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619500"/>
            <a:ext cx="1528572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1371600" y="1181100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인터페이스만 상속 받을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5303708"/>
            <a:ext cx="6279175" cy="16685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25" y="7485959"/>
            <a:ext cx="10899364" cy="10865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15000" y="5829300"/>
            <a:ext cx="46482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964528-FE1F-BC4E-F419-EF76E534B4FB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7B390C-DD9C-9DB0-4C1D-96E68BE7318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6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24300"/>
            <a:ext cx="16916400" cy="1370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753600" y="4152127"/>
            <a:ext cx="6248400" cy="617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F05F8-A5F6-DF85-A1F6-CD56B27FEB4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상속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796BEA-7C77-B278-03C7-58DFCAC9BBC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8C0869-DBE1-915E-D276-C182CF15EF71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다르게 다중상속을 허용한다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830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48100"/>
            <a:ext cx="9362831" cy="2438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88543" y="3896580"/>
            <a:ext cx="2060057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715661"/>
            <a:ext cx="1363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구현할때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내부구현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 =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상속받을때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B5D37-D53A-524C-3F2B-3C9B065896E6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FEFF42-B336-CE09-FDDF-D3D028BA1A2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C862F1-D083-DF67-3563-9CD63D7FB256}"/>
              </a:ext>
            </a:extLst>
          </p:cNvPr>
          <p:cNvSpPr txBox="1"/>
          <p:nvPr/>
        </p:nvSpPr>
        <p:spPr>
          <a:xfrm>
            <a:off x="1371600" y="1181100"/>
            <a:ext cx="1691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클래스가 구현 할 때는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implements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구현을 해야 지만 객체화 될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추상 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773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0901"/>
            <a:ext cx="7072570" cy="285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618" y="3390900"/>
            <a:ext cx="8591201" cy="2859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E0A80-2F37-381F-A7B2-6A4180BF5E08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AE8235-EB47-4E65-0659-D24FE52CB9B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5B1E7-275A-95FA-FC4D-659DEEFD9D02}"/>
              </a:ext>
            </a:extLst>
          </p:cNvPr>
          <p:cNvCxnSpPr>
            <a:cxnSpLocks/>
          </p:cNvCxnSpPr>
          <p:nvPr/>
        </p:nvCxnSpPr>
        <p:spPr>
          <a:xfrm flipH="1">
            <a:off x="4343400" y="4000501"/>
            <a:ext cx="2057400" cy="2362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978F1B-8360-1B37-2966-5C6593C60431}"/>
              </a:ext>
            </a:extLst>
          </p:cNvPr>
          <p:cNvSpPr txBox="1"/>
          <p:nvPr/>
        </p:nvSpPr>
        <p:spPr>
          <a:xfrm>
            <a:off x="304800" y="6809104"/>
            <a:ext cx="931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ParentImpl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인터페이스는 여러 개의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있어 모두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F7F1EC-6F6D-D2E1-618A-1EF2754CAB1F}"/>
              </a:ext>
            </a:extLst>
          </p:cNvPr>
          <p:cNvCxnSpPr>
            <a:cxnSpLocks/>
          </p:cNvCxnSpPr>
          <p:nvPr/>
        </p:nvCxnSpPr>
        <p:spPr>
          <a:xfrm>
            <a:off x="10972800" y="3848101"/>
            <a:ext cx="1905000" cy="2904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15E8E-AE06-99AC-DC48-2BEE6C3AAAE8}"/>
              </a:ext>
            </a:extLst>
          </p:cNvPr>
          <p:cNvSpPr txBox="1"/>
          <p:nvPr/>
        </p:nvSpPr>
        <p:spPr>
          <a:xfrm>
            <a:off x="9618859" y="6809103"/>
            <a:ext cx="931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일부분만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하려면 추상클래스가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344C0-405D-AFB4-95CD-DCF0D87EB7FC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추상 메서드라도 남아 있다면 추상클래스가 되어야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028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0493231" cy="693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879545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74143" y="241238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437616" y="2828074"/>
            <a:ext cx="383657" cy="134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42216" y="236090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43199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BBEBB-F296-F695-9DA3-E767B2AE07B0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C24F87-0372-ADF2-2F9D-59ACC4EEA5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6A013F-EFDF-356C-2238-5F47E3BC6D80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상속과 인터페이스의 구현을 동시에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846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54897"/>
            <a:ext cx="4648200" cy="2388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09404"/>
            <a:ext cx="4965840" cy="2281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84" y="4305300"/>
            <a:ext cx="5867400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7777" y="4282146"/>
            <a:ext cx="5941711" cy="2232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224" y="6972300"/>
            <a:ext cx="7620576" cy="29754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1520" y="3543300"/>
            <a:ext cx="5937180" cy="76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648700" y="3543300"/>
            <a:ext cx="6209933" cy="738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509584" y="3543300"/>
            <a:ext cx="139116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55DEB3-FAAE-5E70-B780-CB27F60628E7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D83E0B-BEFE-C0BB-B5A2-03D0A29C0C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02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1219200" y="430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메서드만 가지고 있는 추상클래스랑 차이가 없는데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1898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4100"/>
            <a:ext cx="13229884" cy="7391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10600" y="2324100"/>
            <a:ext cx="5181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48EAC-5C59-0522-8DAB-F8B07C3690BA}"/>
              </a:ext>
            </a:extLst>
          </p:cNvPr>
          <p:cNvSpPr txBox="1"/>
          <p:nvPr/>
        </p:nvSpPr>
        <p:spPr>
          <a:xfrm>
            <a:off x="304800" y="1143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네이밍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067260-C64A-0252-6647-54A7E15568A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44CF6B-87A0-29DF-5661-5635BC0B03C2}"/>
              </a:ext>
            </a:extLst>
          </p:cNvPr>
          <p:cNvSpPr txBox="1"/>
          <p:nvPr/>
        </p:nvSpPr>
        <p:spPr>
          <a:xfrm>
            <a:off x="1371600" y="1181100"/>
            <a:ext cx="169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끝나는 경우가 많다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문법적으로 정해진 것은 아님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474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4343400" y="4533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붙이는 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657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39243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 차이가 있을까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0186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533399" y="647700"/>
            <a:ext cx="18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4A6B-8687-87DB-5B6B-7D8645EFC103}"/>
              </a:ext>
            </a:extLst>
          </p:cNvPr>
          <p:cNvSpPr txBox="1"/>
          <p:nvPr/>
        </p:nvSpPr>
        <p:spPr>
          <a:xfrm>
            <a:off x="2429021" y="733695"/>
            <a:ext cx="412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~~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022648" y="179070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5025872" y="4648291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362700"/>
            <a:ext cx="2801543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837735" y="179898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927100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3000" y="6569214"/>
            <a:ext cx="1286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362700"/>
            <a:ext cx="2689274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038600" y="6584121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362700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6584121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 flipH="1">
            <a:off x="2057400" y="4627678"/>
            <a:ext cx="2965248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5022648" y="4640008"/>
            <a:ext cx="3379763" cy="172269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362700"/>
            <a:ext cx="3393622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 flipH="1">
            <a:off x="12286140" y="4637985"/>
            <a:ext cx="10708" cy="172471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3393622" cy="1114286"/>
            <a:chOff x="2803727" y="4828571"/>
            <a:chExt cx="3393622" cy="1114286"/>
          </a:xfrm>
        </p:grpSpPr>
        <p:pic>
          <p:nvPicPr>
            <p:cNvPr id="4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2286140" y="4648291"/>
            <a:ext cx="4038600" cy="176272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2" y="7573846"/>
            <a:ext cx="3720968" cy="1446313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330749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77714" y="9101756"/>
            <a:ext cx="3695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495335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건설로봇 | StarCraft 2 Wiki | Fandom">
            <a:extLst>
              <a:ext uri="{FF2B5EF4-FFF2-40B4-BE49-F238E27FC236}">
                <a16:creationId xmlns:a16="http://schemas.microsoft.com/office/drawing/2014/main" id="{6F8FDB10-B36B-0671-6FAF-8B3941CD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89777"/>
            <a:ext cx="1015451" cy="120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AE158D-2A6F-123A-3E68-74BCE4F0C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878" y="6460103"/>
            <a:ext cx="1123413" cy="87064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0BDD692-4FD0-2CF5-3F21-9A844286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599" y="6434091"/>
            <a:ext cx="823956" cy="100794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F390AF7-AEE9-0855-C114-2145CC9E8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115" y="6538613"/>
            <a:ext cx="841679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37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00"/>
            <a:ext cx="10259415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" y="5219700"/>
            <a:ext cx="1691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불가능한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생길때마다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늘어난다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</a:p>
          <a:p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유닛이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개라면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10526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944837" y="247383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1178432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4641648" y="1735575"/>
            <a:ext cx="2499276" cy="738257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>
            <a:off x="3373211" y="5264518"/>
            <a:ext cx="1835352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8" y="6817232"/>
            <a:ext cx="280154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439400" y="2502546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10534546" y="1735575"/>
            <a:ext cx="1601665" cy="7669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153400" y="1381632"/>
            <a:ext cx="17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869126" y="2692647"/>
            <a:ext cx="353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600200" y="7038653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051471" y="270574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863926" y="6817232"/>
            <a:ext cx="2689274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330568" y="7038653"/>
            <a:ext cx="17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817232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303050" y="7038653"/>
            <a:ext cx="219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 flipH="1">
            <a:off x="2221450" y="5264518"/>
            <a:ext cx="1151761" cy="1552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4641648" y="3588118"/>
            <a:ext cx="3760763" cy="3229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817232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7020432"/>
            <a:ext cx="2207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1450411" y="5148106"/>
            <a:ext cx="835729" cy="1669126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865547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7068747"/>
            <a:ext cx="323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3608002" y="3668995"/>
            <a:ext cx="2716738" cy="319655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42991" y="7785281"/>
            <a:ext cx="2634609" cy="160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9388614"/>
            <a:ext cx="300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 불가능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649200" y="7949867"/>
            <a:ext cx="3442635" cy="1438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9753600" y="4033820"/>
            <a:ext cx="3393622" cy="1114286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210800" y="423702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Repair2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1450411" y="3645082"/>
            <a:ext cx="316713" cy="3887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1676400" y="4150232"/>
            <a:ext cx="3393622" cy="1114286"/>
            <a:chOff x="2803727" y="4828571"/>
            <a:chExt cx="3393622" cy="1114286"/>
          </a:xfrm>
        </p:grpSpPr>
        <p:pic>
          <p:nvPicPr>
            <p:cNvPr id="49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2209671" y="4372018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3373211" y="3588118"/>
            <a:ext cx="1268437" cy="5621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26ADBD-EBE5-6004-5A2D-A265EB4B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" y="8102423"/>
            <a:ext cx="5680607" cy="199407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E318A6-D1FF-9FA7-AB5E-16F87D2E4883}"/>
              </a:ext>
            </a:extLst>
          </p:cNvPr>
          <p:cNvSpPr/>
          <p:nvPr/>
        </p:nvSpPr>
        <p:spPr>
          <a:xfrm>
            <a:off x="3035168" y="8237818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20E7C-151F-E1AF-CFA2-6657FAF87284}"/>
              </a:ext>
            </a:extLst>
          </p:cNvPr>
          <p:cNvSpPr txBox="1"/>
          <p:nvPr/>
        </p:nvSpPr>
        <p:spPr>
          <a:xfrm>
            <a:off x="533398" y="266700"/>
            <a:ext cx="1329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끼워넣으면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7199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3325837" y="3525722"/>
            <a:ext cx="2998763" cy="901148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140924" y="723900"/>
            <a:ext cx="2536476" cy="758710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825219" y="1482610"/>
            <a:ext cx="3583943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4825219" y="4426870"/>
            <a:ext cx="180853" cy="215725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20679" y="6565900"/>
            <a:ext cx="2303522" cy="9110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5529" y="3525722"/>
            <a:ext cx="2689882" cy="901148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409162" y="1482610"/>
            <a:ext cx="3601308" cy="20431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792981" y="787124"/>
            <a:ext cx="17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50126" y="3744537"/>
            <a:ext cx="353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GroundUnit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246875" y="6739454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277600" y="3728922"/>
            <a:ext cx="255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AirUnit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3903993" y="6584120"/>
            <a:ext cx="2204157" cy="892865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4210369" y="6671899"/>
            <a:ext cx="17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Tank</a:t>
            </a:r>
          </a:p>
        </p:txBody>
      </p:sp>
      <p:grpSp>
        <p:nvGrpSpPr>
          <p:cNvPr id="24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705600" y="6565900"/>
            <a:ext cx="2438400" cy="9110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7121831" y="6739454"/>
            <a:ext cx="2198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Medic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2440" y="4426870"/>
            <a:ext cx="2852779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825219" y="4426870"/>
            <a:ext cx="3099581" cy="2139030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668000" y="6524188"/>
            <a:ext cx="2687411" cy="952798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1356271" y="6565900"/>
            <a:ext cx="220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Wraith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>
            <a:off x="12010470" y="4426870"/>
            <a:ext cx="1236" cy="209731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06600" y="6411015"/>
            <a:ext cx="2734481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782800" y="6614215"/>
            <a:ext cx="323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수리불가유닛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2010470" y="4426870"/>
            <a:ext cx="4063371" cy="1984145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7010400" y="3578923"/>
            <a:ext cx="2814689" cy="911086"/>
            <a:chOff x="2803727" y="4828571"/>
            <a:chExt cx="3393622" cy="1114286"/>
          </a:xfrm>
        </p:grpSpPr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6983311" y="3754948"/>
            <a:ext cx="27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13" idx="0"/>
            <a:endCxn id="57" idx="2"/>
          </p:cNvCxnSpPr>
          <p:nvPr/>
        </p:nvCxnSpPr>
        <p:spPr>
          <a:xfrm flipV="1">
            <a:off x="1972440" y="4490009"/>
            <a:ext cx="6445305" cy="2075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V="1">
            <a:off x="5006072" y="4490009"/>
            <a:ext cx="3411673" cy="2094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  <a:stCxn id="30" idx="0"/>
            <a:endCxn id="57" idx="2"/>
          </p:cNvCxnSpPr>
          <p:nvPr/>
        </p:nvCxnSpPr>
        <p:spPr>
          <a:xfrm flipH="1" flipV="1">
            <a:off x="8417745" y="4490009"/>
            <a:ext cx="3593961" cy="2034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053" y="7938359"/>
            <a:ext cx="8763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클래스 관계도를 유지하면서 특정 기능별로 묶어 분류 하는것이 가능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8" y="485701"/>
            <a:ext cx="5143528" cy="226603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" y="7810500"/>
            <a:ext cx="9618880" cy="18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09650"/>
            <a:ext cx="10896600" cy="57618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993824"/>
            <a:ext cx="723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029700" y="1451024"/>
            <a:ext cx="1866900" cy="529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05000" y="6791861"/>
            <a:ext cx="1485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extends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그대로 두기에 클래스 관계를 유지한채로 기능 위주로 다시 그룹을 묶을수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7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304800" y="342900"/>
            <a:ext cx="1600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접미사로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붙이는걸까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마다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 기능을 덧붙이는 효과이다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609" y="2247900"/>
            <a:ext cx="1801939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추상메서드만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가지고 있는 추상클래스랑 차이가 없는데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상속 받는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(extends)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인터페이스를 구현하는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(implement)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차이가 아주 크다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한번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 수 있고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기능을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상속해줘야 할 때 쓰인다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클래스 관계에서 중심축이 되는 뼈대가 되는 연결고리이다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반면 인터페이스는 클래스 상속을 통해 이뤄진 뼈대에 기능별로 느슨하게 분류를 덧붙이는 것이다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" y="7353300"/>
            <a:ext cx="1744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즉 추상이 아닌 구현된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메서드를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물려 줘야 하는 강한 의존관계라면 상속을 해주고 그게 아니라면 인터페이스를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붙이는것</a:t>
            </a:r>
            <a:r>
              <a:rPr lang="ko-KR" altLang="en-US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 좋다</a:t>
            </a:r>
            <a:r>
              <a:rPr lang="en-US" altLang="ko-KR" sz="4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0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13" y="5372100"/>
            <a:ext cx="9579673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58524-F4CE-8CCF-E5EB-DAD7977321D4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0EB7D7-060A-9A39-CFAD-617B5206638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6CDE62-BAE4-D3BE-209B-6C96EF48F9DB}"/>
              </a:ext>
            </a:extLst>
          </p:cNvPr>
          <p:cNvSpPr txBox="1"/>
          <p:nvPr/>
        </p:nvSpPr>
        <p:spPr>
          <a:xfrm>
            <a:off x="762000" y="1201111"/>
            <a:ext cx="17526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JDK1.8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버전부터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인터페이스의 원래 용도에 벗어나므로 논란이 많은 문법이다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개인적인 의견으로는 사용하지 않는 걸 추천한다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인터페이스에서 내부가 구현된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필요하다면 애초에 설계가 잘못되었고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인터페이스는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로써 부모가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맞을 것 이다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19523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75877"/>
            <a:ext cx="6863038" cy="83968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9925" y="3009901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18306" y="31933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92562" y="2777802"/>
            <a:ext cx="714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사용중 나중에 추가된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54543" y="6499592"/>
            <a:ext cx="219907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42924" y="66830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17180" y="6267493"/>
            <a:ext cx="9560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기존에 개발해놓은 클래스들이 구현을 안했으니 에러가 발생한다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DA4A4-42E8-F06D-12C1-BCA23CFC8C2F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default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57902F-E1F5-F364-D5DE-F85EEE4E58B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" y="1562100"/>
            <a:ext cx="6690509" cy="8160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1" y="2867993"/>
            <a:ext cx="333703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4" y="3051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263589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{}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추가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EAB4D-6108-9431-FD34-EAE571BAAD9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인터페이스의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default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9027C7-660C-5E04-55A3-035BD107732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내부클래스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0" y="2476500"/>
            <a:ext cx="6624965" cy="601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45" y="2476500"/>
            <a:ext cx="8243455" cy="5334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92345" y="6972300"/>
            <a:ext cx="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3055" y="6515100"/>
            <a:ext cx="571968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34945" y="8980557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자식의 멤버들을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B775A-1C92-5045-4571-158182EBF63D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8965A2-FA9F-00DA-AF0C-07333960DF1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311EA1-371D-C082-061A-21D51444CABB}"/>
              </a:ext>
            </a:extLst>
          </p:cNvPr>
          <p:cNvSpPr txBox="1"/>
          <p:nvPr/>
        </p:nvSpPr>
        <p:spPr>
          <a:xfrm>
            <a:off x="761999" y="1485900"/>
            <a:ext cx="162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6398DE-546B-E43D-13B2-733AFC6F49C2}"/>
              </a:ext>
            </a:extLst>
          </p:cNvPr>
          <p:cNvSpPr/>
          <p:nvPr/>
        </p:nvSpPr>
        <p:spPr>
          <a:xfrm>
            <a:off x="8895771" y="4698712"/>
            <a:ext cx="375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83497"/>
            <a:ext cx="7604284" cy="823680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28920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2652117"/>
            <a:ext cx="3045343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2645669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클래스를 선언 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9057" y="4306974"/>
            <a:ext cx="4185686" cy="142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18899" y="6667501"/>
            <a:ext cx="2862701" cy="1500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65044-7CA3-25F4-B701-D3262D89D74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77C74D-40A4-D0E3-4939-A979B325DD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9357360" cy="8077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2880716"/>
            <a:ext cx="3121543" cy="393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27051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58646" y="8155938"/>
            <a:ext cx="2285754" cy="295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6919317"/>
            <a:ext cx="8526194" cy="233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344400" y="809788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160E2-3AD7-6EFB-AF03-3F171A748C4B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DAA40B-81CF-D175-0855-3588C0EC48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3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라이프사이클과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변수와 동일하게 적용된다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일반적인 클래스와 동일하게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abstract, final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처럼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선언도 가능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클래스를 객체 생성 없이 클래스 이름으로 사용한다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6287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59214"/>
            <a:ext cx="12582823" cy="4800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38571" y="4012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3773030"/>
            <a:ext cx="2942771" cy="66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12828" y="3597414"/>
            <a:ext cx="917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없는 익명 클래스 선언과 동시에 생성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56656" y="9083814"/>
            <a:ext cx="1642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 있는데요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생성한거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아닌가요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0CF7D-627E-7E69-D607-2FB0BDECEE7B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E09170-B5ED-5B5F-A427-F3CD82F52F4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09A17-1A87-E934-2F5A-AF4A21687703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선언할때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이름없이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클래스를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이름이 없기에 부모의 이름을 빌려서 객체를 생성한다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676900"/>
            <a:ext cx="11783991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"/>
            <a:ext cx="111084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93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A905E-9BA8-EBAA-27E1-CB4525950D03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 이유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3EF989-DACE-168B-80B9-73DC334D354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F4D456-795F-1248-9411-E66C8404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4" y="1485900"/>
            <a:ext cx="7412324" cy="3581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3AD7D7-550E-20FD-77FA-10AE9E7F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04" y="5437273"/>
            <a:ext cx="5715798" cy="3877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864972-DA55-6E2B-D0FD-E0D80DCA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85" y="5829300"/>
            <a:ext cx="3925193" cy="226255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BEB6BB-4CE6-769C-2AE3-02C641E35C33}"/>
              </a:ext>
            </a:extLst>
          </p:cNvPr>
          <p:cNvCxnSpPr>
            <a:cxnSpLocks/>
          </p:cNvCxnSpPr>
          <p:nvPr/>
        </p:nvCxnSpPr>
        <p:spPr>
          <a:xfrm>
            <a:off x="10372600" y="735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DA8E4-6466-AC27-3B36-5E0C1CC016FD}"/>
              </a:ext>
            </a:extLst>
          </p:cNvPr>
          <p:cNvSpPr/>
          <p:nvPr/>
        </p:nvSpPr>
        <p:spPr>
          <a:xfrm>
            <a:off x="7781800" y="7048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9214A-5C8C-A80F-7AE0-26940CE00918}"/>
              </a:ext>
            </a:extLst>
          </p:cNvPr>
          <p:cNvSpPr txBox="1"/>
          <p:nvPr/>
        </p:nvSpPr>
        <p:spPr>
          <a:xfrm>
            <a:off x="11668000" y="7048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닭은 날수가 없는데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..??</a:t>
            </a:r>
          </a:p>
        </p:txBody>
      </p:sp>
    </p:spTree>
    <p:extLst>
      <p:ext uri="{BB962C8B-B14F-4D97-AF65-F5344CB8AC3E}">
        <p14:creationId xmlns:p14="http://schemas.microsoft.com/office/powerpoint/2010/main" val="2893172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491F0-F338-8554-E511-73D3FF45F907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C2A70E-DE62-377C-C8F7-3DB59978DCF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583593-A174-62B7-3C1C-341184F2DE84}"/>
              </a:ext>
            </a:extLst>
          </p:cNvPr>
          <p:cNvSpPr txBox="1"/>
          <p:nvPr/>
        </p:nvSpPr>
        <p:spPr>
          <a:xfrm>
            <a:off x="762000" y="1201111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Bird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내용을 구현하지 말고 객체를 생성하는 외부에서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go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어떻게 할지 결정해서 준다면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AB61D-E0E6-F274-3D71-F71D1EBF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2401440"/>
            <a:ext cx="4887686" cy="45737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C79AF4-95FF-D66F-C35D-7A3B9629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7141959"/>
            <a:ext cx="6481963" cy="2725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124EF1-0553-9CD7-1897-702AD86B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64921"/>
            <a:ext cx="8813610" cy="6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CA702-6D8A-1736-0986-C9FA3B6A6DD5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218C42-CB95-1EBE-366A-B74E238835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BED7479-271E-34DC-26CC-EC0D4C7E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42539"/>
            <a:ext cx="5410200" cy="634916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15ED2B-0B4F-01A8-E75A-253D6B8898A9}"/>
              </a:ext>
            </a:extLst>
          </p:cNvPr>
          <p:cNvCxnSpPr>
            <a:cxnSpLocks/>
          </p:cNvCxnSpPr>
          <p:nvPr/>
        </p:nvCxnSpPr>
        <p:spPr>
          <a:xfrm>
            <a:off x="5029200" y="755733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657718-42BD-A7F5-BF26-43CE9D4A5FB3}"/>
              </a:ext>
            </a:extLst>
          </p:cNvPr>
          <p:cNvSpPr/>
          <p:nvPr/>
        </p:nvSpPr>
        <p:spPr>
          <a:xfrm>
            <a:off x="2438400" y="7252538"/>
            <a:ext cx="2590800" cy="1066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A2BB6-3D67-B584-2897-2FEB75F751FF}"/>
              </a:ext>
            </a:extLst>
          </p:cNvPr>
          <p:cNvSpPr txBox="1"/>
          <p:nvPr/>
        </p:nvSpPr>
        <p:spPr>
          <a:xfrm>
            <a:off x="6324600" y="7252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움직이는 방법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개당 클래스가 하나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1DEC8-C354-BDEF-7D6A-C2A183DBE0D3}"/>
              </a:ext>
            </a:extLst>
          </p:cNvPr>
          <p:cNvSpPr txBox="1"/>
          <p:nvPr/>
        </p:nvSpPr>
        <p:spPr>
          <a:xfrm>
            <a:off x="762000" y="1201111"/>
            <a:ext cx="1584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너무 많은 클래스가 만들어진다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오직 메서드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한개만을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위한 클래스가 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지향적이지 못하다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2461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익명클래스 사용이유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787F9-AD1C-31DD-7F2A-27CC3A5B38CC}"/>
              </a:ext>
            </a:extLst>
          </p:cNvPr>
          <p:cNvSpPr txBox="1"/>
          <p:nvPr/>
        </p:nvSpPr>
        <p:spPr>
          <a:xfrm>
            <a:off x="762000" y="1201111"/>
            <a:ext cx="158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Moveable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구현하는 클래스를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만들지 말고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익명으로 즉석에서 만들어낸다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3BC9E4-4539-19D9-D334-E2D3FFC0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2" y="3057233"/>
            <a:ext cx="7861791" cy="6009536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C7C82D1A-CA5F-B11A-89AD-86E7C3FC05E2}"/>
              </a:ext>
            </a:extLst>
          </p:cNvPr>
          <p:cNvGrpSpPr/>
          <p:nvPr/>
        </p:nvGrpSpPr>
        <p:grpSpPr>
          <a:xfrm>
            <a:off x="8423004" y="4849996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BBA2D166-A994-FCBC-FDFA-FB873454479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BDEBFA95-230F-77AC-6340-DDA7255B2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A47E524F-CC18-2837-FEA0-2F8BC436F8E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E1BF4AF3-D75A-59A6-68D7-C55A38FDC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EE3C96EB-8204-96D0-EFB7-A0E7142D5DF9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15E41148-D7B6-AFF8-FE85-7B87B2A45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B862EA0-BE29-4F55-E050-438B5B5E1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563" y="2790183"/>
            <a:ext cx="7091637" cy="65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10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88503"/>
            <a:ext cx="8253663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9265503"/>
            <a:ext cx="1596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입장에서는 필요한 정보가 충분하지 않다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56" y="6057900"/>
            <a:ext cx="16129388" cy="297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F71D20-26B2-0A12-49F0-2E72FB0D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424892"/>
            <a:ext cx="8705841" cy="1371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447D8-F535-DFC6-314A-0182D75E2AB3}"/>
              </a:ext>
            </a:extLst>
          </p:cNvPr>
          <p:cNvSpPr txBox="1"/>
          <p:nvPr/>
        </p:nvSpPr>
        <p:spPr>
          <a:xfrm>
            <a:off x="304800" y="246689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375E7E-4B9F-C51F-811D-4DBE4539AF4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04900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A7ECA-AC51-175A-5580-17A71F960E54}"/>
              </a:ext>
            </a:extLst>
          </p:cNvPr>
          <p:cNvSpPr txBox="1"/>
          <p:nvPr/>
        </p:nvSpPr>
        <p:spPr>
          <a:xfrm>
            <a:off x="762000" y="1485900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부모객체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 타입의 참조변수에 넣을 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33400" y="1333500"/>
            <a:ext cx="1615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1050"/>
            <a:ext cx="9651874" cy="529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7353300"/>
            <a:ext cx="5334235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485900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" y="5288567"/>
            <a:ext cx="6566647" cy="948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" y="6835964"/>
            <a:ext cx="8055908" cy="798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3519" y="5779026"/>
            <a:ext cx="6343866" cy="1004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447" y="1485900"/>
            <a:ext cx="5334000" cy="11189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2277" y="2705100"/>
            <a:ext cx="10881551" cy="2583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125446" y="2705100"/>
            <a:ext cx="10178382" cy="4130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775452" y="2705100"/>
            <a:ext cx="528376" cy="3073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071" y="1438131"/>
            <a:ext cx="4937448" cy="1721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48000" y="2652982"/>
            <a:ext cx="374277" cy="263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182600" y="6362700"/>
            <a:ext cx="228600" cy="114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763429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Punch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수리가 불가능하므로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04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11532033" cy="63246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238500"/>
            <a:ext cx="4038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2437537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다형성으로 인해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Gun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부모는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들어갈수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5591770"/>
            <a:ext cx="4953000" cy="618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4533037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들어가 있는 실질적인 객체가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객체라면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04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8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클래스에 기능을 추가해보자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멤버변수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생성자를 이용해 멤버변수를 초기화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무기는 멤버변수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클래스에 추가할지 생각해보자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생성자로 멤버변수를 초기화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모든 무기 클래스들은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값을 문자열로 반환한다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" y="5600700"/>
            <a:ext cx="12041481" cy="304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7277100"/>
            <a:ext cx="89056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562100"/>
            <a:ext cx="10782570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53000" y="4076700"/>
            <a:ext cx="1752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78283" y="3409771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멤버변수를 초기화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객체도 생성자를 통해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429000" y="6362700"/>
            <a:ext cx="1295400" cy="32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6039534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상속해준 메서드를 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839200" y="7501235"/>
            <a:ext cx="228600" cy="1071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934200" y="863977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04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19300"/>
            <a:ext cx="9782719" cy="784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3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무기들이 공통으로 가져야 하는 멤버변수와 메서드를 만든다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714500"/>
            <a:ext cx="6315075" cy="2790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533900"/>
            <a:ext cx="6019800" cy="3054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7429500"/>
            <a:ext cx="6610350" cy="2924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2.User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있는기능을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attack(User)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추가하고 매개변수로 들어온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체력을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의공격력 만큼 감소 시키자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372100"/>
            <a:ext cx="6622920" cy="3091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9507856" cy="472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6200" y="797641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767161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없어 공격할수없다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82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1700"/>
            <a:ext cx="9504218" cy="4800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4000" y="5295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4991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자신의 무기의 공격력만큼 상대방의 체력을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8000" y="6334035"/>
            <a:ext cx="914400" cy="552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67625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공격에 성공했으니 자신의 내구도를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811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수리해보자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무기의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회복시킨다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2" y="4523958"/>
            <a:ext cx="10264367" cy="5572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247" y="6286500"/>
            <a:ext cx="8618559" cy="22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34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5500"/>
            <a:ext cx="12371137" cy="4267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152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848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수리를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2BCB0-5991-A266-C982-D26FEE054263}"/>
              </a:ext>
            </a:extLst>
          </p:cNvPr>
          <p:cNvSpPr txBox="1"/>
          <p:nvPr/>
        </p:nvSpPr>
        <p:spPr>
          <a:xfrm>
            <a:off x="1420586" y="762119"/>
            <a:ext cx="1546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자식으로의 타입변환은 못하는가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5B37F-2994-724F-46A5-DB572B1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9692"/>
            <a:ext cx="7681835" cy="35654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6A6F5B-3963-DE64-EBEB-24849085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972252"/>
            <a:ext cx="6879597" cy="152409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B01A04-D6A8-58CB-959F-EE92F85673FE}"/>
              </a:ext>
            </a:extLst>
          </p:cNvPr>
          <p:cNvCxnSpPr>
            <a:cxnSpLocks/>
          </p:cNvCxnSpPr>
          <p:nvPr/>
        </p:nvCxnSpPr>
        <p:spPr>
          <a:xfrm flipH="1">
            <a:off x="6574797" y="3467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511EC3-6631-114A-D3DB-B98EFE39DE54}"/>
              </a:ext>
            </a:extLst>
          </p:cNvPr>
          <p:cNvSpPr txBox="1"/>
          <p:nvPr/>
        </p:nvSpPr>
        <p:spPr>
          <a:xfrm>
            <a:off x="8287656" y="2324100"/>
            <a:ext cx="98479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형변환시 자식의 멤버를 사용하지는 못한다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처럼 데이터가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손실되는것은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C458AC-1864-92CA-B90C-FF72CAC57B32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5143500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A6B67-4EA6-CB08-DE26-CDE0D6884D9D}"/>
              </a:ext>
            </a:extLst>
          </p:cNvPr>
          <p:cNvSpPr txBox="1"/>
          <p:nvPr/>
        </p:nvSpPr>
        <p:spPr>
          <a:xfrm>
            <a:off x="8392886" y="4972734"/>
            <a:ext cx="661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다시 자식으로 변경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9A21C4-FC8B-E81A-B56F-FD4C41EAF1F1}"/>
              </a:ext>
            </a:extLst>
          </p:cNvPr>
          <p:cNvCxnSpPr>
            <a:cxnSpLocks/>
          </p:cNvCxnSpPr>
          <p:nvPr/>
        </p:nvCxnSpPr>
        <p:spPr>
          <a:xfrm flipH="1" flipV="1">
            <a:off x="6182911" y="7810493"/>
            <a:ext cx="13716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1510D0-FB08-022A-AE21-5009C812AE38}"/>
              </a:ext>
            </a:extLst>
          </p:cNvPr>
          <p:cNvSpPr txBox="1"/>
          <p:nvPr/>
        </p:nvSpPr>
        <p:spPr>
          <a:xfrm>
            <a:off x="7793996" y="7639727"/>
            <a:ext cx="7827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원래 최초 생성된 객체는 자식 타입이기에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3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199" y="1126272"/>
            <a:ext cx="17192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직접 무기를 수리하고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다를것이고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 또한 한번에 올라가는 양이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대장장이의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통해 무기마다 수리되는 방법을 다르게 준다면 기능구현은 가능하나 유지보수 측면에서 좋지 않다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무기가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추가될때마다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대장장이 클래스가 수정되어야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하기때문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다른곳으로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옮겨야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Repairable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인터페이스에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 클래스마다 자신이 어떻게 수리 되어야 할지를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구현함으로써 정의한다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대장장이의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매개변수로 받은 무기 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호출함으로써 수리되는 타이밍만 결정하고 어떻게 수리 할지는 무기 스스로에게 위임한다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제어역전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(IOC)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대해 공부해보면 방법을 알 수 있다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204086"/>
            <a:ext cx="7924800" cy="4073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6231672"/>
            <a:ext cx="9962606" cy="1981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782800" y="7450872"/>
            <a:ext cx="21336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48919" y="841309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회복되는양이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6163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8797855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267200" y="4152900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5227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수리하지 않고 무기가 구현해놓은 메서드를 호출한다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257300"/>
            <a:ext cx="7315200" cy="506103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430000" y="5353229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77230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자신이 어떻게 수리될지를 직접 구현한다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0" y="1293954"/>
            <a:ext cx="17790151" cy="8993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2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29030</TotalTime>
  <Words>2352</Words>
  <Application>Microsoft Office PowerPoint</Application>
  <PresentationFormat>사용자 지정</PresentationFormat>
  <Paragraphs>351</Paragraphs>
  <Slides>92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1702</cp:revision>
  <cp:lastPrinted>2023-03-05T06:41:03Z</cp:lastPrinted>
  <dcterms:created xsi:type="dcterms:W3CDTF">2022-10-23T12:09:39Z</dcterms:created>
  <dcterms:modified xsi:type="dcterms:W3CDTF">2024-04-06T02:25:11Z</dcterms:modified>
</cp:coreProperties>
</file>