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57" r:id="rId2"/>
    <p:sldId id="258" r:id="rId3"/>
    <p:sldId id="259" r:id="rId4"/>
    <p:sldId id="394" r:id="rId5"/>
    <p:sldId id="395" r:id="rId6"/>
    <p:sldId id="396" r:id="rId7"/>
    <p:sldId id="397" r:id="rId8"/>
    <p:sldId id="398" r:id="rId9"/>
    <p:sldId id="399" r:id="rId10"/>
    <p:sldId id="401" r:id="rId11"/>
    <p:sldId id="400" r:id="rId12"/>
    <p:sldId id="281" r:id="rId13"/>
    <p:sldId id="389" r:id="rId14"/>
    <p:sldId id="390" r:id="rId15"/>
    <p:sldId id="391" r:id="rId16"/>
    <p:sldId id="392" r:id="rId17"/>
    <p:sldId id="402" r:id="rId18"/>
    <p:sldId id="403" r:id="rId19"/>
    <p:sldId id="404" r:id="rId20"/>
    <p:sldId id="405" r:id="rId21"/>
    <p:sldId id="438" r:id="rId22"/>
    <p:sldId id="393" r:id="rId23"/>
    <p:sldId id="374" r:id="rId24"/>
    <p:sldId id="406" r:id="rId25"/>
    <p:sldId id="407" r:id="rId26"/>
    <p:sldId id="408" r:id="rId27"/>
    <p:sldId id="410" r:id="rId28"/>
    <p:sldId id="411" r:id="rId29"/>
    <p:sldId id="413" r:id="rId30"/>
    <p:sldId id="414" r:id="rId31"/>
    <p:sldId id="415" r:id="rId32"/>
    <p:sldId id="416" r:id="rId33"/>
    <p:sldId id="417" r:id="rId34"/>
    <p:sldId id="409" r:id="rId35"/>
    <p:sldId id="385" r:id="rId36"/>
    <p:sldId id="422" r:id="rId37"/>
    <p:sldId id="418" r:id="rId38"/>
    <p:sldId id="419" r:id="rId39"/>
    <p:sldId id="423" r:id="rId40"/>
    <p:sldId id="424" r:id="rId41"/>
    <p:sldId id="426" r:id="rId42"/>
    <p:sldId id="427" r:id="rId43"/>
    <p:sldId id="436" r:id="rId44"/>
    <p:sldId id="432" r:id="rId45"/>
    <p:sldId id="433" r:id="rId46"/>
    <p:sldId id="434" r:id="rId47"/>
    <p:sldId id="428" r:id="rId48"/>
    <p:sldId id="430" r:id="rId49"/>
    <p:sldId id="429" r:id="rId50"/>
    <p:sldId id="431" r:id="rId51"/>
    <p:sldId id="435" r:id="rId52"/>
    <p:sldId id="439" r:id="rId53"/>
    <p:sldId id="421" r:id="rId54"/>
    <p:sldId id="420" r:id="rId55"/>
    <p:sldId id="437" r:id="rId56"/>
    <p:sldId id="440" r:id="rId57"/>
    <p:sldId id="441" r:id="rId58"/>
    <p:sldId id="442" r:id="rId59"/>
    <p:sldId id="443" r:id="rId60"/>
    <p:sldId id="444" r:id="rId61"/>
    <p:sldId id="275" r:id="rId62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C"/>
    <a:srgbClr val="4D4848"/>
    <a:srgbClr val="4C5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55" autoAdjust="0"/>
  </p:normalViewPr>
  <p:slideViewPr>
    <p:cSldViewPr>
      <p:cViewPr varScale="1">
        <p:scale>
          <a:sx n="68" d="100"/>
          <a:sy n="68" d="100"/>
        </p:scale>
        <p:origin x="89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4" d="100"/>
          <a:sy n="44" d="100"/>
        </p:scale>
        <p:origin x="343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F2C30-10E1-4C46-91DC-BBDB9629E720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896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515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166F1F-CE9B-4651-A6AA-CD717754106B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 rot="19438419">
            <a:off x="15147432" y="8842616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 rot="2407424">
            <a:off x="-235263" y="8916399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microsoft.com/office/2007/relationships/hdphoto" Target="../media/hdphoto2.wdp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58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70.png"/><Relationship Id="rId7" Type="http://schemas.openxmlformats.org/officeDocument/2006/relationships/image" Target="../media/image73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microsoft.com/office/2007/relationships/hdphoto" Target="../media/hdphoto3.wdp"/><Relationship Id="rId4" Type="http://schemas.openxmlformats.org/officeDocument/2006/relationships/image" Target="../media/image7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jpeg"/><Relationship Id="rId3" Type="http://schemas.openxmlformats.org/officeDocument/2006/relationships/image" Target="../media/image89.png"/><Relationship Id="rId7" Type="http://schemas.openxmlformats.org/officeDocument/2006/relationships/image" Target="../media/image30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90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96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5.wdp"/><Relationship Id="rId4" Type="http://schemas.openxmlformats.org/officeDocument/2006/relationships/image" Target="../media/image10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6.wdp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7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8.wdp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5486400" y="1257300"/>
            <a:ext cx="60644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자바 개발도구 </a:t>
            </a:r>
            <a:r>
              <a:rPr lang="en-US" altLang="ko-KR" sz="48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(JDK)</a:t>
            </a:r>
            <a:endParaRPr lang="ko-KR" altLang="en-US" sz="1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4038600" y="2893516"/>
            <a:ext cx="11658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java.exe</a:t>
            </a:r>
          </a:p>
          <a:p>
            <a:pPr marL="742950" indent="-742950">
              <a:buAutoNum type="arabicPeriod"/>
            </a:pP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Javac.exe</a:t>
            </a:r>
          </a:p>
          <a:p>
            <a:pPr marL="742950" indent="-742950">
              <a:buAutoNum type="arabicPeriod"/>
            </a:pP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Javap.exe</a:t>
            </a:r>
          </a:p>
          <a:p>
            <a:pPr marL="742950" indent="-742950">
              <a:buAutoNum type="arabicPeriod"/>
            </a:pP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Jar.exe</a:t>
            </a:r>
          </a:p>
          <a:p>
            <a:pPr marL="742950" indent="-742950">
              <a:buAutoNum type="arabicPeriod"/>
            </a:pP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JRE (JVM+API)</a:t>
            </a:r>
          </a:p>
        </p:txBody>
      </p:sp>
    </p:spTree>
    <p:extLst>
      <p:ext uri="{BB962C8B-B14F-4D97-AF65-F5344CB8AC3E}">
        <p14:creationId xmlns:p14="http://schemas.microsoft.com/office/powerpoint/2010/main" val="2830739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2604143" y="3913003"/>
            <a:ext cx="20778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.java</a:t>
            </a:r>
            <a:endParaRPr lang="ko-KR" altLang="en-US" sz="2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5" name="그룹 1008">
            <a:extLst>
              <a:ext uri="{FF2B5EF4-FFF2-40B4-BE49-F238E27FC236}">
                <a16:creationId xmlns:a16="http://schemas.microsoft.com/office/drawing/2014/main" xmlns="" id="{678F6342-C505-E8AD-ADA4-022CB2C2088E}"/>
              </a:ext>
            </a:extLst>
          </p:cNvPr>
          <p:cNvGrpSpPr/>
          <p:nvPr/>
        </p:nvGrpSpPr>
        <p:grpSpPr>
          <a:xfrm>
            <a:off x="5347343" y="4081164"/>
            <a:ext cx="720996" cy="587007"/>
            <a:chOff x="9011713" y="5350533"/>
            <a:chExt cx="720996" cy="587007"/>
          </a:xfrm>
        </p:grpSpPr>
        <p:grpSp>
          <p:nvGrpSpPr>
            <p:cNvPr id="6" name="그룹 1009">
              <a:extLst>
                <a:ext uri="{FF2B5EF4-FFF2-40B4-BE49-F238E27FC236}">
                  <a16:creationId xmlns:a16="http://schemas.microsoft.com/office/drawing/2014/main" xmlns="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1" name="Object 29">
                <a:extLst>
                  <a:ext uri="{FF2B5EF4-FFF2-40B4-BE49-F238E27FC236}">
                    <a16:creationId xmlns:a16="http://schemas.microsoft.com/office/drawing/2014/main" xmlns="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7" name="그룹 1010">
              <a:extLst>
                <a:ext uri="{FF2B5EF4-FFF2-40B4-BE49-F238E27FC236}">
                  <a16:creationId xmlns:a16="http://schemas.microsoft.com/office/drawing/2014/main" xmlns="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0" name="Object 32">
                <a:extLst>
                  <a:ext uri="{FF2B5EF4-FFF2-40B4-BE49-F238E27FC236}">
                    <a16:creationId xmlns:a16="http://schemas.microsoft.com/office/drawing/2014/main" xmlns="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1">
              <a:extLst>
                <a:ext uri="{FF2B5EF4-FFF2-40B4-BE49-F238E27FC236}">
                  <a16:creationId xmlns:a16="http://schemas.microsoft.com/office/drawing/2014/main" xmlns="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9" name="Object 35">
                <a:extLst>
                  <a:ext uri="{FF2B5EF4-FFF2-40B4-BE49-F238E27FC236}">
                    <a16:creationId xmlns:a16="http://schemas.microsoft.com/office/drawing/2014/main" xmlns="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6863239" y="3930167"/>
            <a:ext cx="24465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.class</a:t>
            </a:r>
            <a:endParaRPr lang="ko-KR" altLang="en-US" sz="2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3442343" y="2933700"/>
            <a:ext cx="53719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컴파일러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(javac.exe)</a:t>
            </a:r>
            <a:endParaRPr lang="ko-KR" altLang="en-US" sz="100" dirty="0">
              <a:solidFill>
                <a:schemeClr val="tx1">
                  <a:lumMod val="50000"/>
                  <a:lumOff val="50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14" name="그룹 1008">
            <a:extLst>
              <a:ext uri="{FF2B5EF4-FFF2-40B4-BE49-F238E27FC236}">
                <a16:creationId xmlns:a16="http://schemas.microsoft.com/office/drawing/2014/main" xmlns="" id="{678F6342-C505-E8AD-ADA4-022CB2C2088E}"/>
              </a:ext>
            </a:extLst>
          </p:cNvPr>
          <p:cNvGrpSpPr/>
          <p:nvPr/>
        </p:nvGrpSpPr>
        <p:grpSpPr>
          <a:xfrm>
            <a:off x="10265147" y="4076700"/>
            <a:ext cx="720996" cy="587007"/>
            <a:chOff x="9011713" y="5350533"/>
            <a:chExt cx="720996" cy="587007"/>
          </a:xfrm>
        </p:grpSpPr>
        <p:grpSp>
          <p:nvGrpSpPr>
            <p:cNvPr id="15" name="그룹 1009">
              <a:extLst>
                <a:ext uri="{FF2B5EF4-FFF2-40B4-BE49-F238E27FC236}">
                  <a16:creationId xmlns:a16="http://schemas.microsoft.com/office/drawing/2014/main" xmlns="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0" name="Object 29">
                <a:extLst>
                  <a:ext uri="{FF2B5EF4-FFF2-40B4-BE49-F238E27FC236}">
                    <a16:creationId xmlns:a16="http://schemas.microsoft.com/office/drawing/2014/main" xmlns="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6" name="그룹 1010">
              <a:extLst>
                <a:ext uri="{FF2B5EF4-FFF2-40B4-BE49-F238E27FC236}">
                  <a16:creationId xmlns:a16="http://schemas.microsoft.com/office/drawing/2014/main" xmlns="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9" name="Object 32">
                <a:extLst>
                  <a:ext uri="{FF2B5EF4-FFF2-40B4-BE49-F238E27FC236}">
                    <a16:creationId xmlns:a16="http://schemas.microsoft.com/office/drawing/2014/main" xmlns="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7" name="그룹 1011">
              <a:extLst>
                <a:ext uri="{FF2B5EF4-FFF2-40B4-BE49-F238E27FC236}">
                  <a16:creationId xmlns:a16="http://schemas.microsoft.com/office/drawing/2014/main" xmlns="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8" name="Object 35">
                <a:extLst>
                  <a:ext uri="{FF2B5EF4-FFF2-40B4-BE49-F238E27FC236}">
                    <a16:creationId xmlns:a16="http://schemas.microsoft.com/office/drawing/2014/main" xmlns="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9306852" y="2933700"/>
            <a:ext cx="40414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실행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(java.exe)</a:t>
            </a:r>
            <a:endParaRPr lang="ko-KR" altLang="en-US" sz="100" dirty="0">
              <a:solidFill>
                <a:schemeClr val="tx1">
                  <a:lumMod val="50000"/>
                  <a:lumOff val="50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11816239" y="3924300"/>
            <a:ext cx="41857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바이너리파일</a:t>
            </a:r>
            <a:endParaRPr lang="ko-KR" altLang="en-US" sz="2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1324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530786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개발환경 구축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D194A0BC-2A9B-F016-F6EA-31F413090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314700"/>
            <a:ext cx="6672549" cy="30099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4921FD2A-ACEF-D4E1-7938-83E69E8E1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9800" y="1714500"/>
            <a:ext cx="6858002" cy="5702302"/>
          </a:xfrm>
          <a:prstGeom prst="rect">
            <a:avLst/>
          </a:prstGeom>
        </p:spPr>
      </p:pic>
      <p:grpSp>
        <p:nvGrpSpPr>
          <p:cNvPr id="6" name="그룹 1008">
            <a:extLst>
              <a:ext uri="{FF2B5EF4-FFF2-40B4-BE49-F238E27FC236}">
                <a16:creationId xmlns:a16="http://schemas.microsoft.com/office/drawing/2014/main" xmlns="" id="{678F6342-C505-E8AD-ADA4-022CB2C2088E}"/>
              </a:ext>
            </a:extLst>
          </p:cNvPr>
          <p:cNvGrpSpPr/>
          <p:nvPr/>
        </p:nvGrpSpPr>
        <p:grpSpPr>
          <a:xfrm>
            <a:off x="8081176" y="4565651"/>
            <a:ext cx="720996" cy="587007"/>
            <a:chOff x="9011713" y="5350533"/>
            <a:chExt cx="720996" cy="587007"/>
          </a:xfrm>
        </p:grpSpPr>
        <p:grpSp>
          <p:nvGrpSpPr>
            <p:cNvPr id="8" name="그룹 1009">
              <a:extLst>
                <a:ext uri="{FF2B5EF4-FFF2-40B4-BE49-F238E27FC236}">
                  <a16:creationId xmlns:a16="http://schemas.microsoft.com/office/drawing/2014/main" xmlns="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4" name="Object 29">
                <a:extLst>
                  <a:ext uri="{FF2B5EF4-FFF2-40B4-BE49-F238E27FC236}">
                    <a16:creationId xmlns:a16="http://schemas.microsoft.com/office/drawing/2014/main" xmlns="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0">
              <a:extLst>
                <a:ext uri="{FF2B5EF4-FFF2-40B4-BE49-F238E27FC236}">
                  <a16:creationId xmlns:a16="http://schemas.microsoft.com/office/drawing/2014/main" xmlns="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3" name="Object 32">
                <a:extLst>
                  <a:ext uri="{FF2B5EF4-FFF2-40B4-BE49-F238E27FC236}">
                    <a16:creationId xmlns:a16="http://schemas.microsoft.com/office/drawing/2014/main" xmlns="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1" name="그룹 1011">
              <a:extLst>
                <a:ext uri="{FF2B5EF4-FFF2-40B4-BE49-F238E27FC236}">
                  <a16:creationId xmlns:a16="http://schemas.microsoft.com/office/drawing/2014/main" xmlns="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2" name="Object 35">
                <a:extLst>
                  <a:ext uri="{FF2B5EF4-FFF2-40B4-BE49-F238E27FC236}">
                    <a16:creationId xmlns:a16="http://schemas.microsoft.com/office/drawing/2014/main" xmlns="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80935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8034EABB-889D-8528-A2F9-D6B5FDBAD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104900"/>
            <a:ext cx="6666677" cy="67818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19E753A8-B9EA-F050-64D9-834E1FD20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400" y="952500"/>
            <a:ext cx="8735178" cy="67818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533400" y="2400300"/>
            <a:ext cx="4038600" cy="838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0591800" y="6894286"/>
            <a:ext cx="5943600" cy="838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576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B3280BF9-66F2-3D60-3CAF-80EF3F018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562100"/>
            <a:ext cx="9324975" cy="549592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9220200" y="6705600"/>
            <a:ext cx="1752600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55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0B2E0D05-33A7-02FD-9213-883D4B7AD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781300"/>
            <a:ext cx="7494842" cy="332422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4FA74B91-A930-D26C-4562-75DEA658A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1600200"/>
            <a:ext cx="7448550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28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57300"/>
            <a:ext cx="10305535" cy="20574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52400" y="2076450"/>
            <a:ext cx="1752600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6324601" y="2076450"/>
            <a:ext cx="2209800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0400" y="952500"/>
            <a:ext cx="6972300" cy="75438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5849600" y="8077200"/>
            <a:ext cx="914400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29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800100"/>
            <a:ext cx="6142264" cy="2819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914900"/>
            <a:ext cx="9116085" cy="3276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9800" y="315686"/>
            <a:ext cx="7563359" cy="879021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1398050" y="3200400"/>
            <a:ext cx="717750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2115800" y="3390900"/>
            <a:ext cx="838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2980720" y="3200400"/>
            <a:ext cx="4898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클래스명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하고싶은대로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1321850" y="6134100"/>
            <a:ext cx="717750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2115800" y="6324600"/>
            <a:ext cx="838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3008030" y="5829300"/>
            <a:ext cx="4898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엔트리포인트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반드시 체크해야 실행된다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1425360" y="2171700"/>
            <a:ext cx="717750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2143110" y="2362200"/>
            <a:ext cx="838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3008030" y="2171700"/>
            <a:ext cx="3527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패키지명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강의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657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266700"/>
            <a:ext cx="7637804" cy="4191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6134100"/>
            <a:ext cx="9042295" cy="3581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8712147" y="4544007"/>
            <a:ext cx="3135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실행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(F11)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9" name="그룹 1008">
            <a:extLst>
              <a:ext uri="{FF2B5EF4-FFF2-40B4-BE49-F238E27FC236}">
                <a16:creationId xmlns:a16="http://schemas.microsoft.com/office/drawing/2014/main" xmlns="" id="{E395BDE3-2EDE-065D-70E8-56E348228ACF}"/>
              </a:ext>
            </a:extLst>
          </p:cNvPr>
          <p:cNvGrpSpPr/>
          <p:nvPr/>
        </p:nvGrpSpPr>
        <p:grpSpPr>
          <a:xfrm rot="5400000">
            <a:off x="6867206" y="4611002"/>
            <a:ext cx="720996" cy="587007"/>
            <a:chOff x="9011713" y="5350533"/>
            <a:chExt cx="720996" cy="587007"/>
          </a:xfrm>
        </p:grpSpPr>
        <p:grpSp>
          <p:nvGrpSpPr>
            <p:cNvPr id="10" name="그룹 1009">
              <a:extLst>
                <a:ext uri="{FF2B5EF4-FFF2-40B4-BE49-F238E27FC236}">
                  <a16:creationId xmlns:a16="http://schemas.microsoft.com/office/drawing/2014/main" xmlns="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5" name="Object 29">
                <a:extLst>
                  <a:ext uri="{FF2B5EF4-FFF2-40B4-BE49-F238E27FC236}">
                    <a16:creationId xmlns:a16="http://schemas.microsoft.com/office/drawing/2014/main" xmlns="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1" name="그룹 1010">
              <a:extLst>
                <a:ext uri="{FF2B5EF4-FFF2-40B4-BE49-F238E27FC236}">
                  <a16:creationId xmlns:a16="http://schemas.microsoft.com/office/drawing/2014/main" xmlns="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4" name="Object 32">
                <a:extLst>
                  <a:ext uri="{FF2B5EF4-FFF2-40B4-BE49-F238E27FC236}">
                    <a16:creationId xmlns:a16="http://schemas.microsoft.com/office/drawing/2014/main" xmlns="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2" name="그룹 1011">
              <a:extLst>
                <a:ext uri="{FF2B5EF4-FFF2-40B4-BE49-F238E27FC236}">
                  <a16:creationId xmlns:a16="http://schemas.microsoft.com/office/drawing/2014/main" xmlns="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3" name="Object 35">
                <a:extLst>
                  <a:ext uri="{FF2B5EF4-FFF2-40B4-BE49-F238E27FC236}">
                    <a16:creationId xmlns:a16="http://schemas.microsoft.com/office/drawing/2014/main" xmlns="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84124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F88F580-08BE-88C2-D640-13F0026591CB}"/>
              </a:ext>
            </a:extLst>
          </p:cNvPr>
          <p:cNvSpPr txBox="1"/>
          <p:nvPr/>
        </p:nvSpPr>
        <p:spPr>
          <a:xfrm>
            <a:off x="11034546" y="1530396"/>
            <a:ext cx="55515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Part01 </a:t>
            </a:r>
            <a:r>
              <a:rPr lang="ko-KR" altLang="en-US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변수</a:t>
            </a:r>
            <a:endParaRPr lang="ko-KR" altLang="en-US" sz="72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31758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 및 강의소개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26661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개발환경 구축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:a16="http://schemas.microsoft.com/office/drawing/2014/main" xmlns="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22717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변수의 타입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Object 18">
            <a:extLst>
              <a:ext uri="{FF2B5EF4-FFF2-40B4-BE49-F238E27FC236}">
                <a16:creationId xmlns:a16="http://schemas.microsoft.com/office/drawing/2014/main" xmlns="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 자료형과 참조형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2247900"/>
            <a:ext cx="9026496" cy="4953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5943600" y="2318657"/>
            <a:ext cx="717750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661350" y="2509157"/>
            <a:ext cx="838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7499550" y="2247900"/>
            <a:ext cx="10788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패키지명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클래스를 분류하는 폴더 같은 역할이다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6781800" y="3009900"/>
            <a:ext cx="717750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499550" y="3158226"/>
            <a:ext cx="838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8337750" y="2896969"/>
            <a:ext cx="9950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클래스명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객체지향언어의 핵심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파일명과 동일해야함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5359330" y="3733800"/>
            <a:ext cx="6223070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1582400" y="4152900"/>
            <a:ext cx="3143121" cy="12813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1047527" y="5510653"/>
            <a:ext cx="7470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엔트리포인트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프로그램의 시작 지점 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5715000" y="4412676"/>
            <a:ext cx="6223070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369274" y="4862619"/>
            <a:ext cx="130276" cy="15762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096000" y="6428642"/>
            <a:ext cx="1021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모니터로 데이터를 표시해주는 표준 입출력 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함수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223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914400" y="419100"/>
            <a:ext cx="120052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학습을 위한 패키지 사용법과 메서드 간단 사용법</a:t>
            </a:r>
            <a:endParaRPr lang="ko-KR" altLang="en-US" sz="3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1333500"/>
            <a:ext cx="8541055" cy="350520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619252" y="154373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5614913" y="2628900"/>
            <a:ext cx="1524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2914652" y="1238934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src 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우클릭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143000" y="1943100"/>
            <a:ext cx="10668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381000" y="1562100"/>
            <a:ext cx="10668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5305" y="1238934"/>
            <a:ext cx="3162448" cy="3822959"/>
          </a:xfrm>
          <a:prstGeom prst="rect">
            <a:avLst/>
          </a:prstGeom>
        </p:spPr>
      </p:pic>
      <p:grpSp>
        <p:nvGrpSpPr>
          <p:cNvPr id="14" name="그룹 1008">
            <a:extLst>
              <a:ext uri="{FF2B5EF4-FFF2-40B4-BE49-F238E27FC236}">
                <a16:creationId xmlns:a16="http://schemas.microsoft.com/office/drawing/2014/main" xmlns="" id="{678F6342-C505-E8AD-ADA4-022CB2C2088E}"/>
              </a:ext>
            </a:extLst>
          </p:cNvPr>
          <p:cNvGrpSpPr/>
          <p:nvPr/>
        </p:nvGrpSpPr>
        <p:grpSpPr>
          <a:xfrm>
            <a:off x="9857866" y="2792596"/>
            <a:ext cx="720996" cy="587007"/>
            <a:chOff x="9011713" y="5350533"/>
            <a:chExt cx="720996" cy="587007"/>
          </a:xfrm>
        </p:grpSpPr>
        <p:grpSp>
          <p:nvGrpSpPr>
            <p:cNvPr id="15" name="그룹 1009">
              <a:extLst>
                <a:ext uri="{FF2B5EF4-FFF2-40B4-BE49-F238E27FC236}">
                  <a16:creationId xmlns:a16="http://schemas.microsoft.com/office/drawing/2014/main" xmlns="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0" name="Object 29">
                <a:extLst>
                  <a:ext uri="{FF2B5EF4-FFF2-40B4-BE49-F238E27FC236}">
                    <a16:creationId xmlns:a16="http://schemas.microsoft.com/office/drawing/2014/main" xmlns="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6" name="그룹 1010">
              <a:extLst>
                <a:ext uri="{FF2B5EF4-FFF2-40B4-BE49-F238E27FC236}">
                  <a16:creationId xmlns:a16="http://schemas.microsoft.com/office/drawing/2014/main" xmlns="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9" name="Object 32">
                <a:extLst>
                  <a:ext uri="{FF2B5EF4-FFF2-40B4-BE49-F238E27FC236}">
                    <a16:creationId xmlns:a16="http://schemas.microsoft.com/office/drawing/2014/main" xmlns="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7" name="그룹 1011">
              <a:extLst>
                <a:ext uri="{FF2B5EF4-FFF2-40B4-BE49-F238E27FC236}">
                  <a16:creationId xmlns:a16="http://schemas.microsoft.com/office/drawing/2014/main" xmlns="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8" name="Object 35">
                <a:extLst>
                  <a:ext uri="{FF2B5EF4-FFF2-40B4-BE49-F238E27FC236}">
                    <a16:creationId xmlns:a16="http://schemas.microsoft.com/office/drawing/2014/main" xmlns="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21" name="그림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799" y="5238065"/>
            <a:ext cx="8450740" cy="4629835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5791200" y="7505700"/>
            <a:ext cx="1752600" cy="609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7620000" y="7200900"/>
            <a:ext cx="1021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실무에서의 명명규칙과는 동떨어지나 실습의 편의를 위한 명명규칙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463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2057400" y="1714500"/>
            <a:ext cx="13590580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44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Hello </a:t>
            </a:r>
            <a:r>
              <a:rPr lang="en-US" altLang="ko-KR" sz="44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World! </a:t>
            </a:r>
            <a:r>
              <a:rPr lang="ko-KR" altLang="en-US" sz="44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출력하는 프로그램을 만들어 </a:t>
            </a:r>
            <a:r>
              <a:rPr lang="ko-KR" altLang="en-US" sz="44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보자</a:t>
            </a:r>
            <a:endParaRPr lang="en-US" altLang="ko-KR" sz="4400" smtClean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메서드 이름을 실습문제</a:t>
            </a:r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1_1() </a:t>
            </a:r>
            <a:r>
              <a:rPr lang="ko-KR" altLang="en-US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만들자</a:t>
            </a:r>
            <a:endParaRPr lang="en-US" altLang="ko-KR" sz="3200" smtClean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440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990600" y="495300"/>
            <a:ext cx="31806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smtClean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mtClean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</a:t>
            </a:r>
            <a:endParaRPr lang="ko-KR" altLang="en-US" sz="7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2057400" y="5600700"/>
            <a:ext cx="13898357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2.Hello </a:t>
            </a:r>
            <a:r>
              <a:rPr lang="en-US" altLang="ko-KR" sz="44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World! </a:t>
            </a:r>
            <a:r>
              <a:rPr lang="ko-KR" altLang="en-US" sz="44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외에 다른 문구로 변경하여 실행해보자</a:t>
            </a:r>
            <a:endParaRPr lang="en-US" altLang="ko-KR" sz="3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메서드 </a:t>
            </a: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이름을 실습문제</a:t>
            </a:r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1_2() </a:t>
            </a:r>
            <a:r>
              <a:rPr lang="ko-KR" altLang="en-US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만들자</a:t>
            </a:r>
            <a:endParaRPr lang="en-US" altLang="ko-KR" sz="320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3575" y="3162300"/>
            <a:ext cx="8001000" cy="1143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95800" y="3162300"/>
            <a:ext cx="8001000" cy="1143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3575" y="7200899"/>
            <a:ext cx="9157315" cy="166895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95800" y="7200900"/>
            <a:ext cx="9157315" cy="166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85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xmlns="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xmlns="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xmlns="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xmlns="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xmlns="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xmlns="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xmlns="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xmlns="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xmlns="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D99763A-FC24-23F5-5BA9-D7B042E0F323}"/>
              </a:ext>
            </a:extLst>
          </p:cNvPr>
          <p:cNvSpPr txBox="1"/>
          <p:nvPr/>
        </p:nvSpPr>
        <p:spPr>
          <a:xfrm>
            <a:off x="13335000" y="5254704"/>
            <a:ext cx="449353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변수의 타입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7086600" y="2324100"/>
            <a:ext cx="388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Y = x+1</a:t>
            </a:r>
            <a:endParaRPr lang="en-US" altLang="ko-KR" sz="7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2819400" y="6438900"/>
            <a:ext cx="1333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 </a:t>
            </a:r>
            <a:r>
              <a:rPr lang="en-US" altLang="ko-KR" sz="7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7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하나의 값을 저장하는 공간</a:t>
            </a:r>
            <a:endParaRPr lang="en-US" altLang="ko-KR" sz="7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0168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029" y="408758"/>
            <a:ext cx="5169354" cy="206774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353" y="5802087"/>
            <a:ext cx="8118088" cy="19812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4419600" y="1129725"/>
            <a:ext cx="12954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3962400" y="2120325"/>
            <a:ext cx="685800" cy="1447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2743200" y="3796725"/>
            <a:ext cx="190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변수타입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5909583" y="1129725"/>
            <a:ext cx="1108983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7292661" y="6438900"/>
            <a:ext cx="873512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8387826" y="6447971"/>
            <a:ext cx="873512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5943599" y="3796725"/>
            <a:ext cx="1668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변수명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6618006" y="1891725"/>
            <a:ext cx="227781" cy="1676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748634" y="7200900"/>
            <a:ext cx="414475" cy="1676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7612329" y="9105900"/>
            <a:ext cx="25848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대입연산자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0100583" y="8515682"/>
            <a:ext cx="643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값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969796" y="7193643"/>
            <a:ext cx="1227431" cy="12355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7239001" y="1104900"/>
            <a:ext cx="509634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8195583" y="38481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세미콜론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문장의 끝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554210" y="1891725"/>
            <a:ext cx="1315780" cy="1727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2685481" y="6585282"/>
            <a:ext cx="11030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age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3792200" y="6515100"/>
            <a:ext cx="990600" cy="730494"/>
          </a:xfrm>
          <a:prstGeom prst="rect">
            <a:avLst/>
          </a:prstGeom>
          <a:noFill/>
          <a:ln>
            <a:solidFill>
              <a:srgbClr val="4C50BC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3908319" y="6616125"/>
            <a:ext cx="7982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5862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20" grpId="0"/>
      <p:bldP spid="21" grpId="0"/>
      <p:bldP spid="29" grpId="0"/>
      <p:bldP spid="30" grpId="0" animBg="1"/>
      <p:bldP spid="3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495300"/>
            <a:ext cx="10527632" cy="3200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3048000" y="4076700"/>
            <a:ext cx="1424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한번에 여러 개의 변수 선언 및 초기화도 가능하다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5067300"/>
            <a:ext cx="6001657" cy="36373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3048000" y="9113103"/>
            <a:ext cx="1310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선언과 초기화를 따로 해줘도 된다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108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2324100"/>
            <a:ext cx="10250521" cy="3429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2819400" y="7429500"/>
            <a:ext cx="1310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변수에 담긴 값을 화면에 출력할수 있다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545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952500"/>
            <a:ext cx="9526030" cy="4419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2209800" y="6210300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AutoNum type="arabicPeriod"/>
            </a:pP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값을 읽어온다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914400" indent="-914400">
              <a:buAutoNum type="arabicPeriod"/>
            </a:pP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30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더한다</a:t>
            </a:r>
            <a:endParaRPr lang="en-US" altLang="ko-KR" sz="4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914400" indent="-914400">
              <a:buAutoNum type="arabicPeriod"/>
            </a:pP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더한결과를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저장한다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863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647700"/>
            <a:ext cx="8915400" cy="7951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66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D19D88B-9541-32D7-90F1-0C45C993E21C}"/>
              </a:ext>
            </a:extLst>
          </p:cNvPr>
          <p:cNvSpPr txBox="1"/>
          <p:nvPr/>
        </p:nvSpPr>
        <p:spPr>
          <a:xfrm>
            <a:off x="10591800" y="5254704"/>
            <a:ext cx="659667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 및 강의 소개</a:t>
            </a:r>
            <a:endParaRPr lang="en-US" altLang="ko-KR" sz="660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324100"/>
            <a:ext cx="13246443" cy="2438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905000" y="5676900"/>
            <a:ext cx="1525235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 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 ‘a’</a:t>
            </a:r>
          </a:p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문자열 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“2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개이상의문자입니다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.”</a:t>
            </a:r>
          </a:p>
          <a:p>
            <a:endParaRPr lang="en-US" altLang="ko-KR" sz="4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+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연산자를 이용해 한번에 붙여서 출력 가능하다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776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1981200" y="800100"/>
            <a:ext cx="41024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변수명 규칙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828800" y="2817316"/>
            <a:ext cx="153924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대소문자가 구분된다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44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자바에서 미리 지정한 예약어는 </a:t>
            </a:r>
            <a:r>
              <a:rPr lang="ko-KR" altLang="en-US" sz="44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사용할수 없다</a:t>
            </a:r>
            <a:r>
              <a:rPr lang="en-US" altLang="ko-KR" sz="44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4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(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예약어 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문법적 의미를 지닌 단어들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endParaRPr lang="en-US" altLang="ko-KR" sz="44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숫자로 시작할수 없다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endParaRPr lang="en-US" altLang="ko-KR" sz="44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4. 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특수문자는 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_ 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$ 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 사용 가능하다</a:t>
            </a:r>
            <a:endParaRPr lang="en-US" altLang="ko-KR" sz="44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218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609600" y="495300"/>
            <a:ext cx="55835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변수명 권장사항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2323392" y="1485900"/>
            <a:ext cx="132214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파스칼 규칙</a:t>
            </a:r>
            <a:endParaRPr lang="en-US" altLang="ko-KR" sz="36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- 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단어마다 첫글자를 대문자로 한다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- Student, Apple, Car, HttpUrlConnectoin</a:t>
            </a:r>
          </a:p>
          <a:p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- 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 이름을 지을때 사용 한다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2362200" y="4054376"/>
            <a:ext cx="132214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카멜 규칙</a:t>
            </a:r>
            <a:endParaRPr lang="en-US" altLang="ko-KR" sz="36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- 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파스칼규칙에서 첫글자를 소문자로 바꾼다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- student, apple, httpUrlConnectoin</a:t>
            </a:r>
          </a:p>
          <a:p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- 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변수명에 사용 한다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2362200" y="6972300"/>
            <a:ext cx="1143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상수는 모두 대문자로 적는다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.(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값이 바뀌지않는 변수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- MAX, MIN, HEIGHT</a:t>
            </a:r>
            <a:endParaRPr lang="en-US" altLang="ko-KR" sz="36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911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1600200" y="342900"/>
            <a:ext cx="16658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주석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815763"/>
            <a:ext cx="7696200" cy="808101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1" y="1803063"/>
            <a:ext cx="10267400" cy="608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88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447800" y="1409700"/>
            <a:ext cx="1463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age </a:t>
            </a:r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변수를 선언하여 나이를 </a:t>
            </a: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저장후</a:t>
            </a: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System.out.println();  </a:t>
            </a:r>
          </a:p>
          <a:p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</a:t>
            </a:r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활용하여 나이를 출력해보자</a:t>
            </a: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990600" y="389810"/>
            <a:ext cx="33137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smtClean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</a:t>
            </a:r>
            <a:endParaRPr lang="ko-KR" altLang="en-US" sz="7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447800" y="4886861"/>
            <a:ext cx="16306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a=10, b=50 </a:t>
            </a: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 두개를 선언하고 두 변수의 값을 서로 바꾼후 출력해보자</a:t>
            </a:r>
            <a:endParaRPr lang="en-US" altLang="ko-KR" sz="3600" smtClean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hint: </a:t>
            </a:r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하나의 임시변수를 사용해야 한다</a:t>
            </a:r>
            <a:endParaRPr lang="en-US" altLang="ko-KR" sz="3200" smtClean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a=50;    b=10;  </a:t>
            </a:r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이렇게 직접 대입하는것은 금지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2754384"/>
            <a:ext cx="2514600" cy="170343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676" y="2771519"/>
            <a:ext cx="6639424" cy="141946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 radius="1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81848" y="2803149"/>
            <a:ext cx="6639424" cy="141946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82200" y="6721173"/>
            <a:ext cx="4648200" cy="193858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02898" y="6518077"/>
            <a:ext cx="7806149" cy="334982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24000" y="6515100"/>
            <a:ext cx="7806149" cy="334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81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>
            <a:extLst>
              <a:ext uri="{FF2B5EF4-FFF2-40B4-BE49-F238E27FC236}">
                <a16:creationId xmlns:a16="http://schemas.microsoft.com/office/drawing/2014/main" xmlns="" id="{EB9768FE-76B0-709F-3C4D-0ECBB41147C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68058" y="2416536"/>
            <a:ext cx="3183528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xmlns="" id="{0637F47C-891C-2B90-8647-32B84C264D42}"/>
              </a:ext>
            </a:extLst>
          </p:cNvPr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xmlns="" id="{710F969D-8259-9328-33C3-C6DB500C6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xmlns="" id="{A87796A8-251B-F38A-5AE9-11F8D847B25D}"/>
              </a:ext>
            </a:extLst>
          </p:cNvPr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xmlns="" id="{9E806C19-D323-E705-F3B8-EEABB39F0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xmlns="" id="{701795E0-24B6-38E6-7308-FED7AD2B6900}"/>
              </a:ext>
            </a:extLst>
          </p:cNvPr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xmlns="" id="{D8C68167-7FB5-1F8E-D53C-DEA682F46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xmlns="" id="{03226A72-764D-99F3-A14F-47C351CB448B}"/>
              </a:ext>
            </a:extLst>
          </p:cNvPr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xmlns="" id="{77C5B9A8-AEBA-093B-4CD6-4F1ECF519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44AB10B-96D7-19D1-5C7A-D2761E62F16E}"/>
              </a:ext>
            </a:extLst>
          </p:cNvPr>
          <p:cNvSpPr txBox="1"/>
          <p:nvPr/>
        </p:nvSpPr>
        <p:spPr>
          <a:xfrm>
            <a:off x="2172958" y="5295900"/>
            <a:ext cx="798808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기본자료형 과 참조형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978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3829" y="2948183"/>
            <a:ext cx="5169354" cy="206774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7772400" y="3669150"/>
            <a:ext cx="12954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7315200" y="4659750"/>
            <a:ext cx="685800" cy="1447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096000" y="6336150"/>
            <a:ext cx="190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변수타입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980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1600200" y="342900"/>
            <a:ext cx="38876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변수의타입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5" name="그룹 1018">
            <a:extLst>
              <a:ext uri="{FF2B5EF4-FFF2-40B4-BE49-F238E27FC236}">
                <a16:creationId xmlns:a16="http://schemas.microsoft.com/office/drawing/2014/main" xmlns="" id="{BE4AAF13-A11B-7E60-33C1-D156A6926154}"/>
              </a:ext>
            </a:extLst>
          </p:cNvPr>
          <p:cNvGrpSpPr/>
          <p:nvPr/>
        </p:nvGrpSpPr>
        <p:grpSpPr>
          <a:xfrm>
            <a:off x="990600" y="4257814"/>
            <a:ext cx="3393622" cy="1114286"/>
            <a:chOff x="2803727" y="4828571"/>
            <a:chExt cx="3393622" cy="1114286"/>
          </a:xfrm>
        </p:grpSpPr>
        <p:pic>
          <p:nvPicPr>
            <p:cNvPr id="6" name="Object 61">
              <a:extLst>
                <a:ext uri="{FF2B5EF4-FFF2-40B4-BE49-F238E27FC236}">
                  <a16:creationId xmlns:a16="http://schemas.microsoft.com/office/drawing/2014/main" xmlns="" id="{125B2204-5CAB-AF42-4145-B61B7DFFDB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7" name="그룹 1021">
            <a:extLst>
              <a:ext uri="{FF2B5EF4-FFF2-40B4-BE49-F238E27FC236}">
                <a16:creationId xmlns:a16="http://schemas.microsoft.com/office/drawing/2014/main" xmlns="" id="{DAE466EB-8914-A47B-444E-4C193B0D877A}"/>
              </a:ext>
            </a:extLst>
          </p:cNvPr>
          <p:cNvGrpSpPr/>
          <p:nvPr/>
        </p:nvGrpSpPr>
        <p:grpSpPr>
          <a:xfrm>
            <a:off x="5632919" y="4257814"/>
            <a:ext cx="3393622" cy="1114286"/>
            <a:chOff x="7446046" y="4828571"/>
            <a:chExt cx="3393622" cy="1114286"/>
          </a:xfrm>
        </p:grpSpPr>
        <p:pic>
          <p:nvPicPr>
            <p:cNvPr id="8" name="Object 71">
              <a:extLst>
                <a:ext uri="{FF2B5EF4-FFF2-40B4-BE49-F238E27FC236}">
                  <a16:creationId xmlns:a16="http://schemas.microsoft.com/office/drawing/2014/main" xmlns="" id="{44802802-8C0A-9B02-4940-D16EEB7C2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9" name="그룹 1024">
            <a:extLst>
              <a:ext uri="{FF2B5EF4-FFF2-40B4-BE49-F238E27FC236}">
                <a16:creationId xmlns:a16="http://schemas.microsoft.com/office/drawing/2014/main" xmlns="" id="{48B1F9B2-501C-80B7-7C7B-CFA80857C34A}"/>
              </a:ext>
            </a:extLst>
          </p:cNvPr>
          <p:cNvGrpSpPr/>
          <p:nvPr/>
        </p:nvGrpSpPr>
        <p:grpSpPr>
          <a:xfrm>
            <a:off x="13455973" y="1943100"/>
            <a:ext cx="3393622" cy="1114286"/>
            <a:chOff x="12088365" y="4828571"/>
            <a:chExt cx="3393622" cy="1114286"/>
          </a:xfrm>
        </p:grpSpPr>
        <p:pic>
          <p:nvPicPr>
            <p:cNvPr id="10" name="Object 81">
              <a:extLst>
                <a:ext uri="{FF2B5EF4-FFF2-40B4-BE49-F238E27FC236}">
                  <a16:creationId xmlns:a16="http://schemas.microsoft.com/office/drawing/2014/main" xmlns="" id="{A427AC54-6F46-2451-454E-795C01637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EDAA912-8FA0-0F11-119B-EA9F8B36A489}"/>
              </a:ext>
            </a:extLst>
          </p:cNvPr>
          <p:cNvSpPr txBox="1"/>
          <p:nvPr/>
        </p:nvSpPr>
        <p:spPr>
          <a:xfrm>
            <a:off x="1143000" y="4558725"/>
            <a:ext cx="3278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 </a:t>
            </a:r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‘a’ ‘1’ “abc”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0E9E326-9165-4EB7-F036-2D0C3593471A}"/>
              </a:ext>
            </a:extLst>
          </p:cNvPr>
          <p:cNvSpPr txBox="1"/>
          <p:nvPr/>
        </p:nvSpPr>
        <p:spPr>
          <a:xfrm>
            <a:off x="6781800" y="4497169"/>
            <a:ext cx="1072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숫자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A827F657-20B0-7A83-02DD-3C1A851412BF}"/>
              </a:ext>
            </a:extLst>
          </p:cNvPr>
          <p:cNvSpPr txBox="1"/>
          <p:nvPr/>
        </p:nvSpPr>
        <p:spPr>
          <a:xfrm>
            <a:off x="14382135" y="2162258"/>
            <a:ext cx="1516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참조형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6C0677B1-2150-0DB1-2BB2-EE13A87409E9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2687411" y="3100457"/>
            <a:ext cx="2265589" cy="11573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B773A3B5-3F30-19DC-A062-3EA5F2503987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5237389" y="3057386"/>
            <a:ext cx="2192986" cy="11281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8" name="그룹 1024">
            <a:extLst>
              <a:ext uri="{FF2B5EF4-FFF2-40B4-BE49-F238E27FC236}">
                <a16:creationId xmlns:a16="http://schemas.microsoft.com/office/drawing/2014/main" xmlns="" id="{48B1F9B2-501C-80B7-7C7B-CFA80857C34A}"/>
              </a:ext>
            </a:extLst>
          </p:cNvPr>
          <p:cNvGrpSpPr/>
          <p:nvPr/>
        </p:nvGrpSpPr>
        <p:grpSpPr>
          <a:xfrm>
            <a:off x="3038443" y="6543814"/>
            <a:ext cx="3393622" cy="1114286"/>
            <a:chOff x="12088365" y="4828571"/>
            <a:chExt cx="3393622" cy="1114286"/>
          </a:xfrm>
        </p:grpSpPr>
        <p:pic>
          <p:nvPicPr>
            <p:cNvPr id="19" name="Object 81">
              <a:extLst>
                <a:ext uri="{FF2B5EF4-FFF2-40B4-BE49-F238E27FC236}">
                  <a16:creationId xmlns:a16="http://schemas.microsoft.com/office/drawing/2014/main" xmlns="" id="{A427AC54-6F46-2451-454E-795C01637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A827F657-20B0-7A83-02DD-3C1A851412BF}"/>
              </a:ext>
            </a:extLst>
          </p:cNvPr>
          <p:cNvSpPr txBox="1"/>
          <p:nvPr/>
        </p:nvSpPr>
        <p:spPr>
          <a:xfrm>
            <a:off x="3276600" y="6783169"/>
            <a:ext cx="2941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정수 </a:t>
            </a:r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1, 0 ,-13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1" name="그룹 1024">
            <a:extLst>
              <a:ext uri="{FF2B5EF4-FFF2-40B4-BE49-F238E27FC236}">
                <a16:creationId xmlns:a16="http://schemas.microsoft.com/office/drawing/2014/main" xmlns="" id="{48B1F9B2-501C-80B7-7C7B-CFA80857C34A}"/>
              </a:ext>
            </a:extLst>
          </p:cNvPr>
          <p:cNvGrpSpPr/>
          <p:nvPr/>
        </p:nvGrpSpPr>
        <p:grpSpPr>
          <a:xfrm>
            <a:off x="8264978" y="6591300"/>
            <a:ext cx="3393622" cy="1114286"/>
            <a:chOff x="12088365" y="4828571"/>
            <a:chExt cx="3393622" cy="1114286"/>
          </a:xfrm>
        </p:grpSpPr>
        <p:pic>
          <p:nvPicPr>
            <p:cNvPr id="22" name="Object 81">
              <a:extLst>
                <a:ext uri="{FF2B5EF4-FFF2-40B4-BE49-F238E27FC236}">
                  <a16:creationId xmlns:a16="http://schemas.microsoft.com/office/drawing/2014/main" xmlns="" id="{A427AC54-6F46-2451-454E-795C01637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A827F657-20B0-7A83-02DD-3C1A851412BF}"/>
              </a:ext>
            </a:extLst>
          </p:cNvPr>
          <p:cNvSpPr txBox="1"/>
          <p:nvPr/>
        </p:nvSpPr>
        <p:spPr>
          <a:xfrm>
            <a:off x="8900655" y="6859369"/>
            <a:ext cx="2148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실수 </a:t>
            </a:r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3.14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4" name="그룹 1024">
            <a:extLst>
              <a:ext uri="{FF2B5EF4-FFF2-40B4-BE49-F238E27FC236}">
                <a16:creationId xmlns:a16="http://schemas.microsoft.com/office/drawing/2014/main" xmlns="" id="{48B1F9B2-501C-80B7-7C7B-CFA80857C34A}"/>
              </a:ext>
            </a:extLst>
          </p:cNvPr>
          <p:cNvGrpSpPr/>
          <p:nvPr/>
        </p:nvGrpSpPr>
        <p:grpSpPr>
          <a:xfrm>
            <a:off x="3540578" y="1943100"/>
            <a:ext cx="3393622" cy="1114286"/>
            <a:chOff x="12088365" y="4828571"/>
            <a:chExt cx="3393622" cy="1114286"/>
          </a:xfrm>
        </p:grpSpPr>
        <p:pic>
          <p:nvPicPr>
            <p:cNvPr id="25" name="Object 81">
              <a:extLst>
                <a:ext uri="{FF2B5EF4-FFF2-40B4-BE49-F238E27FC236}">
                  <a16:creationId xmlns:a16="http://schemas.microsoft.com/office/drawing/2014/main" xmlns="" id="{A427AC54-6F46-2451-454E-795C01637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827F657-20B0-7A83-02DD-3C1A851412BF}"/>
              </a:ext>
            </a:extLst>
          </p:cNvPr>
          <p:cNvSpPr txBox="1"/>
          <p:nvPr/>
        </p:nvSpPr>
        <p:spPr>
          <a:xfrm>
            <a:off x="4419600" y="2162258"/>
            <a:ext cx="1516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기본형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6C0677B1-2150-0DB1-2BB2-EE13A87409E9}"/>
              </a:ext>
            </a:extLst>
          </p:cNvPr>
          <p:cNvCxnSpPr>
            <a:cxnSpLocks/>
          </p:cNvCxnSpPr>
          <p:nvPr/>
        </p:nvCxnSpPr>
        <p:spPr>
          <a:xfrm flipH="1">
            <a:off x="4735255" y="5415713"/>
            <a:ext cx="2407019" cy="11137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xmlns="" id="{B773A3B5-3F30-19DC-A062-3EA5F2503987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7329730" y="5372100"/>
            <a:ext cx="1884267" cy="11427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33" name="표 16">
            <a:extLst>
              <a:ext uri="{FF2B5EF4-FFF2-40B4-BE49-F238E27FC236}">
                <a16:creationId xmlns:a16="http://schemas.microsoft.com/office/drawing/2014/main" xmlns="" id="{F03C45C7-6EB1-7871-F0F7-945F66713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08657"/>
              </p:ext>
            </p:extLst>
          </p:nvPr>
        </p:nvGraphicFramePr>
        <p:xfrm>
          <a:off x="13487400" y="5491839"/>
          <a:ext cx="3429000" cy="4604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xmlns="" val="2433761377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xmlns="" val="92638980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0494872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4752517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0x000K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7262323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9699914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7522258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박주병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1846774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835110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0x000G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객체의정보</a:t>
                      </a:r>
                      <a:r>
                        <a:rPr lang="en-US" altLang="ko-KR"/>
                        <a:t>…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4689869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0x000H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69871938"/>
                  </a:ext>
                </a:extLst>
              </a:tr>
            </a:tbl>
          </a:graphicData>
        </a:graphic>
      </p:graphicFrame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3455973" y="6026739"/>
            <a:ext cx="2442924" cy="10178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1024">
            <a:extLst>
              <a:ext uri="{FF2B5EF4-FFF2-40B4-BE49-F238E27FC236}">
                <a16:creationId xmlns:a16="http://schemas.microsoft.com/office/drawing/2014/main" xmlns="" id="{48B1F9B2-501C-80B7-7C7B-CFA80857C34A}"/>
              </a:ext>
            </a:extLst>
          </p:cNvPr>
          <p:cNvGrpSpPr/>
          <p:nvPr/>
        </p:nvGrpSpPr>
        <p:grpSpPr>
          <a:xfrm>
            <a:off x="13455973" y="3896668"/>
            <a:ext cx="3393622" cy="1114286"/>
            <a:chOff x="12088365" y="4828571"/>
            <a:chExt cx="3393622" cy="1114286"/>
          </a:xfrm>
        </p:grpSpPr>
        <p:pic>
          <p:nvPicPr>
            <p:cNvPr id="36" name="Object 81">
              <a:extLst>
                <a:ext uri="{FF2B5EF4-FFF2-40B4-BE49-F238E27FC236}">
                  <a16:creationId xmlns:a16="http://schemas.microsoft.com/office/drawing/2014/main" xmlns="" id="{A427AC54-6F46-2451-454E-795C01637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A827F657-20B0-7A83-02DD-3C1A851412BF}"/>
              </a:ext>
            </a:extLst>
          </p:cNvPr>
          <p:cNvSpPr txBox="1"/>
          <p:nvPr/>
        </p:nvSpPr>
        <p:spPr>
          <a:xfrm>
            <a:off x="14409038" y="4164737"/>
            <a:ext cx="1516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xmlns="" id="{B773A3B5-3F30-19DC-A062-3EA5F2503987}"/>
              </a:ext>
            </a:extLst>
          </p:cNvPr>
          <p:cNvCxnSpPr>
            <a:cxnSpLocks/>
          </p:cNvCxnSpPr>
          <p:nvPr/>
        </p:nvCxnSpPr>
        <p:spPr>
          <a:xfrm>
            <a:off x="15011400" y="3076658"/>
            <a:ext cx="5669" cy="8200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1877381" y="5143500"/>
            <a:ext cx="561021" cy="25013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36649" y="7873423"/>
            <a:ext cx="41814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따옴표</a:t>
            </a:r>
            <a:endParaRPr lang="en-US" altLang="ko-KR" sz="3600" smtClean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문자열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쌍따옴표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1514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2">
            <a:extLst>
              <a:ext uri="{FF2B5EF4-FFF2-40B4-BE49-F238E27FC236}">
                <a16:creationId xmlns:a16="http://schemas.microsoft.com/office/drawing/2014/main" xmlns="" id="{809219FD-62A9-5E27-ACCD-E1227D05FB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769740"/>
              </p:ext>
            </p:extLst>
          </p:nvPr>
        </p:nvGraphicFramePr>
        <p:xfrm>
          <a:off x="1600200" y="2476500"/>
          <a:ext cx="7391401" cy="4674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053">
                  <a:extLst>
                    <a:ext uri="{9D8B030D-6E8A-4147-A177-3AD203B41FA5}">
                      <a16:colId xmlns:a16="http://schemas.microsoft.com/office/drawing/2014/main" xmlns="" val="1960770391"/>
                    </a:ext>
                  </a:extLst>
                </a:gridCol>
                <a:gridCol w="2890174">
                  <a:extLst>
                    <a:ext uri="{9D8B030D-6E8A-4147-A177-3AD203B41FA5}">
                      <a16:colId xmlns:a16="http://schemas.microsoft.com/office/drawing/2014/main" xmlns="" val="733308553"/>
                    </a:ext>
                  </a:extLst>
                </a:gridCol>
                <a:gridCol w="289017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>
                          <a:solidFill>
                            <a:schemeClr val="bg1"/>
                          </a:solidFill>
                        </a:rPr>
                        <a:t>종류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>
                          <a:solidFill>
                            <a:schemeClr val="bg1"/>
                          </a:solidFill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>
                          <a:solidFill>
                            <a:schemeClr val="bg1"/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52905565"/>
                  </a:ext>
                </a:extLst>
              </a:tr>
              <a:tr h="10096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논리형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boolean</a:t>
                      </a:r>
                      <a:endParaRPr lang="ko-KR" altLang="en-US" sz="32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True, false</a:t>
                      </a:r>
                      <a:endParaRPr lang="ko-KR" altLang="en-US" sz="32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51452526"/>
                  </a:ext>
                </a:extLst>
              </a:tr>
              <a:tr h="10096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문자형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char</a:t>
                      </a:r>
                      <a:endParaRPr lang="ko-KR" altLang="en-US" sz="32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‘a’ , ‘</a:t>
                      </a:r>
                      <a:r>
                        <a:rPr lang="ko-KR" altLang="en-US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가</a:t>
                      </a:r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’ , ‘1’</a:t>
                      </a:r>
                      <a:endParaRPr lang="ko-KR" altLang="en-US" sz="32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88866604"/>
                  </a:ext>
                </a:extLst>
              </a:tr>
              <a:tr h="10096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정수형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byte, short, int,</a:t>
                      </a:r>
                      <a:r>
                        <a:rPr lang="en-US" altLang="ko-KR" sz="3200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long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 , 0 , -3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32365449"/>
                  </a:ext>
                </a:extLst>
              </a:tr>
              <a:tr h="10096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실수형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float, double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3.14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1600200" y="342900"/>
            <a:ext cx="65389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기본형 데이터 타입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00" y="2442028"/>
            <a:ext cx="8791050" cy="437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62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1600200" y="342900"/>
            <a:ext cx="89755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데이터 타입별 메모리 크기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aphicFrame>
        <p:nvGraphicFramePr>
          <p:cNvPr id="5" name="표 2">
            <a:extLst>
              <a:ext uri="{FF2B5EF4-FFF2-40B4-BE49-F238E27FC236}">
                <a16:creationId xmlns:a16="http://schemas.microsoft.com/office/drawing/2014/main" xmlns="" id="{809219FD-62A9-5E27-ACCD-E1227D05FB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655269"/>
              </p:ext>
            </p:extLst>
          </p:nvPr>
        </p:nvGraphicFramePr>
        <p:xfrm>
          <a:off x="1600200" y="1714500"/>
          <a:ext cx="5780348" cy="461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0174">
                  <a:extLst>
                    <a:ext uri="{9D8B030D-6E8A-4147-A177-3AD203B41FA5}">
                      <a16:colId xmlns:a16="http://schemas.microsoft.com/office/drawing/2014/main" xmlns="" val="733308553"/>
                    </a:ext>
                  </a:extLst>
                </a:gridCol>
                <a:gridCol w="28901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>
                          <a:solidFill>
                            <a:schemeClr val="bg1"/>
                          </a:solidFill>
                        </a:rPr>
                        <a:t>데이터타입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>
                          <a:solidFill>
                            <a:schemeClr val="bg1"/>
                          </a:solidFill>
                        </a:rPr>
                        <a:t>크기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52905565"/>
                  </a:ext>
                </a:extLst>
              </a:tr>
              <a:tr h="10096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Boolean, byte</a:t>
                      </a:r>
                      <a:endParaRPr lang="ko-KR" altLang="en-US" sz="32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바이트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51452526"/>
                  </a:ext>
                </a:extLst>
              </a:tr>
              <a:tr h="10096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char, short</a:t>
                      </a:r>
                      <a:endParaRPr lang="ko-KR" altLang="en-US" sz="32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바이트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0096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int , float</a:t>
                      </a:r>
                      <a:endParaRPr lang="ko-KR" altLang="en-US" sz="32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r>
                        <a:rPr lang="ko-KR" altLang="en-US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바이트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0096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long, double</a:t>
                      </a:r>
                      <a:endParaRPr lang="ko-KR" altLang="en-US" sz="32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</a:t>
                      </a:r>
                      <a:r>
                        <a:rPr lang="ko-KR" altLang="en-US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바이트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88866604"/>
                  </a:ext>
                </a:extLst>
              </a:tr>
            </a:tbl>
          </a:graphicData>
        </a:graphic>
      </p:graphicFrame>
      <p:pic>
        <p:nvPicPr>
          <p:cNvPr id="1026" name="Picture 2" descr="https://search.pstatic.net/common/?src=http%3A%2F%2Fblogfiles.naver.net%2F20140721_239%2Fzim12345_1405912373750egHSj_JPEG%2F%25B1%25D7%25B8%25B24.jpg&amp;type=sc960_8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1358563"/>
            <a:ext cx="10193216" cy="3608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81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01"/>
          <p:cNvGrpSpPr/>
          <p:nvPr/>
        </p:nvGrpSpPr>
        <p:grpSpPr>
          <a:xfrm>
            <a:off x="7377531" y="5911440"/>
            <a:ext cx="3472558" cy="3438874"/>
            <a:chOff x="7377531" y="5911440"/>
            <a:chExt cx="3472558" cy="3438874"/>
          </a:xfrm>
        </p:grpSpPr>
        <p:pic>
          <p:nvPicPr>
            <p:cNvPr id="5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77531" y="5911440"/>
              <a:ext cx="3472558" cy="3438874"/>
            </a:xfrm>
            <a:prstGeom prst="rect">
              <a:avLst/>
            </a:prstGeom>
          </p:spPr>
        </p:pic>
      </p:grpSp>
      <p:grpSp>
        <p:nvGrpSpPr>
          <p:cNvPr id="6" name="그룹 1002"/>
          <p:cNvGrpSpPr/>
          <p:nvPr/>
        </p:nvGrpSpPr>
        <p:grpSpPr>
          <a:xfrm>
            <a:off x="-3434812" y="-672639"/>
            <a:ext cx="11793952" cy="11793952"/>
            <a:chOff x="-3434812" y="-672639"/>
            <a:chExt cx="11793952" cy="11793952"/>
          </a:xfrm>
        </p:grpSpPr>
        <p:pic>
          <p:nvPicPr>
            <p:cNvPr id="7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9067889" y="-7045702"/>
              <a:ext cx="23587903" cy="23587903"/>
            </a:xfrm>
            <a:prstGeom prst="rect">
              <a:avLst/>
            </a:prstGeom>
          </p:spPr>
        </p:pic>
        <p:pic>
          <p:nvPicPr>
            <p:cNvPr id="8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3434812" y="-672639"/>
              <a:ext cx="11793952" cy="11793952"/>
            </a:xfrm>
            <a:prstGeom prst="rect">
              <a:avLst/>
            </a:prstGeom>
          </p:spPr>
        </p:pic>
      </p:grpSp>
      <p:grpSp>
        <p:nvGrpSpPr>
          <p:cNvPr id="9" name="그룹 1003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11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886073" y="880398"/>
            <a:ext cx="8637568" cy="31047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A1107BC-7D19-086F-4B10-F1B55BAA9708}"/>
              </a:ext>
            </a:extLst>
          </p:cNvPr>
          <p:cNvSpPr txBox="1"/>
          <p:nvPr/>
        </p:nvSpPr>
        <p:spPr>
          <a:xfrm>
            <a:off x="12712079" y="3794120"/>
            <a:ext cx="20714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박주병</a:t>
            </a:r>
            <a:r>
              <a:rPr lang="en-US" altLang="ko-KR" sz="4400" dirty="0">
                <a:solidFill>
                  <a:srgbClr val="4D4848"/>
                </a:solidFill>
              </a:rPr>
              <a:t>  </a:t>
            </a:r>
            <a:endParaRPr lang="ko-KR" altLang="en-US" sz="4400" dirty="0">
              <a:solidFill>
                <a:srgbClr val="4D4848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72A91A3-756F-6221-8ED6-D3DF3F0569D4}"/>
              </a:ext>
            </a:extLst>
          </p:cNvPr>
          <p:cNvSpPr txBox="1"/>
          <p:nvPr/>
        </p:nvSpPr>
        <p:spPr>
          <a:xfrm>
            <a:off x="12573000" y="5676900"/>
            <a:ext cx="5486400" cy="2589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b="1" dirty="0">
                <a:solidFill>
                  <a:srgbClr val="4D4848"/>
                </a:solidFill>
                <a:latin typeface="G마켓 산스 Bold"/>
              </a:rPr>
              <a:t>1.</a:t>
            </a:r>
            <a:r>
              <a:rPr lang="ko-KR" altLang="en-US" sz="2200" b="1" dirty="0">
                <a:solidFill>
                  <a:srgbClr val="4D4848"/>
                </a:solidFill>
                <a:latin typeface="G마켓 산스 Bold"/>
              </a:rPr>
              <a:t>소방</a:t>
            </a:r>
            <a:r>
              <a:rPr lang="en-US" altLang="ko-KR" sz="2200" b="1" dirty="0">
                <a:solidFill>
                  <a:srgbClr val="4D4848"/>
                </a:solidFill>
                <a:latin typeface="G마켓 산스 Bold"/>
              </a:rPr>
              <a:t>,</a:t>
            </a:r>
            <a:r>
              <a:rPr lang="ko-KR" altLang="en-US" sz="2200" b="1" dirty="0">
                <a:solidFill>
                  <a:srgbClr val="4D4848"/>
                </a:solidFill>
                <a:latin typeface="G마켓 산스 Bold"/>
              </a:rPr>
              <a:t>해경 구조관제시스템 고도화</a:t>
            </a:r>
            <a:endParaRPr lang="en-US" altLang="ko-KR" sz="2200" b="1" dirty="0">
              <a:solidFill>
                <a:srgbClr val="4D4848"/>
              </a:solidFill>
              <a:latin typeface="G마켓 산스 Bold"/>
            </a:endParaRPr>
          </a:p>
          <a:p>
            <a:pPr>
              <a:lnSpc>
                <a:spcPct val="150000"/>
              </a:lnSpc>
            </a:pPr>
            <a:r>
              <a:rPr lang="en-US" altLang="ko-KR" sz="2200" b="1" dirty="0">
                <a:solidFill>
                  <a:srgbClr val="4D4848"/>
                </a:solidFill>
                <a:latin typeface="G마켓 산스 Bold"/>
              </a:rPr>
              <a:t>2.</a:t>
            </a:r>
            <a:r>
              <a:rPr lang="ko-KR" altLang="en-US" sz="2200" b="1" dirty="0">
                <a:solidFill>
                  <a:srgbClr val="4D4848"/>
                </a:solidFill>
                <a:latin typeface="G마켓 산스 Bold"/>
              </a:rPr>
              <a:t>서울소방 관제시스템 고도화</a:t>
            </a:r>
            <a:endParaRPr lang="en-US" altLang="ko-KR" sz="2200" b="1" dirty="0">
              <a:solidFill>
                <a:srgbClr val="4D4848"/>
              </a:solidFill>
              <a:latin typeface="G마켓 산스 Bold"/>
            </a:endParaRPr>
          </a:p>
          <a:p>
            <a:pPr>
              <a:lnSpc>
                <a:spcPct val="150000"/>
              </a:lnSpc>
            </a:pPr>
            <a:r>
              <a:rPr lang="en-US" altLang="ko-KR" sz="2200" b="1" dirty="0">
                <a:solidFill>
                  <a:srgbClr val="4D4848"/>
                </a:solidFill>
                <a:latin typeface="G마켓 산스 Bold"/>
              </a:rPr>
              <a:t>3.</a:t>
            </a:r>
            <a:r>
              <a:rPr lang="ko-KR" altLang="en-US" sz="2200" b="1" dirty="0">
                <a:solidFill>
                  <a:srgbClr val="4D4848"/>
                </a:solidFill>
                <a:latin typeface="G마켓 산스 Bold"/>
              </a:rPr>
              <a:t>소방 </a:t>
            </a:r>
            <a:r>
              <a:rPr lang="en-US" altLang="ko-KR" sz="2200" b="1" dirty="0">
                <a:solidFill>
                  <a:srgbClr val="4D4848"/>
                </a:solidFill>
                <a:latin typeface="G마켓 산스 Bold"/>
              </a:rPr>
              <a:t>ARS </a:t>
            </a:r>
            <a:r>
              <a:rPr lang="ko-KR" altLang="en-US" sz="2200" b="1" dirty="0">
                <a:solidFill>
                  <a:srgbClr val="4D4848"/>
                </a:solidFill>
                <a:latin typeface="G마켓 산스 Bold"/>
              </a:rPr>
              <a:t>관리 시스템 신규 개발</a:t>
            </a:r>
            <a:endParaRPr lang="en-US" altLang="ko-KR" sz="2200" b="1" dirty="0">
              <a:solidFill>
                <a:srgbClr val="4D4848"/>
              </a:solidFill>
              <a:latin typeface="G마켓 산스 Bold"/>
            </a:endParaRPr>
          </a:p>
          <a:p>
            <a:pPr>
              <a:lnSpc>
                <a:spcPct val="150000"/>
              </a:lnSpc>
            </a:pPr>
            <a:r>
              <a:rPr lang="en-US" altLang="ko-KR" sz="2200" b="1" dirty="0">
                <a:solidFill>
                  <a:srgbClr val="4D4848"/>
                </a:solidFill>
                <a:latin typeface="G마켓 산스 Bold"/>
              </a:rPr>
              <a:t>4.</a:t>
            </a:r>
            <a:r>
              <a:rPr lang="ko-KR" altLang="en-US" sz="2200" b="1" dirty="0">
                <a:solidFill>
                  <a:srgbClr val="4D4848"/>
                </a:solidFill>
                <a:latin typeface="G마켓 산스 Bold"/>
              </a:rPr>
              <a:t>신고번호통합 비상대응시스템 신규 개발</a:t>
            </a:r>
            <a:endParaRPr lang="en-US" altLang="ko-KR" sz="2200" b="1" dirty="0">
              <a:solidFill>
                <a:srgbClr val="4D4848"/>
              </a:solidFill>
              <a:latin typeface="G마켓 산스 Bold"/>
            </a:endParaRPr>
          </a:p>
          <a:p>
            <a:pPr>
              <a:lnSpc>
                <a:spcPct val="150000"/>
              </a:lnSpc>
            </a:pPr>
            <a:r>
              <a:rPr lang="en-US" altLang="ko-KR" sz="2200" b="1" dirty="0">
                <a:solidFill>
                  <a:srgbClr val="4D4848"/>
                </a:solidFill>
                <a:latin typeface="G마켓 산스 Bold"/>
              </a:rPr>
              <a:t>5.</a:t>
            </a:r>
            <a:r>
              <a:rPr lang="ko-KR" altLang="en-US" sz="2200" b="1">
                <a:solidFill>
                  <a:srgbClr val="4D4848"/>
                </a:solidFill>
                <a:latin typeface="G마켓 산스 Bold"/>
              </a:rPr>
              <a:t>곽병원 </a:t>
            </a:r>
            <a:r>
              <a:rPr lang="en-US" altLang="ko-KR" sz="2200" b="1">
                <a:solidFill>
                  <a:srgbClr val="4D4848"/>
                </a:solidFill>
                <a:latin typeface="G마켓 산스 Bold"/>
              </a:rPr>
              <a:t>OCS,NMS,ERP</a:t>
            </a:r>
            <a:r>
              <a:rPr lang="ko-KR" altLang="en-US" sz="2200" b="1">
                <a:solidFill>
                  <a:srgbClr val="4D4848"/>
                </a:solidFill>
                <a:latin typeface="G마켓 산스 Bold"/>
              </a:rPr>
              <a:t>개발</a:t>
            </a:r>
            <a:r>
              <a:rPr lang="en-US" altLang="ko-KR" sz="2000">
                <a:solidFill>
                  <a:srgbClr val="4D4848"/>
                </a:solidFill>
              </a:rPr>
              <a:t> </a:t>
            </a:r>
            <a:endParaRPr lang="ko-KR" altLang="en-US" sz="2000" dirty="0">
              <a:solidFill>
                <a:srgbClr val="4D484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23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995879" y="342900"/>
            <a:ext cx="16658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smtClean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퀴즈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2614245" y="3802440"/>
            <a:ext cx="13563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</a:t>
            </a:r>
            <a:r>
              <a:rPr lang="ko-KR" altLang="en-US" sz="44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형은 </a:t>
            </a:r>
            <a:r>
              <a:rPr lang="en-US" altLang="ko-KR" sz="44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44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몇승까지 저장할수 있는가</a:t>
            </a:r>
            <a:r>
              <a:rPr lang="en-US" altLang="ko-KR" sz="44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4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5ADC00B6-990A-40DC-3CEA-505258F5E8DA}"/>
                  </a:ext>
                </a:extLst>
              </p:cNvPr>
              <p:cNvSpPr txBox="1"/>
              <p:nvPr/>
            </p:nvSpPr>
            <p:spPr>
              <a:xfrm>
                <a:off x="3440132" y="4945440"/>
                <a:ext cx="39624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4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G마켓 산스 Medium" panose="02000000000000000000" pitchFamily="50" charset="-127"/>
                          </a:rPr>
                        </m:ctrlPr>
                      </m:sSupPr>
                      <m:e>
                        <m:r>
                          <a:rPr lang="en-US" altLang="ko-KR" sz="4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G마켓 산스 Medium" panose="02000000000000000000" pitchFamily="50" charset="-127"/>
                          </a:rPr>
                          <m:t>2</m:t>
                        </m:r>
                      </m:e>
                      <m:sup>
                        <m:r>
                          <a:rPr lang="en-US" altLang="ko-KR" sz="4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G마켓 산스 Medium" panose="02000000000000000000" pitchFamily="50" charset="-127"/>
                          </a:rPr>
                          <m:t>−31</m:t>
                        </m:r>
                      </m:sup>
                    </m:sSup>
                  </m:oMath>
                </a14:m>
                <a:r>
                  <a:rPr lang="en-US" altLang="ko-KR" sz="480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4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G마켓 산스 Medium" panose="02000000000000000000" pitchFamily="50" charset="-127"/>
                          </a:rPr>
                        </m:ctrlPr>
                      </m:sSupPr>
                      <m:e>
                        <m:r>
                          <a:rPr lang="en-US" altLang="ko-KR" sz="4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G마켓 산스 Medium" panose="02000000000000000000" pitchFamily="50" charset="-127"/>
                          </a:rPr>
                          <m:t> 2</m:t>
                        </m:r>
                      </m:e>
                      <m:sup>
                        <m:r>
                          <a:rPr lang="en-US" altLang="ko-KR" sz="4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G마켓 산스 Medium" panose="02000000000000000000" pitchFamily="50" charset="-127"/>
                          </a:rPr>
                          <m:t>31</m:t>
                        </m:r>
                      </m:sup>
                    </m:sSup>
                    <m:r>
                      <a:rPr lang="en-US" altLang="ko-KR" sz="4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G마켓 산스 Medium" panose="02000000000000000000" pitchFamily="50" charset="-127"/>
                      </a:rPr>
                      <m:t>−1</m:t>
                    </m:r>
                  </m:oMath>
                </a14:m>
                <a:endParaRPr lang="en-US" altLang="ko-KR" sz="4800" b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  <a:p>
                <a:endParaRPr lang="en-US" altLang="ko-KR" sz="480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="" xmlns:a16="http://schemas.microsoft.com/office/drawing/2014/main" id="{5ADC00B6-990A-40DC-3CEA-505258F5E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132" y="4945440"/>
                <a:ext cx="3962400" cy="1569660"/>
              </a:xfrm>
              <a:prstGeom prst="rect">
                <a:avLst/>
              </a:prstGeom>
              <a:blipFill rotWithShape="0">
                <a:blip r:embed="rId2"/>
                <a:stretch>
                  <a:fillRect t="-73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543800" y="547884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8839200" y="517404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-1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포함해야되기에 빠진다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162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1600200" y="342900"/>
            <a:ext cx="48429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상수와 리터럴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166" y="4305300"/>
            <a:ext cx="9495234" cy="22098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468166" y="5143500"/>
            <a:ext cx="17526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2010966" y="6134100"/>
            <a:ext cx="685800" cy="1447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791766" y="7810500"/>
            <a:ext cx="2971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상수를 만드는 예약어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6225183" y="5155913"/>
            <a:ext cx="12954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5767983" y="6146513"/>
            <a:ext cx="685800" cy="1447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4548783" y="7822913"/>
            <a:ext cx="190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상수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8112040" y="5194776"/>
            <a:ext cx="12954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7654840" y="6185376"/>
            <a:ext cx="685800" cy="1447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435640" y="7861776"/>
            <a:ext cx="190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리터럴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787440" y="1556657"/>
            <a:ext cx="9296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상수는 관례상 대문자로 작성한다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선언과 동시에 초기화 해야 한다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한번 값이 정해지면 변경할수 없다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542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069" y="4305300"/>
            <a:ext cx="7078494" cy="4495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1371600" y="440001"/>
            <a:ext cx="62905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왜 사용 하는걸까</a:t>
            </a:r>
            <a:r>
              <a:rPr lang="en-US" altLang="ko-KR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?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752600" y="1868150"/>
            <a:ext cx="9296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코드의 가독성이 좋아진다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값 변경시 한번에 수정할수 있다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283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4000500"/>
            <a:ext cx="7195670" cy="2133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6553200" y="2247900"/>
            <a:ext cx="36391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가능할까</a:t>
            </a:r>
            <a:r>
              <a:rPr lang="en-US" altLang="ko-KR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?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658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2133600" y="647700"/>
            <a:ext cx="67377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형변환</a:t>
            </a:r>
            <a:r>
              <a:rPr lang="en-US" altLang="ko-KR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</a:t>
            </a:r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타입캐스팅</a:t>
            </a:r>
            <a:r>
              <a:rPr lang="en-US" altLang="ko-KR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584763" y="2166484"/>
            <a:ext cx="9296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 타입을 임의로 변경하는것</a:t>
            </a:r>
            <a:endParaRPr lang="en-US" altLang="ko-KR" sz="44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7" name="그룹 1018">
            <a:extLst>
              <a:ext uri="{FF2B5EF4-FFF2-40B4-BE49-F238E27FC236}">
                <a16:creationId xmlns:a16="http://schemas.microsoft.com/office/drawing/2014/main" xmlns="" id="{BE4AAF13-A11B-7E60-33C1-D156A6926154}"/>
              </a:ext>
            </a:extLst>
          </p:cNvPr>
          <p:cNvGrpSpPr/>
          <p:nvPr/>
        </p:nvGrpSpPr>
        <p:grpSpPr>
          <a:xfrm>
            <a:off x="4460422" y="6162814"/>
            <a:ext cx="3393622" cy="1114286"/>
            <a:chOff x="2803727" y="4828571"/>
            <a:chExt cx="3393622" cy="1114286"/>
          </a:xfrm>
        </p:grpSpPr>
        <p:pic>
          <p:nvPicPr>
            <p:cNvPr id="8" name="Object 61">
              <a:extLst>
                <a:ext uri="{FF2B5EF4-FFF2-40B4-BE49-F238E27FC236}">
                  <a16:creationId xmlns:a16="http://schemas.microsoft.com/office/drawing/2014/main" xmlns="" id="{125B2204-5CAB-AF42-4145-B61B7DFFDB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9" name="그룹 1021">
            <a:extLst>
              <a:ext uri="{FF2B5EF4-FFF2-40B4-BE49-F238E27FC236}">
                <a16:creationId xmlns:a16="http://schemas.microsoft.com/office/drawing/2014/main" xmlns="" id="{DAE466EB-8914-A47B-444E-4C193B0D877A}"/>
              </a:ext>
            </a:extLst>
          </p:cNvPr>
          <p:cNvGrpSpPr/>
          <p:nvPr/>
        </p:nvGrpSpPr>
        <p:grpSpPr>
          <a:xfrm>
            <a:off x="9102741" y="6162814"/>
            <a:ext cx="3393622" cy="1114286"/>
            <a:chOff x="7446046" y="4828571"/>
            <a:chExt cx="3393622" cy="1114286"/>
          </a:xfrm>
        </p:grpSpPr>
        <p:pic>
          <p:nvPicPr>
            <p:cNvPr id="10" name="Object 71">
              <a:extLst>
                <a:ext uri="{FF2B5EF4-FFF2-40B4-BE49-F238E27FC236}">
                  <a16:creationId xmlns:a16="http://schemas.microsoft.com/office/drawing/2014/main" xmlns="" id="{44802802-8C0A-9B02-4940-D16EEB7C2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EDAA912-8FA0-0F11-119B-EA9F8B36A489}"/>
              </a:ext>
            </a:extLst>
          </p:cNvPr>
          <p:cNvSpPr txBox="1"/>
          <p:nvPr/>
        </p:nvSpPr>
        <p:spPr>
          <a:xfrm>
            <a:off x="5018251" y="6463723"/>
            <a:ext cx="22717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자동 형변환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0E9E326-9165-4EB7-F036-2D0C3593471A}"/>
              </a:ext>
            </a:extLst>
          </p:cNvPr>
          <p:cNvSpPr txBox="1"/>
          <p:nvPr/>
        </p:nvSpPr>
        <p:spPr>
          <a:xfrm>
            <a:off x="9410846" y="6432946"/>
            <a:ext cx="2978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명시적 형변환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6C0677B1-2150-0DB1-2BB2-EE13A87409E9}"/>
              </a:ext>
            </a:extLst>
          </p:cNvPr>
          <p:cNvCxnSpPr>
            <a:cxnSpLocks/>
          </p:cNvCxnSpPr>
          <p:nvPr/>
        </p:nvCxnSpPr>
        <p:spPr>
          <a:xfrm flipH="1">
            <a:off x="6157233" y="5005457"/>
            <a:ext cx="2265589" cy="11573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B773A3B5-3F30-19DC-A062-3EA5F2503987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8707211" y="4962386"/>
            <a:ext cx="2192986" cy="11281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5" name="그룹 1024">
            <a:extLst>
              <a:ext uri="{FF2B5EF4-FFF2-40B4-BE49-F238E27FC236}">
                <a16:creationId xmlns:a16="http://schemas.microsoft.com/office/drawing/2014/main" xmlns="" id="{48B1F9B2-501C-80B7-7C7B-CFA80857C34A}"/>
              </a:ext>
            </a:extLst>
          </p:cNvPr>
          <p:cNvGrpSpPr/>
          <p:nvPr/>
        </p:nvGrpSpPr>
        <p:grpSpPr>
          <a:xfrm>
            <a:off x="7010400" y="3848100"/>
            <a:ext cx="3393622" cy="1114286"/>
            <a:chOff x="12088365" y="4828571"/>
            <a:chExt cx="3393622" cy="1114286"/>
          </a:xfrm>
        </p:grpSpPr>
        <p:pic>
          <p:nvPicPr>
            <p:cNvPr id="16" name="Object 81">
              <a:extLst>
                <a:ext uri="{FF2B5EF4-FFF2-40B4-BE49-F238E27FC236}">
                  <a16:creationId xmlns:a16="http://schemas.microsoft.com/office/drawing/2014/main" xmlns="" id="{A427AC54-6F46-2451-454E-795C01637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A827F657-20B0-7A83-02DD-3C1A851412BF}"/>
              </a:ext>
            </a:extLst>
          </p:cNvPr>
          <p:cNvSpPr txBox="1"/>
          <p:nvPr/>
        </p:nvSpPr>
        <p:spPr>
          <a:xfrm>
            <a:off x="7889422" y="4067258"/>
            <a:ext cx="1907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타입캐스팅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447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2133600" y="647700"/>
            <a:ext cx="48429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명시적 형변환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3086100"/>
            <a:ext cx="11201400" cy="236857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9372600" y="4006878"/>
            <a:ext cx="3124200" cy="9080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23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2133600" y="647700"/>
            <a:ext cx="41024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자동 형변환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4000500"/>
            <a:ext cx="7195670" cy="2133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587805" y="2108656"/>
            <a:ext cx="9296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리터럴 상수 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13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자동으로 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float 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형태로 변환하여 저장한다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7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1600200" y="342900"/>
            <a:ext cx="48429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리터럴의 타입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3505200" y="2628900"/>
            <a:ext cx="1215268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float </a:t>
            </a:r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타입의 변수를 하나 선언하고 </a:t>
            </a:r>
            <a:endParaRPr lang="en-US" altLang="ko-KR" sz="60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소수를 저장하여보자</a:t>
            </a:r>
            <a:r>
              <a:rPr lang="en-US" altLang="ko-KR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.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599" y="5448300"/>
            <a:ext cx="7897827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916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166" y="4305300"/>
            <a:ext cx="9495234" cy="22098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8112040" y="5194776"/>
            <a:ext cx="12954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7654840" y="6185376"/>
            <a:ext cx="685800" cy="1447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435640" y="7861776"/>
            <a:ext cx="66707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리터럴 소수는 기본적으로 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double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형이다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781913" y="1781770"/>
            <a:ext cx="172774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리터럴 역시 데이터 이기에 그자체의 데이터 타입이 있다</a:t>
            </a:r>
            <a:r>
              <a:rPr lang="en-US" altLang="ko-KR" sz="54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.</a:t>
            </a:r>
            <a:r>
              <a:rPr lang="ko-KR" altLang="en-US" sz="54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endParaRPr lang="en-US" altLang="ko-KR" sz="54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195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3695700"/>
            <a:ext cx="9131030" cy="33528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8534400" y="4229100"/>
            <a:ext cx="19812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677400" y="4991100"/>
            <a:ext cx="1295400" cy="381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1064286" y="5079712"/>
            <a:ext cx="1905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Float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타입으로 변경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7467600" y="5600700"/>
            <a:ext cx="19812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534400" y="6362700"/>
            <a:ext cx="609600" cy="11611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9235486" y="7231440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명시적타입캐스팅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097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7924800" y="3086100"/>
            <a:ext cx="2146742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9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?</a:t>
            </a:r>
            <a:endParaRPr lang="ko-KR" altLang="en-US" sz="11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166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790700"/>
            <a:ext cx="7467600" cy="75342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1600200" y="342900"/>
            <a:ext cx="41024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타입 불일치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553200" y="2476500"/>
            <a:ext cx="3048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0134600" y="2184112"/>
            <a:ext cx="723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내부적으로 유니코드를 저장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477000" y="3860513"/>
            <a:ext cx="3048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0058400" y="3568125"/>
            <a:ext cx="7239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리터럴은 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형이고 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자동타입캐스팅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으로 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문자에 대한 유니코드로 변환되어 숫자가 저장된다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305800" y="5482165"/>
            <a:ext cx="1295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9829800" y="5189777"/>
            <a:ext cx="7239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명시적 타입캐스팅 소수점은 사라지고 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저장된다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153400" y="6756113"/>
            <a:ext cx="1295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9677400" y="6463725"/>
            <a:ext cx="723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접미사 타입캐스팅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153400" y="8255288"/>
            <a:ext cx="1295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9677400" y="7962900"/>
            <a:ext cx="723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문자열은 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 캐스팅 불가능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2308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4" grpId="0"/>
      <p:bldP spid="17" grpId="0"/>
      <p:bldP spid="1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8">
            <a:extLst>
              <a:ext uri="{FF2B5EF4-FFF2-40B4-BE49-F238E27FC236}">
                <a16:creationId xmlns:a16="http://schemas.microsoft.com/office/drawing/2014/main" xmlns="" id="{BE4AAF13-A11B-7E60-33C1-D156A6926154}"/>
              </a:ext>
            </a:extLst>
          </p:cNvPr>
          <p:cNvGrpSpPr/>
          <p:nvPr/>
        </p:nvGrpSpPr>
        <p:grpSpPr>
          <a:xfrm>
            <a:off x="152400" y="4562614"/>
            <a:ext cx="1864178" cy="1114286"/>
            <a:chOff x="2803727" y="4828571"/>
            <a:chExt cx="3393622" cy="1114286"/>
          </a:xfrm>
        </p:grpSpPr>
        <p:pic>
          <p:nvPicPr>
            <p:cNvPr id="5" name="Object 61">
              <a:extLst>
                <a:ext uri="{FF2B5EF4-FFF2-40B4-BE49-F238E27FC236}">
                  <a16:creationId xmlns:a16="http://schemas.microsoft.com/office/drawing/2014/main" xmlns="" id="{125B2204-5CAB-AF42-4145-B61B7DFFDB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6" name="그룹 1021">
            <a:extLst>
              <a:ext uri="{FF2B5EF4-FFF2-40B4-BE49-F238E27FC236}">
                <a16:creationId xmlns:a16="http://schemas.microsoft.com/office/drawing/2014/main" xmlns="" id="{DAE466EB-8914-A47B-444E-4C193B0D877A}"/>
              </a:ext>
            </a:extLst>
          </p:cNvPr>
          <p:cNvGrpSpPr/>
          <p:nvPr/>
        </p:nvGrpSpPr>
        <p:grpSpPr>
          <a:xfrm>
            <a:off x="3349495" y="4562613"/>
            <a:ext cx="2022459" cy="1114286"/>
            <a:chOff x="7446046" y="4828571"/>
            <a:chExt cx="3393622" cy="1114286"/>
          </a:xfrm>
        </p:grpSpPr>
        <p:pic>
          <p:nvPicPr>
            <p:cNvPr id="7" name="Object 71">
              <a:extLst>
                <a:ext uri="{FF2B5EF4-FFF2-40B4-BE49-F238E27FC236}">
                  <a16:creationId xmlns:a16="http://schemas.microsoft.com/office/drawing/2014/main" xmlns="" id="{44802802-8C0A-9B02-4940-D16EEB7C2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EDAA912-8FA0-0F11-119B-EA9F8B36A489}"/>
              </a:ext>
            </a:extLst>
          </p:cNvPr>
          <p:cNvSpPr txBox="1"/>
          <p:nvPr/>
        </p:nvSpPr>
        <p:spPr>
          <a:xfrm>
            <a:off x="710229" y="4863523"/>
            <a:ext cx="933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byte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0E9E326-9165-4EB7-F036-2D0C3593471A}"/>
              </a:ext>
            </a:extLst>
          </p:cNvPr>
          <p:cNvSpPr txBox="1"/>
          <p:nvPr/>
        </p:nvSpPr>
        <p:spPr>
          <a:xfrm>
            <a:off x="3657600" y="4832745"/>
            <a:ext cx="15135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short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6C0677B1-2150-0DB1-2BB2-EE13A87409E9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2016578" y="5119756"/>
            <a:ext cx="133291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2" name="그룹 1024">
            <a:extLst>
              <a:ext uri="{FF2B5EF4-FFF2-40B4-BE49-F238E27FC236}">
                <a16:creationId xmlns:a16="http://schemas.microsoft.com/office/drawing/2014/main" xmlns="" id="{48B1F9B2-501C-80B7-7C7B-CFA80857C34A}"/>
              </a:ext>
            </a:extLst>
          </p:cNvPr>
          <p:cNvGrpSpPr/>
          <p:nvPr/>
        </p:nvGrpSpPr>
        <p:grpSpPr>
          <a:xfrm>
            <a:off x="6705600" y="4562613"/>
            <a:ext cx="1963026" cy="1114286"/>
            <a:chOff x="12088365" y="4828571"/>
            <a:chExt cx="3393622" cy="1114286"/>
          </a:xfrm>
        </p:grpSpPr>
        <p:pic>
          <p:nvPicPr>
            <p:cNvPr id="13" name="Object 81">
              <a:extLst>
                <a:ext uri="{FF2B5EF4-FFF2-40B4-BE49-F238E27FC236}">
                  <a16:creationId xmlns:a16="http://schemas.microsoft.com/office/drawing/2014/main" xmlns="" id="{A427AC54-6F46-2451-454E-795C01637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A827F657-20B0-7A83-02DD-3C1A851412BF}"/>
              </a:ext>
            </a:extLst>
          </p:cNvPr>
          <p:cNvSpPr txBox="1"/>
          <p:nvPr/>
        </p:nvSpPr>
        <p:spPr>
          <a:xfrm>
            <a:off x="7353528" y="4832744"/>
            <a:ext cx="6671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6C0677B1-2150-0DB1-2BB2-EE13A87409E9}"/>
              </a:ext>
            </a:extLst>
          </p:cNvPr>
          <p:cNvCxnSpPr>
            <a:cxnSpLocks/>
          </p:cNvCxnSpPr>
          <p:nvPr/>
        </p:nvCxnSpPr>
        <p:spPr>
          <a:xfrm flipV="1">
            <a:off x="5371954" y="5119756"/>
            <a:ext cx="133291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0" name="그룹 1021">
            <a:extLst>
              <a:ext uri="{FF2B5EF4-FFF2-40B4-BE49-F238E27FC236}">
                <a16:creationId xmlns:a16="http://schemas.microsoft.com/office/drawing/2014/main" xmlns="" id="{DAE466EB-8914-A47B-444E-4C193B0D877A}"/>
              </a:ext>
            </a:extLst>
          </p:cNvPr>
          <p:cNvGrpSpPr/>
          <p:nvPr/>
        </p:nvGrpSpPr>
        <p:grpSpPr>
          <a:xfrm>
            <a:off x="3352800" y="6315214"/>
            <a:ext cx="2022459" cy="1114286"/>
            <a:chOff x="7446046" y="4828571"/>
            <a:chExt cx="3393622" cy="1114286"/>
          </a:xfrm>
        </p:grpSpPr>
        <p:pic>
          <p:nvPicPr>
            <p:cNvPr id="21" name="Object 71">
              <a:extLst>
                <a:ext uri="{FF2B5EF4-FFF2-40B4-BE49-F238E27FC236}">
                  <a16:creationId xmlns:a16="http://schemas.microsoft.com/office/drawing/2014/main" xmlns="" id="{44802802-8C0A-9B02-4940-D16EEB7C2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50E9E326-9165-4EB7-F036-2D0C3593471A}"/>
              </a:ext>
            </a:extLst>
          </p:cNvPr>
          <p:cNvSpPr txBox="1"/>
          <p:nvPr/>
        </p:nvSpPr>
        <p:spPr>
          <a:xfrm>
            <a:off x="3660905" y="6585346"/>
            <a:ext cx="1361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3" name="그룹 1024">
            <a:extLst>
              <a:ext uri="{FF2B5EF4-FFF2-40B4-BE49-F238E27FC236}">
                <a16:creationId xmlns:a16="http://schemas.microsoft.com/office/drawing/2014/main" xmlns="" id="{48B1F9B2-501C-80B7-7C7B-CFA80857C34A}"/>
              </a:ext>
            </a:extLst>
          </p:cNvPr>
          <p:cNvGrpSpPr/>
          <p:nvPr/>
        </p:nvGrpSpPr>
        <p:grpSpPr>
          <a:xfrm>
            <a:off x="10000374" y="4562614"/>
            <a:ext cx="1963026" cy="1114286"/>
            <a:chOff x="12088365" y="4828571"/>
            <a:chExt cx="3393622" cy="1114286"/>
          </a:xfrm>
        </p:grpSpPr>
        <p:pic>
          <p:nvPicPr>
            <p:cNvPr id="24" name="Object 81">
              <a:extLst>
                <a:ext uri="{FF2B5EF4-FFF2-40B4-BE49-F238E27FC236}">
                  <a16:creationId xmlns:a16="http://schemas.microsoft.com/office/drawing/2014/main" xmlns="" id="{A427AC54-6F46-2451-454E-795C01637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A827F657-20B0-7A83-02DD-3C1A851412BF}"/>
              </a:ext>
            </a:extLst>
          </p:cNvPr>
          <p:cNvSpPr txBox="1"/>
          <p:nvPr/>
        </p:nvSpPr>
        <p:spPr>
          <a:xfrm>
            <a:off x="10439400" y="4848880"/>
            <a:ext cx="1027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long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6C0677B1-2150-0DB1-2BB2-EE13A87409E9}"/>
              </a:ext>
            </a:extLst>
          </p:cNvPr>
          <p:cNvCxnSpPr>
            <a:cxnSpLocks/>
          </p:cNvCxnSpPr>
          <p:nvPr/>
        </p:nvCxnSpPr>
        <p:spPr>
          <a:xfrm flipV="1">
            <a:off x="8666728" y="5119757"/>
            <a:ext cx="133291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7" name="그룹 1024">
            <a:extLst>
              <a:ext uri="{FF2B5EF4-FFF2-40B4-BE49-F238E27FC236}">
                <a16:creationId xmlns:a16="http://schemas.microsoft.com/office/drawing/2014/main" xmlns="" id="{48B1F9B2-501C-80B7-7C7B-CFA80857C34A}"/>
              </a:ext>
            </a:extLst>
          </p:cNvPr>
          <p:cNvGrpSpPr/>
          <p:nvPr/>
        </p:nvGrpSpPr>
        <p:grpSpPr>
          <a:xfrm>
            <a:off x="13353174" y="4533900"/>
            <a:ext cx="1963026" cy="1114286"/>
            <a:chOff x="12088365" y="4828571"/>
            <a:chExt cx="3393622" cy="1114286"/>
          </a:xfrm>
        </p:grpSpPr>
        <p:pic>
          <p:nvPicPr>
            <p:cNvPr id="28" name="Object 81">
              <a:extLst>
                <a:ext uri="{FF2B5EF4-FFF2-40B4-BE49-F238E27FC236}">
                  <a16:creationId xmlns:a16="http://schemas.microsoft.com/office/drawing/2014/main" xmlns="" id="{A427AC54-6F46-2451-454E-795C01637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A827F657-20B0-7A83-02DD-3C1A851412BF}"/>
              </a:ext>
            </a:extLst>
          </p:cNvPr>
          <p:cNvSpPr txBox="1"/>
          <p:nvPr/>
        </p:nvSpPr>
        <p:spPr>
          <a:xfrm>
            <a:off x="13792200" y="4848880"/>
            <a:ext cx="10711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float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xmlns="" id="{6C0677B1-2150-0DB1-2BB2-EE13A87409E9}"/>
              </a:ext>
            </a:extLst>
          </p:cNvPr>
          <p:cNvCxnSpPr>
            <a:cxnSpLocks/>
          </p:cNvCxnSpPr>
          <p:nvPr/>
        </p:nvCxnSpPr>
        <p:spPr>
          <a:xfrm flipV="1">
            <a:off x="12019528" y="5091043"/>
            <a:ext cx="133291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1" name="그룹 1024">
            <a:extLst>
              <a:ext uri="{FF2B5EF4-FFF2-40B4-BE49-F238E27FC236}">
                <a16:creationId xmlns:a16="http://schemas.microsoft.com/office/drawing/2014/main" xmlns="" id="{48B1F9B2-501C-80B7-7C7B-CFA80857C34A}"/>
              </a:ext>
            </a:extLst>
          </p:cNvPr>
          <p:cNvGrpSpPr/>
          <p:nvPr/>
        </p:nvGrpSpPr>
        <p:grpSpPr>
          <a:xfrm>
            <a:off x="16268846" y="4533900"/>
            <a:ext cx="1963026" cy="1114286"/>
            <a:chOff x="12088365" y="4828571"/>
            <a:chExt cx="3393622" cy="1114286"/>
          </a:xfrm>
        </p:grpSpPr>
        <p:pic>
          <p:nvPicPr>
            <p:cNvPr id="32" name="Object 81">
              <a:extLst>
                <a:ext uri="{FF2B5EF4-FFF2-40B4-BE49-F238E27FC236}">
                  <a16:creationId xmlns:a16="http://schemas.microsoft.com/office/drawing/2014/main" xmlns="" id="{A427AC54-6F46-2451-454E-795C01637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A827F657-20B0-7A83-02DD-3C1A851412BF}"/>
              </a:ext>
            </a:extLst>
          </p:cNvPr>
          <p:cNvSpPr txBox="1"/>
          <p:nvPr/>
        </p:nvSpPr>
        <p:spPr>
          <a:xfrm>
            <a:off x="16535400" y="4848880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double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xmlns="" id="{6C0677B1-2150-0DB1-2BB2-EE13A87409E9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15316200" y="5091043"/>
            <a:ext cx="95191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1447800" y="1028700"/>
            <a:ext cx="160191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작은것에서 큰것으로는 자동캐스팅되며 데이터 손실이 없다</a:t>
            </a:r>
            <a:r>
              <a:rPr lang="en-US" altLang="ko-KR" sz="48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.</a:t>
            </a:r>
            <a:endParaRPr lang="ko-KR" altLang="en-US" sz="1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80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D7B902F-76B9-E86A-E03A-A71A34B95CCB}"/>
              </a:ext>
            </a:extLst>
          </p:cNvPr>
          <p:cNvSpPr txBox="1"/>
          <p:nvPr/>
        </p:nvSpPr>
        <p:spPr>
          <a:xfrm>
            <a:off x="914400" y="342900"/>
            <a:ext cx="205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참조형</a:t>
            </a:r>
            <a:endParaRPr lang="en-US" altLang="ko-KR" sz="4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562100"/>
            <a:ext cx="9505361" cy="38100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124200" y="4533900"/>
            <a:ext cx="0" cy="2057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143000" y="68961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기본형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8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개를 제외하고는 모두 참조형이다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410200" y="4343400"/>
            <a:ext cx="2209800" cy="5715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7620000" y="4725769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참조변수 라고 부른다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275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1027">
            <a:extLst>
              <a:ext uri="{FF2B5EF4-FFF2-40B4-BE49-F238E27FC236}">
                <a16:creationId xmlns:a16="http://schemas.microsoft.com/office/drawing/2014/main" xmlns="" id="{53A07A13-51E4-791C-645F-34BBD288D7ED}"/>
              </a:ext>
            </a:extLst>
          </p:cNvPr>
          <p:cNvGrpSpPr/>
          <p:nvPr/>
        </p:nvGrpSpPr>
        <p:grpSpPr>
          <a:xfrm>
            <a:off x="15656139" y="1916021"/>
            <a:ext cx="3464994" cy="3188741"/>
            <a:chOff x="15656139" y="1916021"/>
            <a:chExt cx="3464994" cy="3188741"/>
          </a:xfrm>
        </p:grpSpPr>
        <p:pic>
          <p:nvPicPr>
            <p:cNvPr id="46" name="Object 83">
              <a:extLst>
                <a:ext uri="{FF2B5EF4-FFF2-40B4-BE49-F238E27FC236}">
                  <a16:creationId xmlns:a16="http://schemas.microsoft.com/office/drawing/2014/main" xmlns="" id="{3DBE6752-F010-0F4C-781A-C4A0DAB7A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656139" y="1916021"/>
              <a:ext cx="3464994" cy="3188741"/>
            </a:xfrm>
            <a:prstGeom prst="rect">
              <a:avLst/>
            </a:prstGeom>
          </p:spPr>
        </p:pic>
      </p:grpSp>
      <p:grpSp>
        <p:nvGrpSpPr>
          <p:cNvPr id="47" name="그룹 1028">
            <a:extLst>
              <a:ext uri="{FF2B5EF4-FFF2-40B4-BE49-F238E27FC236}">
                <a16:creationId xmlns:a16="http://schemas.microsoft.com/office/drawing/2014/main" xmlns="" id="{43963B35-0F8B-AD4E-B531-152C907A13D0}"/>
              </a:ext>
            </a:extLst>
          </p:cNvPr>
          <p:cNvGrpSpPr/>
          <p:nvPr/>
        </p:nvGrpSpPr>
        <p:grpSpPr>
          <a:xfrm>
            <a:off x="-1075015" y="7442245"/>
            <a:ext cx="3464994" cy="3059223"/>
            <a:chOff x="-1075015" y="7442245"/>
            <a:chExt cx="3464994" cy="3059223"/>
          </a:xfrm>
        </p:grpSpPr>
        <p:pic>
          <p:nvPicPr>
            <p:cNvPr id="48" name="Object 86">
              <a:extLst>
                <a:ext uri="{FF2B5EF4-FFF2-40B4-BE49-F238E27FC236}">
                  <a16:creationId xmlns:a16="http://schemas.microsoft.com/office/drawing/2014/main" xmlns="" id="{895E819F-2FF5-761E-C42C-446A1FFA3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075015" y="7442245"/>
              <a:ext cx="3464994" cy="3059223"/>
            </a:xfrm>
            <a:prstGeom prst="rect">
              <a:avLst/>
            </a:prstGeom>
          </p:spPr>
        </p:pic>
      </p:grpSp>
      <p:pic>
        <p:nvPicPr>
          <p:cNvPr id="52" name="Picture 2">
            <a:extLst>
              <a:ext uri="{FF2B5EF4-FFF2-40B4-BE49-F238E27FC236}">
                <a16:creationId xmlns:a16="http://schemas.microsoft.com/office/drawing/2014/main" xmlns="" id="{264F7433-F762-5F04-9791-0A2A5847E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525172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DD7B902F-76B9-E86A-E03A-A71A34B95CCB}"/>
              </a:ext>
            </a:extLst>
          </p:cNvPr>
          <p:cNvSpPr txBox="1"/>
          <p:nvPr/>
        </p:nvSpPr>
        <p:spPr>
          <a:xfrm>
            <a:off x="3048000" y="1534572"/>
            <a:ext cx="205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endParaRPr lang="en-US" altLang="ko-KR" sz="4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54" name="그룹 1023">
            <a:extLst>
              <a:ext uri="{FF2B5EF4-FFF2-40B4-BE49-F238E27FC236}">
                <a16:creationId xmlns:a16="http://schemas.microsoft.com/office/drawing/2014/main" xmlns="" id="{7B3AE4B7-AA92-B842-0129-30BDA4750021}"/>
              </a:ext>
            </a:extLst>
          </p:cNvPr>
          <p:cNvGrpSpPr/>
          <p:nvPr/>
        </p:nvGrpSpPr>
        <p:grpSpPr>
          <a:xfrm>
            <a:off x="8305800" y="4833765"/>
            <a:ext cx="720996" cy="587007"/>
            <a:chOff x="8458025" y="4783042"/>
            <a:chExt cx="720996" cy="587007"/>
          </a:xfrm>
        </p:grpSpPr>
        <p:grpSp>
          <p:nvGrpSpPr>
            <p:cNvPr id="55" name="그룹 1024">
              <a:extLst>
                <a:ext uri="{FF2B5EF4-FFF2-40B4-BE49-F238E27FC236}">
                  <a16:creationId xmlns:a16="http://schemas.microsoft.com/office/drawing/2014/main" xmlns="" id="{FABD9141-2A1D-DCF3-062F-0246A9B1E6E6}"/>
                </a:ext>
              </a:extLst>
            </p:cNvPr>
            <p:cNvGrpSpPr/>
            <p:nvPr/>
          </p:nvGrpSpPr>
          <p:grpSpPr>
            <a:xfrm>
              <a:off x="8887037" y="4783042"/>
              <a:ext cx="291983" cy="587007"/>
              <a:chOff x="8887037" y="4783042"/>
              <a:chExt cx="291983" cy="587007"/>
            </a:xfrm>
          </p:grpSpPr>
          <p:pic>
            <p:nvPicPr>
              <p:cNvPr id="60" name="Object 73">
                <a:extLst>
                  <a:ext uri="{FF2B5EF4-FFF2-40B4-BE49-F238E27FC236}">
                    <a16:creationId xmlns:a16="http://schemas.microsoft.com/office/drawing/2014/main" xmlns="" id="{3C1951DA-5095-C0AB-F4A4-E58E11E043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8887037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56" name="그룹 1025">
              <a:extLst>
                <a:ext uri="{FF2B5EF4-FFF2-40B4-BE49-F238E27FC236}">
                  <a16:creationId xmlns:a16="http://schemas.microsoft.com/office/drawing/2014/main" xmlns="" id="{8376E6B2-787B-0FA1-8E7F-A1748DC09174}"/>
                </a:ext>
              </a:extLst>
            </p:cNvPr>
            <p:cNvGrpSpPr/>
            <p:nvPr/>
          </p:nvGrpSpPr>
          <p:grpSpPr>
            <a:xfrm>
              <a:off x="8672531" y="4783042"/>
              <a:ext cx="291983" cy="587007"/>
              <a:chOff x="8672531" y="4783042"/>
              <a:chExt cx="291983" cy="587007"/>
            </a:xfrm>
          </p:grpSpPr>
          <p:pic>
            <p:nvPicPr>
              <p:cNvPr id="59" name="Object 76">
                <a:extLst>
                  <a:ext uri="{FF2B5EF4-FFF2-40B4-BE49-F238E27FC236}">
                    <a16:creationId xmlns:a16="http://schemas.microsoft.com/office/drawing/2014/main" xmlns="" id="{7EE6727F-824B-E75D-3E48-40542D35F5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8672531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57" name="그룹 1026">
              <a:extLst>
                <a:ext uri="{FF2B5EF4-FFF2-40B4-BE49-F238E27FC236}">
                  <a16:creationId xmlns:a16="http://schemas.microsoft.com/office/drawing/2014/main" xmlns="" id="{D1EEC863-BAEA-5802-CFB8-29AB9901A4B6}"/>
                </a:ext>
              </a:extLst>
            </p:cNvPr>
            <p:cNvGrpSpPr/>
            <p:nvPr/>
          </p:nvGrpSpPr>
          <p:grpSpPr>
            <a:xfrm>
              <a:off x="8458025" y="4783042"/>
              <a:ext cx="291983" cy="587007"/>
              <a:chOff x="8458025" y="4783042"/>
              <a:chExt cx="291983" cy="587007"/>
            </a:xfrm>
          </p:grpSpPr>
          <p:pic>
            <p:nvPicPr>
              <p:cNvPr id="58" name="Object 79">
                <a:extLst>
                  <a:ext uri="{FF2B5EF4-FFF2-40B4-BE49-F238E27FC236}">
                    <a16:creationId xmlns:a16="http://schemas.microsoft.com/office/drawing/2014/main" xmlns="" id="{C07D47FA-EC33-F079-E4F5-581EA89BA4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0800000">
                <a:off x="8458025" y="4783042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61" name="Picture 4">
            <a:extLst>
              <a:ext uri="{FF2B5EF4-FFF2-40B4-BE49-F238E27FC236}">
                <a16:creationId xmlns:a16="http://schemas.microsoft.com/office/drawing/2014/main" xmlns="" id="{2AC74C57-4CF3-2F8E-AE8C-C9410451D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6619" y="2525172"/>
            <a:ext cx="3962398" cy="528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B7907019-CD86-FA9C-C7CB-940835BEDCB4}"/>
              </a:ext>
            </a:extLst>
          </p:cNvPr>
          <p:cNvSpPr txBox="1"/>
          <p:nvPr/>
        </p:nvSpPr>
        <p:spPr>
          <a:xfrm>
            <a:off x="11353800" y="1382172"/>
            <a:ext cx="45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0114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5143500"/>
            <a:ext cx="13879996" cy="37338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3783871" y="5753100"/>
            <a:ext cx="1752600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469671" y="6743700"/>
            <a:ext cx="0" cy="76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3605341" y="7665303"/>
            <a:ext cx="2109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8712930" y="5753100"/>
            <a:ext cx="4164870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398730" y="6743700"/>
            <a:ext cx="0" cy="76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8534400" y="7665303"/>
            <a:ext cx="289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495" y="495299"/>
            <a:ext cx="6368147" cy="2286001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743200" y="879902"/>
            <a:ext cx="1752600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429000" y="1870502"/>
            <a:ext cx="0" cy="76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2386141" y="2792105"/>
            <a:ext cx="2109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4752976" y="919803"/>
            <a:ext cx="1752600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438776" y="1910403"/>
            <a:ext cx="0" cy="76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4574446" y="2832006"/>
            <a:ext cx="10589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참조형변수 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초기값이 없어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null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가지고 있다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448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9" grpId="0" animBg="1"/>
      <p:bldP spid="11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762000" y="266700"/>
            <a:ext cx="33185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smtClean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</a:t>
            </a:r>
            <a:endParaRPr lang="ko-KR" altLang="en-US" sz="7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447800" y="1333500"/>
            <a:ext cx="1432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다음의 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8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개의 기본형 타입의 변수를 선언하고 값을 대입후 주석으로 크기를 적으시오</a:t>
            </a:r>
            <a:endParaRPr lang="en-US" altLang="ko-KR" sz="36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2286000" y="2601099"/>
            <a:ext cx="1188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short, byte, float, char, long, double, int</a:t>
            </a:r>
            <a:endParaRPr lang="en-US" altLang="ko-KR" sz="360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3314114"/>
            <a:ext cx="5425440" cy="9144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400" y="3338146"/>
            <a:ext cx="6790252" cy="349113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34400" y="3314700"/>
            <a:ext cx="6790252" cy="3491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89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371600" y="342900"/>
            <a:ext cx="143256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Java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코드를 작성할때 클래스 이름을 적어주어야 한다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이는 무엇의 이름과 일치 해야 하는가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 </a:t>
            </a:r>
            <a:endParaRPr lang="en-US" altLang="ko-KR" sz="3600" smtClean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3_2() </a:t>
            </a:r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만들어 주석으로 몇번인지 적어보자</a:t>
            </a:r>
            <a:r>
              <a:rPr lang="ko-KR" altLang="en-US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32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828800" y="2247900"/>
            <a:ext cx="3962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java</a:t>
            </a: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파일명</a:t>
            </a:r>
            <a:endParaRPr lang="en-US" altLang="ko-KR" sz="3600" smtClean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742950" indent="-742950">
              <a:buAutoNum type="arabicPeriod"/>
            </a:pP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패키지명</a:t>
            </a:r>
            <a:endParaRPr lang="en-US" altLang="ko-KR" sz="3600" smtClean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742950" indent="-742950">
              <a:buAutoNum type="arabicPeriod"/>
            </a:pP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폴더명</a:t>
            </a:r>
            <a:endParaRPr lang="en-US" altLang="ko-KR" sz="3600" smtClean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742950" indent="-742950">
              <a:buAutoNum type="arabicPeriod"/>
            </a:pP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달라도 된다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2247900"/>
            <a:ext cx="11419259" cy="51054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2192000" y="4835183"/>
            <a:ext cx="990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32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371600" y="342900"/>
            <a:ext cx="143256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아래의 코드에서 변수타입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리터럴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변수명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상수키워드 등을 분류하여보자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smtClean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3_3() </a:t>
            </a:r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만들어 주석으로 답을 적어보자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/* 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*/ </a:t>
            </a:r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</a:t>
            </a:r>
            <a:endParaRPr lang="en-US" altLang="ko-KR" sz="32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399" y="2247900"/>
            <a:ext cx="8820443" cy="2514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600200" y="5372100"/>
            <a:ext cx="3962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변수타입 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</a:t>
            </a:r>
          </a:p>
          <a:p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리터럴 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</a:t>
            </a:r>
          </a:p>
          <a:p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변수명 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</a:t>
            </a:r>
          </a:p>
          <a:p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상수키워드 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</a:t>
            </a:r>
          </a:p>
          <a:p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연산자 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0400" y="2247900"/>
            <a:ext cx="7215019" cy="55626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20400" y="2247900"/>
            <a:ext cx="7215019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01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371600" y="342900"/>
            <a:ext cx="143256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4. 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다음중 변수의 이름으로 사용 할수 있는것을 모두 고르시오</a:t>
            </a:r>
            <a:endParaRPr lang="en-US" altLang="ko-KR" sz="3600" smtClean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3_4() </a:t>
            </a:r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만들어 주석으로 답을 적어보자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endParaRPr lang="en-US" altLang="ko-KR" sz="32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600200" y="1714500"/>
            <a:ext cx="3962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5ive</a:t>
            </a:r>
          </a:p>
          <a:p>
            <a:pPr marL="742950" indent="-742950">
              <a:buAutoNum type="arabicPeriod"/>
            </a:pP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car2</a:t>
            </a:r>
          </a:p>
          <a:p>
            <a:pPr marL="742950" indent="-742950">
              <a:buAutoNum type="arabicPeriod"/>
            </a:pP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final</a:t>
            </a:r>
          </a:p>
          <a:p>
            <a:pPr marL="742950" indent="-742950">
              <a:buAutoNum type="arabicPeriod"/>
            </a:pP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Name</a:t>
            </a:r>
          </a:p>
          <a:p>
            <a:pPr marL="742950" indent="-742950">
              <a:buAutoNum type="arabicPeriod"/>
            </a:pP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age</a:t>
            </a:r>
          </a:p>
          <a:p>
            <a:pPr marL="742950" indent="-742950">
              <a:buAutoNum type="arabicPeriod"/>
            </a:pP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_MAX</a:t>
            </a:r>
          </a:p>
          <a:p>
            <a:pPr marL="742950" indent="-742950">
              <a:buAutoNum type="arabicPeriod"/>
            </a:pP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원주율</a:t>
            </a:r>
            <a:endParaRPr lang="en-US" altLang="ko-KR" sz="3600" smtClean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742950" indent="-742950">
              <a:buAutoNum type="arabicPeriod"/>
            </a:pP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MAX_length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1714500"/>
            <a:ext cx="7414664" cy="279536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62800" y="1714500"/>
            <a:ext cx="7414664" cy="279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411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371600" y="342900"/>
            <a:ext cx="143256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다음중 기본형이 아닌것은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  <a:p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3_5() 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만들어 주석으로 답을 적어보자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endParaRPr lang="en-US" altLang="ko-KR" sz="32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828800" y="1714500"/>
            <a:ext cx="3962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</a:p>
          <a:p>
            <a:pPr marL="742950" indent="-742950">
              <a:buAutoNum type="arabicPeriod"/>
            </a:pP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</a:t>
            </a:r>
          </a:p>
          <a:p>
            <a:pPr marL="742950" indent="-742950">
              <a:buAutoNum type="arabicPeriod"/>
            </a:pP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float</a:t>
            </a:r>
          </a:p>
          <a:p>
            <a:pPr marL="742950" indent="-742950">
              <a:buAutoNum type="arabicPeriod"/>
            </a:pP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boolean</a:t>
            </a:r>
          </a:p>
          <a:p>
            <a:pPr marL="742950" indent="-742950">
              <a:buAutoNum type="arabicPeriod"/>
            </a:pP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short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200" y="1726809"/>
            <a:ext cx="7282552" cy="208356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34200" y="1714500"/>
            <a:ext cx="7282552" cy="208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415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1001"/>
          <p:cNvGrpSpPr/>
          <p:nvPr/>
        </p:nvGrpSpPr>
        <p:grpSpPr>
          <a:xfrm>
            <a:off x="1202388" y="7727078"/>
            <a:ext cx="3922193" cy="3884148"/>
            <a:chOff x="1202388" y="7727078"/>
            <a:chExt cx="3922193" cy="3884148"/>
          </a:xfrm>
        </p:grpSpPr>
        <p:pic>
          <p:nvPicPr>
            <p:cNvPr id="7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2388" y="7727078"/>
              <a:ext cx="3922193" cy="3884148"/>
            </a:xfrm>
            <a:prstGeom prst="rect">
              <a:avLst/>
            </a:prstGeom>
          </p:spPr>
        </p:pic>
      </p:grpSp>
      <p:grpSp>
        <p:nvGrpSpPr>
          <p:cNvPr id="8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9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1441098" y="4107679"/>
            <a:ext cx="519885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r>
              <a:rPr lang="ko-KR" altLang="en-US" sz="88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란</a:t>
            </a:r>
            <a:r>
              <a:rPr lang="en-US" altLang="ko-KR" sz="88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?</a:t>
            </a:r>
            <a:endParaRPr lang="ko-KR" altLang="en-US" sz="11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9525000" y="2171700"/>
            <a:ext cx="7696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플랫폼 독립적 언어</a:t>
            </a:r>
            <a:endParaRPr lang="en-US" altLang="ko-KR" sz="44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44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객체지향 언어</a:t>
            </a:r>
            <a:endParaRPr lang="en-US" altLang="ko-KR" sz="44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44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3.C++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어려운점은 감추다</a:t>
            </a:r>
            <a:endParaRPr lang="en-US" altLang="ko-KR" sz="44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44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4.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현재 가장 많이 쓰이는 언어</a:t>
            </a:r>
            <a:endParaRPr lang="en-US" altLang="ko-KR" sz="44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236392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371600" y="342900"/>
            <a:ext cx="15621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6. 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다음 중 오류가 발생하는  코드를 찾아내고 이유와 해결방안을 옆에 주석으로 적어보자</a:t>
            </a:r>
            <a:endParaRPr lang="en-US" altLang="ko-KR" sz="3600" smtClean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3_6() </a:t>
            </a:r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만들어 주석으로 답을 적어보자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endParaRPr lang="en-US" altLang="ko-KR" sz="32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828800" y="2585978"/>
            <a:ext cx="11811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 a = ‘ ’; 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&lt;-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스페이스한개 들어가 있음</a:t>
            </a:r>
            <a:endParaRPr lang="en-US" altLang="ko-KR" sz="3600" smtClean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742950" indent="-742950">
              <a:buAutoNum type="arabicPeriod"/>
            </a:pP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float f = 3.14;</a:t>
            </a:r>
          </a:p>
          <a:p>
            <a:pPr marL="742950" indent="-742950">
              <a:buAutoNum type="arabicPeriod"/>
            </a:pP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 name =“</a:t>
            </a: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홍길동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”; </a:t>
            </a:r>
          </a:p>
          <a:p>
            <a:pPr marL="742950" indent="-742950">
              <a:buAutoNum type="arabicPeriod"/>
            </a:pP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double d = 5.81f;</a:t>
            </a:r>
          </a:p>
          <a:p>
            <a:pPr marL="742950" indent="-742950">
              <a:buAutoNum type="arabicPeriod"/>
            </a:pP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I =3.14;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5600700"/>
            <a:ext cx="16036604" cy="3124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81200" y="5600700"/>
            <a:ext cx="16036604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913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1676400" y="723900"/>
            <a:ext cx="373852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6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플랫폼</a:t>
            </a:r>
            <a:endParaRPr lang="ko-KR" altLang="en-US" sz="8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1026" name="Picture 2" descr="시리즈 | OS - 에러지우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086100"/>
            <a:ext cx="108966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442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1752600" y="1790700"/>
            <a:ext cx="53030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 </a:t>
            </a:r>
            <a:r>
              <a:rPr lang="ko-KR" altLang="en-US" sz="54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프로그램</a:t>
            </a:r>
            <a:endParaRPr lang="ko-KR" altLang="en-US" sz="2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5" name="Picture 2" descr="시리즈 | OS - 에러지우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6673362"/>
            <a:ext cx="4114800" cy="189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152400" y="4236303"/>
            <a:ext cx="93362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JVM(java virtual machine)</a:t>
            </a:r>
            <a:endParaRPr lang="ko-KR" altLang="en-US" sz="1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7" name="그룹 1008">
            <a:extLst>
              <a:ext uri="{FF2B5EF4-FFF2-40B4-BE49-F238E27FC236}">
                <a16:creationId xmlns:a16="http://schemas.microsoft.com/office/drawing/2014/main" xmlns="" id="{E395BDE3-2EDE-065D-70E8-56E348228ACF}"/>
              </a:ext>
            </a:extLst>
          </p:cNvPr>
          <p:cNvGrpSpPr/>
          <p:nvPr/>
        </p:nvGrpSpPr>
        <p:grpSpPr>
          <a:xfrm rot="5400000">
            <a:off x="4043628" y="3153095"/>
            <a:ext cx="720996" cy="587007"/>
            <a:chOff x="9011713" y="5350533"/>
            <a:chExt cx="720996" cy="587007"/>
          </a:xfrm>
        </p:grpSpPr>
        <p:grpSp>
          <p:nvGrpSpPr>
            <p:cNvPr id="8" name="그룹 1009">
              <a:extLst>
                <a:ext uri="{FF2B5EF4-FFF2-40B4-BE49-F238E27FC236}">
                  <a16:creationId xmlns:a16="http://schemas.microsoft.com/office/drawing/2014/main" xmlns="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3" name="Object 29">
                <a:extLst>
                  <a:ext uri="{FF2B5EF4-FFF2-40B4-BE49-F238E27FC236}">
                    <a16:creationId xmlns:a16="http://schemas.microsoft.com/office/drawing/2014/main" xmlns="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0">
              <a:extLst>
                <a:ext uri="{FF2B5EF4-FFF2-40B4-BE49-F238E27FC236}">
                  <a16:creationId xmlns:a16="http://schemas.microsoft.com/office/drawing/2014/main" xmlns="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2" name="Object 32">
                <a:extLst>
                  <a:ext uri="{FF2B5EF4-FFF2-40B4-BE49-F238E27FC236}">
                    <a16:creationId xmlns:a16="http://schemas.microsoft.com/office/drawing/2014/main" xmlns="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1">
              <a:extLst>
                <a:ext uri="{FF2B5EF4-FFF2-40B4-BE49-F238E27FC236}">
                  <a16:creationId xmlns:a16="http://schemas.microsoft.com/office/drawing/2014/main" xmlns="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1" name="Object 35">
                <a:extLst>
                  <a:ext uri="{FF2B5EF4-FFF2-40B4-BE49-F238E27FC236}">
                    <a16:creationId xmlns:a16="http://schemas.microsoft.com/office/drawing/2014/main" xmlns="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14" name="그룹 1008">
            <a:extLst>
              <a:ext uri="{FF2B5EF4-FFF2-40B4-BE49-F238E27FC236}">
                <a16:creationId xmlns:a16="http://schemas.microsoft.com/office/drawing/2014/main" xmlns="" id="{E395BDE3-2EDE-065D-70E8-56E348228ACF}"/>
              </a:ext>
            </a:extLst>
          </p:cNvPr>
          <p:cNvGrpSpPr/>
          <p:nvPr/>
        </p:nvGrpSpPr>
        <p:grpSpPr>
          <a:xfrm rot="5400000">
            <a:off x="3971606" y="5515295"/>
            <a:ext cx="720996" cy="587007"/>
            <a:chOff x="9011713" y="5350533"/>
            <a:chExt cx="720996" cy="587007"/>
          </a:xfrm>
        </p:grpSpPr>
        <p:grpSp>
          <p:nvGrpSpPr>
            <p:cNvPr id="15" name="그룹 1009">
              <a:extLst>
                <a:ext uri="{FF2B5EF4-FFF2-40B4-BE49-F238E27FC236}">
                  <a16:creationId xmlns:a16="http://schemas.microsoft.com/office/drawing/2014/main" xmlns="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0" name="Object 29">
                <a:extLst>
                  <a:ext uri="{FF2B5EF4-FFF2-40B4-BE49-F238E27FC236}">
                    <a16:creationId xmlns:a16="http://schemas.microsoft.com/office/drawing/2014/main" xmlns="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6" name="그룹 1010">
              <a:extLst>
                <a:ext uri="{FF2B5EF4-FFF2-40B4-BE49-F238E27FC236}">
                  <a16:creationId xmlns:a16="http://schemas.microsoft.com/office/drawing/2014/main" xmlns="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9" name="Object 32">
                <a:extLst>
                  <a:ext uri="{FF2B5EF4-FFF2-40B4-BE49-F238E27FC236}">
                    <a16:creationId xmlns:a16="http://schemas.microsoft.com/office/drawing/2014/main" xmlns="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7" name="그룹 1011">
              <a:extLst>
                <a:ext uri="{FF2B5EF4-FFF2-40B4-BE49-F238E27FC236}">
                  <a16:creationId xmlns:a16="http://schemas.microsoft.com/office/drawing/2014/main" xmlns="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8" name="Object 35">
                <a:extLst>
                  <a:ext uri="{FF2B5EF4-FFF2-40B4-BE49-F238E27FC236}">
                    <a16:creationId xmlns:a16="http://schemas.microsoft.com/office/drawing/2014/main" xmlns="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11887200" y="3965303"/>
            <a:ext cx="43797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일반 프로그램</a:t>
            </a:r>
            <a:endParaRPr lang="ko-KR" altLang="en-US" sz="2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22" name="Picture 2" descr="시리즈 | OS - 에러지우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4990" y="6673362"/>
            <a:ext cx="4114800" cy="189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그룹 1008">
            <a:extLst>
              <a:ext uri="{FF2B5EF4-FFF2-40B4-BE49-F238E27FC236}">
                <a16:creationId xmlns:a16="http://schemas.microsoft.com/office/drawing/2014/main" xmlns="" id="{E395BDE3-2EDE-065D-70E8-56E348228ACF}"/>
              </a:ext>
            </a:extLst>
          </p:cNvPr>
          <p:cNvGrpSpPr/>
          <p:nvPr/>
        </p:nvGrpSpPr>
        <p:grpSpPr>
          <a:xfrm rot="5400000">
            <a:off x="13605018" y="5327698"/>
            <a:ext cx="720996" cy="587007"/>
            <a:chOff x="9011713" y="5350533"/>
            <a:chExt cx="720996" cy="587007"/>
          </a:xfrm>
        </p:grpSpPr>
        <p:grpSp>
          <p:nvGrpSpPr>
            <p:cNvPr id="25" name="그룹 1009">
              <a:extLst>
                <a:ext uri="{FF2B5EF4-FFF2-40B4-BE49-F238E27FC236}">
                  <a16:creationId xmlns:a16="http://schemas.microsoft.com/office/drawing/2014/main" xmlns="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30" name="Object 29">
                <a:extLst>
                  <a:ext uri="{FF2B5EF4-FFF2-40B4-BE49-F238E27FC236}">
                    <a16:creationId xmlns:a16="http://schemas.microsoft.com/office/drawing/2014/main" xmlns="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6" name="그룹 1010">
              <a:extLst>
                <a:ext uri="{FF2B5EF4-FFF2-40B4-BE49-F238E27FC236}">
                  <a16:creationId xmlns:a16="http://schemas.microsoft.com/office/drawing/2014/main" xmlns="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9" name="Object 32">
                <a:extLst>
                  <a:ext uri="{FF2B5EF4-FFF2-40B4-BE49-F238E27FC236}">
                    <a16:creationId xmlns:a16="http://schemas.microsoft.com/office/drawing/2014/main" xmlns="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7" name="그룹 1011">
              <a:extLst>
                <a:ext uri="{FF2B5EF4-FFF2-40B4-BE49-F238E27FC236}">
                  <a16:creationId xmlns:a16="http://schemas.microsoft.com/office/drawing/2014/main" xmlns="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8" name="Object 35">
                <a:extLst>
                  <a:ext uri="{FF2B5EF4-FFF2-40B4-BE49-F238E27FC236}">
                    <a16:creationId xmlns:a16="http://schemas.microsoft.com/office/drawing/2014/main" xmlns="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409041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4191000" y="876300"/>
            <a:ext cx="93362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JVM(java virtual machine)</a:t>
            </a:r>
            <a:endParaRPr lang="ko-KR" altLang="en-US" sz="1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4038600" y="2893516"/>
            <a:ext cx="11658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속도가 상대적으로 느리나 최근엔 컴파일러 개선 및 최적화로 개선되었다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44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2.Class 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파일을 실행한다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44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가비지 컬렉션으로 메모리 관리를 한다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880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11576</TotalTime>
  <Words>984</Words>
  <Application>Microsoft Office PowerPoint</Application>
  <PresentationFormat>사용자 지정</PresentationFormat>
  <Paragraphs>259</Paragraphs>
  <Slides>61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61</vt:i4>
      </vt:variant>
    </vt:vector>
  </HeadingPairs>
  <TitlesOfParts>
    <vt:vector size="70" baseType="lpstr">
      <vt:lpstr>?? ??</vt:lpstr>
      <vt:lpstr>G마켓 산스 Bold</vt:lpstr>
      <vt:lpstr>G마켓 산스 Light</vt:lpstr>
      <vt:lpstr>G마켓 산스 Medium</vt:lpstr>
      <vt:lpstr>맑은 고딕</vt:lpstr>
      <vt:lpstr>Arial</vt:lpstr>
      <vt:lpstr>Calibri</vt:lpstr>
      <vt:lpstr>Cambria Math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박 주병</cp:lastModifiedBy>
  <cp:revision>349</cp:revision>
  <dcterms:created xsi:type="dcterms:W3CDTF">2022-10-23T12:09:39Z</dcterms:created>
  <dcterms:modified xsi:type="dcterms:W3CDTF">2023-03-24T06:06:16Z</dcterms:modified>
</cp:coreProperties>
</file>