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437" r:id="rId5"/>
    <p:sldId id="281" r:id="rId6"/>
    <p:sldId id="396" r:id="rId7"/>
    <p:sldId id="439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9" r:id="rId17"/>
    <p:sldId id="450" r:id="rId18"/>
    <p:sldId id="451" r:id="rId19"/>
    <p:sldId id="452" r:id="rId20"/>
    <p:sldId id="453" r:id="rId21"/>
    <p:sldId id="454" r:id="rId22"/>
    <p:sldId id="457" r:id="rId23"/>
    <p:sldId id="458" r:id="rId24"/>
    <p:sldId id="459" r:id="rId25"/>
    <p:sldId id="460" r:id="rId26"/>
    <p:sldId id="461" r:id="rId27"/>
    <p:sldId id="462" r:id="rId28"/>
    <p:sldId id="465" r:id="rId29"/>
    <p:sldId id="466" r:id="rId30"/>
    <p:sldId id="469" r:id="rId31"/>
    <p:sldId id="467" r:id="rId32"/>
    <p:sldId id="468" r:id="rId33"/>
    <p:sldId id="374" r:id="rId34"/>
    <p:sldId id="463" r:id="rId35"/>
    <p:sldId id="385" r:id="rId36"/>
    <p:sldId id="470" r:id="rId37"/>
    <p:sldId id="471" r:id="rId38"/>
    <p:sldId id="275" r:id="rId3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BC"/>
    <a:srgbClr val="4D4848"/>
    <a:srgbClr val="4C5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55" autoAdjust="0"/>
  </p:normalViewPr>
  <p:slideViewPr>
    <p:cSldViewPr>
      <p:cViewPr varScale="1">
        <p:scale>
          <a:sx n="68" d="100"/>
          <a:sy n="68" d="100"/>
        </p:scale>
        <p:origin x="17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F2C30-10E1-4C46-91DC-BBDB9629E720}" type="datetimeFigureOut">
              <a:rPr lang="ko-KR" altLang="en-US" smtClean="0"/>
              <a:t>2023-03-24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C2DCF-6074-47D8-9A40-8DDAA9ED0A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388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8166F1F-CE9B-4651-A6AA-CD717754106B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6116CE-C4A3-4A05-B2D7-7C2E9A889C0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19438419">
            <a:off x="15147432" y="8842616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 rot="2407424">
            <a:off x="-235263" y="8916399"/>
            <a:ext cx="3302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mtClean="0">
                <a:solidFill>
                  <a:srgbClr val="4C50BC">
                    <a:alpha val="20000"/>
                  </a:srgb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Park Ju Byeong</a:t>
            </a:r>
            <a:endParaRPr lang="ko-KR" altLang="en-US" sz="2800">
              <a:solidFill>
                <a:srgbClr val="4C50BC">
                  <a:alpha val="20000"/>
                </a:srgb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microsoft.com/office/2007/relationships/hdphoto" Target="../media/hdphoto1.wdp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87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microsoft.com/office/2007/relationships/hdphoto" Target="../media/hdphoto4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15800" y="2132538"/>
            <a:ext cx="6344026" cy="191978"/>
            <a:chOff x="12142746" y="2132538"/>
            <a:chExt cx="6344026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42746" y="2132538"/>
              <a:ext cx="6344026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66075" y="3826861"/>
            <a:ext cx="2359763" cy="2359763"/>
            <a:chOff x="1266075" y="3826861"/>
            <a:chExt cx="2359763" cy="23597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075" y="3826861"/>
              <a:ext cx="2359763" cy="235976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77516" y="1033527"/>
            <a:ext cx="4258895" cy="4258895"/>
            <a:chOff x="2277516" y="1033527"/>
            <a:chExt cx="4258895" cy="425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700000">
              <a:off x="2277516" y="1033527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A453A8-9968-67AB-7B4A-83EEB4662AA6}"/>
              </a:ext>
            </a:extLst>
          </p:cNvPr>
          <p:cNvSpPr txBox="1"/>
          <p:nvPr/>
        </p:nvSpPr>
        <p:spPr>
          <a:xfrm>
            <a:off x="8991918" y="2752278"/>
            <a:ext cx="9155070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java</a:t>
            </a:r>
            <a:endParaRPr lang="ko-KR" altLang="en-US" sz="280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B7A35A-8AAC-4622-64BC-CAD1472D4115}"/>
              </a:ext>
            </a:extLst>
          </p:cNvPr>
          <p:cNvSpPr txBox="1"/>
          <p:nvPr/>
        </p:nvSpPr>
        <p:spPr>
          <a:xfrm>
            <a:off x="1730820" y="8267700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강사</a:t>
            </a:r>
            <a:r>
              <a:rPr lang="en-US" altLang="ko-KR" sz="2400">
                <a:solidFill>
                  <a:srgbClr val="4D4848"/>
                </a:solidFill>
              </a:rPr>
              <a:t>  </a:t>
            </a:r>
            <a:r>
              <a:rPr lang="ko-KR" altLang="en-US" sz="2400">
                <a:solidFill>
                  <a:srgbClr val="4D4848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박주병</a:t>
            </a:r>
            <a:r>
              <a:rPr lang="en-US" altLang="ko-KR" sz="2400">
                <a:solidFill>
                  <a:srgbClr val="4D4848"/>
                </a:solidFill>
              </a:rPr>
              <a:t> </a:t>
            </a:r>
            <a:endParaRPr lang="ko-KR" altLang="en-US" sz="2400">
              <a:solidFill>
                <a:srgbClr val="4D48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ACE900A-D779-4343-6623-8588B376F0A1}"/>
              </a:ext>
            </a:extLst>
          </p:cNvPr>
          <p:cNvSpPr txBox="1"/>
          <p:nvPr/>
        </p:nvSpPr>
        <p:spPr>
          <a:xfrm>
            <a:off x="14554200" y="1562100"/>
            <a:ext cx="3746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rgbClr val="4D4848"/>
                </a:solidFill>
              </a:rPr>
              <a:t>능동적 사고 방식의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524000" y="201930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long + int  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float + int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double + float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byte + short</a:t>
            </a:r>
          </a:p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 + short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11351" y="20193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long + 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2705100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float + 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3550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double + double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4312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400800" y="5074503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 + 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0477500" y="4381500"/>
            <a:ext cx="781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보다 작은 타입은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변환되어 </a:t>
            </a:r>
            <a:endParaRPr lang="en-US" altLang="ko-KR" sz="3600" smtClean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이항연산자를 수행한다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342900"/>
            <a:ext cx="1665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퀴즈</a:t>
            </a:r>
            <a:endParaRPr lang="ko-KR" altLang="en-US" sz="8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613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19800" y="14859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162300"/>
            <a:ext cx="9709079" cy="27432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60" y="6134100"/>
            <a:ext cx="4130040" cy="332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6764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단항연산자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95700"/>
            <a:ext cx="5618871" cy="23136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0480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전위형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3695700"/>
            <a:ext cx="5181600" cy="2383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353800" y="64389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위형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32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05100"/>
            <a:ext cx="7696200" cy="3737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048500"/>
            <a:ext cx="1387736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0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76500"/>
            <a:ext cx="8724609" cy="403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257800" y="64770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얼마가 출력될까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69" y="6896100"/>
            <a:ext cx="1089029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7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447800" y="571500"/>
            <a:ext cx="441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사칙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72" y="1790701"/>
            <a:ext cx="6919783" cy="3657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523" y="5651839"/>
            <a:ext cx="4666077" cy="4020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8763000" y="39243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나눌시 에러를 발생시킨다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03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1100"/>
            <a:ext cx="9264316" cy="2667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9906000" y="3295357"/>
            <a:ext cx="1371600" cy="19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2857500"/>
            <a:ext cx="51054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77600" y="3017103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 작은 사이즈로 변환시 명시적 형변환 필요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254" y="4457700"/>
            <a:ext cx="9272693" cy="28194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299DF5EC-9DF4-5255-06AC-0A7CE4FF58C3}"/>
              </a:ext>
            </a:extLst>
          </p:cNvPr>
          <p:cNvCxnSpPr>
            <a:cxnSpLocks/>
          </p:cNvCxnSpPr>
          <p:nvPr/>
        </p:nvCxnSpPr>
        <p:spPr>
          <a:xfrm flipV="1">
            <a:off x="10515600" y="6781800"/>
            <a:ext cx="762000" cy="19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4800600" y="6286500"/>
            <a:ext cx="57150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268222" y="6286500"/>
            <a:ext cx="640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 간의 연산은 컴파일러가 코드를 최적화 시킨다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따라서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char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b= ‘b’; </a:t>
            </a:r>
            <a:r>
              <a:rPr lang="ko-KR" altLang="en-US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상태에서 실행파일로 컴파일 되어 진다</a:t>
            </a:r>
            <a:r>
              <a:rPr lang="en-US" altLang="ko-KR" sz="32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32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647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6421904"/>
            <a:ext cx="10931912" cy="129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913256" y="1943100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성능저하 없이 가독성을 높이는 좋은 방법이다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440704"/>
            <a:ext cx="9734939" cy="1524000"/>
          </a:xfrm>
          <a:prstGeom prst="rect">
            <a:avLst/>
          </a:prstGeom>
        </p:spPr>
      </p:pic>
      <p:sp>
        <p:nvSpPr>
          <p:cNvPr id="7" name="곱셈 기호 6"/>
          <p:cNvSpPr/>
          <p:nvPr/>
        </p:nvSpPr>
        <p:spPr>
          <a:xfrm>
            <a:off x="5334000" y="4305300"/>
            <a:ext cx="2438400" cy="1888004"/>
          </a:xfrm>
          <a:prstGeom prst="mathMultiply">
            <a:avLst>
              <a:gd name="adj1" fmla="val 723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19300"/>
            <a:ext cx="6934200" cy="53674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171700"/>
            <a:ext cx="3886200" cy="542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38200" y="21387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퀴즈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20574"/>
            <a:ext cx="5744750" cy="2151326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153400" y="3009900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803" y="2539534"/>
            <a:ext cx="1475797" cy="123236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3095" y="4229100"/>
            <a:ext cx="5708056" cy="941535"/>
          </a:xfrm>
          <a:prstGeom prst="rect">
            <a:avLst/>
          </a:prstGeom>
        </p:spPr>
      </p:pic>
      <p:grpSp>
        <p:nvGrpSpPr>
          <p:cNvPr id="1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84885" y="4406363"/>
            <a:ext cx="720996" cy="587007"/>
            <a:chOff x="9011713" y="5350533"/>
            <a:chExt cx="720996" cy="587007"/>
          </a:xfrm>
        </p:grpSpPr>
        <p:grpSp>
          <p:nvGrpSpPr>
            <p:cNvPr id="1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2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2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4229100"/>
            <a:ext cx="1895076" cy="105282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6400" y="5649695"/>
            <a:ext cx="5562600" cy="791898"/>
          </a:xfrm>
          <a:prstGeom prst="rect">
            <a:avLst/>
          </a:prstGeom>
        </p:spPr>
      </p:pic>
      <p:grpSp>
        <p:nvGrpSpPr>
          <p:cNvPr id="25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7" y="5649695"/>
            <a:ext cx="720996" cy="587007"/>
            <a:chOff x="9011713" y="5350533"/>
            <a:chExt cx="720996" cy="587007"/>
          </a:xfrm>
        </p:grpSpPr>
        <p:grpSp>
          <p:nvGrpSpPr>
            <p:cNvPr id="26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31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7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0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28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29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00" y="5448300"/>
            <a:ext cx="1600200" cy="1336249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1048" y="7073053"/>
            <a:ext cx="5729396" cy="737447"/>
          </a:xfrm>
          <a:prstGeom prst="rect">
            <a:avLst/>
          </a:prstGeom>
        </p:spPr>
      </p:pic>
      <p:grpSp>
        <p:nvGrpSpPr>
          <p:cNvPr id="3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8007406" y="7087707"/>
            <a:ext cx="720996" cy="587007"/>
            <a:chOff x="9011713" y="5350533"/>
            <a:chExt cx="720996" cy="587007"/>
          </a:xfrm>
        </p:grpSpPr>
        <p:grpSp>
          <p:nvGrpSpPr>
            <p:cNvPr id="3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4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3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3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3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7724" y="6964337"/>
            <a:ext cx="1895076" cy="105282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1125200" y="69723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0.1f -&gt; 0.10000000149011612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0.1  -&gt; 0.10000000000000001</a:t>
            </a:r>
            <a:r>
              <a:rPr lang="ko-KR" altLang="en-US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저장된다</a:t>
            </a:r>
            <a:r>
              <a:rPr lang="en-US" altLang="ko-KR" sz="2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endParaRPr lang="en-US" altLang="ko-KR" sz="2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7271" y="8592567"/>
            <a:ext cx="5743879" cy="665733"/>
          </a:xfrm>
          <a:prstGeom prst="rect">
            <a:avLst/>
          </a:prstGeom>
        </p:spPr>
      </p:pic>
      <p:grpSp>
        <p:nvGrpSpPr>
          <p:cNvPr id="44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7938891" y="8631929"/>
            <a:ext cx="720996" cy="587007"/>
            <a:chOff x="9011713" y="5350533"/>
            <a:chExt cx="720996" cy="587007"/>
          </a:xfrm>
        </p:grpSpPr>
        <p:grpSp>
          <p:nvGrpSpPr>
            <p:cNvPr id="45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50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6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49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47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48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91900" y="8139401"/>
            <a:ext cx="1271299" cy="12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9461" y="4488270"/>
            <a:ext cx="1758572" cy="183222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12477" y="4488270"/>
            <a:ext cx="1768115" cy="183222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F88F580-08BE-88C2-D640-13F0026591CB}"/>
              </a:ext>
            </a:extLst>
          </p:cNvPr>
          <p:cNvSpPr txBox="1"/>
          <p:nvPr/>
        </p:nvSpPr>
        <p:spPr>
          <a:xfrm>
            <a:off x="10515600" y="1530396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Part02 </a:t>
            </a:r>
            <a:r>
              <a:rPr lang="ko-KR" altLang="en-US" sz="72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</a:t>
            </a:r>
            <a:endParaRPr lang="ko-KR" altLang="en-US" sz="72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2769C28-9BB6-DE9C-7B6F-264B77B8DD0E}"/>
              </a:ext>
            </a:extLst>
          </p:cNvPr>
          <p:cNvSpPr txBox="1"/>
          <p:nvPr/>
        </p:nvSpPr>
        <p:spPr>
          <a:xfrm>
            <a:off x="3048000" y="5092125"/>
            <a:ext cx="3454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70FBB6A-01CE-5637-78DA-58F0C974145C}"/>
              </a:ext>
            </a:extLst>
          </p:cNvPr>
          <p:cNvSpPr txBox="1"/>
          <p:nvPr/>
        </p:nvSpPr>
        <p:spPr>
          <a:xfrm>
            <a:off x="9179922" y="5092125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4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Object 17">
            <a:extLst>
              <a:ext uri="{FF2B5EF4-FFF2-40B4-BE49-F238E27FC236}">
                <a16:creationId xmlns:a16="http://schemas.microsoft.com/office/drawing/2014/main" xmlns="" id="{140B283D-FE58-FA6F-6F7C-E0F1DBB62A6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99461" y="6684996"/>
            <a:ext cx="1768115" cy="1832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C8D0998-79BC-6FD2-59D9-8052B4A25F65}"/>
              </a:ext>
            </a:extLst>
          </p:cNvPr>
          <p:cNvSpPr txBox="1"/>
          <p:nvPr/>
        </p:nvSpPr>
        <p:spPr>
          <a:xfrm>
            <a:off x="3126859" y="73533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Object 18">
            <a:extLst>
              <a:ext uri="{FF2B5EF4-FFF2-40B4-BE49-F238E27FC236}">
                <a16:creationId xmlns:a16="http://schemas.microsoft.com/office/drawing/2014/main" xmlns="" id="{3F58EA3E-1018-64D3-FAB2-4F6B9618FA56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2477" y="6684996"/>
            <a:ext cx="1787181" cy="18322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81D3F16-7DCF-41AD-F5F1-0558C78C0E4D}"/>
              </a:ext>
            </a:extLst>
          </p:cNvPr>
          <p:cNvSpPr txBox="1"/>
          <p:nvPr/>
        </p:nvSpPr>
        <p:spPr>
          <a:xfrm>
            <a:off x="9144000" y="73533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 문제</a:t>
            </a:r>
            <a:endParaRPr lang="ko-KR" altLang="en-US" sz="32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419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152900"/>
            <a:ext cx="9036934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90003" y="1976735"/>
            <a:ext cx="13084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&amp;&amp;(AND)   -&gt;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모두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|| (OR)         -&gt;   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피연자 둘중 하나만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2800" dirty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48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연산자의 우선순위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38500"/>
            <a:ext cx="9231923" cy="948643"/>
          </a:xfrm>
          <a:prstGeom prst="rect">
            <a:avLst/>
          </a:prstGeom>
        </p:spPr>
      </p:pic>
      <p:grpSp>
        <p:nvGrpSpPr>
          <p:cNvPr id="6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0363200" y="3419317"/>
            <a:ext cx="720996" cy="587007"/>
            <a:chOff x="9011713" y="5350533"/>
            <a:chExt cx="720996" cy="587007"/>
          </a:xfrm>
        </p:grpSpPr>
        <p:grpSp>
          <p:nvGrpSpPr>
            <p:cNvPr id="7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2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8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1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0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200" y="3214528"/>
            <a:ext cx="1635291" cy="1116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3411200" y="3566316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우선순위가 높다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117" y="4658322"/>
            <a:ext cx="9140483" cy="10277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34600" y="4910591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괄호로 묶어 우선순위를 변경할수 있다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6479258"/>
            <a:ext cx="9231923" cy="11026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6D113C6-EA5C-788F-0C77-E7CE6EBB865F}"/>
              </a:ext>
            </a:extLst>
          </p:cNvPr>
          <p:cNvSpPr txBox="1"/>
          <p:nvPr/>
        </p:nvSpPr>
        <p:spPr>
          <a:xfrm>
            <a:off x="10158046" y="6591300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괄호가 없어도 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&amp;&amp;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 먼저 수행되지만 가독성을 위해 일부러 적어주기도 한다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246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219200" y="723900"/>
            <a:ext cx="876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808" y="3771900"/>
            <a:ext cx="8241792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876800" y="15621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노란 밑줄은 왜 생겼을까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8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9563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논리 부정 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90901"/>
            <a:ext cx="10210800" cy="13449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6172200" y="3848100"/>
            <a:ext cx="674663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08">
            <a:extLst>
              <a:ext uri="{FF2B5EF4-FFF2-40B4-BE49-F238E27FC236}">
                <a16:creationId xmlns:a16="http://schemas.microsoft.com/office/drawing/2014/main" xmlns="" id="{678F6342-C505-E8AD-ADA4-022CB2C2088E}"/>
              </a:ext>
            </a:extLst>
          </p:cNvPr>
          <p:cNvGrpSpPr/>
          <p:nvPr/>
        </p:nvGrpSpPr>
        <p:grpSpPr>
          <a:xfrm>
            <a:off x="11658600" y="3848100"/>
            <a:ext cx="720996" cy="587007"/>
            <a:chOff x="9011713" y="5350533"/>
            <a:chExt cx="720996" cy="587007"/>
          </a:xfrm>
        </p:grpSpPr>
        <p:grpSp>
          <p:nvGrpSpPr>
            <p:cNvPr id="8" name="그룹 1009">
              <a:extLst>
                <a:ext uri="{FF2B5EF4-FFF2-40B4-BE49-F238E27FC236}">
                  <a16:creationId xmlns:a16="http://schemas.microsoft.com/office/drawing/2014/main" xmlns="" id="{4E1F1FED-812B-9BBB-925A-84B54A077414}"/>
                </a:ext>
              </a:extLst>
            </p:cNvPr>
            <p:cNvGrpSpPr/>
            <p:nvPr/>
          </p:nvGrpSpPr>
          <p:grpSpPr>
            <a:xfrm>
              <a:off x="9440725" y="5350533"/>
              <a:ext cx="291983" cy="587007"/>
              <a:chOff x="9440725" y="5350533"/>
              <a:chExt cx="291983" cy="587007"/>
            </a:xfrm>
          </p:grpSpPr>
          <p:pic>
            <p:nvPicPr>
              <p:cNvPr id="13" name="Object 29">
                <a:extLst>
                  <a:ext uri="{FF2B5EF4-FFF2-40B4-BE49-F238E27FC236}">
                    <a16:creationId xmlns:a16="http://schemas.microsoft.com/office/drawing/2014/main" xmlns="" id="{7B078609-4286-7B00-51EB-809C8E2DE2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0800000">
                <a:off x="9440725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9" name="그룹 1010">
              <a:extLst>
                <a:ext uri="{FF2B5EF4-FFF2-40B4-BE49-F238E27FC236}">
                  <a16:creationId xmlns:a16="http://schemas.microsoft.com/office/drawing/2014/main" xmlns="" id="{02A649BF-B5B5-FBAF-7DFD-E118A4DF8907}"/>
                </a:ext>
              </a:extLst>
            </p:cNvPr>
            <p:cNvGrpSpPr/>
            <p:nvPr/>
          </p:nvGrpSpPr>
          <p:grpSpPr>
            <a:xfrm>
              <a:off x="9226219" y="5350533"/>
              <a:ext cx="291983" cy="587007"/>
              <a:chOff x="9226219" y="5350533"/>
              <a:chExt cx="291983" cy="587007"/>
            </a:xfrm>
          </p:grpSpPr>
          <p:pic>
            <p:nvPicPr>
              <p:cNvPr id="12" name="Object 32">
                <a:extLst>
                  <a:ext uri="{FF2B5EF4-FFF2-40B4-BE49-F238E27FC236}">
                    <a16:creationId xmlns:a16="http://schemas.microsoft.com/office/drawing/2014/main" xmlns="" id="{2A0FFF23-B3C9-3EA0-1C1B-A87D4FF09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0800000">
                <a:off x="9226219" y="5350533"/>
                <a:ext cx="291983" cy="587007"/>
              </a:xfrm>
              <a:prstGeom prst="rect">
                <a:avLst/>
              </a:prstGeom>
            </p:spPr>
          </p:pic>
        </p:grpSp>
        <p:grpSp>
          <p:nvGrpSpPr>
            <p:cNvPr id="10" name="그룹 1011">
              <a:extLst>
                <a:ext uri="{FF2B5EF4-FFF2-40B4-BE49-F238E27FC236}">
                  <a16:creationId xmlns:a16="http://schemas.microsoft.com/office/drawing/2014/main" xmlns="" id="{881F5410-F7FB-F261-A584-707359BAC593}"/>
                </a:ext>
              </a:extLst>
            </p:cNvPr>
            <p:cNvGrpSpPr/>
            <p:nvPr/>
          </p:nvGrpSpPr>
          <p:grpSpPr>
            <a:xfrm>
              <a:off x="9011713" y="5350533"/>
              <a:ext cx="291983" cy="587007"/>
              <a:chOff x="9011713" y="5350533"/>
              <a:chExt cx="291983" cy="587007"/>
            </a:xfrm>
          </p:grpSpPr>
          <p:pic>
            <p:nvPicPr>
              <p:cNvPr id="11" name="Object 35">
                <a:extLst>
                  <a:ext uri="{FF2B5EF4-FFF2-40B4-BE49-F238E27FC236}">
                    <a16:creationId xmlns:a16="http://schemas.microsoft.com/office/drawing/2014/main" xmlns="" id="{4E99E669-73EB-F9F4-EFE8-DC107035C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0800000">
                <a:off x="9011713" y="5350533"/>
                <a:ext cx="291983" cy="587007"/>
              </a:xfrm>
              <a:prstGeom prst="rect">
                <a:avLst/>
              </a:prstGeom>
            </p:spPr>
          </p:pic>
        </p:grp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83368" y="3390901"/>
            <a:ext cx="1676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삼항연산자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14700"/>
            <a:ext cx="14212784" cy="3276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7106392" y="3695700"/>
            <a:ext cx="2647208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0591800" y="3661116"/>
            <a:ext cx="1371600" cy="720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344400" y="3619500"/>
            <a:ext cx="1066800" cy="684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924300"/>
            <a:ext cx="11650133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조건 연산자</a:t>
            </a:r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중첩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790114" y="1790700"/>
            <a:ext cx="25122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양수이면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 </a:t>
            </a:r>
          </a:p>
          <a:p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이면 </a:t>
            </a:r>
            <a:r>
              <a:rPr lang="en-US" altLang="ko-KR" sz="360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음수이면 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8632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77" y="2060411"/>
            <a:ext cx="4780844" cy="106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3505200" y="2258935"/>
            <a:ext cx="762000" cy="669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77" y="3490848"/>
            <a:ext cx="5667023" cy="3168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9601200" y="1333500"/>
            <a:ext cx="72154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 역시 값을 반환한다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742950" indent="-742950">
              <a:buAutoNum type="arabicPeriod"/>
            </a:pPr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대입연산자의 왼쪽은 값이 </a:t>
            </a:r>
            <a:endParaRPr lang="en-US" altLang="ko-KR" sz="3600" smtClean="0">
              <a:solidFill>
                <a:srgbClr val="4D4848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변경가능한것만 올수 있다</a:t>
            </a:r>
            <a:r>
              <a:rPr lang="en-US" altLang="ko-KR" sz="3600" smtClean="0">
                <a:solidFill>
                  <a:srgbClr val="4D4848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리터럴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상수 불가능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679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6477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복합 대입연산자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47900"/>
            <a:ext cx="6277984" cy="3581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600" y="2235200"/>
            <a:ext cx="6172200" cy="36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534400" y="3530768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</a:t>
            </a:r>
            <a:endParaRPr lang="en-US" altLang="ko-KR" sz="60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31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90600" y="266700"/>
            <a:ext cx="170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값을 입력받는 </a:t>
            </a:r>
            <a:r>
              <a:rPr lang="en-US" altLang="ko-KR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Scanner </a:t>
            </a:r>
            <a:r>
              <a:rPr lang="ko-KR" altLang="en-US" sz="54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클래스 사용법</a:t>
            </a:r>
            <a:endParaRPr lang="en-US" altLang="ko-KR" sz="54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57300"/>
            <a:ext cx="12153652" cy="7696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219200" y="1866900"/>
            <a:ext cx="3886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52600" y="4457700"/>
            <a:ext cx="10744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FF506F9-840A-0508-4CAF-3AC711D8D5CE}"/>
              </a:ext>
            </a:extLst>
          </p:cNvPr>
          <p:cNvSpPr/>
          <p:nvPr/>
        </p:nvSpPr>
        <p:spPr>
          <a:xfrm>
            <a:off x="1781908" y="5410200"/>
            <a:ext cx="11362344" cy="647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914400" y="9173170"/>
            <a:ext cx="1272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String</a:t>
            </a:r>
            <a:r>
              <a:rPr lang="ko-KR" altLang="en-US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은 문자열을 저장할수있는 참조타입 이다</a:t>
            </a:r>
            <a:r>
              <a:rPr lang="en-US" altLang="ko-KR" sz="44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4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54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143000" y="5372100"/>
            <a:ext cx="146645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a,b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선언하여 각각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200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만으로 값을 초기화 한뒤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곱하기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하여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C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변수에 담아 출력 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</a:t>
            </a:r>
            <a:r>
              <a:rPr lang="ko-KR" altLang="en-US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오버플로우를 조심하자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ko-KR" altLang="en-US" sz="36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590" y="7262491"/>
            <a:ext cx="4114800" cy="952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7202626"/>
            <a:ext cx="7562590" cy="2667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914400" y="1028700"/>
            <a:ext cx="1470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1.5cm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인 원의 둘레</a:t>
            </a:r>
            <a:r>
              <a:rPr lang="ko-KR" altLang="en-US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구하는 프로그램을 만들어 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  둘레구하는 공식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 2 *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반지름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* PI  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원주율은 </a:t>
            </a:r>
            <a:r>
              <a:rPr lang="en-US" altLang="ko-KR" sz="36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3.14</a:t>
            </a:r>
            <a:endParaRPr lang="ko-KR" altLang="en-US" sz="2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45024"/>
            <a:ext cx="6175418" cy="29144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590" y="2305514"/>
            <a:ext cx="3521612" cy="207523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6400" y="2245024"/>
            <a:ext cx="6175418" cy="291447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1410" y="7200900"/>
            <a:ext cx="756259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69052" y="2416536"/>
            <a:ext cx="3674181" cy="3286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D19D88B-9541-32D7-90F1-0C45C993E21C}"/>
              </a:ext>
            </a:extLst>
          </p:cNvPr>
          <p:cNvSpPr txBox="1"/>
          <p:nvPr/>
        </p:nvSpPr>
        <p:spPr>
          <a:xfrm>
            <a:off x="10894286" y="5254704"/>
            <a:ext cx="6936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연산자와 피연산자</a:t>
            </a:r>
            <a:endParaRPr lang="en-US" altLang="ko-KR" sz="660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295400" y="499479"/>
            <a:ext cx="1318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3. char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a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문자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‘3’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을 저장한후 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Int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b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 옮길때 사칙연산을 이용하여</a:t>
            </a:r>
            <a:r>
              <a:rPr lang="en-US" altLang="ko-KR" sz="360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숫자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으로 변환하여 넣어보자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36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042" y="2247900"/>
            <a:ext cx="5868658" cy="2451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826426"/>
            <a:ext cx="1636877" cy="6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7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447800" y="571500"/>
            <a:ext cx="1264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키보드로부터 문자 하나를 입력 받아 대문자이면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</a:t>
            </a: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소문자이면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false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를 출력하는 프로그램을 만들자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6210300"/>
            <a:ext cx="4403533" cy="2129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6210300"/>
            <a:ext cx="3429000" cy="21298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866900"/>
            <a:ext cx="11213318" cy="3429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882" y="1866900"/>
            <a:ext cx="112133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EDAA912-8FA0-0F11-119B-EA9F8B36A489}"/>
              </a:ext>
            </a:extLst>
          </p:cNvPr>
          <p:cNvSpPr txBox="1"/>
          <p:nvPr/>
        </p:nvSpPr>
        <p:spPr>
          <a:xfrm>
            <a:off x="1528689" y="419100"/>
            <a:ext cx="120212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5. 65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명의 사람이 있고 한번에 </a:t>
            </a:r>
            <a:r>
              <a:rPr lang="en-US" altLang="ko-KR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명이 탈수 있는 차가 있다면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모든 사람이 한번에 이동하기 위해서 몇대의 차가 필요한지 </a:t>
            </a:r>
            <a:endParaRPr lang="en-US" altLang="ko-KR" sz="36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계산하는 프로그램을 만드시오</a:t>
            </a:r>
            <a:endParaRPr lang="ko-KR" altLang="en-US" sz="2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89" y="2476500"/>
            <a:ext cx="14235546" cy="25146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52900"/>
            <a:ext cx="8382000" cy="6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xmlns="" id="{B0329035-BE76-33A8-0F2E-44624FCC1D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677289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CD24CE9D-AC18-B6CD-F397-7E8E03D6FE26}"/>
              </a:ext>
            </a:extLst>
          </p:cNvPr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0EEF25E8-3BA8-EBAA-6DC2-66D70C3F9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0F281BC9-DE1F-D1FE-E64C-C4640398F00C}"/>
              </a:ext>
            </a:extLst>
          </p:cNvPr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F669DCEF-04BB-7046-3F7F-5B5132135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1F91EEF9-13EA-BB7F-B056-D35E7DB989AC}"/>
              </a:ext>
            </a:extLst>
          </p:cNvPr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2CFFB217-AEFB-2C9E-5F86-6EE19510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123B9C7E-94E8-E7E1-81BE-D59EA0299187}"/>
              </a:ext>
            </a:extLst>
          </p:cNvPr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B6291552-2D89-A79F-7ACD-EA0EF9A4C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99763A-FC24-23F5-5BA9-D7B042E0F323}"/>
              </a:ext>
            </a:extLst>
          </p:cNvPr>
          <p:cNvSpPr txBox="1"/>
          <p:nvPr/>
        </p:nvSpPr>
        <p:spPr>
          <a:xfrm>
            <a:off x="11734800" y="5254704"/>
            <a:ext cx="61221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 우선순위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05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343400" y="2857500"/>
            <a:ext cx="10287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X+3*y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X+3 &gt; y-2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X&gt;3 &amp;&amp; x&lt;5</a:t>
            </a:r>
          </a:p>
          <a:p>
            <a:r>
              <a:rPr lang="en-US" altLang="ko-KR" sz="60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true || true &amp;&amp; false</a:t>
            </a:r>
          </a:p>
          <a:p>
            <a:endParaRPr lang="en-US" altLang="ko-KR" sz="6000" smtClean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900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xmlns="" id="{EB9768FE-76B0-709F-3C4D-0ECBB41147C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8058" y="2416536"/>
            <a:ext cx="3183528" cy="3284880"/>
          </a:xfrm>
          <a:prstGeom prst="rect">
            <a:avLst/>
          </a:prstGeom>
        </p:spPr>
      </p:pic>
      <p:grpSp>
        <p:nvGrpSpPr>
          <p:cNvPr id="7" name="그룹 1001">
            <a:extLst>
              <a:ext uri="{FF2B5EF4-FFF2-40B4-BE49-F238E27FC236}">
                <a16:creationId xmlns:a16="http://schemas.microsoft.com/office/drawing/2014/main" xmlns="" id="{0637F47C-891C-2B90-8647-32B84C264D42}"/>
              </a:ext>
            </a:extLst>
          </p:cNvPr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xmlns="" id="{710F969D-8259-9328-33C3-C6DB500C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xmlns="" id="{A87796A8-251B-F38A-5AE9-11F8D847B25D}"/>
              </a:ext>
            </a:extLst>
          </p:cNvPr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xmlns="" id="{9E806C19-D323-E705-F3B8-EEABB39F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1" name="그룹 1003">
            <a:extLst>
              <a:ext uri="{FF2B5EF4-FFF2-40B4-BE49-F238E27FC236}">
                <a16:creationId xmlns:a16="http://schemas.microsoft.com/office/drawing/2014/main" xmlns="" id="{701795E0-24B6-38E6-7308-FED7AD2B6900}"/>
              </a:ext>
            </a:extLst>
          </p:cNvPr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xmlns="" id="{D8C68167-7FB5-1F8E-D53C-DEA682F4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xmlns="" id="{03226A72-764D-99F3-A14F-47C351CB448B}"/>
              </a:ext>
            </a:extLst>
          </p:cNvPr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xmlns="" id="{77C5B9A8-AEBA-093B-4CD6-4F1ECF519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44AB10B-96D7-19D1-5C7A-D2761E62F16E}"/>
              </a:ext>
            </a:extLst>
          </p:cNvPr>
          <p:cNvSpPr txBox="1"/>
          <p:nvPr/>
        </p:nvSpPr>
        <p:spPr>
          <a:xfrm>
            <a:off x="2172958" y="5295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실습문제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78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609600" y="19050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실습 문제 </a:t>
            </a:r>
            <a:r>
              <a:rPr lang="en-US" altLang="ko-KR" sz="4800">
                <a:solidFill>
                  <a:srgbClr val="4C50BC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</a:t>
            </a:r>
            <a:endParaRPr lang="en-US" altLang="ko-KR" sz="4800" dirty="0">
              <a:solidFill>
                <a:srgbClr val="4C50BC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1104900"/>
            <a:ext cx="171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에 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이상의 숫자를 저장후 백의자리 이하는 버리고 출력하시오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42" y="2476500"/>
            <a:ext cx="7870458" cy="25831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24498"/>
            <a:ext cx="20574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1143000" y="5599223"/>
            <a:ext cx="149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Int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형 변수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num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 숫자가 홀수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짝수인지 출력 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788" y="6418593"/>
            <a:ext cx="5784064" cy="152699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55" y="6453176"/>
            <a:ext cx="261185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38200" y="419100"/>
            <a:ext cx="1417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키보드로 부터 영문자를 입력 받아 대문자를 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문자로 변경하여 출력하시오</a:t>
            </a:r>
            <a:endParaRPr lang="en-US" altLang="ko-KR" sz="3600" smtClean="0">
              <a:solidFill>
                <a:schemeClr val="bg1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유니코드표를 참조하지 않아도 되는방법도 생각해볼것</a:t>
            </a:r>
            <a:r>
              <a:rPr lang="en-US" altLang="ko-KR" sz="2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182837"/>
            <a:ext cx="11457436" cy="80493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171700"/>
            <a:ext cx="2775159" cy="1562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DAA912-8FA0-0F11-119B-EA9F8B36A489}"/>
              </a:ext>
            </a:extLst>
          </p:cNvPr>
          <p:cNvSpPr txBox="1"/>
          <p:nvPr/>
        </p:nvSpPr>
        <p:spPr>
          <a:xfrm>
            <a:off x="858128" y="4991100"/>
            <a:ext cx="1674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4.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100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도를 섭씨로 변환하여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출력하시오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소수점 둘째자리를 반올림할것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</a:p>
          <a:p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변환공식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-&gt; 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섭씨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= 5/9 x (</a:t>
            </a:r>
            <a:r>
              <a:rPr lang="ko-KR" altLang="en-US" sz="360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</a:t>
            </a:r>
            <a:r>
              <a:rPr lang="ko-KR" altLang="en-US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씨 </a:t>
            </a:r>
            <a:r>
              <a:rPr lang="en-US" altLang="ko-KR" sz="3600" smtClean="0">
                <a:solidFill>
                  <a:schemeClr val="bg1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-32)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7301563"/>
            <a:ext cx="2674835" cy="140110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8345" y="7326590"/>
            <a:ext cx="8726202" cy="109350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6279" y="2152652"/>
            <a:ext cx="8056991" cy="100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8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123451" cy="191978"/>
            <a:chOff x="-159165" y="2132538"/>
            <a:chExt cx="6123451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123451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35154" y="1816061"/>
            <a:ext cx="8946667" cy="750330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15D88A2-BD52-978B-A00A-540446126E3D}"/>
              </a:ext>
            </a:extLst>
          </p:cNvPr>
          <p:cNvSpPr txBox="1"/>
          <p:nvPr/>
        </p:nvSpPr>
        <p:spPr>
          <a:xfrm>
            <a:off x="15011400" y="8648279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강사 박주병</a:t>
            </a:r>
            <a:endParaRPr lang="en-US" altLang="ko-KR" sz="2000">
              <a:solidFill>
                <a:schemeClr val="bg1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6095463" y="3591461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Y = 3 + 5</a:t>
            </a:r>
            <a:endParaRPr lang="ko-KR" altLang="en-US" sz="6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9525177" y="4610099"/>
            <a:ext cx="0" cy="1219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8610777" y="5981700"/>
            <a:ext cx="2057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5638978" y="59436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7467777" y="4762499"/>
            <a:ext cx="990600" cy="106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>
            <a:off x="10659970" y="4762499"/>
            <a:ext cx="1227407" cy="9144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11049177" y="5999871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 flipV="1">
            <a:off x="6324777" y="2324100"/>
            <a:ext cx="1156482" cy="1314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038777" y="1394252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대입연산자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="" xmlns:a16="http://schemas.microsoft.com/office/drawing/2014/main" id="{299DF5EC-9DF4-5255-06AC-0A7CE4FF58C3}"/>
              </a:ext>
            </a:extLst>
          </p:cNvPr>
          <p:cNvCxnSpPr>
            <a:cxnSpLocks/>
          </p:cNvCxnSpPr>
          <p:nvPr/>
        </p:nvCxnSpPr>
        <p:spPr>
          <a:xfrm flipH="1">
            <a:off x="4191177" y="4152898"/>
            <a:ext cx="2057044" cy="9978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2667000" y="5150703"/>
            <a:ext cx="175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변수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085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8058" y="2416536"/>
            <a:ext cx="3149371" cy="3284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F36AE5-79B5-0B9F-E510-1C27AAC4B649}"/>
              </a:ext>
            </a:extLst>
          </p:cNvPr>
          <p:cNvSpPr txBox="1"/>
          <p:nvPr/>
        </p:nvSpPr>
        <p:spPr>
          <a:xfrm>
            <a:off x="2172958" y="5295900"/>
            <a:ext cx="530786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연산자의 종류</a:t>
            </a:r>
            <a:endParaRPr lang="ko-KR" altLang="en-US" sz="28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1001"/>
          <p:cNvGrpSpPr/>
          <p:nvPr/>
        </p:nvGrpSpPr>
        <p:grpSpPr>
          <a:xfrm>
            <a:off x="1202388" y="7727078"/>
            <a:ext cx="3922193" cy="3884148"/>
            <a:chOff x="1202388" y="7727078"/>
            <a:chExt cx="3922193" cy="3884148"/>
          </a:xfrm>
        </p:grpSpPr>
        <p:pic>
          <p:nvPicPr>
            <p:cNvPr id="7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" y="7727078"/>
              <a:ext cx="3922193" cy="3884148"/>
            </a:xfrm>
            <a:prstGeom prst="rect">
              <a:avLst/>
            </a:prstGeom>
          </p:spPr>
        </p:pic>
      </p:grpSp>
      <p:grpSp>
        <p:nvGrpSpPr>
          <p:cNvPr id="8" name="그룹 1002"/>
          <p:cNvGrpSpPr/>
          <p:nvPr/>
        </p:nvGrpSpPr>
        <p:grpSpPr>
          <a:xfrm>
            <a:off x="-1483995" y="-3011652"/>
            <a:ext cx="5220385" cy="5220385"/>
            <a:chOff x="-1483995" y="-3011652"/>
            <a:chExt cx="5220385" cy="5220385"/>
          </a:xfrm>
        </p:grpSpPr>
        <p:pic>
          <p:nvPicPr>
            <p:cNvPr id="9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">
              <a:off x="-1483995" y="-3011652"/>
              <a:ext cx="5220385" cy="522038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441098" y="4107679"/>
            <a:ext cx="63963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연산자의 종류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1117"/>
              </p:ext>
            </p:extLst>
          </p:nvPr>
        </p:nvGraphicFramePr>
        <p:xfrm>
          <a:off x="9220200" y="1181100"/>
          <a:ext cx="8007408" cy="557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2895164"/>
                <a:gridCol w="3131044"/>
              </a:tblGrid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종류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연산자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bg1"/>
                          </a:solidFill>
                        </a:rPr>
                        <a:t>설명</a:t>
                      </a:r>
                      <a:endParaRPr lang="ko-KR" altLang="en-US" sz="20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50BC"/>
                    </a:solidFill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산술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  -  *  /  %  &lt;&lt;  &gt;&gt;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사칙연산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나머지 연산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비트 연산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비교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&gt;  &lt; &gt;= &lt;=  ==  !=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크다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작다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같다</a:t>
                      </a:r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2000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다르다 등의 비교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대입연산자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우변의 값을 좌변에 저장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논리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&amp;&amp; || ! &amp; | ^ ~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조건을 연결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형변환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 )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삼항 연산자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?: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조건에 따라 분기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46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instanceof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객체의 타입을 판별</a:t>
                      </a:r>
                      <a:endParaRPr lang="ko-KR" altLang="en-US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13335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단항연산자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1" y="3820061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이</a:t>
            </a:r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066800" y="6438900"/>
            <a:ext cx="51219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삼항연산자</a:t>
            </a:r>
            <a:endParaRPr lang="ko-KR" altLang="en-US" sz="105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157972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++3  ,  --7     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7924800" y="39243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3+5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686800" y="165592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001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8763000" y="4000500"/>
            <a:ext cx="4572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591300"/>
            <a:ext cx="7296386" cy="95753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0591800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1725393" y="6804629"/>
            <a:ext cx="762000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FF506F9-840A-0508-4CAF-3AC711D8D5CE}"/>
              </a:ext>
            </a:extLst>
          </p:cNvPr>
          <p:cNvSpPr/>
          <p:nvPr/>
        </p:nvSpPr>
        <p:spPr>
          <a:xfrm>
            <a:off x="12673188" y="6804629"/>
            <a:ext cx="1042811" cy="5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29BEA6-121E-9056-D07F-2B3BB1795F76}"/>
              </a:ext>
            </a:extLst>
          </p:cNvPr>
          <p:cNvSpPr txBox="1"/>
          <p:nvPr/>
        </p:nvSpPr>
        <p:spPr>
          <a:xfrm>
            <a:off x="1130032" y="342900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mtClean="0">
                <a:solidFill>
                  <a:srgbClr val="4C50BB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산술변환</a:t>
            </a:r>
            <a:endParaRPr lang="ko-KR" altLang="en-US" sz="900" dirty="0">
              <a:solidFill>
                <a:srgbClr val="4C50BB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4572000" y="2628900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이항 연산자의 경우 피연산자는 타입을 일치시켜야 한다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33900"/>
            <a:ext cx="10134600" cy="37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14859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산술변환은 자동타입캐스팅이 안될까</a:t>
            </a:r>
            <a:r>
              <a:rPr lang="en-US" altLang="ko-KR" sz="4800" smtClean="0">
                <a:solidFill>
                  <a:srgbClr val="4C50BC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  <a:endParaRPr lang="en-US" altLang="ko-KR" sz="4800" dirty="0">
              <a:solidFill>
                <a:srgbClr val="4C50BC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781300"/>
            <a:ext cx="9753600" cy="472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ADC00B6-990A-40DC-3CEA-505258F5E8DA}"/>
              </a:ext>
            </a:extLst>
          </p:cNvPr>
          <p:cNvSpPr txBox="1"/>
          <p:nvPr/>
        </p:nvSpPr>
        <p:spPr>
          <a:xfrm>
            <a:off x="3810000" y="8191500"/>
            <a:ext cx="1127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큰타입으로 변환시 자동타입캐스팅이 되기에 생략해도 된다</a:t>
            </a:r>
            <a:r>
              <a:rPr lang="en-US" altLang="ko-KR" sz="4800" smtClean="0">
                <a:solidFill>
                  <a:srgbClr val="FF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  <a:endParaRPr lang="en-US" altLang="ko-KR" sz="4800" dirty="0">
              <a:solidFill>
                <a:srgbClr val="FF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31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10404</TotalTime>
  <Words>579</Words>
  <Application>Microsoft Office PowerPoint</Application>
  <PresentationFormat>사용자 지정</PresentationFormat>
  <Paragraphs>129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?? ??</vt:lpstr>
      <vt:lpstr>G마켓 산스 Bold</vt:lpstr>
      <vt:lpstr>G마켓 산스 Light</vt:lpstr>
      <vt:lpstr>G마켓 산스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 주병</cp:lastModifiedBy>
  <cp:revision>346</cp:revision>
  <dcterms:created xsi:type="dcterms:W3CDTF">2022-10-23T12:09:39Z</dcterms:created>
  <dcterms:modified xsi:type="dcterms:W3CDTF">2023-03-24T07:59:36Z</dcterms:modified>
</cp:coreProperties>
</file>