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7" r:id="rId2"/>
    <p:sldId id="258" r:id="rId3"/>
    <p:sldId id="259" r:id="rId4"/>
    <p:sldId id="437" r:id="rId5"/>
    <p:sldId id="465" r:id="rId6"/>
    <p:sldId id="466" r:id="rId7"/>
    <p:sldId id="467" r:id="rId8"/>
    <p:sldId id="468" r:id="rId9"/>
    <p:sldId id="483" r:id="rId10"/>
    <p:sldId id="484" r:id="rId11"/>
    <p:sldId id="281" r:id="rId12"/>
    <p:sldId id="470" r:id="rId13"/>
    <p:sldId id="471" r:id="rId14"/>
    <p:sldId id="472" r:id="rId15"/>
    <p:sldId id="469" r:id="rId16"/>
    <p:sldId id="473" r:id="rId17"/>
    <p:sldId id="474" r:id="rId18"/>
    <p:sldId id="374" r:id="rId19"/>
    <p:sldId id="475" r:id="rId20"/>
    <p:sldId id="477" r:id="rId21"/>
    <p:sldId id="479" r:id="rId22"/>
    <p:sldId id="476" r:id="rId23"/>
    <p:sldId id="478" r:id="rId24"/>
    <p:sldId id="481" r:id="rId25"/>
    <p:sldId id="480" r:id="rId26"/>
    <p:sldId id="385" r:id="rId27"/>
    <p:sldId id="482" r:id="rId28"/>
    <p:sldId id="275" r:id="rId29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50BC"/>
    <a:srgbClr val="4D4848"/>
    <a:srgbClr val="4C50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555" autoAdjust="0"/>
  </p:normalViewPr>
  <p:slideViewPr>
    <p:cSldViewPr>
      <p:cViewPr varScale="1">
        <p:scale>
          <a:sx n="68" d="100"/>
          <a:sy n="68" d="100"/>
        </p:scale>
        <p:origin x="174" y="4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9F2C30-10E1-4C46-91DC-BBDB9629E720}" type="datetimeFigureOut">
              <a:rPr lang="ko-KR" altLang="en-US" smtClean="0"/>
              <a:t>2023-03-25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FC2DCF-6074-47D8-9A40-8DDAA9ED0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388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8166F1F-CE9B-4651-A6AA-CD717754106B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 rot="2407424">
            <a:off x="-235263" y="8916399"/>
            <a:ext cx="3302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solidFill>
                  <a:srgbClr val="4C50BC">
                    <a:alpha val="20000"/>
                  </a:srgb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Park Ju Byeong</a:t>
            </a:r>
            <a:endParaRPr lang="ko-KR" altLang="en-US" sz="2800">
              <a:solidFill>
                <a:srgbClr val="4C50BC">
                  <a:alpha val="20000"/>
                </a:srgb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 rot="19438419">
            <a:off x="15147432" y="8842616"/>
            <a:ext cx="3302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solidFill>
                  <a:srgbClr val="4C50BC">
                    <a:alpha val="20000"/>
                  </a:srgb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Park Ju Byeong</a:t>
            </a:r>
            <a:endParaRPr lang="ko-KR" altLang="en-US" sz="2800">
              <a:solidFill>
                <a:srgbClr val="4C50BC">
                  <a:alpha val="20000"/>
                </a:srgb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53.png"/><Relationship Id="rId4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57682" y="7963436"/>
            <a:ext cx="2012909" cy="191978"/>
            <a:chOff x="-557682" y="7963436"/>
            <a:chExt cx="2012909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557682" y="7963436"/>
              <a:ext cx="2012909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115800" y="2132538"/>
            <a:ext cx="6344026" cy="191978"/>
            <a:chOff x="12142746" y="2132538"/>
            <a:chExt cx="6344026" cy="19197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42746" y="2132538"/>
              <a:ext cx="6344026" cy="19197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047619" y="-1551872"/>
            <a:ext cx="5585291" cy="5531113"/>
            <a:chOff x="-1047619" y="-1551872"/>
            <a:chExt cx="5585291" cy="553111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047619" y="-1551872"/>
              <a:ext cx="5585291" cy="553111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666451" y="6609524"/>
            <a:ext cx="4820322" cy="4773565"/>
            <a:chOff x="13666451" y="6609524"/>
            <a:chExt cx="4820322" cy="477356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666451" y="6609524"/>
              <a:ext cx="4820322" cy="477356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512898" y="2768812"/>
            <a:ext cx="3591960" cy="3557118"/>
            <a:chOff x="4512898" y="2768812"/>
            <a:chExt cx="3591960" cy="355711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12898" y="276881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66075" y="3826861"/>
            <a:ext cx="2359763" cy="2359763"/>
            <a:chOff x="1266075" y="3826861"/>
            <a:chExt cx="2359763" cy="235976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66075" y="3826861"/>
              <a:ext cx="2359763" cy="235976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277516" y="1033527"/>
            <a:ext cx="4258895" cy="4258895"/>
            <a:chOff x="2277516" y="1033527"/>
            <a:chExt cx="4258895" cy="4258895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2700000">
              <a:off x="2277516" y="1033527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9A453A8-9968-67AB-7B4A-83EEB4662AA6}"/>
              </a:ext>
            </a:extLst>
          </p:cNvPr>
          <p:cNvSpPr txBox="1"/>
          <p:nvPr/>
        </p:nvSpPr>
        <p:spPr>
          <a:xfrm>
            <a:off x="8991918" y="2752278"/>
            <a:ext cx="9155070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7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java</a:t>
            </a:r>
            <a:endParaRPr lang="ko-KR" altLang="en-US" sz="280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4B7A35A-8AAC-4622-64BC-CAD1472D4115}"/>
              </a:ext>
            </a:extLst>
          </p:cNvPr>
          <p:cNvSpPr txBox="1"/>
          <p:nvPr/>
        </p:nvSpPr>
        <p:spPr>
          <a:xfrm>
            <a:off x="1730820" y="8267700"/>
            <a:ext cx="1874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강사</a:t>
            </a:r>
            <a:r>
              <a:rPr lang="en-US" altLang="ko-KR" sz="2400">
                <a:solidFill>
                  <a:srgbClr val="4D4848"/>
                </a:solidFill>
              </a:rPr>
              <a:t>  </a:t>
            </a:r>
            <a:r>
              <a:rPr lang="ko-KR" altLang="en-US" sz="24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박주병</a:t>
            </a:r>
            <a:r>
              <a:rPr lang="en-US" altLang="ko-KR" sz="2400">
                <a:solidFill>
                  <a:srgbClr val="4D4848"/>
                </a:solidFill>
              </a:rPr>
              <a:t> </a:t>
            </a:r>
            <a:endParaRPr lang="ko-KR" altLang="en-US" sz="2400">
              <a:solidFill>
                <a:srgbClr val="4D4848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ACE900A-D779-4343-6623-8588B376F0A1}"/>
              </a:ext>
            </a:extLst>
          </p:cNvPr>
          <p:cNvSpPr txBox="1"/>
          <p:nvPr/>
        </p:nvSpPr>
        <p:spPr>
          <a:xfrm>
            <a:off x="14554200" y="1562100"/>
            <a:ext cx="3746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</a:rPr>
              <a:t>능동적 사고 방식의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44B4A8C-50DE-F53E-3772-6A38DC3A6433}"/>
              </a:ext>
            </a:extLst>
          </p:cNvPr>
          <p:cNvSpPr txBox="1"/>
          <p:nvPr/>
        </p:nvSpPr>
        <p:spPr>
          <a:xfrm>
            <a:off x="838200" y="419100"/>
            <a:ext cx="1409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2. 3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개의 서로 다른 정수를 입력 받아 최대값을 </a:t>
            </a:r>
            <a:r>
              <a:rPr lang="ko-KR" altLang="en-US" sz="36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출력하시오</a:t>
            </a:r>
            <a:endParaRPr lang="en-US" altLang="ko-KR" sz="36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AA24DD58-EB34-2CF3-679C-A44BAE4CB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485900"/>
            <a:ext cx="3733800" cy="235728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07338165-3415-4373-D05D-C7930059FE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1485900"/>
            <a:ext cx="7692075" cy="47244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07338165-3415-4373-D05D-C7930059FE3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6774"/>
          <a:stretch/>
        </p:blipFill>
        <p:spPr>
          <a:xfrm>
            <a:off x="5333999" y="3665806"/>
            <a:ext cx="7692075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46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68058" y="2416536"/>
            <a:ext cx="3149371" cy="32848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6F36AE5-79B5-0B9F-E510-1C27AAC4B649}"/>
              </a:ext>
            </a:extLst>
          </p:cNvPr>
          <p:cNvSpPr txBox="1"/>
          <p:nvPr/>
        </p:nvSpPr>
        <p:spPr>
          <a:xfrm>
            <a:off x="2172958" y="5295900"/>
            <a:ext cx="368722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If else</a:t>
            </a:r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312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F7DCD18-D21C-6601-530F-F0F4F9937612}"/>
              </a:ext>
            </a:extLst>
          </p:cNvPr>
          <p:cNvSpPr txBox="1"/>
          <p:nvPr/>
        </p:nvSpPr>
        <p:spPr>
          <a:xfrm>
            <a:off x="1371600" y="497131"/>
            <a:ext cx="609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If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else 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1BAE0638-DBC8-5C47-FD9C-CE0D30CCF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0" y="1485900"/>
            <a:ext cx="7239000" cy="320974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EB487B60-E45A-24AE-7CA2-5C56677DE4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600" y="5119802"/>
            <a:ext cx="10435288" cy="238589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9E0E451F-64C2-B448-16B3-68087D879252}"/>
              </a:ext>
            </a:extLst>
          </p:cNvPr>
          <p:cNvSpPr txBox="1"/>
          <p:nvPr/>
        </p:nvSpPr>
        <p:spPr>
          <a:xfrm>
            <a:off x="1981200" y="8191500"/>
            <a:ext cx="13563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Else</a:t>
            </a:r>
            <a:r>
              <a:rPr lang="ko-KR" altLang="en-US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 역시 한줄이라면 중괄호는 생략 가능하다</a:t>
            </a:r>
            <a:r>
              <a:rPr lang="en-US" altLang="ko-KR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r>
              <a:rPr lang="ko-KR" altLang="en-US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endParaRPr lang="en-US" altLang="ko-KR" sz="48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9341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7BEE3E39-A24D-F33E-4CA5-82D38D315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5714" y="2019300"/>
            <a:ext cx="10430650" cy="5105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4F43F10C-CC06-7760-CF3C-67D67D7B696F}"/>
              </a:ext>
            </a:extLst>
          </p:cNvPr>
          <p:cNvSpPr txBox="1"/>
          <p:nvPr/>
        </p:nvSpPr>
        <p:spPr>
          <a:xfrm>
            <a:off x="2590800" y="7641326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없어도 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53EF01DA-1BCB-8BA3-E428-193F296D34A4}"/>
              </a:ext>
            </a:extLst>
          </p:cNvPr>
          <p:cNvSpPr/>
          <p:nvPr/>
        </p:nvSpPr>
        <p:spPr>
          <a:xfrm>
            <a:off x="5486400" y="4152900"/>
            <a:ext cx="11430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xmlns="" id="{90995D50-2843-08FC-0C33-515398921122}"/>
              </a:ext>
            </a:extLst>
          </p:cNvPr>
          <p:cNvCxnSpPr>
            <a:cxnSpLocks/>
          </p:cNvCxnSpPr>
          <p:nvPr/>
        </p:nvCxnSpPr>
        <p:spPr>
          <a:xfrm flipH="1">
            <a:off x="4038600" y="4622800"/>
            <a:ext cx="1943100" cy="28829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3F3ACE7-DA91-9F3A-7E2D-A96A5940A8E4}"/>
              </a:ext>
            </a:extLst>
          </p:cNvPr>
          <p:cNvSpPr txBox="1"/>
          <p:nvPr/>
        </p:nvSpPr>
        <p:spPr>
          <a:xfrm>
            <a:off x="1371600" y="497131"/>
            <a:ext cx="609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If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else if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8455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8999D63-5E6C-352A-7C9F-755BB5230669}"/>
              </a:ext>
            </a:extLst>
          </p:cNvPr>
          <p:cNvSpPr txBox="1"/>
          <p:nvPr/>
        </p:nvSpPr>
        <p:spPr>
          <a:xfrm>
            <a:off x="7086600" y="1790700"/>
            <a:ext cx="3733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같은것인가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D942B6A-100D-7C4F-8A6D-16BF9AFCDB26}"/>
              </a:ext>
            </a:extLst>
          </p:cNvPr>
          <p:cNvSpPr txBox="1"/>
          <p:nvPr/>
        </p:nvSpPr>
        <p:spPr>
          <a:xfrm>
            <a:off x="8153400" y="4312503"/>
            <a:ext cx="685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800" b="1" dirty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=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9B64380C-2998-E601-FA96-882BE9CC96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99" y="3359870"/>
            <a:ext cx="7868495" cy="376483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0A483ABE-F810-B686-DFCE-E76E8EE700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3326528"/>
            <a:ext cx="7908272" cy="3798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1494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1371600" y="497131"/>
            <a:ext cx="609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EDAA912-8FA0-0F11-119B-EA9F8B36A489}"/>
              </a:ext>
            </a:extLst>
          </p:cNvPr>
          <p:cNvSpPr txBox="1"/>
          <p:nvPr/>
        </p:nvSpPr>
        <p:spPr>
          <a:xfrm>
            <a:off x="1066800" y="1485900"/>
            <a:ext cx="135456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키보드로 숫자를 입력 받아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r>
              <a:rPr lang="ko-KR" alt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의배수이면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“3</a:t>
            </a:r>
            <a:r>
              <a:rPr lang="ko-KR" alt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의배수입니다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“ 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출력 하는 프로그램을 </a:t>
            </a:r>
            <a:r>
              <a:rPr lang="ko-KR" alt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만드시오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37E7CF9D-7E92-6FF8-C88F-AC65D75D85F8}"/>
              </a:ext>
            </a:extLst>
          </p:cNvPr>
          <p:cNvSpPr txBox="1"/>
          <p:nvPr/>
        </p:nvSpPr>
        <p:spPr>
          <a:xfrm>
            <a:off x="990600" y="5924371"/>
            <a:ext cx="1261595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 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키보드로 성적을 입력 받아  아래의 기준대로 출력 </a:t>
            </a:r>
            <a:r>
              <a:rPr lang="ko-KR" alt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하시오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90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점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학점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80~89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B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학점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70~79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학점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60~69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학점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 이하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F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학점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64FE6E6B-92BC-1BEB-DD68-5A03B62EE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679895"/>
            <a:ext cx="12005799" cy="200640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3CF34DAD-48D2-F0CB-86F9-A2E7445936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88180" y="2679895"/>
            <a:ext cx="3569291" cy="200640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00BA284B-8A8E-714B-841D-54FBC7A471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9286" y="4686300"/>
            <a:ext cx="6897914" cy="1115334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xmlns="" id="{4E6EBF70-C1D2-8978-A62E-DF7FE2B76E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0600" y="6747739"/>
            <a:ext cx="5123870" cy="235340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xmlns="" id="{966D2FC5-402B-3935-686F-5F57DB4E35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59175" y="6608450"/>
            <a:ext cx="6238225" cy="359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033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2DA360B-FCE9-ADF1-10BF-66DDB117C22D}"/>
              </a:ext>
            </a:extLst>
          </p:cNvPr>
          <p:cNvSpPr txBox="1"/>
          <p:nvPr/>
        </p:nvSpPr>
        <p:spPr>
          <a:xfrm>
            <a:off x="1371600" y="497131"/>
            <a:ext cx="609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If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 중첩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9FDCB96E-3A6A-E20E-6B3E-74A3ACF74B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1638300"/>
            <a:ext cx="11746051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098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5630B4D-DF4E-BC3D-757C-A3B2A315F4F2}"/>
              </a:ext>
            </a:extLst>
          </p:cNvPr>
          <p:cNvSpPr txBox="1"/>
          <p:nvPr/>
        </p:nvSpPr>
        <p:spPr>
          <a:xfrm>
            <a:off x="5105400" y="1943100"/>
            <a:ext cx="609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어디의 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else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 </a:t>
            </a:r>
            <a:r>
              <a:rPr lang="ko-KR" altLang="en-US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인걸까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5DE5418B-082F-E705-4D28-CBA7C8AC9B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116" y="3219477"/>
            <a:ext cx="16167767" cy="384804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93BDE34-33C5-FDA9-E751-35DF54EBB531}"/>
              </a:ext>
            </a:extLst>
          </p:cNvPr>
          <p:cNvSpPr txBox="1"/>
          <p:nvPr/>
        </p:nvSpPr>
        <p:spPr>
          <a:xfrm>
            <a:off x="3962400" y="7842223"/>
            <a:ext cx="1120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중괄호가 없으면 항상 가장 가까운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if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else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4318435F-3F26-893B-C776-AEF9745E9F14}"/>
              </a:ext>
            </a:extLst>
          </p:cNvPr>
          <p:cNvSpPr/>
          <p:nvPr/>
        </p:nvSpPr>
        <p:spPr>
          <a:xfrm>
            <a:off x="1676400" y="5295900"/>
            <a:ext cx="11430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xmlns="" id="{1127EAB3-6DAD-9C7A-14B8-F0BC20C76B84}"/>
              </a:ext>
            </a:extLst>
          </p:cNvPr>
          <p:cNvCxnSpPr>
            <a:cxnSpLocks/>
          </p:cNvCxnSpPr>
          <p:nvPr/>
        </p:nvCxnSpPr>
        <p:spPr>
          <a:xfrm>
            <a:off x="2171700" y="5765800"/>
            <a:ext cx="1943100" cy="20637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9314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1">
            <a:extLst>
              <a:ext uri="{FF2B5EF4-FFF2-40B4-BE49-F238E27FC236}">
                <a16:creationId xmlns:a16="http://schemas.microsoft.com/office/drawing/2014/main" xmlns="" id="{B0329035-BE76-33A8-0F2E-44624FCC1DE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669052" y="2416536"/>
            <a:ext cx="3677289" cy="3284880"/>
          </a:xfrm>
          <a:prstGeom prst="rect">
            <a:avLst/>
          </a:prstGeom>
        </p:spPr>
      </p:pic>
      <p:grpSp>
        <p:nvGrpSpPr>
          <p:cNvPr id="7" name="그룹 1001">
            <a:extLst>
              <a:ext uri="{FF2B5EF4-FFF2-40B4-BE49-F238E27FC236}">
                <a16:creationId xmlns:a16="http://schemas.microsoft.com/office/drawing/2014/main" xmlns="" id="{CD24CE9D-AC18-B6CD-F397-7E8E03D6FE26}"/>
              </a:ext>
            </a:extLst>
          </p:cNvPr>
          <p:cNvGrpSpPr/>
          <p:nvPr/>
        </p:nvGrpSpPr>
        <p:grpSpPr>
          <a:xfrm>
            <a:off x="1466667" y="-1273641"/>
            <a:ext cx="4883301" cy="4835933"/>
            <a:chOff x="1466667" y="-1273641"/>
            <a:chExt cx="4883301" cy="4835933"/>
          </a:xfrm>
        </p:grpSpPr>
        <p:pic>
          <p:nvPicPr>
            <p:cNvPr id="8" name="Object 5">
              <a:extLst>
                <a:ext uri="{FF2B5EF4-FFF2-40B4-BE49-F238E27FC236}">
                  <a16:creationId xmlns:a16="http://schemas.microsoft.com/office/drawing/2014/main" xmlns="" id="{0EEF25E8-3BA8-EBAA-6DC2-66D70C3F9F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66667" y="-1273641"/>
              <a:ext cx="4883301" cy="4835933"/>
            </a:xfrm>
            <a:prstGeom prst="rect">
              <a:avLst/>
            </a:prstGeom>
          </p:spPr>
        </p:pic>
      </p:grpSp>
      <p:grpSp>
        <p:nvGrpSpPr>
          <p:cNvPr id="9" name="그룹 1002">
            <a:extLst>
              <a:ext uri="{FF2B5EF4-FFF2-40B4-BE49-F238E27FC236}">
                <a16:creationId xmlns:a16="http://schemas.microsoft.com/office/drawing/2014/main" xmlns="" id="{0F281BC9-DE1F-D1FE-E64C-C4640398F00C}"/>
              </a:ext>
            </a:extLst>
          </p:cNvPr>
          <p:cNvGrpSpPr/>
          <p:nvPr/>
        </p:nvGrpSpPr>
        <p:grpSpPr>
          <a:xfrm>
            <a:off x="-1875296" y="7034297"/>
            <a:ext cx="3902974" cy="3971928"/>
            <a:chOff x="-1875296" y="7034297"/>
            <a:chExt cx="3902974" cy="3971928"/>
          </a:xfrm>
        </p:grpSpPr>
        <p:pic>
          <p:nvPicPr>
            <p:cNvPr id="10" name="Object 8">
              <a:extLst>
                <a:ext uri="{FF2B5EF4-FFF2-40B4-BE49-F238E27FC236}">
                  <a16:creationId xmlns:a16="http://schemas.microsoft.com/office/drawing/2014/main" xmlns="" id="{F669DCEF-04BB-7046-3F7F-5B51321355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1875296" y="7034297"/>
              <a:ext cx="3902974" cy="3971928"/>
            </a:xfrm>
            <a:prstGeom prst="rect">
              <a:avLst/>
            </a:prstGeom>
          </p:spPr>
        </p:pic>
      </p:grpSp>
      <p:grpSp>
        <p:nvGrpSpPr>
          <p:cNvPr id="11" name="그룹 1003">
            <a:extLst>
              <a:ext uri="{FF2B5EF4-FFF2-40B4-BE49-F238E27FC236}">
                <a16:creationId xmlns:a16="http://schemas.microsoft.com/office/drawing/2014/main" xmlns="" id="{1F91EEF9-13EA-BB7F-B056-D35E7DB989AC}"/>
              </a:ext>
            </a:extLst>
          </p:cNvPr>
          <p:cNvGrpSpPr/>
          <p:nvPr/>
        </p:nvGrpSpPr>
        <p:grpSpPr>
          <a:xfrm>
            <a:off x="15132166" y="7617758"/>
            <a:ext cx="3708387" cy="3672416"/>
            <a:chOff x="15132166" y="7617758"/>
            <a:chExt cx="3708387" cy="3672416"/>
          </a:xfrm>
        </p:grpSpPr>
        <p:pic>
          <p:nvPicPr>
            <p:cNvPr id="12" name="Object 11">
              <a:extLst>
                <a:ext uri="{FF2B5EF4-FFF2-40B4-BE49-F238E27FC236}">
                  <a16:creationId xmlns:a16="http://schemas.microsoft.com/office/drawing/2014/main" xmlns="" id="{2CFFB217-AEFB-2C9E-5F86-6EE19510FFC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132166" y="7617758"/>
              <a:ext cx="3708387" cy="3672416"/>
            </a:xfrm>
            <a:prstGeom prst="rect">
              <a:avLst/>
            </a:prstGeom>
          </p:spPr>
        </p:pic>
      </p:grpSp>
      <p:grpSp>
        <p:nvGrpSpPr>
          <p:cNvPr id="13" name="그룹 1004">
            <a:extLst>
              <a:ext uri="{FF2B5EF4-FFF2-40B4-BE49-F238E27FC236}">
                <a16:creationId xmlns:a16="http://schemas.microsoft.com/office/drawing/2014/main" xmlns="" id="{123B9C7E-94E8-E7E1-81BE-D59EA0299187}"/>
              </a:ext>
            </a:extLst>
          </p:cNvPr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14" name="Object 14">
              <a:extLst>
                <a:ext uri="{FF2B5EF4-FFF2-40B4-BE49-F238E27FC236}">
                  <a16:creationId xmlns:a16="http://schemas.microsoft.com/office/drawing/2014/main" xmlns="" id="{B6291552-2D89-A79F-7ACD-EA0EF9A4C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7D99763A-FC24-23F5-5BA9-D7B042E0F323}"/>
              </a:ext>
            </a:extLst>
          </p:cNvPr>
          <p:cNvSpPr txBox="1"/>
          <p:nvPr/>
        </p:nvSpPr>
        <p:spPr>
          <a:xfrm>
            <a:off x="14249400" y="5254704"/>
            <a:ext cx="322395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switch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00591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C6D1BEA1-FCB7-ADA2-78D2-FCA636D868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328128"/>
            <a:ext cx="9601200" cy="7387225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xmlns="" id="{CFF5B8DD-5AE4-FAD3-A6B6-087AE8C7C5CC}"/>
              </a:ext>
            </a:extLst>
          </p:cNvPr>
          <p:cNvCxnSpPr>
            <a:cxnSpLocks/>
          </p:cNvCxnSpPr>
          <p:nvPr/>
        </p:nvCxnSpPr>
        <p:spPr>
          <a:xfrm flipV="1">
            <a:off x="3338286" y="2697869"/>
            <a:ext cx="1333500" cy="6440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E796A059-B810-0D98-E1E7-CFDC3D7E4445}"/>
              </a:ext>
            </a:extLst>
          </p:cNvPr>
          <p:cNvSpPr/>
          <p:nvPr/>
        </p:nvSpPr>
        <p:spPr>
          <a:xfrm>
            <a:off x="2728686" y="3113368"/>
            <a:ext cx="5334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B294F0AF-B11E-C3D3-7E36-E421B71D61F4}"/>
              </a:ext>
            </a:extLst>
          </p:cNvPr>
          <p:cNvSpPr txBox="1"/>
          <p:nvPr/>
        </p:nvSpPr>
        <p:spPr>
          <a:xfrm>
            <a:off x="4786086" y="2019300"/>
            <a:ext cx="533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조건식과 값이 </a:t>
            </a:r>
            <a:r>
              <a:rPr lang="ko-KR" altLang="en-US" sz="32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일치해야지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실행된다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xmlns="" id="{F7C1572C-BCA3-8087-AA95-7CC53490A1B0}"/>
              </a:ext>
            </a:extLst>
          </p:cNvPr>
          <p:cNvCxnSpPr>
            <a:cxnSpLocks/>
          </p:cNvCxnSpPr>
          <p:nvPr/>
        </p:nvCxnSpPr>
        <p:spPr>
          <a:xfrm>
            <a:off x="3185886" y="7048500"/>
            <a:ext cx="143328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09A98BD4-AB00-6A86-0B92-B0599743A4C4}"/>
              </a:ext>
            </a:extLst>
          </p:cNvPr>
          <p:cNvSpPr/>
          <p:nvPr/>
        </p:nvSpPr>
        <p:spPr>
          <a:xfrm>
            <a:off x="1433286" y="6819900"/>
            <a:ext cx="16764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C8A0704C-FEE1-6E77-EBF1-1AE8FC4BD2CC}"/>
              </a:ext>
            </a:extLst>
          </p:cNvPr>
          <p:cNvSpPr txBox="1"/>
          <p:nvPr/>
        </p:nvSpPr>
        <p:spPr>
          <a:xfrm>
            <a:off x="4724400" y="6405653"/>
            <a:ext cx="1060631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모든 케이스에 걸리지 </a:t>
            </a:r>
            <a:r>
              <a:rPr lang="ko-KR" altLang="en-US" sz="32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않을경우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실행된다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필수요소는 아니다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4EDAA912-8FA0-0F11-119B-EA9F8B36A489}"/>
              </a:ext>
            </a:extLst>
          </p:cNvPr>
          <p:cNvSpPr txBox="1"/>
          <p:nvPr/>
        </p:nvSpPr>
        <p:spPr>
          <a:xfrm>
            <a:off x="10695169" y="1409700"/>
            <a:ext cx="6678431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 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조건식의 결과는 반드시 정수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</a:p>
          <a:p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  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문자열이어야 한다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 case 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 값은 중복될수 없다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3. case 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 값은 상수이어야 한다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CB8A15C9-2EDD-D4B9-010E-8DA55A06F005}"/>
              </a:ext>
            </a:extLst>
          </p:cNvPr>
          <p:cNvSpPr txBox="1"/>
          <p:nvPr/>
        </p:nvSpPr>
        <p:spPr>
          <a:xfrm>
            <a:off x="10279966" y="486876"/>
            <a:ext cx="69412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Switch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 제약조건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73075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2195397"/>
            <a:ext cx="1432688" cy="191978"/>
            <a:chOff x="16986360" y="2195397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2195397"/>
              <a:ext cx="1432688" cy="191978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99461" y="4488270"/>
            <a:ext cx="1758572" cy="183222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12477" y="4488270"/>
            <a:ext cx="1768115" cy="183222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827311" y="6820582"/>
            <a:ext cx="3911298" cy="3873359"/>
            <a:chOff x="14827311" y="6820582"/>
            <a:chExt cx="3911298" cy="387335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827311" y="6820582"/>
              <a:ext cx="3911298" cy="3873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600196" y="-982225"/>
            <a:ext cx="4279052" cy="4237545"/>
            <a:chOff x="-600196" y="-982225"/>
            <a:chExt cx="4279052" cy="423754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600196" y="-982225"/>
              <a:ext cx="4279052" cy="4237545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9F88F580-08BE-88C2-D640-13F0026591CB}"/>
              </a:ext>
            </a:extLst>
          </p:cNvPr>
          <p:cNvSpPr txBox="1"/>
          <p:nvPr/>
        </p:nvSpPr>
        <p:spPr>
          <a:xfrm>
            <a:off x="10515600" y="1530396"/>
            <a:ext cx="66223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Part03 </a:t>
            </a:r>
            <a:r>
              <a:rPr lang="ko-KR" altLang="en-US" sz="72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조건문</a:t>
            </a:r>
            <a:endParaRPr lang="ko-KR" altLang="en-US" sz="72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72769C28-9BB6-DE9C-7B6F-264B77B8DD0E}"/>
              </a:ext>
            </a:extLst>
          </p:cNvPr>
          <p:cNvSpPr txBox="1"/>
          <p:nvPr/>
        </p:nvSpPr>
        <p:spPr>
          <a:xfrm>
            <a:off x="3048000" y="5092125"/>
            <a:ext cx="8467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if</a:t>
            </a:r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</a:t>
            </a:r>
            <a:endParaRPr lang="ko-KR" altLang="en-US" sz="24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270FBB6A-01CE-5637-78DA-58F0C974145C}"/>
              </a:ext>
            </a:extLst>
          </p:cNvPr>
          <p:cNvSpPr txBox="1"/>
          <p:nvPr/>
        </p:nvSpPr>
        <p:spPr>
          <a:xfrm>
            <a:off x="9179922" y="5092125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if</a:t>
            </a:r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else</a:t>
            </a:r>
            <a:endParaRPr lang="ko-KR" altLang="en-US" sz="24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Object 17">
            <a:extLst>
              <a:ext uri="{FF2B5EF4-FFF2-40B4-BE49-F238E27FC236}">
                <a16:creationId xmlns:a16="http://schemas.microsoft.com/office/drawing/2014/main" xmlns="" id="{140B283D-FE58-FA6F-6F7C-E0F1DBB62A65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99461" y="6684996"/>
            <a:ext cx="1768115" cy="18322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C8D0998-79BC-6FD2-59D9-8052B4A25F65}"/>
              </a:ext>
            </a:extLst>
          </p:cNvPr>
          <p:cNvSpPr txBox="1"/>
          <p:nvPr/>
        </p:nvSpPr>
        <p:spPr>
          <a:xfrm>
            <a:off x="3126859" y="7353300"/>
            <a:ext cx="16594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switch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Object 18">
            <a:extLst>
              <a:ext uri="{FF2B5EF4-FFF2-40B4-BE49-F238E27FC236}">
                <a16:creationId xmlns:a16="http://schemas.microsoft.com/office/drawing/2014/main" xmlns="" id="{3F58EA3E-1018-64D3-FAB2-4F6B9618FA56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212477" y="6684996"/>
            <a:ext cx="1787181" cy="18322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681D3F16-7DCF-41AD-F5F1-0558C78C0E4D}"/>
              </a:ext>
            </a:extLst>
          </p:cNvPr>
          <p:cNvSpPr txBox="1"/>
          <p:nvPr/>
        </p:nvSpPr>
        <p:spPr>
          <a:xfrm>
            <a:off x="9144000" y="7353300"/>
            <a:ext cx="434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 문제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CF4E70EB-AA80-91DA-57D2-19FC56B8DA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562100"/>
            <a:ext cx="4724400" cy="1652091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xmlns="" id="{8728C6A8-4D7D-268E-5281-DC10D54F5FAB}"/>
              </a:ext>
            </a:extLst>
          </p:cNvPr>
          <p:cNvCxnSpPr>
            <a:cxnSpLocks/>
          </p:cNvCxnSpPr>
          <p:nvPr/>
        </p:nvCxnSpPr>
        <p:spPr>
          <a:xfrm>
            <a:off x="6019800" y="2171700"/>
            <a:ext cx="1524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302FBC73-6D32-BE4A-99AE-931EFFD21AAA}"/>
              </a:ext>
            </a:extLst>
          </p:cNvPr>
          <p:cNvSpPr/>
          <p:nvPr/>
        </p:nvSpPr>
        <p:spPr>
          <a:xfrm>
            <a:off x="4267200" y="1943100"/>
            <a:ext cx="15240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8DB3966A-604A-C7AF-0667-0ED47D22CC92}"/>
              </a:ext>
            </a:extLst>
          </p:cNvPr>
          <p:cNvSpPr txBox="1"/>
          <p:nvPr/>
        </p:nvSpPr>
        <p:spPr>
          <a:xfrm>
            <a:off x="7734300" y="1906235"/>
            <a:ext cx="6781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Boolean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타입은 </a:t>
            </a:r>
            <a:r>
              <a:rPr lang="ko-KR" altLang="en-US" sz="32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쓸수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없다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AA78E6EB-2B01-79CC-9057-3759C5D56C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3626034"/>
            <a:ext cx="7409848" cy="2431866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xmlns="" id="{93549FE3-F7E7-5442-6CD8-8AD51821A1D6}"/>
              </a:ext>
            </a:extLst>
          </p:cNvPr>
          <p:cNvCxnSpPr>
            <a:cxnSpLocks/>
          </p:cNvCxnSpPr>
          <p:nvPr/>
        </p:nvCxnSpPr>
        <p:spPr>
          <a:xfrm>
            <a:off x="5715000" y="5205190"/>
            <a:ext cx="1524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94227EF0-3965-DF6B-ED6C-E7B6D0756247}"/>
              </a:ext>
            </a:extLst>
          </p:cNvPr>
          <p:cNvSpPr/>
          <p:nvPr/>
        </p:nvSpPr>
        <p:spPr>
          <a:xfrm>
            <a:off x="3962400" y="4976590"/>
            <a:ext cx="15240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3EABB99B-43C1-73B3-BBA9-53357E140C3A}"/>
              </a:ext>
            </a:extLst>
          </p:cNvPr>
          <p:cNvSpPr txBox="1"/>
          <p:nvPr/>
        </p:nvSpPr>
        <p:spPr>
          <a:xfrm>
            <a:off x="7429500" y="4939725"/>
            <a:ext cx="6781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Case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에서도 </a:t>
            </a:r>
            <a:r>
              <a:rPr lang="en-US" altLang="ko-KR" sz="32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boolean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쓸 수 없다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749360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0" y="495300"/>
            <a:ext cx="4876800" cy="7784563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xmlns="" id="{93549FE3-F7E7-5442-6CD8-8AD51821A1D6}"/>
              </a:ext>
            </a:extLst>
          </p:cNvPr>
          <p:cNvCxnSpPr>
            <a:cxnSpLocks/>
          </p:cNvCxnSpPr>
          <p:nvPr/>
        </p:nvCxnSpPr>
        <p:spPr>
          <a:xfrm>
            <a:off x="7658100" y="4113565"/>
            <a:ext cx="1524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94227EF0-3965-DF6B-ED6C-E7B6D0756247}"/>
              </a:ext>
            </a:extLst>
          </p:cNvPr>
          <p:cNvSpPr/>
          <p:nvPr/>
        </p:nvSpPr>
        <p:spPr>
          <a:xfrm>
            <a:off x="5905500" y="3884965"/>
            <a:ext cx="15240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3EABB99B-43C1-73B3-BBA9-53357E140C3A}"/>
              </a:ext>
            </a:extLst>
          </p:cNvPr>
          <p:cNvSpPr txBox="1"/>
          <p:nvPr/>
        </p:nvSpPr>
        <p:spPr>
          <a:xfrm>
            <a:off x="9372600" y="3848100"/>
            <a:ext cx="609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유니코드로 변환되어 정수  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OK!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xmlns="" id="{93549FE3-F7E7-5442-6CD8-8AD51821A1D6}"/>
              </a:ext>
            </a:extLst>
          </p:cNvPr>
          <p:cNvCxnSpPr>
            <a:cxnSpLocks/>
          </p:cNvCxnSpPr>
          <p:nvPr/>
        </p:nvCxnSpPr>
        <p:spPr>
          <a:xfrm>
            <a:off x="7658100" y="4951765"/>
            <a:ext cx="1524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94227EF0-3965-DF6B-ED6C-E7B6D0756247}"/>
              </a:ext>
            </a:extLst>
          </p:cNvPr>
          <p:cNvSpPr/>
          <p:nvPr/>
        </p:nvSpPr>
        <p:spPr>
          <a:xfrm>
            <a:off x="5905500" y="4723165"/>
            <a:ext cx="15240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3EABB99B-43C1-73B3-BBA9-53357E140C3A}"/>
              </a:ext>
            </a:extLst>
          </p:cNvPr>
          <p:cNvSpPr txBox="1"/>
          <p:nvPr/>
        </p:nvSpPr>
        <p:spPr>
          <a:xfrm>
            <a:off x="9372600" y="4686300"/>
            <a:ext cx="6781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변수는 사용할수 없다 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ERROR!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xmlns="" id="{93549FE3-F7E7-5442-6CD8-8AD51821A1D6}"/>
              </a:ext>
            </a:extLst>
          </p:cNvPr>
          <p:cNvCxnSpPr>
            <a:cxnSpLocks/>
          </p:cNvCxnSpPr>
          <p:nvPr/>
        </p:nvCxnSpPr>
        <p:spPr>
          <a:xfrm>
            <a:off x="7658100" y="5866165"/>
            <a:ext cx="1524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94227EF0-3965-DF6B-ED6C-E7B6D0756247}"/>
              </a:ext>
            </a:extLst>
          </p:cNvPr>
          <p:cNvSpPr/>
          <p:nvPr/>
        </p:nvSpPr>
        <p:spPr>
          <a:xfrm>
            <a:off x="5905500" y="5637565"/>
            <a:ext cx="15240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3EABB99B-43C1-73B3-BBA9-53357E140C3A}"/>
              </a:ext>
            </a:extLst>
          </p:cNvPr>
          <p:cNvSpPr txBox="1"/>
          <p:nvPr/>
        </p:nvSpPr>
        <p:spPr>
          <a:xfrm>
            <a:off x="9372600" y="5600700"/>
            <a:ext cx="6781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상수라서 사용 가능 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OK!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xmlns="" id="{93549FE3-F7E7-5442-6CD8-8AD51821A1D6}"/>
              </a:ext>
            </a:extLst>
          </p:cNvPr>
          <p:cNvCxnSpPr>
            <a:cxnSpLocks/>
          </p:cNvCxnSpPr>
          <p:nvPr/>
        </p:nvCxnSpPr>
        <p:spPr>
          <a:xfrm>
            <a:off x="7620000" y="6729190"/>
            <a:ext cx="1524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94227EF0-3965-DF6B-ED6C-E7B6D0756247}"/>
              </a:ext>
            </a:extLst>
          </p:cNvPr>
          <p:cNvSpPr/>
          <p:nvPr/>
        </p:nvSpPr>
        <p:spPr>
          <a:xfrm>
            <a:off x="5867400" y="6500590"/>
            <a:ext cx="15240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3EABB99B-43C1-73B3-BBA9-53357E140C3A}"/>
              </a:ext>
            </a:extLst>
          </p:cNvPr>
          <p:cNvSpPr txBox="1"/>
          <p:nvPr/>
        </p:nvSpPr>
        <p:spPr>
          <a:xfrm>
            <a:off x="9334500" y="6352282"/>
            <a:ext cx="89535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JDK 1.7</a:t>
            </a:r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이상부터 문자열 사용가능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단 조건문 역시 문자열이여야 한다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OK!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xmlns="" id="{93549FE3-F7E7-5442-6CD8-8AD51821A1D6}"/>
              </a:ext>
            </a:extLst>
          </p:cNvPr>
          <p:cNvCxnSpPr>
            <a:cxnSpLocks/>
          </p:cNvCxnSpPr>
          <p:nvPr/>
        </p:nvCxnSpPr>
        <p:spPr>
          <a:xfrm>
            <a:off x="7581900" y="7618765"/>
            <a:ext cx="1524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94227EF0-3965-DF6B-ED6C-E7B6D0756247}"/>
              </a:ext>
            </a:extLst>
          </p:cNvPr>
          <p:cNvSpPr/>
          <p:nvPr/>
        </p:nvSpPr>
        <p:spPr>
          <a:xfrm>
            <a:off x="5829300" y="7390165"/>
            <a:ext cx="15240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3EABB99B-43C1-73B3-BBA9-53357E140C3A}"/>
              </a:ext>
            </a:extLst>
          </p:cNvPr>
          <p:cNvSpPr txBox="1"/>
          <p:nvPr/>
        </p:nvSpPr>
        <p:spPr>
          <a:xfrm>
            <a:off x="9296400" y="7454325"/>
            <a:ext cx="777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실수는 사용 불가능 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ERROR!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90673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97C83C48-30DF-B7DB-0742-60E502BCD8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6114" y="1328128"/>
            <a:ext cx="9601200" cy="7387225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xmlns="" id="{192B3151-4915-2B1F-8714-223155661583}"/>
              </a:ext>
            </a:extLst>
          </p:cNvPr>
          <p:cNvCxnSpPr>
            <a:cxnSpLocks/>
          </p:cNvCxnSpPr>
          <p:nvPr/>
        </p:nvCxnSpPr>
        <p:spPr>
          <a:xfrm>
            <a:off x="5029200" y="5372100"/>
            <a:ext cx="1524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AF3E039D-11F1-65FF-C1CD-AC61ECFD442F}"/>
              </a:ext>
            </a:extLst>
          </p:cNvPr>
          <p:cNvSpPr/>
          <p:nvPr/>
        </p:nvSpPr>
        <p:spPr>
          <a:xfrm>
            <a:off x="3276600" y="5143500"/>
            <a:ext cx="15240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DF3264D7-FC01-A60A-1582-524467C672CA}"/>
              </a:ext>
            </a:extLst>
          </p:cNvPr>
          <p:cNvSpPr txBox="1"/>
          <p:nvPr/>
        </p:nvSpPr>
        <p:spPr>
          <a:xfrm>
            <a:off x="6743700" y="5106635"/>
            <a:ext cx="6781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break;  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문을 제거하고 실행해보자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8008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B775B69-867E-6D09-FBAC-9DCE56EE27DC}"/>
              </a:ext>
            </a:extLst>
          </p:cNvPr>
          <p:cNvSpPr txBox="1"/>
          <p:nvPr/>
        </p:nvSpPr>
        <p:spPr>
          <a:xfrm>
            <a:off x="3429000" y="7734300"/>
            <a:ext cx="12268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단계적으로 코드를 실행해야 할때 일부러 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break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빼서 활용하기도 한다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800" y="820373"/>
            <a:ext cx="5334000" cy="6532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777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2DA360B-FCE9-ADF1-10BF-66DDB117C22D}"/>
              </a:ext>
            </a:extLst>
          </p:cNvPr>
          <p:cNvSpPr txBox="1"/>
          <p:nvPr/>
        </p:nvSpPr>
        <p:spPr>
          <a:xfrm>
            <a:off x="1371600" y="497131"/>
            <a:ext cx="609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랜덤숫자 만들기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DC0CEAC-03B0-6CA0-B904-A9724C34AA11}"/>
              </a:ext>
            </a:extLst>
          </p:cNvPr>
          <p:cNvSpPr txBox="1"/>
          <p:nvPr/>
        </p:nvSpPr>
        <p:spPr>
          <a:xfrm>
            <a:off x="1143000" y="3680460"/>
            <a:ext cx="7543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 ~ 0.999… </a:t>
            </a:r>
            <a:r>
              <a:rPr lang="ko-KR" altLang="en-US" sz="4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사이의 소수를 </a:t>
            </a:r>
            <a:endParaRPr lang="en-US" altLang="ko-KR" sz="48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4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랜덤하게 생성한다</a:t>
            </a:r>
            <a:r>
              <a:rPr lang="en-US" altLang="ko-KR" sz="4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8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599" y="1943100"/>
            <a:ext cx="8068235" cy="1143000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8001000" y="2705100"/>
            <a:ext cx="1600200" cy="11288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7696200" y="2247997"/>
            <a:ext cx="609600" cy="4571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0287000" y="3833936"/>
            <a:ext cx="6400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0~14 </a:t>
            </a:r>
            <a:r>
              <a:rPr lang="ko-KR" altLang="en-US" sz="4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까지의 수가 나온다</a:t>
            </a:r>
            <a:r>
              <a:rPr lang="en-US" altLang="ko-KR" sz="4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8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4610100" y="2214586"/>
            <a:ext cx="2857500" cy="4905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4610100" y="2712182"/>
            <a:ext cx="1264334" cy="11217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5457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2DA360B-FCE9-ADF1-10BF-66DDB117C22D}"/>
              </a:ext>
            </a:extLst>
          </p:cNvPr>
          <p:cNvSpPr txBox="1"/>
          <p:nvPr/>
        </p:nvSpPr>
        <p:spPr>
          <a:xfrm>
            <a:off x="1371600" y="197703"/>
            <a:ext cx="609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DC0CEAC-03B0-6CA0-B904-A9724C34AA11}"/>
              </a:ext>
            </a:extLst>
          </p:cNvPr>
          <p:cNvSpPr txBox="1"/>
          <p:nvPr/>
        </p:nvSpPr>
        <p:spPr>
          <a:xfrm>
            <a:off x="76200" y="1028700"/>
            <a:ext cx="15163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월을 입력받아 어떤 계절인지 출력해보자</a:t>
            </a:r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(switch</a:t>
            </a:r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문을 사용할것</a:t>
            </a:r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  <a:p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3,4,5 :</a:t>
            </a:r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봄     </a:t>
            </a:r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6,7,8 : </a:t>
            </a:r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여름  </a:t>
            </a:r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9,10,11 : </a:t>
            </a:r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가을  </a:t>
            </a:r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12,1,2 : </a:t>
            </a:r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겨울 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68400" y="1104900"/>
            <a:ext cx="3039369" cy="132485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EDC0CEAC-03B0-6CA0-B904-A9724C34AA11}"/>
              </a:ext>
            </a:extLst>
          </p:cNvPr>
          <p:cNvSpPr txBox="1"/>
          <p:nvPr/>
        </p:nvSpPr>
        <p:spPr>
          <a:xfrm>
            <a:off x="76200" y="3848100"/>
            <a:ext cx="16078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 </a:t>
            </a:r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랜덤 숫자를 생성하여 가위바위보 게임을 만들자</a:t>
            </a:r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(switch</a:t>
            </a:r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문을 사용할것</a:t>
            </a:r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  <a:p>
            <a:endParaRPr lang="en-US" altLang="ko-KR" sz="36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4674365"/>
            <a:ext cx="6858000" cy="260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013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2">
            <a:extLst>
              <a:ext uri="{FF2B5EF4-FFF2-40B4-BE49-F238E27FC236}">
                <a16:creationId xmlns:a16="http://schemas.microsoft.com/office/drawing/2014/main" xmlns="" id="{EB9768FE-76B0-709F-3C4D-0ECBB41147C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68058" y="2416536"/>
            <a:ext cx="3183528" cy="3284880"/>
          </a:xfrm>
          <a:prstGeom prst="rect">
            <a:avLst/>
          </a:prstGeom>
        </p:spPr>
      </p:pic>
      <p:grpSp>
        <p:nvGrpSpPr>
          <p:cNvPr id="7" name="그룹 1001">
            <a:extLst>
              <a:ext uri="{FF2B5EF4-FFF2-40B4-BE49-F238E27FC236}">
                <a16:creationId xmlns:a16="http://schemas.microsoft.com/office/drawing/2014/main" xmlns="" id="{0637F47C-891C-2B90-8647-32B84C264D42}"/>
              </a:ext>
            </a:extLst>
          </p:cNvPr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8" name="Object 5">
              <a:extLst>
                <a:ext uri="{FF2B5EF4-FFF2-40B4-BE49-F238E27FC236}">
                  <a16:creationId xmlns:a16="http://schemas.microsoft.com/office/drawing/2014/main" xmlns="" id="{710F969D-8259-9328-33C3-C6DB500C60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9" name="그룹 1002">
            <a:extLst>
              <a:ext uri="{FF2B5EF4-FFF2-40B4-BE49-F238E27FC236}">
                <a16:creationId xmlns:a16="http://schemas.microsoft.com/office/drawing/2014/main" xmlns="" id="{A87796A8-251B-F38A-5AE9-11F8D847B25D}"/>
              </a:ext>
            </a:extLst>
          </p:cNvPr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10" name="Object 8">
              <a:extLst>
                <a:ext uri="{FF2B5EF4-FFF2-40B4-BE49-F238E27FC236}">
                  <a16:creationId xmlns:a16="http://schemas.microsoft.com/office/drawing/2014/main" xmlns="" id="{9E806C19-D323-E705-F3B8-EEABB39F09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1" name="그룹 1003">
            <a:extLst>
              <a:ext uri="{FF2B5EF4-FFF2-40B4-BE49-F238E27FC236}">
                <a16:creationId xmlns:a16="http://schemas.microsoft.com/office/drawing/2014/main" xmlns="" id="{701795E0-24B6-38E6-7308-FED7AD2B6900}"/>
              </a:ext>
            </a:extLst>
          </p:cNvPr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>
              <a:extLst>
                <a:ext uri="{FF2B5EF4-FFF2-40B4-BE49-F238E27FC236}">
                  <a16:creationId xmlns:a16="http://schemas.microsoft.com/office/drawing/2014/main" xmlns="" id="{D8C68167-7FB5-1F8E-D53C-DEA682F465F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grpSp>
        <p:nvGrpSpPr>
          <p:cNvPr id="13" name="그룹 1004">
            <a:extLst>
              <a:ext uri="{FF2B5EF4-FFF2-40B4-BE49-F238E27FC236}">
                <a16:creationId xmlns:a16="http://schemas.microsoft.com/office/drawing/2014/main" xmlns="" id="{03226A72-764D-99F3-A14F-47C351CB448B}"/>
              </a:ext>
            </a:extLst>
          </p:cNvPr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14" name="Object 14">
              <a:extLst>
                <a:ext uri="{FF2B5EF4-FFF2-40B4-BE49-F238E27FC236}">
                  <a16:creationId xmlns:a16="http://schemas.microsoft.com/office/drawing/2014/main" xmlns="" id="{77C5B9A8-AEBA-093B-4CD6-4F1ECF519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E44AB10B-96D7-19D1-5C7A-D2761E62F16E}"/>
              </a:ext>
            </a:extLst>
          </p:cNvPr>
          <p:cNvSpPr txBox="1"/>
          <p:nvPr/>
        </p:nvSpPr>
        <p:spPr>
          <a:xfrm>
            <a:off x="2172958" y="5295900"/>
            <a:ext cx="344196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97853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137593" y="1785257"/>
            <a:ext cx="2209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문제</a:t>
            </a:r>
            <a:r>
              <a:rPr lang="en-US" altLang="ko-KR" sz="6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en-US" altLang="ko-KR" sz="6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EDAA912-8FA0-0F11-119B-EA9F8B36A489}"/>
              </a:ext>
            </a:extLst>
          </p:cNvPr>
          <p:cNvSpPr txBox="1"/>
          <p:nvPr/>
        </p:nvSpPr>
        <p:spPr>
          <a:xfrm>
            <a:off x="2347393" y="1714500"/>
            <a:ext cx="1437605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 </a:t>
            </a:r>
            <a:r>
              <a:rPr lang="en-US" altLang="ko-KR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year</a:t>
            </a:r>
            <a:r>
              <a:rPr lang="ko-KR" altLang="en-US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 년도를 입력받아 해당 년도가 윤년인지 아닌지 출력하시오</a:t>
            </a:r>
            <a:endParaRPr lang="en-US" altLang="ko-KR" sz="360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*</a:t>
            </a:r>
            <a:r>
              <a:rPr lang="ko-KR" altLang="en-US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윤년 </a:t>
            </a:r>
            <a:r>
              <a:rPr lang="en-US" altLang="ko-KR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2</a:t>
            </a:r>
            <a:r>
              <a:rPr lang="ko-KR" altLang="en-US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월</a:t>
            </a:r>
            <a:r>
              <a:rPr lang="en-US" altLang="ko-KR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29</a:t>
            </a:r>
            <a:r>
              <a:rPr lang="ko-KR" altLang="en-US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일이 있는 해</a:t>
            </a:r>
            <a:endParaRPr lang="en-US" altLang="ko-KR" sz="360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</a:t>
            </a:r>
            <a:r>
              <a:rPr lang="ko-KR" altLang="en-US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조건 </a:t>
            </a:r>
            <a:r>
              <a:rPr lang="en-US" altLang="ko-KR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4</a:t>
            </a:r>
            <a:r>
              <a:rPr lang="ko-KR" altLang="en-US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나누어 떨어지는 해 </a:t>
            </a:r>
            <a:r>
              <a:rPr lang="en-US" altLang="ko-KR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ex) 2004, 2008</a:t>
            </a:r>
          </a:p>
          <a:p>
            <a:r>
              <a:rPr lang="en-US" altLang="ko-KR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       </a:t>
            </a:r>
            <a:r>
              <a:rPr lang="ko-KR" altLang="en-US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이중에서 </a:t>
            </a:r>
            <a:r>
              <a:rPr lang="en-US" altLang="ko-KR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100</a:t>
            </a:r>
            <a:r>
              <a:rPr lang="ko-KR" altLang="en-US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으로 나누어 떨어지는해는 평년이다</a:t>
            </a:r>
            <a:r>
              <a:rPr lang="en-US" altLang="ko-KR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       </a:t>
            </a:r>
            <a:r>
              <a:rPr lang="ko-KR" altLang="en-US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이중에서 </a:t>
            </a:r>
            <a:r>
              <a:rPr lang="en-US" altLang="ko-KR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400</a:t>
            </a:r>
            <a:r>
              <a:rPr lang="ko-KR" altLang="en-US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으로 나누어 떨어지면 윤년이다</a:t>
            </a:r>
            <a:r>
              <a:rPr lang="en-US" altLang="ko-KR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7393" y="4607665"/>
            <a:ext cx="4394493" cy="169473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152400" y="108857"/>
            <a:ext cx="2209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문제</a:t>
            </a:r>
            <a:r>
              <a:rPr lang="en-US" altLang="ko-KR" sz="6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en-US" altLang="ko-KR" sz="6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EDAA912-8FA0-0F11-119B-EA9F8B36A489}"/>
              </a:ext>
            </a:extLst>
          </p:cNvPr>
          <p:cNvSpPr txBox="1"/>
          <p:nvPr/>
        </p:nvSpPr>
        <p:spPr>
          <a:xfrm>
            <a:off x="2362200" y="229969"/>
            <a:ext cx="109632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정수를 입력 받아 양수</a:t>
            </a:r>
            <a:r>
              <a:rPr lang="en-US" altLang="ko-KR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0 ,</a:t>
            </a:r>
            <a:r>
              <a:rPr lang="ko-KR" altLang="en-US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음수를 구분하여 출력하시오</a:t>
            </a:r>
            <a:endParaRPr lang="en-US" altLang="ko-KR" sz="360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0" y="42190"/>
            <a:ext cx="3266394" cy="144371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152400" y="6438900"/>
            <a:ext cx="2209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문제</a:t>
            </a:r>
            <a:r>
              <a:rPr lang="en-US" altLang="ko-KR" sz="6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endParaRPr lang="en-US" altLang="ko-KR" sz="6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4EDAA912-8FA0-0F11-119B-EA9F8B36A489}"/>
              </a:ext>
            </a:extLst>
          </p:cNvPr>
          <p:cNvSpPr txBox="1"/>
          <p:nvPr/>
        </p:nvSpPr>
        <p:spPr>
          <a:xfrm>
            <a:off x="2362200" y="6630769"/>
            <a:ext cx="107228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숫자 </a:t>
            </a:r>
            <a:r>
              <a:rPr lang="en-US" altLang="ko-KR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r>
              <a:rPr lang="ko-KR" altLang="en-US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개를 입력 받아 중간 크기의 숫자를 출력하시오</a:t>
            </a:r>
            <a:endParaRPr lang="en-US" altLang="ko-KR" sz="360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7393" y="7488312"/>
            <a:ext cx="11400236" cy="2150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270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068073" y="8290746"/>
            <a:ext cx="2147094" cy="191978"/>
            <a:chOff x="17068073" y="8290746"/>
            <a:chExt cx="2147094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68073" y="8290746"/>
              <a:ext cx="2147094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9165" y="2132538"/>
            <a:ext cx="6123451" cy="191978"/>
            <a:chOff x="-159165" y="2132538"/>
            <a:chExt cx="6123451" cy="19197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159165" y="2132538"/>
              <a:ext cx="6123451" cy="19197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35154" y="1816061"/>
            <a:ext cx="8946667" cy="750330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201487" y="-793619"/>
            <a:ext cx="5013680" cy="4965048"/>
            <a:chOff x="14201487" y="-793619"/>
            <a:chExt cx="5013680" cy="496504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01487" y="-793619"/>
              <a:ext cx="5013680" cy="49650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04762" y="6159972"/>
            <a:ext cx="3591960" cy="3557118"/>
            <a:chOff x="1504762" y="6159972"/>
            <a:chExt cx="3591960" cy="355711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04762" y="615997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1490827" y="7194398"/>
            <a:ext cx="4258895" cy="4258895"/>
            <a:chOff x="-1490827" y="7194398"/>
            <a:chExt cx="4258895" cy="425889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2700000">
              <a:off x="-1490827" y="7194398"/>
              <a:ext cx="4258895" cy="425889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236022" y="2461029"/>
            <a:ext cx="4258895" cy="4258895"/>
            <a:chOff x="14236022" y="2461029"/>
            <a:chExt cx="4258895" cy="425889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2700000">
              <a:off x="14236022" y="2461029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15D88A2-BD52-978B-A00A-540446126E3D}"/>
              </a:ext>
            </a:extLst>
          </p:cNvPr>
          <p:cNvSpPr txBox="1"/>
          <p:nvPr/>
        </p:nvSpPr>
        <p:spPr>
          <a:xfrm>
            <a:off x="15011400" y="8648279"/>
            <a:ext cx="2743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강사 박주병</a:t>
            </a:r>
            <a:endParaRPr lang="en-US" altLang="ko-KR" sz="2000">
              <a:solidFill>
                <a:schemeClr val="bg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86747" y="-1286436"/>
            <a:ext cx="4461240" cy="4417966"/>
            <a:chOff x="5686747" y="-1286436"/>
            <a:chExt cx="4461240" cy="441796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86747" y="-1286436"/>
              <a:ext cx="4461240" cy="441796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901071" y="6888297"/>
            <a:ext cx="4182908" cy="4182908"/>
            <a:chOff x="-901071" y="6888297"/>
            <a:chExt cx="4182908" cy="418290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901071" y="6888297"/>
              <a:ext cx="4182908" cy="418290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972602" y="5957321"/>
            <a:ext cx="3452527" cy="3419037"/>
            <a:chOff x="1972602" y="5957321"/>
            <a:chExt cx="3452527" cy="341903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72602" y="5957321"/>
              <a:ext cx="3452527" cy="3419037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669052" y="2416536"/>
            <a:ext cx="3674181" cy="328662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D19D88B-9541-32D7-90F1-0C45C993E21C}"/>
              </a:ext>
            </a:extLst>
          </p:cNvPr>
          <p:cNvSpPr txBox="1"/>
          <p:nvPr/>
        </p:nvSpPr>
        <p:spPr>
          <a:xfrm>
            <a:off x="13611772" y="5254704"/>
            <a:ext cx="155202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if</a:t>
            </a:r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</a:t>
            </a:r>
            <a:endParaRPr lang="en-US" altLang="ko-KR" sz="660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다이아몬드 14"/>
          <p:cNvSpPr/>
          <p:nvPr/>
        </p:nvSpPr>
        <p:spPr>
          <a:xfrm>
            <a:off x="8513989" y="1943100"/>
            <a:ext cx="1828800" cy="2057400"/>
          </a:xfrm>
          <a:prstGeom prst="diamond">
            <a:avLst/>
          </a:prstGeom>
          <a:noFill/>
          <a:ln>
            <a:solidFill>
              <a:srgbClr val="4C50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꺾인 연결선 17"/>
          <p:cNvCxnSpPr/>
          <p:nvPr/>
        </p:nvCxnSpPr>
        <p:spPr>
          <a:xfrm rot="5400000">
            <a:off x="5567393" y="4194518"/>
            <a:ext cx="4124180" cy="1736188"/>
          </a:xfrm>
          <a:prstGeom prst="bentConnector3">
            <a:avLst>
              <a:gd name="adj1" fmla="val -824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pSp>
        <p:nvGrpSpPr>
          <p:cNvPr id="21" name="그룹 1021">
            <a:extLst>
              <a:ext uri="{FF2B5EF4-FFF2-40B4-BE49-F238E27FC236}">
                <a16:creationId xmlns:a16="http://schemas.microsoft.com/office/drawing/2014/main" xmlns="" id="{DAE466EB-8914-A47B-444E-4C193B0D877A}"/>
              </a:ext>
            </a:extLst>
          </p:cNvPr>
          <p:cNvGrpSpPr/>
          <p:nvPr/>
        </p:nvGrpSpPr>
        <p:grpSpPr>
          <a:xfrm>
            <a:off x="5161189" y="7277100"/>
            <a:ext cx="3393622" cy="1114286"/>
            <a:chOff x="7446046" y="4828571"/>
            <a:chExt cx="3393622" cy="1114286"/>
          </a:xfrm>
        </p:grpSpPr>
        <p:pic>
          <p:nvPicPr>
            <p:cNvPr id="23" name="Object 71">
              <a:extLst>
                <a:ext uri="{FF2B5EF4-FFF2-40B4-BE49-F238E27FC236}">
                  <a16:creationId xmlns:a16="http://schemas.microsoft.com/office/drawing/2014/main" xmlns="" id="{44802802-8C0A-9B02-4940-D16EEB7C20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46046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24" name="그룹 1021">
            <a:extLst>
              <a:ext uri="{FF2B5EF4-FFF2-40B4-BE49-F238E27FC236}">
                <a16:creationId xmlns:a16="http://schemas.microsoft.com/office/drawing/2014/main" xmlns="" id="{DAE466EB-8914-A47B-444E-4C193B0D877A}"/>
              </a:ext>
            </a:extLst>
          </p:cNvPr>
          <p:cNvGrpSpPr/>
          <p:nvPr/>
        </p:nvGrpSpPr>
        <p:grpSpPr>
          <a:xfrm>
            <a:off x="7731578" y="5052647"/>
            <a:ext cx="3393622" cy="1114286"/>
            <a:chOff x="7446046" y="4828571"/>
            <a:chExt cx="3393622" cy="1114286"/>
          </a:xfrm>
        </p:grpSpPr>
        <p:pic>
          <p:nvPicPr>
            <p:cNvPr id="25" name="Object 71">
              <a:extLst>
                <a:ext uri="{FF2B5EF4-FFF2-40B4-BE49-F238E27FC236}">
                  <a16:creationId xmlns:a16="http://schemas.microsoft.com/office/drawing/2014/main" xmlns="" id="{44802802-8C0A-9B02-4940-D16EEB7C20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46046" y="4828571"/>
              <a:ext cx="3393622" cy="1114286"/>
            </a:xfrm>
            <a:prstGeom prst="rect">
              <a:avLst/>
            </a:prstGeom>
          </p:spPr>
        </p:pic>
      </p:grp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xmlns="" id="{0628D70E-4BD6-EF88-6059-DB86364B2320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9399875" y="4045047"/>
            <a:ext cx="28514" cy="10076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72769C28-9BB6-DE9C-7B6F-264B77B8DD0E}"/>
              </a:ext>
            </a:extLst>
          </p:cNvPr>
          <p:cNvSpPr txBox="1"/>
          <p:nvPr/>
        </p:nvSpPr>
        <p:spPr>
          <a:xfrm>
            <a:off x="8742945" y="2769689"/>
            <a:ext cx="13708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비가온다</a:t>
            </a:r>
            <a:endParaRPr lang="ko-KR" altLang="en-US" sz="24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270932A0-5477-2529-2641-C73A825AFD61}"/>
              </a:ext>
            </a:extLst>
          </p:cNvPr>
          <p:cNvSpPr txBox="1"/>
          <p:nvPr/>
        </p:nvSpPr>
        <p:spPr>
          <a:xfrm>
            <a:off x="4627789" y="4283206"/>
            <a:ext cx="20409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아니오</a:t>
            </a:r>
            <a:endParaRPr lang="en-US" altLang="ko-KR" sz="44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270932A0-5477-2529-2641-C73A825AFD61}"/>
              </a:ext>
            </a:extLst>
          </p:cNvPr>
          <p:cNvSpPr txBox="1"/>
          <p:nvPr/>
        </p:nvSpPr>
        <p:spPr>
          <a:xfrm>
            <a:off x="9809389" y="4190504"/>
            <a:ext cx="1066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예</a:t>
            </a:r>
            <a:endParaRPr lang="en-US" altLang="ko-KR" sz="44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72769C28-9BB6-DE9C-7B6F-264B77B8DD0E}"/>
              </a:ext>
            </a:extLst>
          </p:cNvPr>
          <p:cNvSpPr txBox="1"/>
          <p:nvPr/>
        </p:nvSpPr>
        <p:spPr>
          <a:xfrm>
            <a:off x="8590189" y="5378957"/>
            <a:ext cx="20505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우산을 챙긴다</a:t>
            </a:r>
            <a:endParaRPr lang="ko-KR" altLang="en-US" sz="24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72769C28-9BB6-DE9C-7B6F-264B77B8DD0E}"/>
              </a:ext>
            </a:extLst>
          </p:cNvPr>
          <p:cNvSpPr txBox="1"/>
          <p:nvPr/>
        </p:nvSpPr>
        <p:spPr>
          <a:xfrm>
            <a:off x="5887811" y="7603410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그냥 나간다</a:t>
            </a:r>
            <a:r>
              <a:rPr lang="en-US" altLang="ko-KR" sz="24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ko-KR" altLang="en-US" sz="24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1371600" y="497131"/>
            <a:ext cx="1402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조건식이란 상황에 따라 실행 흐름을 제어 하는것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0857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800" y="1562100"/>
            <a:ext cx="9836912" cy="3581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1371600" y="497131"/>
            <a:ext cx="1752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if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800" y="5676900"/>
            <a:ext cx="9836727" cy="2743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1981200" y="8948225"/>
            <a:ext cx="13944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조건식의 결과가 반드시 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true, false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나와야 한다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09099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800" y="2380440"/>
            <a:ext cx="9263575" cy="3372660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4648200" y="4838700"/>
            <a:ext cx="49237" cy="1981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828800" y="7048500"/>
            <a:ext cx="14173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괄호안은 </a:t>
            </a:r>
            <a:r>
              <a:rPr lang="en-US" altLang="ko-KR" sz="44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tab</a:t>
            </a:r>
            <a:r>
              <a:rPr lang="ko-KR" altLang="en-US" sz="44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으로 들여쓰기 하는것이 가독성에 좋다</a:t>
            </a:r>
            <a:r>
              <a:rPr lang="en-US" altLang="ko-KR" sz="44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4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1371600" y="497131"/>
            <a:ext cx="609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If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 작성 권장사항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0787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409700"/>
            <a:ext cx="9495692" cy="2133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7172" y="4229100"/>
            <a:ext cx="9334500" cy="1524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0" y="6286500"/>
            <a:ext cx="9335672" cy="2079846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7593038" y="1943100"/>
            <a:ext cx="3455962" cy="457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1049000" y="2077134"/>
            <a:ext cx="670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괄호의 시작위치는 취향차이이다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0896600" y="4552771"/>
            <a:ext cx="670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If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 내용이 한줄일경우 괄호를 생략할수 있다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0896600" y="6762571"/>
            <a:ext cx="670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줄넘김 하여도 문제는 없지만 권장하지 않는다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3" name="곱셈 기호 12"/>
          <p:cNvSpPr/>
          <p:nvPr/>
        </p:nvSpPr>
        <p:spPr>
          <a:xfrm>
            <a:off x="5257800" y="6667500"/>
            <a:ext cx="2057400" cy="1698846"/>
          </a:xfrm>
          <a:prstGeom prst="mathMultiply">
            <a:avLst>
              <a:gd name="adj1" fmla="val 1059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1371600" y="497131"/>
            <a:ext cx="609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If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 작성 권장사항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5999" y="8776068"/>
            <a:ext cx="9587385" cy="86323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0972800" y="8916769"/>
            <a:ext cx="746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간단한 실행이면 한줄로 적기도 한다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1464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 animBg="1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3238500"/>
            <a:ext cx="10394758" cy="2819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3886200" y="7283548"/>
            <a:ext cx="10668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If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문에 포함된 문장이 아니다 따라서 무조건 실행된다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주의하도록 하자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3276600" y="4762500"/>
            <a:ext cx="9829800" cy="685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7620000" y="5448300"/>
            <a:ext cx="76200" cy="17526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5763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DFE3CFD-8AE7-B344-5821-D059E09D144B}"/>
              </a:ext>
            </a:extLst>
          </p:cNvPr>
          <p:cNvSpPr txBox="1"/>
          <p:nvPr/>
        </p:nvSpPr>
        <p:spPr>
          <a:xfrm>
            <a:off x="990600" y="266700"/>
            <a:ext cx="609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</a:t>
            </a:r>
            <a:endParaRPr lang="en-US" altLang="ko-KR" sz="54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7EB6279-6EB7-CE1E-EAD0-CF0DFEBD41C3}"/>
              </a:ext>
            </a:extLst>
          </p:cNvPr>
          <p:cNvSpPr txBox="1"/>
          <p:nvPr/>
        </p:nvSpPr>
        <p:spPr>
          <a:xfrm>
            <a:off x="1524000" y="1243105"/>
            <a:ext cx="1173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정수 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한 개를 입력 받아 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50</a:t>
            </a:r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이상인지 </a:t>
            </a:r>
            <a:r>
              <a:rPr lang="ko-KR" altLang="en-US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출력하시오</a:t>
            </a:r>
            <a:endParaRPr lang="en-US" altLang="ko-KR" sz="3600" smtClean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73215715-FBC0-D58E-F951-C109B80951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800" y="2476500"/>
            <a:ext cx="2819400" cy="151039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3A609EEB-FE3B-A0C4-FB5C-307EB00F55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6435" y="2476500"/>
            <a:ext cx="2669888" cy="151039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1A895C80-F732-6D8C-2A18-E97A06A04F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7034" y="4686300"/>
            <a:ext cx="6096000" cy="369550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1A895C80-F732-6D8C-2A18-E97A06A04FF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5363" b="1026"/>
          <a:stretch/>
        </p:blipFill>
        <p:spPr>
          <a:xfrm>
            <a:off x="3817034" y="6400602"/>
            <a:ext cx="609600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539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4C50BC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11462</TotalTime>
  <Words>450</Words>
  <Application>Microsoft Office PowerPoint</Application>
  <PresentationFormat>사용자 지정</PresentationFormat>
  <Paragraphs>84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6" baseType="lpstr">
      <vt:lpstr>?? ??</vt:lpstr>
      <vt:lpstr>G마켓 산스 Bold</vt:lpstr>
      <vt:lpstr>G마켓 산스 Light</vt:lpstr>
      <vt:lpstr>G마켓 산스 Medium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박 주병</cp:lastModifiedBy>
  <cp:revision>357</cp:revision>
  <dcterms:created xsi:type="dcterms:W3CDTF">2022-10-23T12:09:39Z</dcterms:created>
  <dcterms:modified xsi:type="dcterms:W3CDTF">2023-03-25T01:14:54Z</dcterms:modified>
</cp:coreProperties>
</file>