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9"/>
  </p:notesMasterIdLst>
  <p:sldIdLst>
    <p:sldId id="257" r:id="rId2"/>
    <p:sldId id="258" r:id="rId3"/>
    <p:sldId id="259" r:id="rId4"/>
    <p:sldId id="661" r:id="rId5"/>
    <p:sldId id="811" r:id="rId6"/>
    <p:sldId id="812" r:id="rId7"/>
    <p:sldId id="813" r:id="rId8"/>
    <p:sldId id="814" r:id="rId9"/>
    <p:sldId id="815" r:id="rId10"/>
    <p:sldId id="816" r:id="rId11"/>
    <p:sldId id="819" r:id="rId12"/>
    <p:sldId id="706" r:id="rId13"/>
    <p:sldId id="817" r:id="rId14"/>
    <p:sldId id="818" r:id="rId15"/>
    <p:sldId id="820" r:id="rId16"/>
    <p:sldId id="908" r:id="rId17"/>
    <p:sldId id="898" r:id="rId18"/>
    <p:sldId id="821" r:id="rId19"/>
    <p:sldId id="899" r:id="rId20"/>
    <p:sldId id="900" r:id="rId21"/>
    <p:sldId id="897" r:id="rId22"/>
    <p:sldId id="822" r:id="rId23"/>
    <p:sldId id="825" r:id="rId24"/>
    <p:sldId id="909" r:id="rId25"/>
    <p:sldId id="844" r:id="rId26"/>
    <p:sldId id="910" r:id="rId27"/>
    <p:sldId id="848" r:id="rId28"/>
    <p:sldId id="911" r:id="rId29"/>
    <p:sldId id="901" r:id="rId30"/>
    <p:sldId id="902" r:id="rId31"/>
    <p:sldId id="823" r:id="rId32"/>
    <p:sldId id="824" r:id="rId33"/>
    <p:sldId id="827" r:id="rId34"/>
    <p:sldId id="828" r:id="rId35"/>
    <p:sldId id="826" r:id="rId36"/>
    <p:sldId id="829" r:id="rId37"/>
    <p:sldId id="830" r:id="rId38"/>
    <p:sldId id="831" r:id="rId39"/>
    <p:sldId id="832" r:id="rId40"/>
    <p:sldId id="833" r:id="rId41"/>
    <p:sldId id="834" r:id="rId42"/>
    <p:sldId id="837" r:id="rId43"/>
    <p:sldId id="835" r:id="rId44"/>
    <p:sldId id="836" r:id="rId45"/>
    <p:sldId id="838" r:id="rId46"/>
    <p:sldId id="839" r:id="rId47"/>
    <p:sldId id="903" r:id="rId48"/>
    <p:sldId id="904" r:id="rId49"/>
    <p:sldId id="840" r:id="rId50"/>
    <p:sldId id="841" r:id="rId51"/>
    <p:sldId id="842" r:id="rId52"/>
    <p:sldId id="843" r:id="rId53"/>
    <p:sldId id="915" r:id="rId54"/>
    <p:sldId id="916" r:id="rId55"/>
    <p:sldId id="847" r:id="rId56"/>
    <p:sldId id="914" r:id="rId57"/>
    <p:sldId id="912" r:id="rId58"/>
    <p:sldId id="917" r:id="rId59"/>
    <p:sldId id="281" r:id="rId60"/>
    <p:sldId id="845" r:id="rId61"/>
    <p:sldId id="851" r:id="rId62"/>
    <p:sldId id="852" r:id="rId63"/>
    <p:sldId id="853" r:id="rId64"/>
    <p:sldId id="854" r:id="rId65"/>
    <p:sldId id="857" r:id="rId66"/>
    <p:sldId id="906" r:id="rId67"/>
    <p:sldId id="856" r:id="rId68"/>
    <p:sldId id="858" r:id="rId69"/>
    <p:sldId id="859" r:id="rId70"/>
    <p:sldId id="860" r:id="rId71"/>
    <p:sldId id="862" r:id="rId72"/>
    <p:sldId id="861" r:id="rId73"/>
    <p:sldId id="863" r:id="rId74"/>
    <p:sldId id="864" r:id="rId75"/>
    <p:sldId id="865" r:id="rId76"/>
    <p:sldId id="867" r:id="rId77"/>
    <p:sldId id="866" r:id="rId78"/>
    <p:sldId id="868" r:id="rId79"/>
    <p:sldId id="870" r:id="rId80"/>
    <p:sldId id="871" r:id="rId81"/>
    <p:sldId id="869" r:id="rId82"/>
    <p:sldId id="872" r:id="rId83"/>
    <p:sldId id="873" r:id="rId84"/>
    <p:sldId id="874" r:id="rId85"/>
    <p:sldId id="875" r:id="rId86"/>
    <p:sldId id="876" r:id="rId87"/>
    <p:sldId id="877" r:id="rId88"/>
    <p:sldId id="905" r:id="rId89"/>
    <p:sldId id="893" r:id="rId90"/>
    <p:sldId id="849" r:id="rId91"/>
    <p:sldId id="850" r:id="rId92"/>
    <p:sldId id="374" r:id="rId93"/>
    <p:sldId id="795" r:id="rId94"/>
    <p:sldId id="878" r:id="rId95"/>
    <p:sldId id="918" r:id="rId96"/>
    <p:sldId id="879" r:id="rId97"/>
    <p:sldId id="919" r:id="rId98"/>
    <p:sldId id="881" r:id="rId99"/>
    <p:sldId id="882" r:id="rId100"/>
    <p:sldId id="883" r:id="rId101"/>
    <p:sldId id="884" r:id="rId102"/>
    <p:sldId id="885" r:id="rId103"/>
    <p:sldId id="886" r:id="rId104"/>
    <p:sldId id="887" r:id="rId105"/>
    <p:sldId id="920" r:id="rId106"/>
    <p:sldId id="888" r:id="rId107"/>
    <p:sldId id="889" r:id="rId108"/>
    <p:sldId id="759" r:id="rId109"/>
    <p:sldId id="760" r:id="rId110"/>
    <p:sldId id="895" r:id="rId111"/>
    <p:sldId id="921" r:id="rId112"/>
    <p:sldId id="922" r:id="rId113"/>
    <p:sldId id="923" r:id="rId114"/>
    <p:sldId id="924" r:id="rId115"/>
    <p:sldId id="925" r:id="rId116"/>
    <p:sldId id="926" r:id="rId117"/>
    <p:sldId id="275" r:id="rId118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848"/>
    <a:srgbClr val="4C50BB"/>
    <a:srgbClr val="4C50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6" d="100"/>
          <a:sy n="66" d="100"/>
        </p:scale>
        <p:origin x="1014" y="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notesMaster" Target="notesMasters/notesMaster1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2024-04-17 Wednesday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044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836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D98C3E1-0944-40F4-F276-BC2632E20DB5}"/>
              </a:ext>
            </a:extLst>
          </p:cNvPr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E2B849-0C40-FD6D-6731-0F029831B26B}"/>
              </a:ext>
            </a:extLst>
          </p:cNvPr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png"/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5.png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png"/><Relationship Id="rId2" Type="http://schemas.openxmlformats.org/officeDocument/2006/relationships/image" Target="../media/image197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9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3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png"/><Relationship Id="rId2" Type="http://schemas.openxmlformats.org/officeDocument/2006/relationships/image" Target="../media/image20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7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9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png"/><Relationship Id="rId2" Type="http://schemas.openxmlformats.org/officeDocument/2006/relationships/image" Target="../media/image213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6.png"/><Relationship Id="rId2" Type="http://schemas.openxmlformats.org/officeDocument/2006/relationships/image" Target="../media/image215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png"/><Relationship Id="rId3" Type="http://schemas.openxmlformats.org/officeDocument/2006/relationships/image" Target="../media/image218.png"/><Relationship Id="rId7" Type="http://schemas.openxmlformats.org/officeDocument/2006/relationships/image" Target="../media/image222.png"/><Relationship Id="rId2" Type="http://schemas.openxmlformats.org/officeDocument/2006/relationships/image" Target="../media/image2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1.png"/><Relationship Id="rId5" Type="http://schemas.openxmlformats.org/officeDocument/2006/relationships/image" Target="../media/image220.png"/><Relationship Id="rId4" Type="http://schemas.openxmlformats.org/officeDocument/2006/relationships/image" Target="../media/image2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9.png"/><Relationship Id="rId7" Type="http://schemas.openxmlformats.org/officeDocument/2006/relationships/image" Target="../media/image6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microsoft.com/office/2007/relationships/hdphoto" Target="../media/hdphoto1.wdp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6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3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82.png"/><Relationship Id="rId4" Type="http://schemas.openxmlformats.org/officeDocument/2006/relationships/image" Target="../media/image129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png"/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04900"/>
            <a:ext cx="10803333" cy="5410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6667500"/>
            <a:ext cx="4041913" cy="304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55" y="8877300"/>
            <a:ext cx="1981200" cy="647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953000" y="8392061"/>
            <a:ext cx="1173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클래스는 이미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equals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오버라이딩 하여 값을 비교 하고 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662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286000" y="6563261"/>
            <a:ext cx="1257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멤버에는 타입변수를 사용할수 없다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676400" y="7858661"/>
            <a:ext cx="1569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타입변수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객체가 생성 될 때 타입이 정해진다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그러나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객체생성 이전에 이미 사용 할 수 있다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B90E24-0A67-167E-9451-845E30629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1104900"/>
            <a:ext cx="7162800" cy="512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51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2B8183F-2287-ED4C-E2A9-DF1FE28D2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876300"/>
            <a:ext cx="7620000" cy="49897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458200" y="3371173"/>
            <a:ext cx="10591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new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연사자는 컴파일시점에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어떤타입인지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정해져야 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그러나 제네릭은 객체생성 될 때 타입이 정해진다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458200" y="2509629"/>
            <a:ext cx="1219200" cy="801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19635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503543" y="28920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877800" y="2400300"/>
            <a:ext cx="480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참조변수와 타입이 일치해야한다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080441"/>
            <a:ext cx="9810681" cy="1014898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348486" y="4572155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722743" y="4322921"/>
            <a:ext cx="4800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JDK1.7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객체쪽에 타입지정은 생략가능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6009739"/>
            <a:ext cx="7436995" cy="160020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948186" y="6434202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363200" y="6228342"/>
            <a:ext cx="75845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add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 매개변수 타입역시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되었고 다형성에 의해 가능하다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795" y="2546916"/>
            <a:ext cx="10203805" cy="61927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퀴즈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58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3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4C9075C-5157-C64B-1AD3-E3ABB25D6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09" y="1995627"/>
            <a:ext cx="10514873" cy="4683094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8869680" y="4185643"/>
            <a:ext cx="2129802" cy="4014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201400" y="3509883"/>
            <a:ext cx="807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제네릭으로 만들었기에 사용시 어떠한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객체든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상관없다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819400" y="8291373"/>
            <a:ext cx="1181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특정 타입으로만 제한을 두고 싶다면</a:t>
            </a:r>
            <a:r>
              <a:rPr lang="en-US" altLang="ko-KR" sz="5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제한된 제네릭 타입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ko-KR" altLang="en-US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심화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5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C32EFC7E-35C1-0507-A046-99DFADA7A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687" y="1204952"/>
            <a:ext cx="7363113" cy="4407962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763000" y="1956403"/>
            <a:ext cx="1219200" cy="685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858000" y="1409700"/>
            <a:ext cx="2514600" cy="5184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210800" y="2299303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혹은 자식들만 사용가능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4E965D-AD7A-3474-36CE-81AE7AD359B0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제한된 제네릭 타입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ko-KR" altLang="en-US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심화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8AC5731-789A-C95C-BF4B-61F5B37DC49D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FD195382-2569-A619-AD6F-13311A550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687" y="5874454"/>
            <a:ext cx="8048913" cy="4445696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3BD23B7-4F01-17DB-EF00-CFA4E0FF9252}"/>
              </a:ext>
            </a:extLst>
          </p:cNvPr>
          <p:cNvCxnSpPr>
            <a:cxnSpLocks/>
          </p:cNvCxnSpPr>
          <p:nvPr/>
        </p:nvCxnSpPr>
        <p:spPr>
          <a:xfrm>
            <a:off x="10210800" y="8381371"/>
            <a:ext cx="1219200" cy="685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1DCFBA0-6680-5EAB-873D-7787EB00D76F}"/>
              </a:ext>
            </a:extLst>
          </p:cNvPr>
          <p:cNvSpPr txBox="1"/>
          <p:nvPr/>
        </p:nvSpPr>
        <p:spPr>
          <a:xfrm>
            <a:off x="11658600" y="9022101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그외에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타입들은 사용 불가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343368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114AC04-7289-726F-0058-51CC46420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257300"/>
            <a:ext cx="7748336" cy="3733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740F7A-82B4-E08A-BFF7-0763CC0F0261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제한된 제네릭 타입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ko-KR" altLang="en-US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심화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09367B9-9187-8EAD-F768-8D6610DCF94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BA90301-FDBF-C24A-67CB-32504221F343}"/>
              </a:ext>
            </a:extLst>
          </p:cNvPr>
          <p:cNvCxnSpPr>
            <a:cxnSpLocks/>
          </p:cNvCxnSpPr>
          <p:nvPr/>
        </p:nvCxnSpPr>
        <p:spPr>
          <a:xfrm>
            <a:off x="8077200" y="2126165"/>
            <a:ext cx="914400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2C77BBAA-3C16-F2AB-E394-54482F0B355B}"/>
              </a:ext>
            </a:extLst>
          </p:cNvPr>
          <p:cNvSpPr/>
          <p:nvPr/>
        </p:nvSpPr>
        <p:spPr>
          <a:xfrm>
            <a:off x="6858000" y="1562100"/>
            <a:ext cx="2209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A529B4-4EF5-9865-A7B1-F8869036D84D}"/>
              </a:ext>
            </a:extLst>
          </p:cNvPr>
          <p:cNvSpPr txBox="1"/>
          <p:nvPr/>
        </p:nvSpPr>
        <p:spPr>
          <a:xfrm>
            <a:off x="7467600" y="2728631"/>
            <a:ext cx="9420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인터페이스를 구현한 클래스만 올 수 있다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8324EC1-5AEC-5849-5866-D36BC0529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223" y="5318448"/>
            <a:ext cx="9708825" cy="4027133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50A02EB-F4AB-74DD-D3D0-D78CAB4DD483}"/>
              </a:ext>
            </a:extLst>
          </p:cNvPr>
          <p:cNvCxnSpPr>
            <a:cxnSpLocks/>
          </p:cNvCxnSpPr>
          <p:nvPr/>
        </p:nvCxnSpPr>
        <p:spPr>
          <a:xfrm>
            <a:off x="9174776" y="6072837"/>
            <a:ext cx="1264624" cy="9233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7937965-9CAB-C98F-A00F-D627E7A713E7}"/>
              </a:ext>
            </a:extLst>
          </p:cNvPr>
          <p:cNvSpPr/>
          <p:nvPr/>
        </p:nvSpPr>
        <p:spPr>
          <a:xfrm>
            <a:off x="7086600" y="5615637"/>
            <a:ext cx="3464362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54BC54-CA1C-1B6C-7604-F11563D8C3BB}"/>
              </a:ext>
            </a:extLst>
          </p:cNvPr>
          <p:cNvSpPr txBox="1"/>
          <p:nvPr/>
        </p:nvSpPr>
        <p:spPr>
          <a:xfrm>
            <a:off x="8077200" y="7036581"/>
            <a:ext cx="896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상속받았고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Repairable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구현한 클래스만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올수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651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33500"/>
            <a:ext cx="10744200" cy="35814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649243" y="2194917"/>
            <a:ext cx="76200" cy="5440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772400" y="1615752"/>
            <a:ext cx="4114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105772" y="2812404"/>
            <a:ext cx="9420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인터페이스를 구현한 클래스만 올 수 있다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5372100"/>
            <a:ext cx="10610672" cy="32766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363200" y="6057900"/>
            <a:ext cx="214429" cy="7179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010400" y="5600700"/>
            <a:ext cx="472898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957958" y="6849246"/>
            <a:ext cx="896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상속받았고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Repairable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구현한 클래스만 올수 있다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005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제네릭 메서드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924300"/>
            <a:ext cx="8026672" cy="32004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7467600" y="3287643"/>
            <a:ext cx="1676400" cy="6366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144000" y="2933700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클래스는 제네릭이 아니다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6705600" y="5116443"/>
            <a:ext cx="1524000" cy="12983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229600" y="5753100"/>
            <a:ext cx="563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내에서만 제네릭 타입을 사용하겠다는것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897925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62081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FFEA572-0493-CB52-6BE5-4BCEFE8076B6}"/>
              </a:ext>
            </a:extLst>
          </p:cNvPr>
          <p:cNvSpPr txBox="1"/>
          <p:nvPr/>
        </p:nvSpPr>
        <p:spPr>
          <a:xfrm>
            <a:off x="838201" y="1257300"/>
            <a:ext cx="16992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제네릭을 활용하여 어떠한 객체 든지 담아 둘 수 있는 </a:t>
            </a:r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Box 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만들어보자</a:t>
            </a:r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</a:p>
          <a:p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물건은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개만 담아둔다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  </a:t>
            </a:r>
          </a:p>
          <a:p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getter, setter 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만들자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762500"/>
            <a:ext cx="8873006" cy="303982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9638" y="5357813"/>
            <a:ext cx="3381087" cy="12075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148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28700"/>
            <a:ext cx="9184162" cy="5791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447800" y="7353300"/>
            <a:ext cx="1516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비교시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equals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이용하면 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428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868292"/>
            <a:ext cx="6723185" cy="67060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3-1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1981200" y="1712674"/>
            <a:ext cx="15240000" cy="800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83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D83DEE-6476-80CE-5205-7F7D411D658E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0C444B7-72F7-86C3-57CC-D4471A7B6F5A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210CC2-46FD-6B4E-20D3-C9196BE25E54}"/>
              </a:ext>
            </a:extLst>
          </p:cNvPr>
          <p:cNvSpPr txBox="1"/>
          <p:nvPr/>
        </p:nvSpPr>
        <p:spPr>
          <a:xfrm>
            <a:off x="838201" y="1257300"/>
            <a:ext cx="16992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3-1 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 만든 </a:t>
            </a:r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Box 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</a:t>
            </a:r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Book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객체만 </a:t>
            </a:r>
            <a:r>
              <a:rPr lang="ko-KR" altLang="en-US" sz="40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담을수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있도록 변경해보자</a:t>
            </a:r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40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Book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클래스가 없다면 생성을 하자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다른 패키지에 있는걸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import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해서 사용해도 됨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F4DF544-8D19-1B62-9670-2AF2DB6E6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771900"/>
            <a:ext cx="93911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05538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474A1E-FB27-5EE0-7F39-A2E20FD02555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D350D66-EFE3-1748-98AA-25AA05155D1B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AF431DA7-CA13-E049-BB44-D86511A08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247900"/>
            <a:ext cx="9004441" cy="6352711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5FA06A8-FB1C-1AE8-9015-297F16D2FDC5}"/>
              </a:ext>
            </a:extLst>
          </p:cNvPr>
          <p:cNvCxnSpPr>
            <a:cxnSpLocks/>
          </p:cNvCxnSpPr>
          <p:nvPr/>
        </p:nvCxnSpPr>
        <p:spPr>
          <a:xfrm>
            <a:off x="9782471" y="3154413"/>
            <a:ext cx="76200" cy="5440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7EDAACD4-F57D-9A23-05BE-16E70BA2027E}"/>
              </a:ext>
            </a:extLst>
          </p:cNvPr>
          <p:cNvSpPr/>
          <p:nvPr/>
        </p:nvSpPr>
        <p:spPr>
          <a:xfrm>
            <a:off x="7315200" y="2575248"/>
            <a:ext cx="370522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1A2C25-5E19-7576-33A4-CB3F62DD7A33}"/>
              </a:ext>
            </a:extLst>
          </p:cNvPr>
          <p:cNvSpPr txBox="1"/>
          <p:nvPr/>
        </p:nvSpPr>
        <p:spPr>
          <a:xfrm>
            <a:off x="9296400" y="3774219"/>
            <a:ext cx="9420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클래스 및 자식 클래스만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올수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78D89A-02C4-B21E-7544-2400BD2ECFA3}"/>
              </a:ext>
            </a:extLst>
          </p:cNvPr>
          <p:cNvSpPr/>
          <p:nvPr/>
        </p:nvSpPr>
        <p:spPr>
          <a:xfrm>
            <a:off x="1981200" y="1712674"/>
            <a:ext cx="16078200" cy="800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89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D774BB-0A4F-2910-706D-0DBC1A26D1D2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DCE1AD3-7621-DB8A-BAF4-6222E3ADF72B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439CAC5-8798-23B4-3C05-9C4294152B4B}"/>
              </a:ext>
            </a:extLst>
          </p:cNvPr>
          <p:cNvSpPr txBox="1"/>
          <p:nvPr/>
        </p:nvSpPr>
        <p:spPr>
          <a:xfrm>
            <a:off x="838201" y="1181100"/>
            <a:ext cx="169926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제네릭을 이용해 나만의 </a:t>
            </a:r>
            <a:r>
              <a:rPr lang="en-US" altLang="ko-KR" sz="40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만들어보자</a:t>
            </a:r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멤버변수에 배열을 만들어 요소들을 관리하자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타입은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T[]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불가능하다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제네릭타입으로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객체 생성이 불가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).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Object[]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타입으로 배열을 만들고 배열 객체를 생성해야 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클래스명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MyArrayList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private Object[] list</a:t>
            </a:r>
          </a:p>
          <a:p>
            <a:pPr marL="571500" indent="-571500">
              <a:buFontTx/>
              <a:buChar char="-"/>
            </a:pP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void add(T item)   </a:t>
            </a:r>
          </a:p>
          <a:p>
            <a:pPr marL="571500" indent="-571500">
              <a:buFontTx/>
              <a:buChar char="-"/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  T get(int index) </a:t>
            </a: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 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사이즈는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설정한다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메서드에서 배열의 특정 요소를 반환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할때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(T)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형변환을 해야 한다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9DAF855-04C7-AC23-25A2-2901FD91B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5951636"/>
            <a:ext cx="10698931" cy="422106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B5C5554-D70E-3E47-C306-7929C4FF7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2200" y="6157168"/>
            <a:ext cx="3626182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66446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0CD175-C391-13C9-A878-AD5730C91D7B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19AB13D-FC18-C37C-3942-09AAE0983131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DC5CA635-31BF-F684-7BC9-834ECC90B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409699"/>
            <a:ext cx="12198107" cy="8393081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5C304BC-FD1B-43D2-1994-8BD4A7B8C6BB}"/>
              </a:ext>
            </a:extLst>
          </p:cNvPr>
          <p:cNvCxnSpPr>
            <a:cxnSpLocks/>
          </p:cNvCxnSpPr>
          <p:nvPr/>
        </p:nvCxnSpPr>
        <p:spPr>
          <a:xfrm>
            <a:off x="7696200" y="30099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B61EE7-AC82-6F8E-E552-049A56AD0671}"/>
              </a:ext>
            </a:extLst>
          </p:cNvPr>
          <p:cNvSpPr/>
          <p:nvPr/>
        </p:nvSpPr>
        <p:spPr>
          <a:xfrm>
            <a:off x="5105400" y="27051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718741-4A73-DC44-FB72-91116885C22F}"/>
              </a:ext>
            </a:extLst>
          </p:cNvPr>
          <p:cNvSpPr txBox="1"/>
          <p:nvPr/>
        </p:nvSpPr>
        <p:spPr>
          <a:xfrm>
            <a:off x="8991599" y="2705100"/>
            <a:ext cx="8311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T[]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객체 생성이 불가능하다</a:t>
            </a:r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쓰기 위해선 배열 객체를 생성해야 하므로 </a:t>
            </a:r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Object[] 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사용한다</a:t>
            </a:r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6DDBA7A-CDD1-2C1C-258A-F3BF9372FAB3}"/>
              </a:ext>
            </a:extLst>
          </p:cNvPr>
          <p:cNvCxnSpPr>
            <a:cxnSpLocks/>
          </p:cNvCxnSpPr>
          <p:nvPr/>
        </p:nvCxnSpPr>
        <p:spPr>
          <a:xfrm>
            <a:off x="5562601" y="9507415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09B5DE-2728-78E7-4AF9-79EAF839AE80}"/>
              </a:ext>
            </a:extLst>
          </p:cNvPr>
          <p:cNvSpPr/>
          <p:nvPr/>
        </p:nvSpPr>
        <p:spPr>
          <a:xfrm>
            <a:off x="2971801" y="9202615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D45F20-0940-3698-8EB8-5223109A46DA}"/>
              </a:ext>
            </a:extLst>
          </p:cNvPr>
          <p:cNvSpPr txBox="1"/>
          <p:nvPr/>
        </p:nvSpPr>
        <p:spPr>
          <a:xfrm>
            <a:off x="6858000" y="9202615"/>
            <a:ext cx="8311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반환시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 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타입을 제네릭 타입으로 변환한다</a:t>
            </a:r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3D5BBDB-E375-B88F-D1E4-8DFF4D4774E0}"/>
              </a:ext>
            </a:extLst>
          </p:cNvPr>
          <p:cNvSpPr/>
          <p:nvPr/>
        </p:nvSpPr>
        <p:spPr>
          <a:xfrm>
            <a:off x="609599" y="1342429"/>
            <a:ext cx="16693907" cy="86127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57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AE3CAC-185F-D67A-0562-CE6AF27CA503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3-4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7C62976-226C-6502-485C-EE128FD18959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0CDC77F-06D1-583A-17CB-3B4B1ACCA579}"/>
              </a:ext>
            </a:extLst>
          </p:cNvPr>
          <p:cNvSpPr txBox="1"/>
          <p:nvPr/>
        </p:nvSpPr>
        <p:spPr>
          <a:xfrm>
            <a:off x="838201" y="1181100"/>
            <a:ext cx="16992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3-3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 만든 </a:t>
            </a:r>
            <a:r>
              <a:rPr lang="en-US" altLang="ko-KR" sz="40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MyArrayList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개선해보자 </a:t>
            </a:r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size()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추가하자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배열에 실제 들어가 있는 객체의 수를 반환한다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size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아니다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void remove(int index) 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추가 하자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넘어온 인덱스의 요소를 삭제하고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그뒤의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요소들은 앞으로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한칸씩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당긴다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add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메서드를 개선해보자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add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 내부의 배열이 가득 차게 되면 더 이상 요소를 넣을 수 없도록 되어 있다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만약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add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 현재 배열이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가득찬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상태라면 배열의 사이즈를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만큼 늘려보자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+10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사이즈의 새로운 배열을 생성 후 기존 배열의 객체들을 모두 옮겨 줘야 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remove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하더라도 이미 늘어난 배열의 사이즈는 다시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안줄여도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72B9EF4-C37B-DB30-9493-B64FFD9D2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6742380"/>
            <a:ext cx="9452437" cy="34303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25CBB3F-B936-CDBA-3F76-852672588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0" y="7505700"/>
            <a:ext cx="3810000" cy="236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7176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6C5049F-67CF-90FC-4FD0-B366D71D2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93" y="1333500"/>
            <a:ext cx="10232107" cy="8839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65EAD5-C952-517E-BBC4-AE74AFDB84BF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3-4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1FF6D66-7AE2-5CF4-2D5A-7499016E6BA2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BE6E22C2-A456-E191-D433-63A0A01F6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600" y="1335314"/>
            <a:ext cx="7530575" cy="563698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87C8193-CECC-D7B2-AF02-ACB1DEA7A843}"/>
              </a:ext>
            </a:extLst>
          </p:cNvPr>
          <p:cNvSpPr/>
          <p:nvPr/>
        </p:nvSpPr>
        <p:spPr>
          <a:xfrm>
            <a:off x="304800" y="1328057"/>
            <a:ext cx="17741375" cy="86127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61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19300"/>
            <a:ext cx="8855943" cy="40386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4076700"/>
            <a:ext cx="5405893" cy="1866900"/>
          </a:xfrm>
          <a:prstGeom prst="rect">
            <a:avLst/>
          </a:prstGeom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0515600" y="5444490"/>
            <a:ext cx="3429000" cy="17456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3258800" y="4987290"/>
            <a:ext cx="1600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979142" y="7425690"/>
            <a:ext cx="124038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객체의 메모리 주소를 기반으로 생성한 해시코드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객체마다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다른값을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가진다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143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Object.toString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()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201111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객체의 상태를 문자열로 반환한다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8382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14500"/>
            <a:ext cx="8915400" cy="566979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7505700"/>
            <a:ext cx="6096000" cy="1524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191000" y="7810500"/>
            <a:ext cx="16002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0" y="1682224"/>
            <a:ext cx="8687046" cy="570207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8799" y="7505700"/>
            <a:ext cx="7598535" cy="1524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508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Object.toString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() </a:t>
            </a:r>
            <a:r>
              <a:rPr lang="ko-KR" altLang="en-US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오버라이딩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69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943100"/>
            <a:ext cx="11064240" cy="1676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143000" y="6979503"/>
            <a:ext cx="1691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 이미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되어 있다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933824"/>
            <a:ext cx="3128266" cy="18192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508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Object.toString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() </a:t>
            </a:r>
            <a:r>
              <a:rPr lang="ko-KR" altLang="en-US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오버라이딩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45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628900"/>
            <a:ext cx="9075783" cy="1981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5143500"/>
            <a:ext cx="7138639" cy="1752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508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Object.toString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() </a:t>
            </a:r>
            <a:r>
              <a:rPr lang="ko-KR" altLang="en-US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오버라이딩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6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1B0262-64A2-671B-A8CC-1CFF88A62B2E}"/>
              </a:ext>
            </a:extLst>
          </p:cNvPr>
          <p:cNvSpPr txBox="1"/>
          <p:nvPr/>
        </p:nvSpPr>
        <p:spPr>
          <a:xfrm>
            <a:off x="2819400" y="3848100"/>
            <a:ext cx="140570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나는 사용할 일이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없을거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같은데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…?</a:t>
            </a:r>
          </a:p>
          <a:p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하면 좋은가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1860848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8306E84-4D29-1398-4437-D782E30EC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590875"/>
            <a:ext cx="7989713" cy="2895600"/>
          </a:xfrm>
          <a:prstGeom prst="rect">
            <a:avLst/>
          </a:prstGeom>
        </p:spPr>
      </p:pic>
      <p:grpSp>
        <p:nvGrpSpPr>
          <p:cNvPr id="7" name="그룹 1008">
            <a:extLst>
              <a:ext uri="{FF2B5EF4-FFF2-40B4-BE49-F238E27FC236}">
                <a16:creationId xmlns:a16="http://schemas.microsoft.com/office/drawing/2014/main" id="{FBB84ABC-1109-156D-F839-BAA700E18AEF}"/>
              </a:ext>
            </a:extLst>
          </p:cNvPr>
          <p:cNvGrpSpPr/>
          <p:nvPr/>
        </p:nvGrpSpPr>
        <p:grpSpPr>
          <a:xfrm>
            <a:off x="8423004" y="3539057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id="{1A35FF99-36D0-5DC2-EACE-F80F1A1182B5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id="{4A54511F-FE34-3CBA-12E5-AFD734C85A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id="{3089B4BC-F467-4D71-BB9C-AD3343DB7DEC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id="{02E17603-2B6B-E050-FFCC-C9C0F646A2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id="{33CFDA92-7CA1-1C26-DD44-0BC006F2F435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id="{42E92A97-8512-07FC-5625-39CC789BC8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1D7A272F-9015-887D-94EA-A136B008AB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285" y="5894295"/>
            <a:ext cx="8151606" cy="103997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5EA927F-2348-6A94-5807-00CD277335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5891" y="2476500"/>
            <a:ext cx="6465691" cy="349399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754A3D6-9C6B-B214-EFF7-23FBD8F812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75891" y="6252378"/>
            <a:ext cx="8151606" cy="103997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2642339-8BF7-F6E0-77C8-9D88B3B3E8B3}"/>
              </a:ext>
            </a:extLst>
          </p:cNvPr>
          <p:cNvSpPr txBox="1"/>
          <p:nvPr/>
        </p:nvSpPr>
        <p:spPr>
          <a:xfrm>
            <a:off x="304800" y="8379324"/>
            <a:ext cx="1798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 이용하는 다른 라이브러리들을 편하게 쓸 수 있다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508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Println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() </a:t>
            </a:r>
            <a:r>
              <a:rPr lang="ko-KR" altLang="en-US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메서드의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toString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()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사용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03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B9BEEAEF-0441-8174-099A-C180A76A7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010923"/>
            <a:ext cx="10534124" cy="471307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A5F1FF0-DD8C-ED43-5780-2CF521F5B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943" y="6865637"/>
            <a:ext cx="9589260" cy="26777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234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Object.clone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()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201111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복사한다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686403" y="49149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095603" y="46101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981803" y="46101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P1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복사하여 반환한다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6415AF66-50A4-B1EE-3090-EFC579D9DD2C}"/>
              </a:ext>
            </a:extLst>
          </p:cNvPr>
          <p:cNvCxnSpPr>
            <a:cxnSpLocks/>
          </p:cNvCxnSpPr>
          <p:nvPr/>
        </p:nvCxnSpPr>
        <p:spPr>
          <a:xfrm>
            <a:off x="4438124" y="8310548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D8953A-3054-1AD0-4804-8498B9320AA8}"/>
              </a:ext>
            </a:extLst>
          </p:cNvPr>
          <p:cNvSpPr/>
          <p:nvPr/>
        </p:nvSpPr>
        <p:spPr>
          <a:xfrm>
            <a:off x="1847324" y="8005747"/>
            <a:ext cx="2590800" cy="795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83A2C0-8711-E86F-031F-A9C0E6787D07}"/>
              </a:ext>
            </a:extLst>
          </p:cNvPr>
          <p:cNvSpPr txBox="1"/>
          <p:nvPr/>
        </p:nvSpPr>
        <p:spPr>
          <a:xfrm>
            <a:off x="5733524" y="8005748"/>
            <a:ext cx="8515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P1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과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p2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서로 다른 객체이다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9398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68437E3-7829-8352-FDF9-6A73A4FB7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814" y="342900"/>
            <a:ext cx="11808371" cy="5334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DFDC28B-062B-1FC4-7889-AA74B9DA4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814" y="5981700"/>
            <a:ext cx="11887197" cy="2971800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010400" y="3619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953000" y="3314700"/>
            <a:ext cx="2057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305799" y="3314700"/>
            <a:ext cx="8799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Clone()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아닌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주소값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대입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1064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4343400" y="1530396"/>
            <a:ext cx="122552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Part13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기본클래스 및 제네릭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기본클래스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2215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Util 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제네릭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B0D25DD-6C6A-051E-B3B6-47B5F0B76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7272" y="2021156"/>
            <a:ext cx="6892789" cy="1447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5427976-D452-4FFD-AEEA-42BB9BFCF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72" y="2021156"/>
            <a:ext cx="8280396" cy="1295400"/>
          </a:xfrm>
          <a:prstGeom prst="rect">
            <a:avLst/>
          </a:prstGeom>
        </p:spPr>
      </p:pic>
      <p:grpSp>
        <p:nvGrpSpPr>
          <p:cNvPr id="8" name="그룹 1018">
            <a:extLst>
              <a:ext uri="{FF2B5EF4-FFF2-40B4-BE49-F238E27FC236}">
                <a16:creationId xmlns:a16="http://schemas.microsoft.com/office/drawing/2014/main" id="{116688EC-8864-7279-F0B7-DF44D1D61BB7}"/>
              </a:ext>
            </a:extLst>
          </p:cNvPr>
          <p:cNvGrpSpPr/>
          <p:nvPr/>
        </p:nvGrpSpPr>
        <p:grpSpPr>
          <a:xfrm>
            <a:off x="610815" y="4204056"/>
            <a:ext cx="3393622" cy="1114286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:a16="http://schemas.microsoft.com/office/drawing/2014/main" id="{E59000AE-FF0F-4D10-2846-20680C082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E3FB2BA-A4EA-F4F9-5C5A-11F5A3E1C298}"/>
              </a:ext>
            </a:extLst>
          </p:cNvPr>
          <p:cNvSpPr txBox="1"/>
          <p:nvPr/>
        </p:nvSpPr>
        <p:spPr>
          <a:xfrm>
            <a:off x="1663102" y="3389284"/>
            <a:ext cx="1005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E37D63-936B-CEC2-E5F6-35623DCBAF21}"/>
              </a:ext>
            </a:extLst>
          </p:cNvPr>
          <p:cNvSpPr txBox="1"/>
          <p:nvPr/>
        </p:nvSpPr>
        <p:spPr>
          <a:xfrm>
            <a:off x="1053783" y="4407256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BE25D67-77F0-481A-8A68-CE2F62144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763598"/>
              </p:ext>
            </p:extLst>
          </p:nvPr>
        </p:nvGraphicFramePr>
        <p:xfrm>
          <a:off x="547602" y="6174999"/>
          <a:ext cx="3393622" cy="386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9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RRN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111111-1111111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age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20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3" name="그룹 1018">
            <a:extLst>
              <a:ext uri="{FF2B5EF4-FFF2-40B4-BE49-F238E27FC236}">
                <a16:creationId xmlns:a16="http://schemas.microsoft.com/office/drawing/2014/main" id="{64B38CEE-CC31-221E-9E72-6F16A671BC78}"/>
              </a:ext>
            </a:extLst>
          </p:cNvPr>
          <p:cNvGrpSpPr/>
          <p:nvPr/>
        </p:nvGrpSpPr>
        <p:grpSpPr>
          <a:xfrm>
            <a:off x="5000933" y="4204056"/>
            <a:ext cx="3393622" cy="1114286"/>
            <a:chOff x="2803727" y="4828571"/>
            <a:chExt cx="3393622" cy="1114286"/>
          </a:xfrm>
        </p:grpSpPr>
        <p:pic>
          <p:nvPicPr>
            <p:cNvPr id="14" name="Object 61">
              <a:extLst>
                <a:ext uri="{FF2B5EF4-FFF2-40B4-BE49-F238E27FC236}">
                  <a16:creationId xmlns:a16="http://schemas.microsoft.com/office/drawing/2014/main" id="{77130755-9B8B-E001-4004-949CEF80C6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4A29938-8369-9DFE-67E6-103B607D477F}"/>
              </a:ext>
            </a:extLst>
          </p:cNvPr>
          <p:cNvSpPr txBox="1"/>
          <p:nvPr/>
        </p:nvSpPr>
        <p:spPr>
          <a:xfrm>
            <a:off x="6053220" y="3389284"/>
            <a:ext cx="1005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2AF02C-9707-E858-2503-9A2E1A449457}"/>
              </a:ext>
            </a:extLst>
          </p:cNvPr>
          <p:cNvSpPr txBox="1"/>
          <p:nvPr/>
        </p:nvSpPr>
        <p:spPr>
          <a:xfrm>
            <a:off x="5443901" y="4407256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0x530E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D549D185-0ED0-1D28-25BA-13FF9F2CD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552534"/>
              </p:ext>
            </p:extLst>
          </p:nvPr>
        </p:nvGraphicFramePr>
        <p:xfrm>
          <a:off x="4989593" y="6135956"/>
          <a:ext cx="3393622" cy="386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9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RRN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111111-1111111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age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20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1B32426-261B-F8DC-FFAF-6121C6AC0E10}"/>
              </a:ext>
            </a:extLst>
          </p:cNvPr>
          <p:cNvCxnSpPr>
            <a:cxnSpLocks/>
          </p:cNvCxnSpPr>
          <p:nvPr/>
        </p:nvCxnSpPr>
        <p:spPr>
          <a:xfrm>
            <a:off x="3811215" y="7015885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371673A-6ED1-B520-A127-C45583D85678}"/>
              </a:ext>
            </a:extLst>
          </p:cNvPr>
          <p:cNvCxnSpPr>
            <a:cxnSpLocks/>
          </p:cNvCxnSpPr>
          <p:nvPr/>
        </p:nvCxnSpPr>
        <p:spPr>
          <a:xfrm>
            <a:off x="3735015" y="765995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D6F0C3C-6E45-F932-7C72-060070E99526}"/>
              </a:ext>
            </a:extLst>
          </p:cNvPr>
          <p:cNvCxnSpPr>
            <a:cxnSpLocks/>
          </p:cNvCxnSpPr>
          <p:nvPr/>
        </p:nvCxnSpPr>
        <p:spPr>
          <a:xfrm>
            <a:off x="3735015" y="834575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1" name="그룹 1018">
            <a:extLst>
              <a:ext uri="{FF2B5EF4-FFF2-40B4-BE49-F238E27FC236}">
                <a16:creationId xmlns:a16="http://schemas.microsoft.com/office/drawing/2014/main" id="{45716D9D-72C4-CC8F-7FC1-C1E5478F126E}"/>
              </a:ext>
            </a:extLst>
          </p:cNvPr>
          <p:cNvGrpSpPr/>
          <p:nvPr/>
        </p:nvGrpSpPr>
        <p:grpSpPr>
          <a:xfrm>
            <a:off x="10477359" y="4241170"/>
            <a:ext cx="3393622" cy="1114286"/>
            <a:chOff x="2803727" y="4828571"/>
            <a:chExt cx="3393622" cy="1114286"/>
          </a:xfrm>
        </p:grpSpPr>
        <p:pic>
          <p:nvPicPr>
            <p:cNvPr id="22" name="Object 61">
              <a:extLst>
                <a:ext uri="{FF2B5EF4-FFF2-40B4-BE49-F238E27FC236}">
                  <a16:creationId xmlns:a16="http://schemas.microsoft.com/office/drawing/2014/main" id="{F02B6700-5A86-97A6-EDB2-F9DCA31EF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246D4BB-04F4-37AF-0833-49B930D719BF}"/>
              </a:ext>
            </a:extLst>
          </p:cNvPr>
          <p:cNvSpPr txBox="1"/>
          <p:nvPr/>
        </p:nvSpPr>
        <p:spPr>
          <a:xfrm>
            <a:off x="11529646" y="3448327"/>
            <a:ext cx="1005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62CA16-629D-57E8-BF5F-BF162268C691}"/>
              </a:ext>
            </a:extLst>
          </p:cNvPr>
          <p:cNvSpPr txBox="1"/>
          <p:nvPr/>
        </p:nvSpPr>
        <p:spPr>
          <a:xfrm>
            <a:off x="10920327" y="4444370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39C09BE4-ABF4-A467-C040-F759A57AA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802412"/>
              </p:ext>
            </p:extLst>
          </p:nvPr>
        </p:nvGraphicFramePr>
        <p:xfrm>
          <a:off x="12534760" y="6231084"/>
          <a:ext cx="3393622" cy="386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9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RRN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111111-1111111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age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20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0" name="그룹 1018">
            <a:extLst>
              <a:ext uri="{FF2B5EF4-FFF2-40B4-BE49-F238E27FC236}">
                <a16:creationId xmlns:a16="http://schemas.microsoft.com/office/drawing/2014/main" id="{B0FB5789-0623-06C0-2104-6CF564CFFA8F}"/>
              </a:ext>
            </a:extLst>
          </p:cNvPr>
          <p:cNvGrpSpPr/>
          <p:nvPr/>
        </p:nvGrpSpPr>
        <p:grpSpPr>
          <a:xfrm>
            <a:off x="14665778" y="4230956"/>
            <a:ext cx="3393622" cy="1114286"/>
            <a:chOff x="2803727" y="4828571"/>
            <a:chExt cx="3393622" cy="1114286"/>
          </a:xfrm>
        </p:grpSpPr>
        <p:pic>
          <p:nvPicPr>
            <p:cNvPr id="31" name="Object 61">
              <a:extLst>
                <a:ext uri="{FF2B5EF4-FFF2-40B4-BE49-F238E27FC236}">
                  <a16:creationId xmlns:a16="http://schemas.microsoft.com/office/drawing/2014/main" id="{D689C697-A8D7-015B-0AED-B5D76742E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12CA2D30-43F6-3413-7BE0-A5CE4C4873B4}"/>
              </a:ext>
            </a:extLst>
          </p:cNvPr>
          <p:cNvSpPr txBox="1"/>
          <p:nvPr/>
        </p:nvSpPr>
        <p:spPr>
          <a:xfrm>
            <a:off x="15718065" y="3438113"/>
            <a:ext cx="1005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032DA5-1720-22CC-D1A9-40C286739D26}"/>
              </a:ext>
            </a:extLst>
          </p:cNvPr>
          <p:cNvSpPr txBox="1"/>
          <p:nvPr/>
        </p:nvSpPr>
        <p:spPr>
          <a:xfrm>
            <a:off x="15108746" y="4434156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7A204D2-8F72-61DD-96AE-56ECA44F0FBD}"/>
              </a:ext>
            </a:extLst>
          </p:cNvPr>
          <p:cNvCxnSpPr>
            <a:cxnSpLocks/>
          </p:cNvCxnSpPr>
          <p:nvPr/>
        </p:nvCxnSpPr>
        <p:spPr>
          <a:xfrm>
            <a:off x="13717215" y="4742427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554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Object.clone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()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과 단순주소대입의 차이점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37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  <p:bldP spid="24" grpId="0"/>
      <p:bldP spid="32" grpId="0"/>
      <p:bldP spid="3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8254FE7-23BD-E333-A9F3-0F5631696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515" y="1714500"/>
            <a:ext cx="6781800" cy="48252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949314-547F-4955-1DD6-916EC04AA3FB}"/>
              </a:ext>
            </a:extLst>
          </p:cNvPr>
          <p:cNvSpPr txBox="1"/>
          <p:nvPr/>
        </p:nvSpPr>
        <p:spPr>
          <a:xfrm>
            <a:off x="1273964" y="6743701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있다면서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??!!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EB2463-9920-8FF7-F5CB-13142355DE0A}"/>
              </a:ext>
            </a:extLst>
          </p:cNvPr>
          <p:cNvSpPr txBox="1"/>
          <p:nvPr/>
        </p:nvSpPr>
        <p:spPr>
          <a:xfrm>
            <a:off x="9570385" y="6667501"/>
            <a:ext cx="8706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People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내부에서 보니 보인다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AB335D-C2D4-9B00-7FD8-5502538CD423}"/>
              </a:ext>
            </a:extLst>
          </p:cNvPr>
          <p:cNvSpPr txBox="1"/>
          <p:nvPr/>
        </p:nvSpPr>
        <p:spPr>
          <a:xfrm>
            <a:off x="1302891" y="8218557"/>
            <a:ext cx="15917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clone(), finalize()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protected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되어 있다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626BE3C-DFE9-621C-5826-540774F92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862" y="800100"/>
            <a:ext cx="7031938" cy="112406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B3FECFA-CCC3-7FDB-7D99-21E0E6BFA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0" y="800100"/>
            <a:ext cx="8065626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89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329" y="1104900"/>
            <a:ext cx="11233452" cy="1905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729" y="3865286"/>
            <a:ext cx="10114671" cy="1964014"/>
          </a:xfrm>
          <a:prstGeom prst="rect">
            <a:avLst/>
          </a:prstGeom>
        </p:spPr>
      </p:pic>
      <p:grpSp>
        <p:nvGrpSpPr>
          <p:cNvPr id="6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6410006" y="3153095"/>
            <a:ext cx="720996" cy="587007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7391400" y="3009900"/>
            <a:ext cx="1173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오버라이딩시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접근제어를 넓게 확장은 가능하다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467729" y="4357761"/>
            <a:ext cx="1351671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1529" y="9134622"/>
            <a:ext cx="10634937" cy="119047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7972626" y="7765016"/>
            <a:ext cx="100105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Cloneable</a:t>
            </a:r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구현하지 않으면 </a:t>
            </a:r>
            <a:endParaRPr lang="en-US" altLang="ko-KR" sz="40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clone() </a:t>
            </a:r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사용시 예외를 발생시킨다</a:t>
            </a:r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7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6477027" y="8106095"/>
            <a:ext cx="720996" cy="587007"/>
            <a:chOff x="9011713" y="5350533"/>
            <a:chExt cx="720996" cy="587007"/>
          </a:xfrm>
        </p:grpSpPr>
        <p:grpSp>
          <p:nvGrpSpPr>
            <p:cNvPr id="18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3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9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2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0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1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24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6473710" y="5604312"/>
            <a:ext cx="720996" cy="587007"/>
            <a:chOff x="9011713" y="5350533"/>
            <a:chExt cx="720996" cy="587007"/>
          </a:xfrm>
        </p:grpSpPr>
        <p:grpSp>
          <p:nvGrpSpPr>
            <p:cNvPr id="25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30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6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9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7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8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67729" y="6258313"/>
            <a:ext cx="6407038" cy="1351774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285580" y="6786571"/>
            <a:ext cx="1515020" cy="5672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8277426" y="6210300"/>
            <a:ext cx="100105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공변반환타입이 적용되기에 본인타입으로 변경하여도 오버라이딩 가능</a:t>
            </a:r>
            <a:endParaRPr lang="en-US" altLang="ko-KR" sz="40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F4EE57C-4F66-D4D7-38C2-08B8362BDAEA}"/>
              </a:ext>
            </a:extLst>
          </p:cNvPr>
          <p:cNvSpPr txBox="1"/>
          <p:nvPr/>
        </p:nvSpPr>
        <p:spPr>
          <a:xfrm>
            <a:off x="304800" y="114300"/>
            <a:ext cx="1554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clone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을 </a:t>
            </a:r>
            <a:r>
              <a:rPr lang="ko-KR" altLang="en-US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오버라이딩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하는 과정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57048B9-F8F5-95A6-1256-A4F0F7456591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42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6" grpId="0"/>
      <p:bldP spid="32" grpId="0" animBg="1"/>
      <p:bldP spid="3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838200" y="360859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최종완성된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clone()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2857500"/>
            <a:ext cx="9734550" cy="6477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CA7BB6A-E1EF-BA2E-B7E6-63D9F775B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25" y="1414992"/>
            <a:ext cx="12275424" cy="136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71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7105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914400" y="1256867"/>
            <a:ext cx="1394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Point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만드시오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83823F-6E16-B4AA-2A3D-AE935DD9603F}"/>
              </a:ext>
            </a:extLst>
          </p:cNvPr>
          <p:cNvSpPr txBox="1"/>
          <p:nvPr/>
        </p:nvSpPr>
        <p:spPr>
          <a:xfrm>
            <a:off x="762000" y="2307101"/>
            <a:ext cx="1676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x, int y, int z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가진다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equals()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하자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398499"/>
            <a:ext cx="8251989" cy="35814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600" y="4398499"/>
            <a:ext cx="6179934" cy="24982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B1E664-8B89-E249-10A9-1715BB6825CE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ABC6E4C-2D86-1357-8690-78A6958FF7F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702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57D764-6D7C-E3B4-4263-4FB9FE0B2C7D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E1B2360-0945-7F91-9709-5EFE381C181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C1CC7FF9-93E6-0901-F711-0CFAC3E9A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037630"/>
            <a:ext cx="8305800" cy="921632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8642D92-9820-7456-32CA-33C26F76ED9E}"/>
              </a:ext>
            </a:extLst>
          </p:cNvPr>
          <p:cNvSpPr/>
          <p:nvPr/>
        </p:nvSpPr>
        <p:spPr>
          <a:xfrm>
            <a:off x="762000" y="1037630"/>
            <a:ext cx="15240000" cy="9135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990600" y="1324091"/>
            <a:ext cx="169164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Warrior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만드시오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String id, int hp</a:t>
            </a: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clone()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하시오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하여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Warrior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기본정보를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출력하시오</a:t>
            </a:r>
            <a:endParaRPr lang="ko-KR" altLang="en-US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ADD778-7320-4113-6B88-9BEA6F08246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D1DCE88-EB7D-B1F6-C2C2-4B5188617F4B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18827775-1E7B-D164-6C58-01B7CC5E1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56" y="4418473"/>
            <a:ext cx="10587873" cy="280153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D60A571-6BCB-224B-E2DB-50B965102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0" y="4518292"/>
            <a:ext cx="5735586" cy="2225408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83517FB-DDAC-F9E7-7FA6-6B71A3BCB34D}"/>
              </a:ext>
            </a:extLst>
          </p:cNvPr>
          <p:cNvCxnSpPr>
            <a:cxnSpLocks/>
          </p:cNvCxnSpPr>
          <p:nvPr/>
        </p:nvCxnSpPr>
        <p:spPr>
          <a:xfrm>
            <a:off x="6159227" y="6972300"/>
            <a:ext cx="647702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3F63E0-CE25-627A-B569-CCA9F135AE67}"/>
              </a:ext>
            </a:extLst>
          </p:cNvPr>
          <p:cNvSpPr/>
          <p:nvPr/>
        </p:nvSpPr>
        <p:spPr>
          <a:xfrm>
            <a:off x="5511527" y="6420534"/>
            <a:ext cx="1295401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32E5C8-9303-4BA0-F609-43543E854239}"/>
              </a:ext>
            </a:extLst>
          </p:cNvPr>
          <p:cNvSpPr txBox="1"/>
          <p:nvPr/>
        </p:nvSpPr>
        <p:spPr>
          <a:xfrm>
            <a:off x="1371600" y="8037103"/>
            <a:ext cx="1226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자체를 넘겨줘도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println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내부에서 매개변수 객체의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호출하여 출력해준다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73757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2EB5A8-67DE-018D-73D4-7A2443F949E5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FC1A8F4-4EC2-850E-0711-21BFC8771369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E8117F5C-4DF5-A5E0-6B1F-F99B311ED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005070"/>
            <a:ext cx="6477000" cy="9198428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DE22BEF-5761-C57C-7F75-1D529F7BA079}"/>
              </a:ext>
            </a:extLst>
          </p:cNvPr>
          <p:cNvCxnSpPr>
            <a:cxnSpLocks/>
          </p:cNvCxnSpPr>
          <p:nvPr/>
        </p:nvCxnSpPr>
        <p:spPr>
          <a:xfrm>
            <a:off x="7162800" y="135513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15A408-C5AE-B43D-5D0D-AED942EB4E79}"/>
              </a:ext>
            </a:extLst>
          </p:cNvPr>
          <p:cNvSpPr/>
          <p:nvPr/>
        </p:nvSpPr>
        <p:spPr>
          <a:xfrm>
            <a:off x="4572000" y="105033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D9567B-B9A4-3120-CCCC-4A8514C67CA3}"/>
              </a:ext>
            </a:extLst>
          </p:cNvPr>
          <p:cNvSpPr txBox="1"/>
          <p:nvPr/>
        </p:nvSpPr>
        <p:spPr>
          <a:xfrm>
            <a:off x="8458200" y="1050330"/>
            <a:ext cx="64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Cloneable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구현하지 않으면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clone()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호출시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예외가 발생한다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8A9C97A-0D0D-F194-5924-D50859273B4A}"/>
              </a:ext>
            </a:extLst>
          </p:cNvPr>
          <p:cNvCxnSpPr>
            <a:cxnSpLocks/>
          </p:cNvCxnSpPr>
          <p:nvPr/>
        </p:nvCxnSpPr>
        <p:spPr>
          <a:xfrm>
            <a:off x="7633447" y="7810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632BE6-1DE8-49F2-38B8-974DFC3727F5}"/>
              </a:ext>
            </a:extLst>
          </p:cNvPr>
          <p:cNvSpPr/>
          <p:nvPr/>
        </p:nvSpPr>
        <p:spPr>
          <a:xfrm>
            <a:off x="5410199" y="7505700"/>
            <a:ext cx="222324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47CFA9-4045-5C84-7B1E-9C6B45D5D5EC}"/>
              </a:ext>
            </a:extLst>
          </p:cNvPr>
          <p:cNvSpPr txBox="1"/>
          <p:nvPr/>
        </p:nvSpPr>
        <p:spPr>
          <a:xfrm>
            <a:off x="8928847" y="75057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기능을 그대로 사용한다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8536853-4BEB-5580-63D7-4A060194578D}"/>
              </a:ext>
            </a:extLst>
          </p:cNvPr>
          <p:cNvCxnSpPr>
            <a:cxnSpLocks/>
          </p:cNvCxnSpPr>
          <p:nvPr/>
        </p:nvCxnSpPr>
        <p:spPr>
          <a:xfrm>
            <a:off x="5029200" y="626417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5C20F4-A2A3-CB1B-FE06-2BE270BD9F4E}"/>
              </a:ext>
            </a:extLst>
          </p:cNvPr>
          <p:cNvSpPr/>
          <p:nvPr/>
        </p:nvSpPr>
        <p:spPr>
          <a:xfrm>
            <a:off x="2805952" y="5959376"/>
            <a:ext cx="1066801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491ADE-FA45-967A-B8B8-244683324D7F}"/>
              </a:ext>
            </a:extLst>
          </p:cNvPr>
          <p:cNvSpPr txBox="1"/>
          <p:nvPr/>
        </p:nvSpPr>
        <p:spPr>
          <a:xfrm>
            <a:off x="6324600" y="5959376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공변반환타입으로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가능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990600" y="1074362"/>
            <a:ext cx="15240000" cy="8945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33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AD3421-52C9-E5B4-C17E-7BEAEF2E12B5}"/>
              </a:ext>
            </a:extLst>
          </p:cNvPr>
          <p:cNvSpPr txBox="1"/>
          <p:nvPr/>
        </p:nvSpPr>
        <p:spPr>
          <a:xfrm>
            <a:off x="3886200" y="1333500"/>
            <a:ext cx="1051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People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멤버변수로 객체를 가지고 있으면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clone()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사용시 어떻게 될까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8E3108C-0AB1-C685-4D3A-032BB86F4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162300"/>
            <a:ext cx="15736385" cy="4953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E47FB45-7828-9E36-C3C4-ED0AF8571E16}"/>
              </a:ext>
            </a:extLst>
          </p:cNvPr>
          <p:cNvSpPr/>
          <p:nvPr/>
        </p:nvSpPr>
        <p:spPr>
          <a:xfrm>
            <a:off x="3657600" y="6896100"/>
            <a:ext cx="45720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601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3563600" y="5295900"/>
            <a:ext cx="44935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 클래스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:a16="http://schemas.microsoft.com/office/drawing/2014/main" id="{59D41599-93DD-231B-1C10-5C1860111F2B}"/>
              </a:ext>
            </a:extLst>
          </p:cNvPr>
          <p:cNvGrpSpPr/>
          <p:nvPr/>
        </p:nvGrpSpPr>
        <p:grpSpPr>
          <a:xfrm>
            <a:off x="4753882" y="776672"/>
            <a:ext cx="3393622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:a16="http://schemas.microsoft.com/office/drawing/2014/main" id="{2BD09AB9-3113-AC2C-288F-437BA5C0E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242DC96-CFB0-E9E9-4F4E-156D481A3F52}"/>
              </a:ext>
            </a:extLst>
          </p:cNvPr>
          <p:cNvSpPr txBox="1"/>
          <p:nvPr/>
        </p:nvSpPr>
        <p:spPr>
          <a:xfrm>
            <a:off x="5806169" y="-38100"/>
            <a:ext cx="1005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B77B2D-975E-C915-2472-307092363B89}"/>
              </a:ext>
            </a:extLst>
          </p:cNvPr>
          <p:cNvSpPr txBox="1"/>
          <p:nvPr/>
        </p:nvSpPr>
        <p:spPr>
          <a:xfrm>
            <a:off x="5196850" y="979872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5914C96-15E3-3255-1DDB-2BB3683B3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802839"/>
              </p:ext>
            </p:extLst>
          </p:nvPr>
        </p:nvGraphicFramePr>
        <p:xfrm>
          <a:off x="4690669" y="2747615"/>
          <a:ext cx="3393622" cy="386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9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RRN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111111-1111111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age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20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Phone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0x001b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9" name="그룹 1018">
            <a:extLst>
              <a:ext uri="{FF2B5EF4-FFF2-40B4-BE49-F238E27FC236}">
                <a16:creationId xmlns:a16="http://schemas.microsoft.com/office/drawing/2014/main" id="{BD4A0527-7D5E-A24F-16D1-135C1E61BE91}"/>
              </a:ext>
            </a:extLst>
          </p:cNvPr>
          <p:cNvGrpSpPr/>
          <p:nvPr/>
        </p:nvGrpSpPr>
        <p:grpSpPr>
          <a:xfrm>
            <a:off x="9144000" y="776672"/>
            <a:ext cx="3393622" cy="1114286"/>
            <a:chOff x="2803727" y="4828571"/>
            <a:chExt cx="3393622" cy="1114286"/>
          </a:xfrm>
        </p:grpSpPr>
        <p:pic>
          <p:nvPicPr>
            <p:cNvPr id="10" name="Object 61">
              <a:extLst>
                <a:ext uri="{FF2B5EF4-FFF2-40B4-BE49-F238E27FC236}">
                  <a16:creationId xmlns:a16="http://schemas.microsoft.com/office/drawing/2014/main" id="{CE5ABE3F-DC28-C454-4AE0-33ED0181B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A860205-649C-75EE-28BC-1D8E6BE71E3E}"/>
              </a:ext>
            </a:extLst>
          </p:cNvPr>
          <p:cNvSpPr txBox="1"/>
          <p:nvPr/>
        </p:nvSpPr>
        <p:spPr>
          <a:xfrm>
            <a:off x="10196287" y="-38100"/>
            <a:ext cx="1005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B82A5F-EFD5-31A4-2774-AF22B49C31B8}"/>
              </a:ext>
            </a:extLst>
          </p:cNvPr>
          <p:cNvSpPr txBox="1"/>
          <p:nvPr/>
        </p:nvSpPr>
        <p:spPr>
          <a:xfrm>
            <a:off x="9586968" y="979872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0x530E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58BEA01-2B5D-4D9B-4070-79AEF52BA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781933"/>
              </p:ext>
            </p:extLst>
          </p:nvPr>
        </p:nvGraphicFramePr>
        <p:xfrm>
          <a:off x="9132660" y="2708572"/>
          <a:ext cx="3393622" cy="386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9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RRN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111111-1111111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age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20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Phone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4073237-30E2-3F87-3832-5172FDBA5223}"/>
              </a:ext>
            </a:extLst>
          </p:cNvPr>
          <p:cNvCxnSpPr>
            <a:cxnSpLocks/>
          </p:cNvCxnSpPr>
          <p:nvPr/>
        </p:nvCxnSpPr>
        <p:spPr>
          <a:xfrm>
            <a:off x="7954282" y="3588501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A005439-CBD3-3B37-3BD2-8F3B79CBA10F}"/>
              </a:ext>
            </a:extLst>
          </p:cNvPr>
          <p:cNvCxnSpPr>
            <a:cxnSpLocks/>
          </p:cNvCxnSpPr>
          <p:nvPr/>
        </p:nvCxnSpPr>
        <p:spPr>
          <a:xfrm>
            <a:off x="7878082" y="4232572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34DAC42-D73B-4E93-BCA5-56E5139823EA}"/>
              </a:ext>
            </a:extLst>
          </p:cNvPr>
          <p:cNvCxnSpPr>
            <a:cxnSpLocks/>
          </p:cNvCxnSpPr>
          <p:nvPr/>
        </p:nvCxnSpPr>
        <p:spPr>
          <a:xfrm>
            <a:off x="7878082" y="4918372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3359855-75B1-B5DE-BE65-F7D9BCEE692F}"/>
              </a:ext>
            </a:extLst>
          </p:cNvPr>
          <p:cNvCxnSpPr>
            <a:cxnSpLocks/>
          </p:cNvCxnSpPr>
          <p:nvPr/>
        </p:nvCxnSpPr>
        <p:spPr>
          <a:xfrm>
            <a:off x="7924800" y="5653472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127D0E9-B383-0FAD-A0F2-DD2D2D57B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977077"/>
              </p:ext>
            </p:extLst>
          </p:nvPr>
        </p:nvGraphicFramePr>
        <p:xfrm>
          <a:off x="4611915" y="7940494"/>
          <a:ext cx="3393622" cy="1288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7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number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010-3900-7555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9EC556CB-F307-8B19-4707-91F8EB4EDE59}"/>
              </a:ext>
            </a:extLst>
          </p:cNvPr>
          <p:cNvSpPr txBox="1"/>
          <p:nvPr/>
        </p:nvSpPr>
        <p:spPr>
          <a:xfrm>
            <a:off x="5173355" y="6946405"/>
            <a:ext cx="2270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0x001b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C650477-68AF-0A1E-EC21-DEFB2CC05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338633"/>
              </p:ext>
            </p:extLst>
          </p:nvPr>
        </p:nvGraphicFramePr>
        <p:xfrm>
          <a:off x="9228364" y="7939511"/>
          <a:ext cx="3393622" cy="1288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7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number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010-3900-7555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7F598C2-0FD7-5444-0FFE-325A8B0A49D7}"/>
              </a:ext>
            </a:extLst>
          </p:cNvPr>
          <p:cNvSpPr txBox="1"/>
          <p:nvPr/>
        </p:nvSpPr>
        <p:spPr>
          <a:xfrm>
            <a:off x="9789804" y="6945422"/>
            <a:ext cx="2270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0xA010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6B52F68-A542-0BE4-D9FC-6CB69B291482}"/>
              </a:ext>
            </a:extLst>
          </p:cNvPr>
          <p:cNvCxnSpPr>
            <a:cxnSpLocks/>
          </p:cNvCxnSpPr>
          <p:nvPr/>
        </p:nvCxnSpPr>
        <p:spPr>
          <a:xfrm flipV="1">
            <a:off x="10599058" y="5753100"/>
            <a:ext cx="221342" cy="1163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27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714" y="947846"/>
            <a:ext cx="9675755" cy="3490804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838204"/>
              </p:ext>
            </p:extLst>
          </p:nvPr>
        </p:nvGraphicFramePr>
        <p:xfrm>
          <a:off x="10134600" y="7791451"/>
          <a:ext cx="2743200" cy="1754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0x000C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0x0A0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61189"/>
              </p:ext>
            </p:extLst>
          </p:nvPr>
        </p:nvGraphicFramePr>
        <p:xfrm>
          <a:off x="14706600" y="7791450"/>
          <a:ext cx="2743200" cy="1754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0x000F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0x0A0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9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2471687" y="6453758"/>
            <a:ext cx="3393622" cy="1114286"/>
            <a:chOff x="2803727" y="4828571"/>
            <a:chExt cx="3393622" cy="1114286"/>
          </a:xfrm>
        </p:grpSpPr>
        <p:pic>
          <p:nvPicPr>
            <p:cNvPr id="10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2877800" y="5734050"/>
            <a:ext cx="2469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0x0A0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3177898" y="6656958"/>
            <a:ext cx="2443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123456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2134557" y="7364844"/>
            <a:ext cx="1449454" cy="19527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14841415" y="7399888"/>
            <a:ext cx="1846385" cy="19177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6043174"/>
            <a:ext cx="2667000" cy="286146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0600" y="4606132"/>
            <a:ext cx="2756085" cy="1294525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61" y="876300"/>
            <a:ext cx="8112146" cy="4705350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658600" y="3512393"/>
            <a:ext cx="6202913" cy="800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92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3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057400" y="7429500"/>
            <a:ext cx="1539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주소값만 복사할게 아니라 메모리 자체를 새로 할당하여 복사를 해야 한다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8600" y="3619500"/>
            <a:ext cx="1838325" cy="13369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571500"/>
            <a:ext cx="10607514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60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978893"/>
              </p:ext>
            </p:extLst>
          </p:nvPr>
        </p:nvGraphicFramePr>
        <p:xfrm>
          <a:off x="833511" y="5067301"/>
          <a:ext cx="2743200" cy="1754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0x000C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0x0A0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568870"/>
              </p:ext>
            </p:extLst>
          </p:nvPr>
        </p:nvGraphicFramePr>
        <p:xfrm>
          <a:off x="5405511" y="5067300"/>
          <a:ext cx="2743200" cy="1754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0x000F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0x0A0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7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3170598" y="3729608"/>
            <a:ext cx="3393622" cy="1114286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576711" y="3009900"/>
            <a:ext cx="2469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0x0A0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3876809" y="3932808"/>
            <a:ext cx="2443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123456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2833468" y="4640694"/>
            <a:ext cx="1449454" cy="19527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5540326" y="4675738"/>
            <a:ext cx="1846385" cy="19177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396962"/>
              </p:ext>
            </p:extLst>
          </p:nvPr>
        </p:nvGraphicFramePr>
        <p:xfrm>
          <a:off x="9753600" y="5079123"/>
          <a:ext cx="2743200" cy="1754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0x000C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0x0A0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490257"/>
              </p:ext>
            </p:extLst>
          </p:nvPr>
        </p:nvGraphicFramePr>
        <p:xfrm>
          <a:off x="14325600" y="5079122"/>
          <a:ext cx="2743200" cy="1754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0x000F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5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9560378" y="3501008"/>
            <a:ext cx="3393622" cy="1114286"/>
            <a:chOff x="2803727" y="4828571"/>
            <a:chExt cx="3393622" cy="1114286"/>
          </a:xfrm>
        </p:grpSpPr>
        <p:pic>
          <p:nvPicPr>
            <p:cNvPr id="16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9966491" y="2781300"/>
            <a:ext cx="2469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0x0A0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0266589" y="3704208"/>
            <a:ext cx="2443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123456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11356626" y="4412094"/>
            <a:ext cx="396931" cy="21932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2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4056178" y="3501008"/>
            <a:ext cx="3393622" cy="1114286"/>
            <a:chOff x="2803727" y="4828571"/>
            <a:chExt cx="3393622" cy="1114286"/>
          </a:xfrm>
        </p:grpSpPr>
        <p:pic>
          <p:nvPicPr>
            <p:cNvPr id="23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4462291" y="2781300"/>
            <a:ext cx="2469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0x0A1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5017261" y="3717786"/>
            <a:ext cx="1528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789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15711978" y="4286752"/>
            <a:ext cx="449937" cy="23185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3035338" y="7460849"/>
            <a:ext cx="2976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얕은복사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1958711" y="7505700"/>
            <a:ext cx="2976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깊은복사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4EE57C-4F66-D4D7-38C2-08B8362BDAEA}"/>
              </a:ext>
            </a:extLst>
          </p:cNvPr>
          <p:cNvSpPr txBox="1"/>
          <p:nvPr/>
        </p:nvSpPr>
        <p:spPr>
          <a:xfrm>
            <a:off x="304800" y="114300"/>
            <a:ext cx="1554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얕은복사 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VS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깊은복사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57048B9-F8F5-95A6-1256-A4F0F7456591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373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73897"/>
            <a:ext cx="10903676" cy="7010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0" y="1196588"/>
            <a:ext cx="6848851" cy="30325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0" y="4533900"/>
            <a:ext cx="3048000" cy="1714500"/>
          </a:xfrm>
          <a:prstGeom prst="rect">
            <a:avLst/>
          </a:prstGeom>
        </p:spPr>
      </p:pic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0486D745-5468-2EEF-414A-4FE9CF99F750}"/>
              </a:ext>
            </a:extLst>
          </p:cNvPr>
          <p:cNvCxnSpPr>
            <a:cxnSpLocks/>
          </p:cNvCxnSpPr>
          <p:nvPr/>
        </p:nvCxnSpPr>
        <p:spPr>
          <a:xfrm>
            <a:off x="7543800" y="7277100"/>
            <a:ext cx="76200" cy="1371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02F56F-127B-2769-ACD3-B3540F5EFA45}"/>
              </a:ext>
            </a:extLst>
          </p:cNvPr>
          <p:cNvSpPr/>
          <p:nvPr/>
        </p:nvSpPr>
        <p:spPr>
          <a:xfrm>
            <a:off x="3089638" y="6819900"/>
            <a:ext cx="796643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9C00C9-3087-4301-ADB3-91967DA47A3F}"/>
              </a:ext>
            </a:extLst>
          </p:cNvPr>
          <p:cNvSpPr txBox="1"/>
          <p:nvPr/>
        </p:nvSpPr>
        <p:spPr>
          <a:xfrm>
            <a:off x="152400" y="8704943"/>
            <a:ext cx="1798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Phone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클래스에서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clone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오버라이딩하여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만든후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활용하는것이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좀더 객체지향적이다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4EE57C-4F66-D4D7-38C2-08B8362BDAEA}"/>
              </a:ext>
            </a:extLst>
          </p:cNvPr>
          <p:cNvSpPr txBox="1"/>
          <p:nvPr/>
        </p:nvSpPr>
        <p:spPr>
          <a:xfrm>
            <a:off x="304800" y="114300"/>
            <a:ext cx="1554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깊은복사 구현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57048B9-F8F5-95A6-1256-A4F0F7456591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40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423182" y="7200900"/>
            <a:ext cx="1684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배열은 기본적으로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clone()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오버라이딩 하여  구현해놨다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182" y="495300"/>
            <a:ext cx="7620000" cy="592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1374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926300"/>
            <a:ext cx="6858000" cy="5444519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2740543" y="3064071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267200" y="2572357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상속할수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797943" y="7913815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172200" y="7422101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이라고 생각하면 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490630" y="1262387"/>
            <a:ext cx="11234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char[]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대신 문자열을 쉽게 다룰수 있는 클래스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669345" y="9007614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상수이므로 값을 변경할수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048000" y="8355189"/>
            <a:ext cx="302143" cy="652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F4EE57C-4F66-D4D7-38C2-08B8362BDAEA}"/>
              </a:ext>
            </a:extLst>
          </p:cNvPr>
          <p:cNvSpPr txBox="1"/>
          <p:nvPr/>
        </p:nvSpPr>
        <p:spPr>
          <a:xfrm>
            <a:off x="304800" y="114300"/>
            <a:ext cx="1554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String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클래스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57048B9-F8F5-95A6-1256-A4F0F7456591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7360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066800" y="495300"/>
            <a:ext cx="8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??????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변경 되던데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???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866900"/>
            <a:ext cx="5357024" cy="2133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962422"/>
            <a:ext cx="2507358" cy="103807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4991100"/>
            <a:ext cx="12402726" cy="295016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44600" y="5372100"/>
            <a:ext cx="2418522" cy="1524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219200" y="8516364"/>
            <a:ext cx="16050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 수정이 아니라 새로운 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만드는것이다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63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066800" y="495300"/>
            <a:ext cx="1668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문자열의 수정이 잦다면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StringBuffer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활용하자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790700"/>
            <a:ext cx="13868777" cy="4343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6588538"/>
            <a:ext cx="1905000" cy="115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0408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838200" y="495300"/>
            <a:ext cx="1638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 클래스니깐 생성자를 통해 객체 생성도 할수 있다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247900"/>
            <a:ext cx="9402097" cy="1295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62" y="3932088"/>
            <a:ext cx="8048633" cy="14400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990600" y="6438900"/>
            <a:ext cx="472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뭐가 다른걸까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6328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66800" y="9617214"/>
            <a:ext cx="1021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import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없이 그냥 사용해왔다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95499"/>
            <a:ext cx="9959117" cy="7259249"/>
          </a:xfrm>
          <a:prstGeom prst="rect">
            <a:avLst/>
          </a:prstGeom>
        </p:spPr>
      </p:pic>
      <p:grpSp>
        <p:nvGrpSpPr>
          <p:cNvPr id="2" name="그룹 1008">
            <a:extLst>
              <a:ext uri="{FF2B5EF4-FFF2-40B4-BE49-F238E27FC236}">
                <a16:creationId xmlns:a16="http://schemas.microsoft.com/office/drawing/2014/main" id="{FB82B1D5-5828-C585-FD06-46C4619C1854}"/>
              </a:ext>
            </a:extLst>
          </p:cNvPr>
          <p:cNvGrpSpPr/>
          <p:nvPr/>
        </p:nvGrpSpPr>
        <p:grpSpPr>
          <a:xfrm>
            <a:off x="11277600" y="4838700"/>
            <a:ext cx="720996" cy="587007"/>
            <a:chOff x="9011713" y="5350533"/>
            <a:chExt cx="720996" cy="587007"/>
          </a:xfrm>
        </p:grpSpPr>
        <p:grpSp>
          <p:nvGrpSpPr>
            <p:cNvPr id="3" name="그룹 1009">
              <a:extLst>
                <a:ext uri="{FF2B5EF4-FFF2-40B4-BE49-F238E27FC236}">
                  <a16:creationId xmlns:a16="http://schemas.microsoft.com/office/drawing/2014/main" id="{6858A2F7-11A7-38A9-28A3-1C9D696D2B42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9" name="Object 29">
                <a:extLst>
                  <a:ext uri="{FF2B5EF4-FFF2-40B4-BE49-F238E27FC236}">
                    <a16:creationId xmlns:a16="http://schemas.microsoft.com/office/drawing/2014/main" id="{30A9C093-8F6B-6788-8E1C-1D6159C937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4" name="그룹 1010">
              <a:extLst>
                <a:ext uri="{FF2B5EF4-FFF2-40B4-BE49-F238E27FC236}">
                  <a16:creationId xmlns:a16="http://schemas.microsoft.com/office/drawing/2014/main" id="{4413460C-67E7-8D09-30BD-7CB7E2F8E92D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8" name="Object 32">
                <a:extLst>
                  <a:ext uri="{FF2B5EF4-FFF2-40B4-BE49-F238E27FC236}">
                    <a16:creationId xmlns:a16="http://schemas.microsoft.com/office/drawing/2014/main" id="{00BF7B9E-EEF6-A311-AEC7-617BB32DCD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5" name="그룹 1011">
              <a:extLst>
                <a:ext uri="{FF2B5EF4-FFF2-40B4-BE49-F238E27FC236}">
                  <a16:creationId xmlns:a16="http://schemas.microsoft.com/office/drawing/2014/main" id="{EB328DC4-0F82-563A-C82E-D8BD7D2049C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6" name="Object 35">
                <a:extLst>
                  <a:ext uri="{FF2B5EF4-FFF2-40B4-BE49-F238E27FC236}">
                    <a16:creationId xmlns:a16="http://schemas.microsoft.com/office/drawing/2014/main" id="{2264D649-4B56-498E-57A8-263E38E9AC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8BF62E2-A20B-BCE7-1687-7AC1301C57ED}"/>
              </a:ext>
            </a:extLst>
          </p:cNvPr>
          <p:cNvSpPr txBox="1"/>
          <p:nvPr/>
        </p:nvSpPr>
        <p:spPr>
          <a:xfrm>
            <a:off x="12146510" y="4812385"/>
            <a:ext cx="68272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기본으로 </a:t>
            </a:r>
            <a:r>
              <a:rPr lang="en-US" altLang="ko-KR" sz="44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import </a:t>
            </a:r>
            <a:r>
              <a:rPr lang="ko-KR" altLang="en-US" sz="44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해준다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891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Java.lang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패키지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201111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 가장 기본적인 클래스들을 모아둔 패키지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822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9100"/>
            <a:ext cx="8048633" cy="144001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800600" y="709454"/>
            <a:ext cx="3429000" cy="7764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274576" y="9108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648832" y="419100"/>
            <a:ext cx="86391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상수를 만들고 그 주소를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객체에 넘겨준다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grpSp>
        <p:nvGrpSpPr>
          <p:cNvPr id="8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4193833" y="3207047"/>
            <a:ext cx="3393622" cy="1114286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4274513" y="2476500"/>
            <a:ext cx="3708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0x0001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4422433" y="3460472"/>
            <a:ext cx="2987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문자열입니다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2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9372600" y="3202944"/>
            <a:ext cx="3393622" cy="1114286"/>
            <a:chOff x="2803727" y="4828571"/>
            <a:chExt cx="3393622" cy="1114286"/>
          </a:xfrm>
        </p:grpSpPr>
        <p:pic>
          <p:nvPicPr>
            <p:cNvPr id="13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0179902" y="2472397"/>
            <a:ext cx="1367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601200" y="3456369"/>
            <a:ext cx="2987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0x0001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1547022" y="2857500"/>
            <a:ext cx="2875411" cy="838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203696"/>
            <a:ext cx="8702946" cy="1183180"/>
          </a:xfrm>
          <a:prstGeom prst="rect">
            <a:avLst/>
          </a:prstGeom>
        </p:spPr>
      </p:pic>
      <p:grpSp>
        <p:nvGrpSpPr>
          <p:cNvPr id="19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9683910" y="5388537"/>
            <a:ext cx="3393622" cy="1114286"/>
            <a:chOff x="2803727" y="4828571"/>
            <a:chExt cx="3393622" cy="1114286"/>
          </a:xfrm>
        </p:grpSpPr>
        <p:pic>
          <p:nvPicPr>
            <p:cNvPr id="20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0491212" y="4657990"/>
            <a:ext cx="1367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str2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912510" y="5641962"/>
            <a:ext cx="2987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0x0001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1889700" y="3010299"/>
            <a:ext cx="2606693" cy="27236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148" y="7220619"/>
            <a:ext cx="9978189" cy="12192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63462" y="7216485"/>
            <a:ext cx="2395338" cy="127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12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15" grpId="0"/>
      <p:bldP spid="21" grpId="0"/>
      <p:bldP spid="2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33500"/>
            <a:ext cx="9725891" cy="2743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0" y="2705100"/>
            <a:ext cx="2303585" cy="1371600"/>
          </a:xfrm>
          <a:prstGeom prst="rect">
            <a:avLst/>
          </a:prstGeom>
        </p:spPr>
      </p:pic>
      <p:grpSp>
        <p:nvGrpSpPr>
          <p:cNvPr id="6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8798378" y="6010414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026978" y="6263839"/>
            <a:ext cx="2987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문자열입니다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9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2036767" y="6053797"/>
            <a:ext cx="3393622" cy="1114286"/>
            <a:chOff x="2803727" y="4828571"/>
            <a:chExt cx="3393622" cy="1114286"/>
          </a:xfrm>
        </p:grpSpPr>
        <p:pic>
          <p:nvPicPr>
            <p:cNvPr id="10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844069" y="5323250"/>
            <a:ext cx="1367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2265367" y="6307222"/>
            <a:ext cx="2987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0x0001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211189" y="6484228"/>
            <a:ext cx="4409676" cy="623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4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2348077" y="8239390"/>
            <a:ext cx="3393622" cy="1114286"/>
            <a:chOff x="2803727" y="4828571"/>
            <a:chExt cx="3393622" cy="1114286"/>
          </a:xfrm>
        </p:grpSpPr>
        <p:pic>
          <p:nvPicPr>
            <p:cNvPr id="15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155379" y="7508843"/>
            <a:ext cx="1367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str2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2576677" y="8492815"/>
            <a:ext cx="2987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0x0005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553867" y="8584834"/>
            <a:ext cx="4209133" cy="1400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9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8763000" y="8372614"/>
            <a:ext cx="3393622" cy="1114286"/>
            <a:chOff x="2803727" y="4828571"/>
            <a:chExt cx="3393622" cy="1114286"/>
          </a:xfrm>
        </p:grpSpPr>
        <p:pic>
          <p:nvPicPr>
            <p:cNvPr id="20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8991600" y="8626039"/>
            <a:ext cx="2987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문자열입니다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448800" y="5094070"/>
            <a:ext cx="2987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0x0001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268277" y="7661262"/>
            <a:ext cx="2987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0x0005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353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6" grpId="0"/>
      <p:bldP spid="17" grpId="0"/>
      <p:bldP spid="21" grpId="0"/>
      <p:bldP spid="24" grpId="0"/>
      <p:bldP spid="2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019300"/>
            <a:ext cx="9453186" cy="2743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" y="5067300"/>
            <a:ext cx="3576034" cy="2133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4EE57C-4F66-D4D7-38C2-08B8362BDAEA}"/>
              </a:ext>
            </a:extLst>
          </p:cNvPr>
          <p:cNvSpPr txBox="1"/>
          <p:nvPr/>
        </p:nvSpPr>
        <p:spPr>
          <a:xfrm>
            <a:off x="304800" y="114300"/>
            <a:ext cx="1554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비교연산자를 이용한 문자열 비교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57048B9-F8F5-95A6-1256-A4F0F7456591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83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38300"/>
            <a:ext cx="7571874" cy="304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268" y="5000061"/>
            <a:ext cx="1929618" cy="20487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09600" y="7886700"/>
            <a:ext cx="1775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물려준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equals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 단순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주소값을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비교한다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그러나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실질적인 데이터를 비교하도록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되어 있다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4EE57C-4F66-D4D7-38C2-08B8362BDAEA}"/>
              </a:ext>
            </a:extLst>
          </p:cNvPr>
          <p:cNvSpPr txBox="1"/>
          <p:nvPr/>
        </p:nvSpPr>
        <p:spPr>
          <a:xfrm>
            <a:off x="304800" y="114300"/>
            <a:ext cx="1554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String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클래스의 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equals()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57048B9-F8F5-95A6-1256-A4F0F7456591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35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371600" y="7810500"/>
            <a:ext cx="1539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 비교를 한다는것은 내용을 비교할 목적이다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equals()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사용하자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04900"/>
            <a:ext cx="8921531" cy="3352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682049"/>
            <a:ext cx="3657600" cy="236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30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43100"/>
            <a:ext cx="6757792" cy="1981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307740"/>
            <a:ext cx="7745266" cy="106436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9200" y="4339978"/>
            <a:ext cx="8731338" cy="126658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6134100"/>
            <a:ext cx="7709338" cy="9144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1600" y="6134100"/>
            <a:ext cx="1564788" cy="15647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4EE57C-4F66-D4D7-38C2-08B8362BDAEA}"/>
              </a:ext>
            </a:extLst>
          </p:cNvPr>
          <p:cNvSpPr txBox="1"/>
          <p:nvPr/>
        </p:nvSpPr>
        <p:spPr>
          <a:xfrm>
            <a:off x="304800" y="114300"/>
            <a:ext cx="1554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String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클래스의 초기화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57048B9-F8F5-95A6-1256-A4F0F7456591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31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1524000" y="1485900"/>
            <a:ext cx="1318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문자열을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구분자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기준으로 합치거나 나눈다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705100"/>
            <a:ext cx="6912864" cy="2743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800" y="2705100"/>
            <a:ext cx="2057400" cy="217544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5827666"/>
            <a:ext cx="7340310" cy="152563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4142" y="6133282"/>
            <a:ext cx="4282488" cy="8390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4EE57C-4F66-D4D7-38C2-08B8362BDAEA}"/>
              </a:ext>
            </a:extLst>
          </p:cNvPr>
          <p:cNvSpPr txBox="1"/>
          <p:nvPr/>
        </p:nvSpPr>
        <p:spPr>
          <a:xfrm>
            <a:off x="304800" y="114300"/>
            <a:ext cx="1554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String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클래스의 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join()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과 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split()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57048B9-F8F5-95A6-1256-A4F0F7456591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94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624CB73-921D-DA72-CD16-3F2C378B2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422386"/>
            <a:ext cx="12278268" cy="4572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DC809AD-8906-6C3F-4AB2-2B3647FD0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7222986"/>
            <a:ext cx="2565400" cy="20688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D4CC90-F20F-FD3D-8CEE-4017700073EC}"/>
              </a:ext>
            </a:extLst>
          </p:cNvPr>
          <p:cNvSpPr txBox="1"/>
          <p:nvPr/>
        </p:nvSpPr>
        <p:spPr>
          <a:xfrm>
            <a:off x="1676400" y="1485900"/>
            <a:ext cx="1318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받은 문자열을 찾아 시작위치를 반환한다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4EE57C-4F66-D4D7-38C2-08B8362BDAEA}"/>
              </a:ext>
            </a:extLst>
          </p:cNvPr>
          <p:cNvSpPr txBox="1"/>
          <p:nvPr/>
        </p:nvSpPr>
        <p:spPr>
          <a:xfrm>
            <a:off x="304800" y="114300"/>
            <a:ext cx="1554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String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클래스의 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indexOf()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57048B9-F8F5-95A6-1256-A4F0F7456591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2239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332339-668A-A8A5-9EA9-776DDE523DF9}"/>
              </a:ext>
            </a:extLst>
          </p:cNvPr>
          <p:cNvSpPr txBox="1"/>
          <p:nvPr/>
        </p:nvSpPr>
        <p:spPr>
          <a:xfrm>
            <a:off x="1588698" y="647700"/>
            <a:ext cx="1775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위치까지는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필요없고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포함되어 있는지 여부만 확인하고 싶으면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AA8F93-460A-6411-CD5E-4ED952724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698" y="1355586"/>
            <a:ext cx="13263045" cy="53295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B1178E1-B05F-83D8-7E94-AD3CAA15B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698" y="6819900"/>
            <a:ext cx="3440502" cy="254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0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1524000" y="1409700"/>
            <a:ext cx="1021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기본형 타입들을 클래스화 한것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325636"/>
              </p:ext>
            </p:extLst>
          </p:nvPr>
        </p:nvGraphicFramePr>
        <p:xfrm>
          <a:off x="6477000" y="2857500"/>
          <a:ext cx="3484793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기본형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boolean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>
                          <a:ea typeface="G마켓 산스 Medium" panose="02000000000000000000"/>
                        </a:rPr>
                        <a:t>Boolean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char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Character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byte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Byte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short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Short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>
                          <a:ea typeface="G마켓 산스 Medium" panose="02000000000000000000"/>
                        </a:rPr>
                        <a:t>int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Integer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long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Long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float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Float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double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double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F4EE57C-4F66-D4D7-38C2-08B8362BDAEA}"/>
              </a:ext>
            </a:extLst>
          </p:cNvPr>
          <p:cNvSpPr txBox="1"/>
          <p:nvPr/>
        </p:nvSpPr>
        <p:spPr>
          <a:xfrm>
            <a:off x="304800" y="114300"/>
            <a:ext cx="1554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Warpper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클래스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57048B9-F8F5-95A6-1256-A4F0F7456591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960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3886200" y="4457700"/>
            <a:ext cx="1089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자세히 살펴보자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76917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6858000" y="4000500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왜 만든걸까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15238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2269588" y="571500"/>
            <a:ext cx="1226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클래스화 하여 다양한 메서드들을 제공한다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5206218"/>
            <a:ext cx="2362200" cy="15665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3442114"/>
            <a:ext cx="7673024" cy="398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706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2209800" y="585594"/>
            <a:ext cx="1577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제너릭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같이 클래스 타입을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요구할때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사용해야 한다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019300"/>
            <a:ext cx="9324975" cy="1676400"/>
          </a:xfrm>
          <a:prstGeom prst="rect">
            <a:avLst/>
          </a:prstGeom>
        </p:spPr>
      </p:pic>
      <p:grpSp>
        <p:nvGrpSpPr>
          <p:cNvPr id="6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6196013" y="4150898"/>
            <a:ext cx="720996" cy="587007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9800" y="4976510"/>
            <a:ext cx="9401527" cy="268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97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2-1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685800" y="1139016"/>
            <a:ext cx="1722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다음과 같은 한 개의 문자열을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“,”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기준으로 잘라내어 단어를 각각 출력 하고 단어개 몇 개인지 출력하시오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841128"/>
            <a:ext cx="11301132" cy="672197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rcRect t="31741" b="12713"/>
          <a:stretch/>
        </p:blipFill>
        <p:spPr>
          <a:xfrm>
            <a:off x="762000" y="4838700"/>
            <a:ext cx="11301132" cy="37338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77800" y="3162300"/>
            <a:ext cx="4648200" cy="369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7509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2-1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8300"/>
            <a:ext cx="13451463" cy="8001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457200" y="1067524"/>
            <a:ext cx="15240000" cy="8571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03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685800" y="1139016"/>
            <a:ext cx="157734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문자열에서 원하는 문자열이 몇 개 포함되어 있는지 찾는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count()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만드시오</a:t>
            </a:r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count()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만들어도 되고 별도의 클래스를 만들어도 된다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indexOf() 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활용하시오</a:t>
            </a:r>
            <a:endParaRPr lang="en-US" altLang="ko-KR" sz="48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05" y="7277100"/>
            <a:ext cx="8835683" cy="19719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3400" y="7277100"/>
            <a:ext cx="3113649" cy="23421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2-2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8302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895841"/>
            <a:ext cx="8619703" cy="84969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2-2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1295400" y="1257300"/>
            <a:ext cx="15240000" cy="883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58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473714-3FB5-B681-5C2B-227AEC34906F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F97E0CA-67AE-E276-4B4D-5F21A27421A8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D2CA790-5479-C9C2-B3DE-CE8291F9D984}"/>
              </a:ext>
            </a:extLst>
          </p:cNvPr>
          <p:cNvSpPr txBox="1"/>
          <p:nvPr/>
        </p:nvSpPr>
        <p:spPr>
          <a:xfrm>
            <a:off x="990600" y="1181100"/>
            <a:ext cx="16916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만든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Warrior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캐릭터의 위치정보도 추가하자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Point position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기존의 </a:t>
            </a:r>
            <a:r>
              <a:rPr lang="en-US" altLang="ko-KR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메서드에 위치정보도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나올수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있게 수정하자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Point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클래스는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1-1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 만든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좌표를 저장 할 수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있는타입이다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멤버변수로 객체를 가지고 있다면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clone()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사용하여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복사시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멤버변수의 객체는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주소값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만을 복사하게 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지금 상태로는 원본 객체의 위치정보가 변경되면 복사된 객체의 위치정보도 같이 바뀌게 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문제를 해결하기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위해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deepCopy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만들어 위치정보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역시 새로운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생성하여 복사 하도록 해보자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438900"/>
            <a:ext cx="10084904" cy="39624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5875" y="7200900"/>
            <a:ext cx="7001125" cy="221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004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473714-3FB5-B681-5C2B-227AEC34906F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2-3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F97E0CA-67AE-E276-4B4D-5F21A27421A8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552700"/>
            <a:ext cx="9611072" cy="2819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314" y="5424130"/>
            <a:ext cx="12084822" cy="238637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685800" y="2017165"/>
            <a:ext cx="15240000" cy="655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1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43749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Util</a:t>
            </a:r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패키지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0058400" y="5553214"/>
            <a:ext cx="3393622" cy="1114286"/>
            <a:chOff x="2803727" y="4828571"/>
            <a:chExt cx="3393622" cy="1114286"/>
          </a:xfrm>
        </p:grpSpPr>
        <p:pic>
          <p:nvPicPr>
            <p:cNvPr id="16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24100"/>
            <a:ext cx="9941821" cy="5410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104544"/>
            <a:ext cx="3412457" cy="2068156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912763"/>
              </p:ext>
            </p:extLst>
          </p:nvPr>
        </p:nvGraphicFramePr>
        <p:xfrm>
          <a:off x="13944600" y="2552700"/>
          <a:ext cx="4159607" cy="1534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951212-1648444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683942"/>
              </p:ext>
            </p:extLst>
          </p:nvPr>
        </p:nvGraphicFramePr>
        <p:xfrm>
          <a:off x="13944599" y="5295900"/>
          <a:ext cx="4159607" cy="1534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951212-1648444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9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0058400" y="2628900"/>
            <a:ext cx="3393622" cy="1114286"/>
            <a:chOff x="2803727" y="4828571"/>
            <a:chExt cx="3393622" cy="1114286"/>
          </a:xfrm>
        </p:grpSpPr>
        <p:pic>
          <p:nvPicPr>
            <p:cNvPr id="10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0397469" y="2823592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1173030" y="1586195"/>
            <a:ext cx="15403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0439400" y="5771297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0x000C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1214961" y="4533900"/>
            <a:ext cx="15403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Object.equals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()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201111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객체의주소가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같은지 비교 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829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4800600" y="4000500"/>
            <a:ext cx="899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Math.random()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아니다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Util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패키지의 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Random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클래스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87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2971800" y="5905500"/>
            <a:ext cx="1356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-&gt; java.lang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패키지의 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2819400" y="3162300"/>
            <a:ext cx="1356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Random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java.Util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패키지의 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Util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패키지의 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Random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클래스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7939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276600" y="2476500"/>
            <a:ext cx="1295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Math.random()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활용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(java.lang)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Random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활용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(java.util)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4381500"/>
            <a:ext cx="9730530" cy="2362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난수를 생성하는 방법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00996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1295400" y="398800"/>
            <a:ext cx="701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차이가 뭘까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485900"/>
            <a:ext cx="8610600" cy="392858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411" y="5753100"/>
            <a:ext cx="8975295" cy="28194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105400" y="3006298"/>
            <a:ext cx="2133600" cy="4608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514600" y="6314848"/>
            <a:ext cx="7543800" cy="4608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524000" y="8828603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시드값을 사용한다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72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8" y="1028699"/>
            <a:ext cx="10017641" cy="49705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9600" y="1028700"/>
            <a:ext cx="2438400" cy="49705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533400" y="7581900"/>
            <a:ext cx="16687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 생성자는 시간값을 시드로 사용하기에 항상 다른값이 나온다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810500" y="1181100"/>
            <a:ext cx="723900" cy="4608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810500" y="2095500"/>
            <a:ext cx="723900" cy="4608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79848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2971800" y="1409700"/>
            <a:ext cx="1211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Math.random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 VS Random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781300"/>
            <a:ext cx="12696872" cy="31242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876800" y="4305300"/>
            <a:ext cx="838200" cy="3352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447800" y="7677443"/>
            <a:ext cx="1386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클래스는 내부에서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Random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이용한다</a:t>
            </a:r>
            <a:endParaRPr lang="en-US" altLang="ko-KR" sz="40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502019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1C77BA-10CC-1DEA-CCFA-00786BDC6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38300"/>
            <a:ext cx="9333670" cy="4495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A5733B1-8AC0-B8CB-9D7C-D675171AF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6359951"/>
            <a:ext cx="4434114" cy="33496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Math.abs() Math.min()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3646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09700"/>
            <a:ext cx="10406491" cy="6477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8046303"/>
            <a:ext cx="3502742" cy="1905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정규식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33176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search.pstatic.net/common/?src=http%3A%2F%2Fcafefiles.naver.net%2F20150511_98%2Fskypremire_1431342436334DyLuf_PNG%2F1.pn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42900"/>
            <a:ext cx="7315200" cy="9486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40124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600200" y="140970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Long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보다 큰 정수형 타입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265" y="2229560"/>
            <a:ext cx="16837766" cy="59436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5074503"/>
            <a:ext cx="1691014" cy="1143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BigInteger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클래스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956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0058400" y="5934214"/>
            <a:ext cx="3393622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08271"/>
              </p:ext>
            </p:extLst>
          </p:nvPr>
        </p:nvGraphicFramePr>
        <p:xfrm>
          <a:off x="13944600" y="2933700"/>
          <a:ext cx="4159607" cy="1534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951212-1648444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0058400" y="3009900"/>
            <a:ext cx="3393622" cy="1114286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0397469" y="3204592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1173030" y="1967195"/>
            <a:ext cx="15403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p1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0439400" y="6152297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1214961" y="4914900"/>
            <a:ext cx="15403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13452022" y="3543300"/>
            <a:ext cx="763109" cy="237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13452022" y="3695701"/>
            <a:ext cx="915509" cy="27956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686051"/>
            <a:ext cx="9687137" cy="417413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7353300"/>
            <a:ext cx="3485685" cy="2362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Object.equals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()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64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846541"/>
            <a:ext cx="10207561" cy="5348406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800600" y="3980141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477000" y="3626198"/>
            <a:ext cx="967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부호를 의미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(2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의보수 형태로 처리된다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788877" y="700108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465277" y="6647141"/>
            <a:ext cx="45837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실질적인 데이터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676400" y="8620661"/>
            <a:ext cx="1569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이므로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처럼 서로 연산을 수행한결과가 새로운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BigInteger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생성한다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BigInteger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클래스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225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2545666" y="1369755"/>
            <a:ext cx="13792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소수점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자리가 넘으면 오차가 발생하니 </a:t>
            </a:r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double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사용하자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곱셈 기호 4"/>
          <p:cNvSpPr/>
          <p:nvPr/>
        </p:nvSpPr>
        <p:spPr>
          <a:xfrm>
            <a:off x="7041466" y="1232949"/>
            <a:ext cx="2057400" cy="1698846"/>
          </a:xfrm>
          <a:prstGeom prst="mathMultiply">
            <a:avLst>
              <a:gd name="adj1" fmla="val 1142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676400" y="3390900"/>
            <a:ext cx="1577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double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역시 오차가 발생한다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이는 부동소수점의 태생적 한계이다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거기다가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소수점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자리 이상의 데이터를 다루는 프로그램은 상당한 정밀도를 요하는 것이기에 오류 발생 가능성을 아예 없애야 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D2D185-BAD7-AABF-FD5E-87A37265C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5329892"/>
            <a:ext cx="10851553" cy="20231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F2372F6-3D07-DBF9-A11D-6D9AD0C39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7581900"/>
            <a:ext cx="6497490" cy="20231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부동소수점의 한계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09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600200" y="1714500"/>
            <a:ext cx="906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int[]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활용하여 오차가 없는 실수를 구현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51" y="2940903"/>
            <a:ext cx="16613338" cy="46482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2819400" y="7131903"/>
            <a:ext cx="1371600" cy="1524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0480" y="8815506"/>
            <a:ext cx="1379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이므로 값 변경시 새로운 객체를 생성한다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172200" y="7131903"/>
            <a:ext cx="990600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640538" y="7815232"/>
            <a:ext cx="81821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BigInteger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int[]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사용한다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BigDecimal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클래스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17633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800100"/>
            <a:ext cx="16569972" cy="5334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6362700"/>
            <a:ext cx="9144000" cy="2286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6172200" y="4991100"/>
            <a:ext cx="2286000" cy="40760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648200" y="9105900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생성자로 리터럴 실수를 넘기면 오차가 발생한다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848600" y="4547382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51643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257300"/>
            <a:ext cx="122491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1709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524000" y="1572675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날짜와 시간을 다루는 클래스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2998971" y="4381500"/>
            <a:ext cx="2792228" cy="1114286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3579278" y="458470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Date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0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6228680" y="4684188"/>
            <a:ext cx="720996" cy="587007"/>
            <a:chOff x="9011713" y="5350533"/>
            <a:chExt cx="720996" cy="587007"/>
          </a:xfrm>
        </p:grpSpPr>
        <p:grpSp>
          <p:nvGrpSpPr>
            <p:cNvPr id="11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6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5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4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17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7324773" y="4381500"/>
            <a:ext cx="2792228" cy="1114286"/>
            <a:chOff x="2803727" y="4828571"/>
            <a:chExt cx="3393622" cy="1114286"/>
          </a:xfrm>
        </p:grpSpPr>
        <p:pic>
          <p:nvPicPr>
            <p:cNvPr id="18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7456443" y="4584700"/>
            <a:ext cx="3390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Calendar</a:t>
            </a:r>
          </a:p>
        </p:txBody>
      </p:sp>
      <p:grpSp>
        <p:nvGrpSpPr>
          <p:cNvPr id="20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10554482" y="4684188"/>
            <a:ext cx="720996" cy="587007"/>
            <a:chOff x="9011713" y="5350533"/>
            <a:chExt cx="720996" cy="587007"/>
          </a:xfrm>
        </p:grpSpPr>
        <p:grpSp>
          <p:nvGrpSpPr>
            <p:cNvPr id="21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6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2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5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3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4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27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2113678" y="4381500"/>
            <a:ext cx="2792228" cy="1114286"/>
            <a:chOff x="2803727" y="4828571"/>
            <a:chExt cx="3393622" cy="1114286"/>
          </a:xfrm>
        </p:grpSpPr>
        <p:pic>
          <p:nvPicPr>
            <p:cNvPr id="28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2189878" y="4584700"/>
            <a:ext cx="30501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java.time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Date &amp; Calendar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클래스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16852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095500"/>
            <a:ext cx="5621628" cy="13716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636143" y="29682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010400" y="2759214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대부분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deprecated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4130814"/>
            <a:ext cx="881202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49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066800" y="2019300"/>
            <a:ext cx="32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Calendar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086100"/>
            <a:ext cx="6585924" cy="18288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922143" y="38064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334562" y="3543300"/>
            <a:ext cx="381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 불가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5273814"/>
            <a:ext cx="6440700" cy="1165086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728924" y="57114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141343" y="5448300"/>
            <a:ext cx="3203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싱글톤인가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곱셈 기호 10"/>
          <p:cNvSpPr/>
          <p:nvPr/>
        </p:nvSpPr>
        <p:spPr>
          <a:xfrm>
            <a:off x="9334562" y="4861991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948124" y="7230870"/>
            <a:ext cx="93752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Calendar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상속받아 구현해놓은 클래스들이 있는데 지역에 따라 다른 클래스를 객체화 한다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6907913"/>
            <a:ext cx="7805124" cy="143598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Calendar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클래스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28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6780949"/>
            <a:ext cx="4318713" cy="2915131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2094631" y="901028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466231" y="8781680"/>
            <a:ext cx="2553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월요일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714500"/>
            <a:ext cx="16653274" cy="493358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0591800" y="3123349"/>
            <a:ext cx="533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191000" y="2231034"/>
            <a:ext cx="3886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Calendar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클래스 사용법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15586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09900"/>
            <a:ext cx="10491564" cy="4191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800" y="3017520"/>
            <a:ext cx="6364941" cy="304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Calendar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클래스 시간차 계산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775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3200400" y="4229100"/>
            <a:ext cx="1242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값을 비교하여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만들순 없을까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447357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4191000" y="2628900"/>
            <a:ext cx="10363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60*60*24</a:t>
            </a:r>
            <a:r>
              <a:rPr lang="en-US" altLang="ko-KR" sz="6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VS </a:t>
            </a:r>
            <a:r>
              <a:rPr lang="en-US" altLang="ko-KR" sz="6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86400</a:t>
            </a:r>
            <a:endParaRPr lang="en-US" altLang="ko-KR" sz="6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828800" y="6591300"/>
            <a:ext cx="14516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리터럴은 컴파일단계에서 미리 다 계산되어 진다</a:t>
            </a:r>
            <a:r>
              <a:rPr lang="en-US" altLang="ko-KR" sz="5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5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05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705100"/>
            <a:ext cx="11014364" cy="2971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6650009"/>
            <a:ext cx="14666742" cy="12482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Calendar </a:t>
            </a:r>
            <a:r>
              <a:rPr lang="en-US" altLang="ko-KR" sz="54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sym typeface="Wingdings" panose="05000000000000000000" pitchFamily="2" charset="2"/>
              </a:rPr>
              <a:t> Date </a:t>
            </a:r>
            <a:r>
              <a:rPr lang="ko-KR" altLang="en-US" sz="54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sym typeface="Wingdings" panose="05000000000000000000" pitchFamily="2" charset="2"/>
              </a:rPr>
              <a:t>변환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88946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5600700"/>
            <a:ext cx="7657399" cy="39624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799" y="1638300"/>
            <a:ext cx="15732579" cy="3581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SimpleDateFormat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클래스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37557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16"/>
          <p:cNvGrpSpPr/>
          <p:nvPr/>
        </p:nvGrpSpPr>
        <p:grpSpPr>
          <a:xfrm>
            <a:off x="2195759" y="2933700"/>
            <a:ext cx="3829541" cy="3829541"/>
            <a:chOff x="10418078" y="3060643"/>
            <a:chExt cx="3829541" cy="3829541"/>
          </a:xfrm>
        </p:grpSpPr>
        <p:pic>
          <p:nvPicPr>
            <p:cNvPr id="15" name="Object 4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18078" y="3060643"/>
              <a:ext cx="3829541" cy="3829541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067800" y="3665021"/>
            <a:ext cx="7924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LocalDate :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날짜</a:t>
            </a:r>
            <a:endParaRPr lang="en-US" altLang="ko-KR" sz="32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LocalTime :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시간</a:t>
            </a:r>
            <a:endParaRPr lang="en-US" altLang="ko-KR" sz="32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LocalDateTime :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날짜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+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시간</a:t>
            </a:r>
            <a:endParaRPr lang="en-US" altLang="ko-KR" sz="32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ZonedDateTime :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날짜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+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시간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+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시간대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438400" y="4432973"/>
            <a:ext cx="3801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Calendar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7239000" y="4554967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java.time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패키지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47727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92" y="342900"/>
            <a:ext cx="13389751" cy="66294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541143" y="10632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915400" y="571500"/>
            <a:ext cx="75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직접 생성하지 못한다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046" y="7001022"/>
            <a:ext cx="1873954" cy="314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05746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031631"/>
            <a:ext cx="6172200" cy="1830243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089322" y="814813"/>
            <a:ext cx="1597543" cy="4277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715000" y="337812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with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시작하는 메서드를 통해 특정 필드를 변경한다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760" y="3107414"/>
            <a:ext cx="7266094" cy="1807486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581400" y="4639730"/>
            <a:ext cx="1371600" cy="5503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953000" y="4837274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왜 자기 자신한테 다시 대입하는걸까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828800" y="8121700"/>
            <a:ext cx="15813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처럼 내부는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final(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정의되어 값 수정시 새로운 객체를 만든다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268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057400" y="4152900"/>
            <a:ext cx="1508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 </a:t>
            </a:r>
            <a:r>
              <a:rPr lang="ko-KR" altLang="en-US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사용할때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상수가 아니면 같은 자원을 동시에 </a:t>
            </a:r>
            <a:r>
              <a:rPr lang="ko-KR" altLang="en-US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접근시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값수정에 의해 오류가 </a:t>
            </a:r>
            <a:r>
              <a:rPr lang="ko-KR" altLang="en-US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발생할수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194544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257300"/>
            <a:ext cx="15492202" cy="1600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3238500"/>
            <a:ext cx="4495800" cy="32230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676400" y="6819900"/>
            <a:ext cx="1592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java.time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패키지들은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DateTimeFormatter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이용하여 형식화 한다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017825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717FFF-0F4D-A540-FC27-4E0B207287ED}"/>
              </a:ext>
            </a:extLst>
          </p:cNvPr>
          <p:cNvSpPr txBox="1"/>
          <p:nvPr/>
        </p:nvSpPr>
        <p:spPr>
          <a:xfrm>
            <a:off x="1066800" y="1181100"/>
            <a:ext cx="16154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Calendar, </a:t>
            </a:r>
            <a:r>
              <a:rPr lang="en-US" altLang="ko-KR" sz="40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SimpleDateFormat</a:t>
            </a:r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활용하여 </a:t>
            </a:r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ko-KR" altLang="en-US" sz="40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으로된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날짜 정보를 </a:t>
            </a:r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Calendar 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객체로 </a:t>
            </a:r>
            <a:r>
              <a:rPr lang="ko-KR" altLang="en-US" sz="40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만든후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아래와 같이 출력해보자 </a:t>
            </a:r>
            <a:endParaRPr lang="en-US" altLang="ko-KR" sz="40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단순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수정하여 출력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하지말것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11DE1A-5DBA-0818-E209-32CD54A06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600" y="3266539"/>
            <a:ext cx="2675681" cy="1447800"/>
          </a:xfrm>
          <a:prstGeom prst="rect">
            <a:avLst/>
          </a:prstGeom>
        </p:spPr>
      </p:pic>
      <p:grpSp>
        <p:nvGrpSpPr>
          <p:cNvPr id="6" name="그룹 1008">
            <a:extLst>
              <a:ext uri="{FF2B5EF4-FFF2-40B4-BE49-F238E27FC236}">
                <a16:creationId xmlns:a16="http://schemas.microsoft.com/office/drawing/2014/main" id="{86055053-3878-C739-01BC-CA2E8BA56E8F}"/>
              </a:ext>
            </a:extLst>
          </p:cNvPr>
          <p:cNvGrpSpPr/>
          <p:nvPr/>
        </p:nvGrpSpPr>
        <p:grpSpPr>
          <a:xfrm>
            <a:off x="8783502" y="3647539"/>
            <a:ext cx="720996" cy="587007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:a16="http://schemas.microsoft.com/office/drawing/2014/main" id="{72C55CE8-AA01-3EAF-2E0C-298207EDB2F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:a16="http://schemas.microsoft.com/office/drawing/2014/main" id="{3A529ABF-AD09-D108-E8D2-77C7841198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:a16="http://schemas.microsoft.com/office/drawing/2014/main" id="{647BD05B-DDB8-A0D6-9DEC-DF8044A6B4AF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:a16="http://schemas.microsoft.com/office/drawing/2014/main" id="{13A792D9-E225-1057-E226-2BAFD25E63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:a16="http://schemas.microsoft.com/office/drawing/2014/main" id="{03B3F73B-E92F-23E3-4F1A-48E3D473CE31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:a16="http://schemas.microsoft.com/office/drawing/2014/main" id="{70318CB7-AB71-A9C9-793F-D1DFDCEA13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13A956C5-2D8D-33C0-D987-2DE404AF2F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5650" y="3418939"/>
            <a:ext cx="6415547" cy="9979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74B6B6E-903A-BB55-91D2-675CD851BC83}"/>
              </a:ext>
            </a:extLst>
          </p:cNvPr>
          <p:cNvSpPr txBox="1"/>
          <p:nvPr/>
        </p:nvSpPr>
        <p:spPr>
          <a:xfrm>
            <a:off x="762000" y="190500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3757865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781300"/>
            <a:ext cx="15718367" cy="3581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1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47799" y="2781300"/>
            <a:ext cx="15718367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09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5970" y="1924248"/>
            <a:ext cx="7593542" cy="402641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924248"/>
            <a:ext cx="7593542" cy="53340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654943" y="2720762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064143" y="2480865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029199" y="2305248"/>
            <a:ext cx="8384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설명의 편의를 위해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5495" y="6336424"/>
            <a:ext cx="2971800" cy="307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348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Object.equals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() </a:t>
            </a:r>
            <a:r>
              <a:rPr lang="ko-KR" altLang="en-US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오버라이딩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13326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295400" y="273903"/>
            <a:ext cx="1394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getRandom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만들어보자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83823F-6E16-B4AA-2A3D-AE935DD9603F}"/>
              </a:ext>
            </a:extLst>
          </p:cNvPr>
          <p:cNvSpPr txBox="1"/>
          <p:nvPr/>
        </p:nvSpPr>
        <p:spPr>
          <a:xfrm>
            <a:off x="1219200" y="1181100"/>
            <a:ext cx="16764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getRandom(-5,10)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호출하면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-5~10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사이의 랜덤한 값 하나를 반환한다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메서드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개를 활용하라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Math.random() -&gt;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랜덤한 숫자를 반환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, Math.abs()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절대값을 구하는 메서드</a:t>
            </a:r>
            <a:endParaRPr lang="en-US" altLang="ko-KR" sz="32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Math.min() -&gt;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개중 낮은 숫자를 반환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</a:p>
          <a:p>
            <a:pPr marL="571500" indent="-571500">
              <a:buFontTx/>
              <a:buChar char="-"/>
            </a:pP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받은 숫자까지 포함하자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from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값이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보다 클경우도 처리되어야 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getRandom(10,-5)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057900"/>
            <a:ext cx="14939473" cy="25908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8648700"/>
            <a:ext cx="843534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15273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38300"/>
            <a:ext cx="11810639" cy="4267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2638425"/>
            <a:ext cx="8433467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9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4364958" y="5254704"/>
            <a:ext cx="26276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제네릭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067461"/>
            <a:ext cx="4857293" cy="2438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905000" y="5039261"/>
            <a:ext cx="1310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클래스나 메서드의 코딩시점이 아닌 사용하는 시점으로 타입선언을 미뤄 </a:t>
            </a:r>
            <a:r>
              <a:rPr lang="ko-KR" altLang="en-US" sz="40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어떠한 타입이든 다 받을수 있는것</a:t>
            </a:r>
            <a:endParaRPr lang="en-US" altLang="ko-KR" sz="40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제네릭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6556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785" y="3848100"/>
            <a:ext cx="11888429" cy="12954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942985" y="4682485"/>
            <a:ext cx="762000" cy="7966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492528" y="4176117"/>
            <a:ext cx="206005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943599" y="5479137"/>
            <a:ext cx="1980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제네릭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94D854-E1B9-F849-0C6B-137C0028FF7C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제네릭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FF2E724-7449-4673-DDC8-9DA12BBBAC7B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EAB718D-ED34-3BA7-7D1F-46FD792F0E95}"/>
              </a:ext>
            </a:extLst>
          </p:cNvPr>
          <p:cNvSpPr txBox="1"/>
          <p:nvPr/>
        </p:nvSpPr>
        <p:spPr>
          <a:xfrm>
            <a:off x="3657600" y="8191500"/>
            <a:ext cx="1165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List</a:t>
            </a:r>
            <a:r>
              <a:rPr lang="ko-KR" altLang="en-US" sz="48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를 사용하면서 </a:t>
            </a:r>
            <a:r>
              <a:rPr lang="ko-KR" altLang="en-US" sz="4800" dirty="0" err="1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써왔던것이</a:t>
            </a:r>
            <a:r>
              <a:rPr lang="ko-KR" altLang="en-US" sz="48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제네릭이다</a:t>
            </a:r>
            <a:r>
              <a:rPr lang="en-US" altLang="ko-KR" sz="48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889494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93C33F39-7BD5-B822-EE8D-8DF83F5B1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163555"/>
            <a:ext cx="8458200" cy="73517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BF3CD6-253A-55DF-6E17-29B2DF148F8D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제네릭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8D55E8A-6A68-C2C9-DB4F-9EF330CACD60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C4AB38B-CD0F-F3DF-44AF-EFCD4F559640}"/>
              </a:ext>
            </a:extLst>
          </p:cNvPr>
          <p:cNvCxnSpPr>
            <a:cxnSpLocks/>
          </p:cNvCxnSpPr>
          <p:nvPr/>
        </p:nvCxnSpPr>
        <p:spPr>
          <a:xfrm flipV="1">
            <a:off x="4724400" y="1409700"/>
            <a:ext cx="2321968" cy="152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E15BB1A-27E6-8EAA-B36E-BE9C5C2AAD7A}"/>
              </a:ext>
            </a:extLst>
          </p:cNvPr>
          <p:cNvSpPr txBox="1"/>
          <p:nvPr/>
        </p:nvSpPr>
        <p:spPr>
          <a:xfrm>
            <a:off x="7046368" y="1163555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 변수 선언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3AF4CE2-FFEC-1C29-5738-EAAC893E2D7F}"/>
              </a:ext>
            </a:extLst>
          </p:cNvPr>
          <p:cNvCxnSpPr>
            <a:cxnSpLocks/>
          </p:cNvCxnSpPr>
          <p:nvPr/>
        </p:nvCxnSpPr>
        <p:spPr>
          <a:xfrm>
            <a:off x="3581400" y="2243511"/>
            <a:ext cx="3294584" cy="3091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C442C5B-2587-9ED1-1EB3-D7877B2C0806}"/>
              </a:ext>
            </a:extLst>
          </p:cNvPr>
          <p:cNvSpPr txBox="1"/>
          <p:nvPr/>
        </p:nvSpPr>
        <p:spPr>
          <a:xfrm>
            <a:off x="6875984" y="2391739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 변수 사용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4E9178-C496-2BFF-EDE4-06D086532C2D}"/>
              </a:ext>
            </a:extLst>
          </p:cNvPr>
          <p:cNvSpPr txBox="1"/>
          <p:nvPr/>
        </p:nvSpPr>
        <p:spPr>
          <a:xfrm>
            <a:off x="1943100" y="8570490"/>
            <a:ext cx="14401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Box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만드는시점에는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어떤 타입의 객체들을 다룰지 정하지 않는다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213315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61A84328-9365-D05E-A616-69B3E2DB7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972" y="1554897"/>
            <a:ext cx="8741228" cy="76635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209800" y="723900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 변수명은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정해진건 아니다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943100" y="8855214"/>
            <a:ext cx="1440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대문자 한글자로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의미있게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짓는게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일반적이다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55D062-FBBA-BB20-17EC-3007E78B7107}"/>
              </a:ext>
            </a:extLst>
          </p:cNvPr>
          <p:cNvSpPr/>
          <p:nvPr/>
        </p:nvSpPr>
        <p:spPr>
          <a:xfrm>
            <a:off x="4648200" y="1595978"/>
            <a:ext cx="1295400" cy="513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E07DD84-9565-A276-EF11-E98554E47281}"/>
              </a:ext>
            </a:extLst>
          </p:cNvPr>
          <p:cNvCxnSpPr>
            <a:cxnSpLocks/>
          </p:cNvCxnSpPr>
          <p:nvPr/>
        </p:nvCxnSpPr>
        <p:spPr>
          <a:xfrm>
            <a:off x="5929086" y="2105791"/>
            <a:ext cx="1295399" cy="727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017720E-1CBB-77ED-F09C-4B684D7836A1}"/>
              </a:ext>
            </a:extLst>
          </p:cNvPr>
          <p:cNvSpPr txBox="1"/>
          <p:nvPr/>
        </p:nvSpPr>
        <p:spPr>
          <a:xfrm>
            <a:off x="7224485" y="1843628"/>
            <a:ext cx="9006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선언해놓은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명칭으로 사용하여야 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99B3CC-CBB2-706A-C33F-90AFA5CDED72}"/>
              </a:ext>
            </a:extLst>
          </p:cNvPr>
          <p:cNvSpPr/>
          <p:nvPr/>
        </p:nvSpPr>
        <p:spPr>
          <a:xfrm>
            <a:off x="2362200" y="2308260"/>
            <a:ext cx="838200" cy="4865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3F82C6C-9026-E4A1-1D43-839BD1686D09}"/>
              </a:ext>
            </a:extLst>
          </p:cNvPr>
          <p:cNvSpPr/>
          <p:nvPr/>
        </p:nvSpPr>
        <p:spPr>
          <a:xfrm>
            <a:off x="5509986" y="3011333"/>
            <a:ext cx="838200" cy="4865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6E02B8-98D7-6C1F-F15D-5767CE9C1D0A}"/>
              </a:ext>
            </a:extLst>
          </p:cNvPr>
          <p:cNvSpPr/>
          <p:nvPr/>
        </p:nvSpPr>
        <p:spPr>
          <a:xfrm>
            <a:off x="3810000" y="5148943"/>
            <a:ext cx="838200" cy="4865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6831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68C41-FAED-74C8-6C50-2B44A58EE4FE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제네릭 객체 생성방법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2337278-62C5-D05A-C590-3949111D534A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BCBCC8CB-B067-799E-BC07-A075FE989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51019"/>
            <a:ext cx="11607249" cy="754380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EDF7108-F8CD-C18C-46DA-C4445DD61093}"/>
              </a:ext>
            </a:extLst>
          </p:cNvPr>
          <p:cNvCxnSpPr>
            <a:cxnSpLocks/>
          </p:cNvCxnSpPr>
          <p:nvPr/>
        </p:nvCxnSpPr>
        <p:spPr>
          <a:xfrm>
            <a:off x="10058400" y="4686300"/>
            <a:ext cx="1371600" cy="533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193C64B-4A95-C7D7-4AA1-778950845EED}"/>
              </a:ext>
            </a:extLst>
          </p:cNvPr>
          <p:cNvSpPr txBox="1"/>
          <p:nvPr/>
        </p:nvSpPr>
        <p:spPr>
          <a:xfrm>
            <a:off x="11430000" y="4991100"/>
            <a:ext cx="6553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생성시 정확한 타입을 명시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584426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839200" y="3228326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VS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5410200" y="6639952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그냥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쓰면 안되나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4F21CD-90DB-63C1-729D-709709559FDF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제네릭 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VS Object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E078CD8-69A9-814B-7014-F805ED0DC78D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CB5821BB-D2A4-FBB3-EC9D-F8A8EA037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4199" y="1638300"/>
            <a:ext cx="6568911" cy="455043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8983AF0-71E7-C5A5-28C2-5B5349102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637894"/>
            <a:ext cx="6568911" cy="445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17020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EBDE91A-C74A-9808-3210-C675442DB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85900"/>
            <a:ext cx="11019728" cy="56388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6477000" y="4251186"/>
            <a:ext cx="1766047" cy="9648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243047" y="3589466"/>
            <a:ext cx="100449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밖으로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꺼낼때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다운캐스팅 해야 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591300" y="6918186"/>
            <a:ext cx="647700" cy="8682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715000" y="7956615"/>
            <a:ext cx="960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의도하지 않은 타입이 사용 될 수 있다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06FB42-C0D5-5F45-3C48-1A97C2EB94D6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Object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를 쓸 경우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86A4B66-848F-3AA5-8902-980C0DF6E014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610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32838</TotalTime>
  <Words>1916</Words>
  <Application>Microsoft Office PowerPoint</Application>
  <PresentationFormat>사용자 지정</PresentationFormat>
  <Paragraphs>452</Paragraphs>
  <Slides>117</Slides>
  <Notes>2</Notes>
  <HiddenSlides>5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117</vt:i4>
      </vt:variant>
    </vt:vector>
  </HeadingPairs>
  <TitlesOfParts>
    <vt:vector size="124" baseType="lpstr">
      <vt:lpstr>G마켓 산스 Bold</vt:lpstr>
      <vt:lpstr>G마켓 산스 Light</vt:lpstr>
      <vt:lpstr>G마켓 산스 Medium</vt:lpstr>
      <vt:lpstr>G마켓 산스 TTF Bold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주병 박</cp:lastModifiedBy>
  <cp:revision>2588</cp:revision>
  <cp:lastPrinted>2023-03-12T07:02:51Z</cp:lastPrinted>
  <dcterms:created xsi:type="dcterms:W3CDTF">2022-10-23T12:09:39Z</dcterms:created>
  <dcterms:modified xsi:type="dcterms:W3CDTF">2024-04-18T07:44:53Z</dcterms:modified>
</cp:coreProperties>
</file>