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257" r:id="rId2"/>
    <p:sldId id="258" r:id="rId3"/>
    <p:sldId id="259" r:id="rId4"/>
    <p:sldId id="661" r:id="rId5"/>
    <p:sldId id="961" r:id="rId6"/>
    <p:sldId id="811" r:id="rId7"/>
    <p:sldId id="962" r:id="rId8"/>
    <p:sldId id="966" r:id="rId9"/>
    <p:sldId id="963" r:id="rId10"/>
    <p:sldId id="964" r:id="rId11"/>
    <p:sldId id="965" r:id="rId12"/>
    <p:sldId id="898" r:id="rId13"/>
    <p:sldId id="967" r:id="rId14"/>
    <p:sldId id="952" r:id="rId15"/>
    <p:sldId id="968" r:id="rId16"/>
    <p:sldId id="899" r:id="rId17"/>
    <p:sldId id="900" r:id="rId18"/>
    <p:sldId id="901" r:id="rId19"/>
    <p:sldId id="956" r:id="rId20"/>
    <p:sldId id="957" r:id="rId21"/>
    <p:sldId id="281" r:id="rId22"/>
    <p:sldId id="845" r:id="rId23"/>
    <p:sldId id="851" r:id="rId24"/>
    <p:sldId id="903" r:id="rId25"/>
    <p:sldId id="904" r:id="rId26"/>
    <p:sldId id="905" r:id="rId27"/>
    <p:sldId id="906" r:id="rId28"/>
    <p:sldId id="907" r:id="rId29"/>
    <p:sldId id="969" r:id="rId30"/>
    <p:sldId id="970" r:id="rId31"/>
    <p:sldId id="908" r:id="rId32"/>
    <p:sldId id="909" r:id="rId33"/>
    <p:sldId id="910" r:id="rId34"/>
    <p:sldId id="911" r:id="rId35"/>
    <p:sldId id="914" r:id="rId36"/>
    <p:sldId id="912" r:id="rId37"/>
    <p:sldId id="913" r:id="rId38"/>
    <p:sldId id="915" r:id="rId39"/>
    <p:sldId id="916" r:id="rId40"/>
    <p:sldId id="917" r:id="rId41"/>
    <p:sldId id="918" r:id="rId42"/>
    <p:sldId id="972" r:id="rId43"/>
    <p:sldId id="973" r:id="rId44"/>
    <p:sldId id="974" r:id="rId45"/>
    <p:sldId id="958" r:id="rId46"/>
    <p:sldId id="959" r:id="rId47"/>
    <p:sldId id="971" r:id="rId48"/>
    <p:sldId id="975" r:id="rId49"/>
    <p:sldId id="927" r:id="rId50"/>
    <p:sldId id="953" r:id="rId51"/>
    <p:sldId id="374" r:id="rId52"/>
    <p:sldId id="795" r:id="rId53"/>
    <p:sldId id="919" r:id="rId54"/>
    <p:sldId id="920" r:id="rId55"/>
    <p:sldId id="921" r:id="rId56"/>
    <p:sldId id="922" r:id="rId57"/>
    <p:sldId id="923" r:id="rId58"/>
    <p:sldId id="924" r:id="rId59"/>
    <p:sldId id="932" r:id="rId60"/>
    <p:sldId id="933" r:id="rId61"/>
    <p:sldId id="934" r:id="rId62"/>
    <p:sldId id="935" r:id="rId63"/>
    <p:sldId id="936" r:id="rId64"/>
    <p:sldId id="937" r:id="rId65"/>
    <p:sldId id="930" r:id="rId66"/>
    <p:sldId id="931" r:id="rId67"/>
    <p:sldId id="938" r:id="rId68"/>
    <p:sldId id="941" r:id="rId69"/>
    <p:sldId id="942" r:id="rId70"/>
    <p:sldId id="976" r:id="rId71"/>
    <p:sldId id="939" r:id="rId72"/>
    <p:sldId id="940" r:id="rId73"/>
    <p:sldId id="950" r:id="rId74"/>
    <p:sldId id="951" r:id="rId75"/>
    <p:sldId id="943" r:id="rId76"/>
    <p:sldId id="944" r:id="rId77"/>
    <p:sldId id="945" r:id="rId78"/>
    <p:sldId id="946" r:id="rId79"/>
    <p:sldId id="947" r:id="rId80"/>
    <p:sldId id="948" r:id="rId81"/>
    <p:sldId id="949" r:id="rId82"/>
    <p:sldId id="759" r:id="rId83"/>
    <p:sldId id="760" r:id="rId84"/>
    <p:sldId id="955" r:id="rId85"/>
    <p:sldId id="895" r:id="rId86"/>
    <p:sldId id="960" r:id="rId87"/>
    <p:sldId id="954" r:id="rId88"/>
    <p:sldId id="893" r:id="rId89"/>
    <p:sldId id="275" r:id="rId90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B"/>
    <a:srgbClr val="4D4848"/>
    <a:srgbClr val="4C5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75" autoAdjust="0"/>
  </p:normalViewPr>
  <p:slideViewPr>
    <p:cSldViewPr>
      <p:cViewPr varScale="1">
        <p:scale>
          <a:sx n="66" d="100"/>
          <a:sy n="66" d="100"/>
        </p:scale>
        <p:origin x="1014" y="-1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2024-04-17 Wednesday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02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98C3E1-0944-40F4-F276-BC2632E20DB5}"/>
              </a:ext>
            </a:extLst>
          </p:cNvPr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E2B849-0C40-FD6D-6731-0F029831B26B}"/>
              </a:ext>
            </a:extLst>
          </p:cNvPr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1.png"/><Relationship Id="rId4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e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11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1.jpeg"/><Relationship Id="rId4" Type="http://schemas.openxmlformats.org/officeDocument/2006/relationships/image" Target="../media/image120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42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4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146.png"/><Relationship Id="rId7" Type="http://schemas.openxmlformats.org/officeDocument/2006/relationships/image" Target="../media/image150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CCC3EC9-0314-61C1-8660-34118870C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52500"/>
            <a:ext cx="9585467" cy="9296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ADC9D20-937B-2B6E-F874-7004048067F0}"/>
              </a:ext>
            </a:extLst>
          </p:cNvPr>
          <p:cNvCxnSpPr>
            <a:cxnSpLocks/>
          </p:cNvCxnSpPr>
          <p:nvPr/>
        </p:nvCxnSpPr>
        <p:spPr>
          <a:xfrm flipV="1">
            <a:off x="4648200" y="6768866"/>
            <a:ext cx="2057400" cy="9654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A24314-E2D8-44DC-15AD-12B4B905B70D}"/>
              </a:ext>
            </a:extLst>
          </p:cNvPr>
          <p:cNvSpPr/>
          <p:nvPr/>
        </p:nvSpPr>
        <p:spPr>
          <a:xfrm>
            <a:off x="2819400" y="7835666"/>
            <a:ext cx="2488924" cy="14988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DB3A49-EF1E-2B7C-73C3-56F4D6DA4531}"/>
              </a:ext>
            </a:extLst>
          </p:cNvPr>
          <p:cNvSpPr txBox="1"/>
          <p:nvPr/>
        </p:nvSpPr>
        <p:spPr>
          <a:xfrm>
            <a:off x="6705600" y="6210300"/>
            <a:ext cx="1021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state.RUNNING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처럼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열거형이름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형태로 사용해야 하나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내에서 사용할 땐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열거형이름을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빼도 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6FEE0F-F638-2943-C95F-844163884298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열거형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119E615-9954-FDC2-74A9-07121368F81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550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D41618-679C-96BA-A038-E45075753A34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 밖에서 열거형 사용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35FB914-0928-34D5-2409-4F9F53F9D8E0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DBB891C-CBF1-1517-B7DF-8BC20FC0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901284"/>
            <a:ext cx="10535614" cy="714278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7141353-BFF0-E5EA-4539-FC94A5871ADF}"/>
              </a:ext>
            </a:extLst>
          </p:cNvPr>
          <p:cNvCxnSpPr>
            <a:cxnSpLocks/>
          </p:cNvCxnSpPr>
          <p:nvPr/>
        </p:nvCxnSpPr>
        <p:spPr>
          <a:xfrm>
            <a:off x="11076790" y="5820329"/>
            <a:ext cx="725715" cy="13194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92FFD6-3A9E-790C-BC0B-BAFB8901BFC6}"/>
              </a:ext>
            </a:extLst>
          </p:cNvPr>
          <p:cNvSpPr/>
          <p:nvPr/>
        </p:nvSpPr>
        <p:spPr>
          <a:xfrm>
            <a:off x="6705600" y="5363129"/>
            <a:ext cx="47555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9B64B9-6203-0960-8F12-A07739D26307}"/>
              </a:ext>
            </a:extLst>
          </p:cNvPr>
          <p:cNvSpPr txBox="1"/>
          <p:nvPr/>
        </p:nvSpPr>
        <p:spPr>
          <a:xfrm>
            <a:off x="7848600" y="7304548"/>
            <a:ext cx="1021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열거형이름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열거형의 멤버변수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2325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324100"/>
            <a:ext cx="8517921" cy="2514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5331677"/>
            <a:ext cx="3219568" cy="18215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열거형 멤버변수의 값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E7DDE68-7C07-83D7-8667-397ECE171745}"/>
              </a:ext>
            </a:extLst>
          </p:cNvPr>
          <p:cNvCxnSpPr>
            <a:cxnSpLocks/>
          </p:cNvCxnSpPr>
          <p:nvPr/>
        </p:nvCxnSpPr>
        <p:spPr>
          <a:xfrm>
            <a:off x="5715000" y="6667500"/>
            <a:ext cx="2057400" cy="1244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B26E9D-7277-14B9-4503-D4BA0A22874F}"/>
              </a:ext>
            </a:extLst>
          </p:cNvPr>
          <p:cNvSpPr txBox="1"/>
          <p:nvPr/>
        </p:nvSpPr>
        <p:spPr>
          <a:xfrm>
            <a:off x="7772400" y="7619478"/>
            <a:ext cx="1021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state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“RUNNING”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문자열을 저장하고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있는게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열거형의 멤버변수명을 그대로 출력해주고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있는것이다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7313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6A178F-4C27-BCA6-3043-5969F23AFA74}"/>
              </a:ext>
            </a:extLst>
          </p:cNvPr>
          <p:cNvSpPr txBox="1"/>
          <p:nvPr/>
        </p:nvSpPr>
        <p:spPr>
          <a:xfrm>
            <a:off x="685800" y="7503974"/>
            <a:ext cx="1379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열거형의 멤버변수는 값을 별도로 지정하지 않으면 실제 아무런 데이터도 저장하지 않는다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변수명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과 순서번호만 가지고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있을뿐이다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151AA2-EB51-F8C4-049D-11F8DD41A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58" y="1045029"/>
            <a:ext cx="17414942" cy="58674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6C84B5D-6983-7D6E-6638-83978E67A702}"/>
              </a:ext>
            </a:extLst>
          </p:cNvPr>
          <p:cNvCxnSpPr>
            <a:cxnSpLocks/>
          </p:cNvCxnSpPr>
          <p:nvPr/>
        </p:nvCxnSpPr>
        <p:spPr>
          <a:xfrm flipH="1">
            <a:off x="12649200" y="2930558"/>
            <a:ext cx="1676400" cy="1555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D31164-9F34-E32A-A01E-B9E5B8B715A1}"/>
              </a:ext>
            </a:extLst>
          </p:cNvPr>
          <p:cNvSpPr/>
          <p:nvPr/>
        </p:nvSpPr>
        <p:spPr>
          <a:xfrm>
            <a:off x="14706600" y="2775017"/>
            <a:ext cx="3581400" cy="311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23CDC4-77C8-66A0-096A-AD2974519DA8}"/>
              </a:ext>
            </a:extLst>
          </p:cNvPr>
          <p:cNvSpPr txBox="1"/>
          <p:nvPr/>
        </p:nvSpPr>
        <p:spPr>
          <a:xfrm>
            <a:off x="5486400" y="3254828"/>
            <a:ext cx="1021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state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들어가 있는 열거형의 멤버변수명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759D9A-B90C-7411-DE17-228BE4FD012E}"/>
              </a:ext>
            </a:extLst>
          </p:cNvPr>
          <p:cNvSpPr/>
          <p:nvPr/>
        </p:nvSpPr>
        <p:spPr>
          <a:xfrm>
            <a:off x="14706600" y="3848100"/>
            <a:ext cx="3581400" cy="311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CD6679-5DE6-5C5A-EB38-752B61B424DB}"/>
              </a:ext>
            </a:extLst>
          </p:cNvPr>
          <p:cNvCxnSpPr>
            <a:cxnSpLocks/>
          </p:cNvCxnSpPr>
          <p:nvPr/>
        </p:nvCxnSpPr>
        <p:spPr>
          <a:xfrm flipH="1">
            <a:off x="13792200" y="4229410"/>
            <a:ext cx="1371600" cy="7422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2BC852-C8D1-24A2-2887-E2D5F56A7794}"/>
              </a:ext>
            </a:extLst>
          </p:cNvPr>
          <p:cNvSpPr txBox="1"/>
          <p:nvPr/>
        </p:nvSpPr>
        <p:spPr>
          <a:xfrm>
            <a:off x="10820400" y="5243418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열거형의 멤버변수의 순서정보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9447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600200" y="8343900"/>
            <a:ext cx="168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열거형의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멤버변수들에 내가 특정한 값을 주고 싶으면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019300"/>
            <a:ext cx="11970000" cy="2286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806" y="4541103"/>
            <a:ext cx="1949548" cy="26779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열거형 요소의 순서정보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45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EDB76D6-8892-B94A-994A-21A441FE1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323" y="2400300"/>
            <a:ext cx="14313354" cy="5105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B13022-E871-A82D-BC06-3D9743AC819E}"/>
              </a:ext>
            </a:extLst>
          </p:cNvPr>
          <p:cNvSpPr txBox="1"/>
          <p:nvPr/>
        </p:nvSpPr>
        <p:spPr>
          <a:xfrm>
            <a:off x="1954666" y="8039100"/>
            <a:ext cx="1683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구현할순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있으나 복잡하고 열거형의 사용목적과 동떨어지므로 추천하지 않음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737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171700"/>
            <a:ext cx="11963400" cy="42672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305800" y="4305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01200" y="40005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이거 혹시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 아냐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620000" y="242140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915400" y="2116604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그러면 이거는 클래스명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746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66700"/>
            <a:ext cx="11963400" cy="4267200"/>
          </a:xfrm>
          <a:prstGeom prst="rect">
            <a:avLst/>
          </a:prstGeom>
        </p:spPr>
      </p:pic>
      <p:grpSp>
        <p:nvGrpSpPr>
          <p:cNvPr id="5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8477689" y="4753295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4200" y="5451155"/>
            <a:ext cx="7924800" cy="46630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201400" y="6057900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변수라서 자기자신의 객체를 담을수 없지만  열거형은 이러한 사항을 특별히 처리해놓은 형태인것이다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0392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104900"/>
            <a:ext cx="8263298" cy="3276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906000" y="2019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201400" y="17145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STATE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참조변수이름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717760"/>
            <a:ext cx="12853131" cy="28956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9601200" y="4449691"/>
            <a:ext cx="1066800" cy="617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744200" y="4144891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049000" y="7048500"/>
            <a:ext cx="990600" cy="6490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448800" y="8020929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941716" y="7092657"/>
            <a:ext cx="621884" cy="4588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258800" y="7545169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STATE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멤버변수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1821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1157287" y="1485900"/>
            <a:ext cx="165211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People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</a:t>
            </a:r>
            <a:r>
              <a:rPr lang="ko-KR" altLang="en-US" sz="40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열거형을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사용하여 취미를 저장하는 멤버변수를 만들어 보자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취미는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soccer,baseball,cook,running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있다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1" y="3771900"/>
            <a:ext cx="10920543" cy="2895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7027128"/>
            <a:ext cx="3809196" cy="1857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26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5337245" y="1530396"/>
            <a:ext cx="11121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Part14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자료구조와 쓰레드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762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자료구조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09900"/>
            <a:ext cx="16931470" cy="510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685800" y="2171700"/>
            <a:ext cx="171450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36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자료구조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571500"/>
            <a:ext cx="7620000" cy="7274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667000" y="8572500"/>
            <a:ext cx="1417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데이터들을 효율적으로 관리하기 위한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68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2634915" y="6848614"/>
            <a:ext cx="3393622" cy="1114286"/>
            <a:chOff x="2803727" y="4828571"/>
            <a:chExt cx="3393622" cy="1114286"/>
          </a:xfrm>
        </p:grpSpPr>
        <p:pic>
          <p:nvPicPr>
            <p:cNvPr id="17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8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5486400" y="3953014"/>
            <a:ext cx="3393622" cy="1114286"/>
            <a:chOff x="2803727" y="4828571"/>
            <a:chExt cx="3393622" cy="1114286"/>
          </a:xfrm>
        </p:grpSpPr>
        <p:pic>
          <p:nvPicPr>
            <p:cNvPr id="19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flipH="1">
            <a:off x="4331726" y="5067300"/>
            <a:ext cx="2851485" cy="17813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7183211" y="5067300"/>
            <a:ext cx="2895600" cy="17813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8382000" y="6848614"/>
            <a:ext cx="3393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24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3127339" y="6848614"/>
            <a:ext cx="3393622" cy="1114286"/>
            <a:chOff x="2803727" y="4828571"/>
            <a:chExt cx="3393622" cy="1114286"/>
          </a:xfrm>
        </p:grpSpPr>
        <p:pic>
          <p:nvPicPr>
            <p:cNvPr id="25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5638800" y="4156214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Collection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3706802" y="7051814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9653100" y="7070035"/>
            <a:ext cx="1481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4116830" y="7051814"/>
            <a:ext cx="1505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Map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1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5486400" y="1638300"/>
            <a:ext cx="3393622" cy="1114286"/>
            <a:chOff x="2803727" y="4828571"/>
            <a:chExt cx="3393622" cy="1114286"/>
          </a:xfrm>
        </p:grpSpPr>
        <p:pic>
          <p:nvPicPr>
            <p:cNvPr id="32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5943600" y="184150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Iterable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32" idx="2"/>
            <a:endCxn id="19" idx="0"/>
          </p:cNvCxnSpPr>
          <p:nvPr/>
        </p:nvCxnSpPr>
        <p:spPr>
          <a:xfrm>
            <a:off x="7183211" y="2752586"/>
            <a:ext cx="0" cy="120042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955872" y="8705890"/>
            <a:ext cx="12245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자료구조들은 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개중 하나의 자식들이다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자료구조의 인터페이스 계층도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793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867930"/>
              </p:ext>
            </p:extLst>
          </p:nvPr>
        </p:nvGraphicFramePr>
        <p:xfrm>
          <a:off x="3733800" y="2247900"/>
          <a:ext cx="111252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인터페이스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설명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ea typeface="G마켓 산스 Medium" panose="02000000000000000000"/>
                        </a:rPr>
                        <a:t>List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>
                          <a:ea typeface="G마켓 산스 Medium" panose="02000000000000000000"/>
                        </a:rPr>
                        <a:t>차례대로 모여 있는 데이터</a:t>
                      </a:r>
                      <a:endParaRPr lang="en-US" altLang="ko-KR" sz="2800">
                        <a:ea typeface="G마켓 산스 Medium" panose="0200000000000000000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>
                          <a:ea typeface="G마켓 산스 Medium" panose="02000000000000000000"/>
                        </a:rPr>
                        <a:t>중복허용</a:t>
                      </a:r>
                      <a:endParaRPr lang="en-US" altLang="ko-KR" sz="2800">
                        <a:ea typeface="G마켓 산스 Medium" panose="0200000000000000000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ArrayList</a:t>
                      </a:r>
                      <a:r>
                        <a:rPr lang="en-US" altLang="ko-KR" sz="2800" baseline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, LinkedList, Stack, Vector </a:t>
                      </a:r>
                      <a:r>
                        <a:rPr lang="ko-KR" altLang="en-US" sz="2800" baseline="0">
                          <a:ea typeface="G마켓 산스 Medium" panose="02000000000000000000"/>
                        </a:rPr>
                        <a:t>등등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ea typeface="G마켓 산스 Medium" panose="02000000000000000000"/>
                        </a:rPr>
                        <a:t>Set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ea typeface="G마켓 산스 Medium" panose="02000000000000000000"/>
                        </a:rPr>
                        <a:t>순서가 없는 데이터</a:t>
                      </a:r>
                      <a:endParaRPr lang="en-US" altLang="ko-KR" sz="28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800">
                          <a:ea typeface="G마켓 산스 Medium" panose="02000000000000000000"/>
                        </a:rPr>
                        <a:t>중복허용 안함</a:t>
                      </a:r>
                      <a:endParaRPr lang="en-US" altLang="ko-KR" sz="28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en-US" altLang="ko-KR" sz="280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HashSet,</a:t>
                      </a:r>
                      <a:r>
                        <a:rPr lang="en-US" altLang="ko-KR" sz="2800" baseline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 TreeSet</a:t>
                      </a:r>
                      <a:endParaRPr lang="ko-KR" altLang="en-US" sz="2800" dirty="0">
                        <a:solidFill>
                          <a:srgbClr val="FF0000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ea typeface="G마켓 산스 Medium" panose="02000000000000000000"/>
                        </a:rPr>
                        <a:t>map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>
                          <a:ea typeface="G마켓 산스 Medium" panose="02000000000000000000"/>
                        </a:rPr>
                        <a:t>키와 값의</a:t>
                      </a:r>
                      <a:r>
                        <a:rPr lang="ko-KR" altLang="en-US" sz="2800" baseline="0" dirty="0">
                          <a:ea typeface="G마켓 산스 Medium" panose="02000000000000000000"/>
                        </a:rPr>
                        <a:t> 쌍으로 이루어진 데이터</a:t>
                      </a:r>
                      <a:endParaRPr lang="en-US" altLang="ko-KR" sz="2800" baseline="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800" baseline="0" dirty="0">
                          <a:ea typeface="G마켓 산스 Medium" panose="02000000000000000000"/>
                        </a:rPr>
                        <a:t>키는 중복허용 안함</a:t>
                      </a:r>
                      <a:endParaRPr lang="en-US" altLang="ko-KR" sz="2800" baseline="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en-US" altLang="ko-KR" sz="2800" baseline="0" dirty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HashMap, </a:t>
                      </a:r>
                      <a:r>
                        <a:rPr lang="en-US" altLang="ko-KR" sz="2800" baseline="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TreeMap</a:t>
                      </a:r>
                      <a:r>
                        <a:rPr lang="en-US" altLang="ko-KR" sz="2800" baseline="0" dirty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, </a:t>
                      </a:r>
                      <a:r>
                        <a:rPr lang="en-US" altLang="ko-KR" sz="2800" baseline="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Hashtable</a:t>
                      </a:r>
                      <a:r>
                        <a:rPr lang="en-US" altLang="ko-KR" sz="2800" baseline="0" dirty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, Properties</a:t>
                      </a:r>
                      <a:endParaRPr lang="ko-KR" altLang="en-US" sz="2800" dirty="0">
                        <a:solidFill>
                          <a:srgbClr val="FF0000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594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2286000" y="5372100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6858000" y="2476500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3982811" y="3590786"/>
            <a:ext cx="4572000" cy="17813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8554811" y="3590786"/>
            <a:ext cx="4454978" cy="17813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11312978" y="5372100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8038465" y="2679700"/>
            <a:ext cx="1544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2748287" y="5575300"/>
            <a:ext cx="2541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Vector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11465378" y="5593521"/>
            <a:ext cx="3927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LinkedList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6951889" y="5372100"/>
            <a:ext cx="3393622" cy="1114286"/>
            <a:chOff x="2803727" y="4828571"/>
            <a:chExt cx="3393622" cy="1114286"/>
          </a:xfrm>
        </p:grpSpPr>
        <p:pic>
          <p:nvPicPr>
            <p:cNvPr id="18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8554811" y="3590786"/>
            <a:ext cx="93889" cy="17813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7315199" y="5575300"/>
            <a:ext cx="3182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2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2286000" y="7710557"/>
            <a:ext cx="3393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3982811" y="6486386"/>
            <a:ext cx="0" cy="1224171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2748287" y="7913757"/>
            <a:ext cx="2541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Stack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List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중복허용</a:t>
            </a:r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저장순서 있음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6155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ArrayList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 예제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Vector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개선한 것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vector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권장한다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배열대신 많이 사용한다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5CD0FB-F822-DF3F-183B-C6D98E1CA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00300"/>
            <a:ext cx="12497185" cy="7848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AE1DC6-0F80-8156-0DAD-6A42B0217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00" y="4200640"/>
            <a:ext cx="5541433" cy="472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73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943100"/>
            <a:ext cx="8313854" cy="419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029200" y="7124700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 배열을 사용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ArrayList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심화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55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262" y="1333500"/>
            <a:ext cx="7771336" cy="443928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6172200" y="4934585"/>
            <a:ext cx="1447800" cy="36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696200" y="4629785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내부적으로 배열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[20]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만들어 교체한다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262" y="6001385"/>
            <a:ext cx="1404938" cy="136300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562600" y="7107654"/>
            <a:ext cx="1447800" cy="36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86600" y="6802854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그렇다고 </a:t>
            </a:r>
            <a:r>
              <a:rPr lang="en-US" altLang="ko-KR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사이즈가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인건 아니다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0D30A-D71A-857D-A63A-51B61A21E8CE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ArrayList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 성능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심화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987B4D-1510-AB1B-7A4C-62BCEE68623C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AD2FD25-78A6-0DD9-AFFE-0FF3D6236AEB}"/>
              </a:ext>
            </a:extLst>
          </p:cNvPr>
          <p:cNvSpPr txBox="1"/>
          <p:nvPr/>
        </p:nvSpPr>
        <p:spPr>
          <a:xfrm>
            <a:off x="1676400" y="8868271"/>
            <a:ext cx="1562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내부적으로 관리되는 배열의 사이즈를  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capacity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라고 부른다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285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456545F-F205-F9A5-7772-65DEAB0CC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059229"/>
              </p:ext>
            </p:extLst>
          </p:nvPr>
        </p:nvGraphicFramePr>
        <p:xfrm>
          <a:off x="1981200" y="2613890"/>
          <a:ext cx="1524000" cy="5818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6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길이 </a:t>
                      </a:r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10</a:t>
                      </a:r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의 배열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691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691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691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691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691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5691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5691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5691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6D0CB98-E8CD-2473-B59B-16189A803E3B}"/>
              </a:ext>
            </a:extLst>
          </p:cNvPr>
          <p:cNvSpPr txBox="1"/>
          <p:nvPr/>
        </p:nvSpPr>
        <p:spPr>
          <a:xfrm>
            <a:off x="2734477" y="1485900"/>
            <a:ext cx="3911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번째 데이터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</a:t>
            </a:r>
            <a:endParaRPr lang="ko-KR" altLang="en-US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08">
            <a:extLst>
              <a:ext uri="{FF2B5EF4-FFF2-40B4-BE49-F238E27FC236}">
                <a16:creationId xmlns:a16="http://schemas.microsoft.com/office/drawing/2014/main" id="{E9955814-C163-5A1D-5061-283B82837B9B}"/>
              </a:ext>
            </a:extLst>
          </p:cNvPr>
          <p:cNvGrpSpPr/>
          <p:nvPr/>
        </p:nvGrpSpPr>
        <p:grpSpPr>
          <a:xfrm>
            <a:off x="4021002" y="5229841"/>
            <a:ext cx="720996" cy="587007"/>
            <a:chOff x="9011713" y="5350533"/>
            <a:chExt cx="720996" cy="587007"/>
          </a:xfrm>
        </p:grpSpPr>
        <p:grpSp>
          <p:nvGrpSpPr>
            <p:cNvPr id="13" name="그룹 1009">
              <a:extLst>
                <a:ext uri="{FF2B5EF4-FFF2-40B4-BE49-F238E27FC236}">
                  <a16:creationId xmlns:a16="http://schemas.microsoft.com/office/drawing/2014/main" id="{D9268D33-022F-D33C-7D2D-BDCEE62059B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8" name="Object 29">
                <a:extLst>
                  <a:ext uri="{FF2B5EF4-FFF2-40B4-BE49-F238E27FC236}">
                    <a16:creationId xmlns:a16="http://schemas.microsoft.com/office/drawing/2014/main" id="{884A1254-149C-C02A-3FEC-2D7D071692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4" name="그룹 1010">
              <a:extLst>
                <a:ext uri="{FF2B5EF4-FFF2-40B4-BE49-F238E27FC236}">
                  <a16:creationId xmlns:a16="http://schemas.microsoft.com/office/drawing/2014/main" id="{64D7B016-10AB-CCD8-70D3-06AAC9C25CED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7" name="Object 32">
                <a:extLst>
                  <a:ext uri="{FF2B5EF4-FFF2-40B4-BE49-F238E27FC236}">
                    <a16:creationId xmlns:a16="http://schemas.microsoft.com/office/drawing/2014/main" id="{BE1AEA1C-2C6F-904F-6354-1648F4A7CC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5" name="그룹 1011">
              <a:extLst>
                <a:ext uri="{FF2B5EF4-FFF2-40B4-BE49-F238E27FC236}">
                  <a16:creationId xmlns:a16="http://schemas.microsoft.com/office/drawing/2014/main" id="{D4FE0A1F-1C13-9E2D-1184-60C7CDAC59BD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6" name="Object 35">
                <a:extLst>
                  <a:ext uri="{FF2B5EF4-FFF2-40B4-BE49-F238E27FC236}">
                    <a16:creationId xmlns:a16="http://schemas.microsoft.com/office/drawing/2014/main" id="{8C79214E-3A65-E956-F92D-6F104338AB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E6FAA6F-69F2-0223-C680-E531A99F5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132973"/>
              </p:ext>
            </p:extLst>
          </p:nvPr>
        </p:nvGraphicFramePr>
        <p:xfrm>
          <a:off x="5029200" y="2613890"/>
          <a:ext cx="15240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6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길이 </a:t>
                      </a:r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20</a:t>
                      </a:r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의 배열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148049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291643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0916361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435746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60949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9E45C9E8-4C23-AB8F-94F2-3DCAA1A8C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094599"/>
              </p:ext>
            </p:extLst>
          </p:nvPr>
        </p:nvGraphicFramePr>
        <p:xfrm>
          <a:off x="6553200" y="3390900"/>
          <a:ext cx="15240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06315507"/>
                    </a:ext>
                  </a:extLst>
                </a:gridCol>
              </a:tblGrid>
              <a:tr h="25284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318626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510443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6506418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30708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204216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262611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946866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185585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533048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0752023"/>
                  </a:ext>
                </a:extLst>
              </a:tr>
            </a:tbl>
          </a:graphicData>
        </a:graphic>
      </p:graphicFrame>
      <p:grpSp>
        <p:nvGrpSpPr>
          <p:cNvPr id="21" name="그룹 1008">
            <a:extLst>
              <a:ext uri="{FF2B5EF4-FFF2-40B4-BE49-F238E27FC236}">
                <a16:creationId xmlns:a16="http://schemas.microsoft.com/office/drawing/2014/main" id="{564F3807-5351-BD32-10C3-68E75753D7E6}"/>
              </a:ext>
            </a:extLst>
          </p:cNvPr>
          <p:cNvGrpSpPr/>
          <p:nvPr/>
        </p:nvGrpSpPr>
        <p:grpSpPr>
          <a:xfrm>
            <a:off x="8974002" y="5229841"/>
            <a:ext cx="720996" cy="587007"/>
            <a:chOff x="9011713" y="5350533"/>
            <a:chExt cx="720996" cy="587007"/>
          </a:xfrm>
        </p:grpSpPr>
        <p:grpSp>
          <p:nvGrpSpPr>
            <p:cNvPr id="22" name="그룹 1009">
              <a:extLst>
                <a:ext uri="{FF2B5EF4-FFF2-40B4-BE49-F238E27FC236}">
                  <a16:creationId xmlns:a16="http://schemas.microsoft.com/office/drawing/2014/main" id="{E6E24158-EE46-A602-D5BD-EF8D3F46F71F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7" name="Object 29">
                <a:extLst>
                  <a:ext uri="{FF2B5EF4-FFF2-40B4-BE49-F238E27FC236}">
                    <a16:creationId xmlns:a16="http://schemas.microsoft.com/office/drawing/2014/main" id="{2F2E6DA3-D569-75EA-F65D-A9907E1703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3" name="그룹 1010">
              <a:extLst>
                <a:ext uri="{FF2B5EF4-FFF2-40B4-BE49-F238E27FC236}">
                  <a16:creationId xmlns:a16="http://schemas.microsoft.com/office/drawing/2014/main" id="{54FBF0F9-1868-353E-F8BE-56B293D992C2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6" name="Object 32">
                <a:extLst>
                  <a:ext uri="{FF2B5EF4-FFF2-40B4-BE49-F238E27FC236}">
                    <a16:creationId xmlns:a16="http://schemas.microsoft.com/office/drawing/2014/main" id="{CA072B08-88D6-908C-2FE4-B837FF4926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4" name="그룹 1011">
              <a:extLst>
                <a:ext uri="{FF2B5EF4-FFF2-40B4-BE49-F238E27FC236}">
                  <a16:creationId xmlns:a16="http://schemas.microsoft.com/office/drawing/2014/main" id="{03C024DF-2FB3-E7FE-A72A-DBA81B3A1A76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5" name="Object 35">
                <a:extLst>
                  <a:ext uri="{FF2B5EF4-FFF2-40B4-BE49-F238E27FC236}">
                    <a16:creationId xmlns:a16="http://schemas.microsoft.com/office/drawing/2014/main" id="{847F706C-8293-3933-3F00-BD75BBF22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D7DC0DA-4FC6-9799-FC05-98B2F01B1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197842"/>
              </p:ext>
            </p:extLst>
          </p:nvPr>
        </p:nvGraphicFramePr>
        <p:xfrm>
          <a:off x="9982200" y="2613890"/>
          <a:ext cx="15240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6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길이 </a:t>
                      </a:r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30</a:t>
                      </a:r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의 배열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148049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291643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0916361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435746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60949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9EE03494-82D4-38B4-A597-F7DCC6166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319050"/>
              </p:ext>
            </p:extLst>
          </p:nvPr>
        </p:nvGraphicFramePr>
        <p:xfrm>
          <a:off x="11506200" y="3390900"/>
          <a:ext cx="15240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06315507"/>
                    </a:ext>
                  </a:extLst>
                </a:gridCol>
              </a:tblGrid>
              <a:tr h="25284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318626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510443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6506418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30708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204216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262611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946866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185585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533048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0752023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641E28E2-E3D5-4B73-B7E3-205229998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375204"/>
              </p:ext>
            </p:extLst>
          </p:nvPr>
        </p:nvGraphicFramePr>
        <p:xfrm>
          <a:off x="13030200" y="3390900"/>
          <a:ext cx="15240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06315507"/>
                    </a:ext>
                  </a:extLst>
                </a:gridCol>
              </a:tblGrid>
              <a:tr h="25284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318626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510443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6506418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30708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204216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262611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946866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185585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533048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075202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EC1750CE-E1FA-3156-C7FE-0873A3DD910F}"/>
              </a:ext>
            </a:extLst>
          </p:cNvPr>
          <p:cNvSpPr txBox="1"/>
          <p:nvPr/>
        </p:nvSpPr>
        <p:spPr>
          <a:xfrm>
            <a:off x="7766147" y="1588793"/>
            <a:ext cx="3911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21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번째 데이터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</a:t>
            </a:r>
            <a:endParaRPr lang="ko-KR" altLang="en-US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8E2CAB-9298-1A90-E8D8-C7882AEFA26C}"/>
              </a:ext>
            </a:extLst>
          </p:cNvPr>
          <p:cNvSpPr txBox="1"/>
          <p:nvPr/>
        </p:nvSpPr>
        <p:spPr>
          <a:xfrm>
            <a:off x="2400300" y="8976015"/>
            <a:ext cx="1482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데이터의 양에 따라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capacity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정해야 한다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3C9DE4-9203-E164-182B-8AAEDFA54154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ArrayList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 성능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심화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84D53E2-23E4-272D-0CCE-BF2337303805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7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39800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36791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695700"/>
            <a:ext cx="11615174" cy="1219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915400" y="4762500"/>
            <a:ext cx="304800" cy="12536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800600" y="6063342"/>
            <a:ext cx="11615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생성자의 매개변수로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capacity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지정할수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2BB85-17DB-DE20-DAFB-5741A701807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ArrayList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 성능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심화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2DC50D-1C75-3937-67D6-D7D30394D79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32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5943600" y="2034789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5753100" y="6515100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LinkedList</a:t>
            </a:r>
          </a:p>
        </p:txBody>
      </p:sp>
      <p:grpSp>
        <p:nvGrpSpPr>
          <p:cNvPr id="8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2590800" y="2963734"/>
            <a:ext cx="2590800" cy="976055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2971800" y="3166934"/>
            <a:ext cx="195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0x0001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1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5181600" y="2963734"/>
            <a:ext cx="2590800" cy="976055"/>
            <a:chOff x="2803727" y="4828571"/>
            <a:chExt cx="3393622" cy="1114286"/>
          </a:xfrm>
        </p:grpSpPr>
        <p:pic>
          <p:nvPicPr>
            <p:cNvPr id="12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5562600" y="3166934"/>
            <a:ext cx="195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0x0002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4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7772400" y="2949189"/>
            <a:ext cx="2590800" cy="976055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153400" y="3152389"/>
            <a:ext cx="195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0x0003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363200" y="2949189"/>
            <a:ext cx="2590800" cy="976055"/>
            <a:chOff x="2803727" y="4828571"/>
            <a:chExt cx="3393622" cy="1114286"/>
          </a:xfrm>
        </p:grpSpPr>
        <p:pic>
          <p:nvPicPr>
            <p:cNvPr id="18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744200" y="3152389"/>
            <a:ext cx="195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0x0004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6538469" y="3751709"/>
            <a:ext cx="1135634" cy="6759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772400" y="4247971"/>
            <a:ext cx="6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중간 삭제시 뒤의 요소들을 앞으로 당기는 작업을 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26" name="Picture 2" descr="n개의 노드를 가지고 연결된 리스트의 표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92" y="7459502"/>
            <a:ext cx="11873374" cy="257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LinkedList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연속되지 않은 공간에 데이터를 할당하여 앞뒤로 링크 시켜 놓음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0856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525369"/>
            <a:ext cx="11385698" cy="5715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772400" y="2211169"/>
            <a:ext cx="1219200" cy="609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991600" y="2668369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이역시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상속받아 구현한 클래스 이기에 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사용법이 똑같다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590800" y="8916769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다형성을 습관화 하자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LinkedList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912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5410200" y="2026106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VS </a:t>
            </a:r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LinkedList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15"/>
          <p:cNvGrpSpPr/>
          <p:nvPr/>
        </p:nvGrpSpPr>
        <p:grpSpPr>
          <a:xfrm>
            <a:off x="2011952" y="5295900"/>
            <a:ext cx="121648" cy="121648"/>
            <a:chOff x="2538912" y="5995179"/>
            <a:chExt cx="121648" cy="121648"/>
          </a:xfrm>
        </p:grpSpPr>
        <p:pic>
          <p:nvPicPr>
            <p:cNvPr id="7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8" name="그룹 1016"/>
          <p:cNvGrpSpPr/>
          <p:nvPr/>
        </p:nvGrpSpPr>
        <p:grpSpPr>
          <a:xfrm>
            <a:off x="2011952" y="6155533"/>
            <a:ext cx="121648" cy="121648"/>
            <a:chOff x="2538912" y="6854812"/>
            <a:chExt cx="121648" cy="121648"/>
          </a:xfrm>
        </p:grpSpPr>
        <p:pic>
          <p:nvPicPr>
            <p:cNvPr id="9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10" name="그룹 1017"/>
          <p:cNvGrpSpPr/>
          <p:nvPr/>
        </p:nvGrpSpPr>
        <p:grpSpPr>
          <a:xfrm>
            <a:off x="2011952" y="7015167"/>
            <a:ext cx="121648" cy="121648"/>
            <a:chOff x="2538912" y="7714446"/>
            <a:chExt cx="121648" cy="121648"/>
          </a:xfrm>
        </p:grpSpPr>
        <p:pic>
          <p:nvPicPr>
            <p:cNvPr id="11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14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15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6" name="그룹 1029"/>
          <p:cNvGrpSpPr/>
          <p:nvPr/>
        </p:nvGrpSpPr>
        <p:grpSpPr>
          <a:xfrm>
            <a:off x="10622335" y="5219700"/>
            <a:ext cx="121648" cy="121648"/>
            <a:chOff x="10622335" y="6002381"/>
            <a:chExt cx="121648" cy="121648"/>
          </a:xfrm>
        </p:grpSpPr>
        <p:pic>
          <p:nvPicPr>
            <p:cNvPr id="17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18" name="그룹 1030"/>
          <p:cNvGrpSpPr/>
          <p:nvPr/>
        </p:nvGrpSpPr>
        <p:grpSpPr>
          <a:xfrm>
            <a:off x="10622335" y="6079334"/>
            <a:ext cx="121648" cy="121648"/>
            <a:chOff x="10622335" y="6862015"/>
            <a:chExt cx="121648" cy="121648"/>
          </a:xfrm>
        </p:grpSpPr>
        <p:pic>
          <p:nvPicPr>
            <p:cNvPr id="19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20" name="그룹 1031"/>
          <p:cNvGrpSpPr/>
          <p:nvPr/>
        </p:nvGrpSpPr>
        <p:grpSpPr>
          <a:xfrm>
            <a:off x="10622335" y="6938967"/>
            <a:ext cx="121648" cy="121648"/>
            <a:chOff x="10622335" y="7721648"/>
            <a:chExt cx="121648" cy="121648"/>
          </a:xfrm>
        </p:grpSpPr>
        <p:pic>
          <p:nvPicPr>
            <p:cNvPr id="21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24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25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26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27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8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362200" y="4947015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연속된 공간을 할당하고 서로의 주소를 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보관할 변수를 사용하지 않아 메모리가 절약된다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125200" y="4941225"/>
            <a:ext cx="6744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서로의 주소를 가지고 있어야 하기에 메모리를 상대적으로 많이 차지 않다</a:t>
            </a: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362200" y="5912703"/>
            <a:ext cx="6744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요소의 </a:t>
            </a:r>
            <a:r>
              <a:rPr lang="ko-KR" alt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가장뒤에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값이 추가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삭제  되는 경우에 빠르다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190017" y="5924700"/>
            <a:ext cx="648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요소의 중간에 추가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삭제시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빠르다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398363" y="6861949"/>
            <a:ext cx="4231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요소의 접근시간이 빠르다</a:t>
            </a: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172983" y="6829783"/>
            <a:ext cx="4231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요소의 접근시간이 느리다</a:t>
            </a: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352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search.pstatic.net/common/?src=http%3A%2F%2Fblogfiles.naver.net%2FMjAyMjExMThfODAg%2FMDAxNjY4NzU1NzUzMTgy.IufyU8flFlViE7MlhP4NK5M8FUFGYLVHkSXVS86iCi4g.Q6Q3kUWEZ979zGEeiSJMQZlSJKji4_VA3cReb580LZ4g.PNG.wjddkfla20%2Fimage.pn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086100"/>
            <a:ext cx="5867400" cy="595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Stack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후입선출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나중에 들어간것이 먼저 나온다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방식의 자료 구조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4118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38300"/>
            <a:ext cx="12847484" cy="457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Stack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예제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3441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earch.pstatic.net/common/?src=http%3A%2F%2Fblogfiles.naver.net%2FMjAyMjEwMjNfOTcg%2FMDAxNjY2NTMxMjkzMjc1.1OyRT3SEMB1DlOQpHWkIH7Kfl_ALhzFZM-dtZYFjOjkg.SMgQ79qi7PLMcJBUwJfkJQNDNKIsTaBRfUJ2mcvsg8Qg.PNG.cjy2103%2Fimage.pn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857500"/>
            <a:ext cx="10566397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Queue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선입선출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먼저들어간것이 먼저 나온다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방식의 자료구조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86552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868" y="2503540"/>
            <a:ext cx="9241332" cy="4876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868" y="8066139"/>
            <a:ext cx="1676400" cy="16493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Queue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예제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7144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971800" y="168024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Stack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276600" y="2781300"/>
            <a:ext cx="1501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뒤에 들어간 요소에서 지속적으로 추가 삭제가 일어난다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276600" y="3521214"/>
            <a:ext cx="1280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구현하는것이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적합하다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743200" y="53721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Queue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276600" y="6416814"/>
            <a:ext cx="1501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먼저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들어간것이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먼저 삭제된다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만들면 뒤에 있는 요소들이 전부 이동해야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LinkedList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구현하는것이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적합하다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76059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091453" y="1541898"/>
            <a:ext cx="1607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구현하고 요소들의 값이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중복되지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3086100"/>
            <a:ext cx="5576250" cy="33055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599" y="7001210"/>
            <a:ext cx="2417379" cy="152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HashSet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45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4285343" y="9341703"/>
            <a:ext cx="12442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상태를 상수로써 표현했다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7C8C6-3A3D-9643-8BB3-4AB0020AF00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상태 플래그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E366EBA-2E9D-AED8-33E9-609A5D275EF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0C133370-ABFA-95FF-52E3-8F999A7C9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" y="1265969"/>
            <a:ext cx="8078627" cy="804852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80A514B-2D2A-F5A6-0237-7FA299291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1083817"/>
            <a:ext cx="8650065" cy="637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325" y="1449169"/>
            <a:ext cx="8510716" cy="4419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325" y="6554569"/>
            <a:ext cx="15361920" cy="1676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286000" y="9373969"/>
            <a:ext cx="13547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랜덤한 숫자를 중복되지 않게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25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뽑는다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HashSet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예제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0991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D5E085-4EAF-E243-DB6D-87B2E1EB9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83515"/>
            <a:ext cx="14343684" cy="668898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86400" y="5455985"/>
            <a:ext cx="3124200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686800" y="5455985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검색 속도가 빠르다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HashMap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684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Map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구현하고 중복되지 않는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Key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Value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이루어져 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72F68F-4EE3-2374-FDBB-6CC6E79CC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7688" y="1947092"/>
            <a:ext cx="7290312" cy="266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017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06CDE5-E9FE-621B-8450-92DC16C1E840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HashMap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심화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CF9FF8-09FE-4C83-5BA0-B60AB67BC520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B779CC9-1024-75D9-6181-5201451F1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2010923"/>
            <a:ext cx="7773687" cy="48851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7DB58D-A831-43C8-2D43-566D2FD2315C}"/>
              </a:ext>
            </a:extLst>
          </p:cNvPr>
          <p:cNvSpPr txBox="1"/>
          <p:nvPr/>
        </p:nvSpPr>
        <p:spPr>
          <a:xfrm>
            <a:off x="762000" y="1201111"/>
            <a:ext cx="1684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없는 키 값을 찾으면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86EAE25-601D-C4FB-7AD4-B5DA7F351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4305300"/>
            <a:ext cx="3739662" cy="22098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7FA20C5-9AAF-DB6E-A726-4102652785C0}"/>
              </a:ext>
            </a:extLst>
          </p:cNvPr>
          <p:cNvCxnSpPr>
            <a:cxnSpLocks/>
          </p:cNvCxnSpPr>
          <p:nvPr/>
        </p:nvCxnSpPr>
        <p:spPr>
          <a:xfrm>
            <a:off x="7086600" y="5753100"/>
            <a:ext cx="2819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9CF0E7-34B2-B47F-12A5-8324B6F69D97}"/>
              </a:ext>
            </a:extLst>
          </p:cNvPr>
          <p:cNvSpPr txBox="1"/>
          <p:nvPr/>
        </p:nvSpPr>
        <p:spPr>
          <a:xfrm>
            <a:off x="6705600" y="5988735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없는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키값은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반환된다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18590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2ACBF8-2B7A-2B0C-78F8-550C8CC256E4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HashMap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심화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12FF8C5-EACB-80D5-9340-CDBC9E88F74A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8F7A7A87-1F93-CA9A-712E-F03B06317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81100"/>
            <a:ext cx="10907037" cy="48768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11A56D4-D2E8-EDCA-8BCC-00CE375D5036}"/>
              </a:ext>
            </a:extLst>
          </p:cNvPr>
          <p:cNvCxnSpPr>
            <a:cxnSpLocks/>
          </p:cNvCxnSpPr>
          <p:nvPr/>
        </p:nvCxnSpPr>
        <p:spPr>
          <a:xfrm>
            <a:off x="9677400" y="570004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17A819-7E1F-D14B-044D-01C00FA1B361}"/>
              </a:ext>
            </a:extLst>
          </p:cNvPr>
          <p:cNvSpPr/>
          <p:nvPr/>
        </p:nvSpPr>
        <p:spPr>
          <a:xfrm>
            <a:off x="4267200" y="5395240"/>
            <a:ext cx="5410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A9E5AB-115B-80E2-907E-7B820EB23866}"/>
              </a:ext>
            </a:extLst>
          </p:cNvPr>
          <p:cNvSpPr txBox="1"/>
          <p:nvPr/>
        </p:nvSpPr>
        <p:spPr>
          <a:xfrm>
            <a:off x="291352" y="8743141"/>
            <a:ext cx="179832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null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반환되고 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Integer -&gt; int 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자동형변환을 시도하나 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null 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이기에 예외가 발생한다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90C1BE-CF9B-F7CD-F8B3-79015390BA59}"/>
              </a:ext>
            </a:extLst>
          </p:cNvPr>
          <p:cNvSpPr txBox="1"/>
          <p:nvPr/>
        </p:nvSpPr>
        <p:spPr>
          <a:xfrm>
            <a:off x="11049000" y="4822877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가질 수 없는 타입으로 변환되어야 한다면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791D74F-AFDF-4E58-05A3-E48704551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6519620"/>
            <a:ext cx="17541931" cy="19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8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2489A5-03D3-21CF-3A16-92A1887F1A48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HashMap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심화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E0B9D69-4CCE-4B5F-6839-C01D57F22DD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058EB85F-134C-A3E6-EC40-5A5EF815B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22419"/>
            <a:ext cx="11813909" cy="4659281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AAFF64A-33C4-DB04-7D8A-03AB187F2C1D}"/>
              </a:ext>
            </a:extLst>
          </p:cNvPr>
          <p:cNvCxnSpPr>
            <a:cxnSpLocks/>
          </p:cNvCxnSpPr>
          <p:nvPr/>
        </p:nvCxnSpPr>
        <p:spPr>
          <a:xfrm>
            <a:off x="8458200" y="5715391"/>
            <a:ext cx="304800" cy="14855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8D982E-E0BB-A1C5-B3EA-0B4133B8974E}"/>
              </a:ext>
            </a:extLst>
          </p:cNvPr>
          <p:cNvSpPr/>
          <p:nvPr/>
        </p:nvSpPr>
        <p:spPr>
          <a:xfrm>
            <a:off x="4267200" y="5258191"/>
            <a:ext cx="8153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1A1A30-4E63-DA50-CF34-8719A5461EDE}"/>
              </a:ext>
            </a:extLst>
          </p:cNvPr>
          <p:cNvSpPr txBox="1"/>
          <p:nvPr/>
        </p:nvSpPr>
        <p:spPr>
          <a:xfrm>
            <a:off x="1981200" y="7200900"/>
            <a:ext cx="1325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경우 기본값을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설정할수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있는 메서드를 제공 해준다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2193E6-A17E-4351-DA21-587AF8D5224A}"/>
              </a:ext>
            </a:extLst>
          </p:cNvPr>
          <p:cNvSpPr txBox="1"/>
          <p:nvPr/>
        </p:nvSpPr>
        <p:spPr>
          <a:xfrm>
            <a:off x="457200" y="8364416"/>
            <a:ext cx="1798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문이나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삼항연산자를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이용해 처리해도 되나 코드가 길어지니 제공해주는 메서드를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활용하는게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좋다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970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62000" y="1333500"/>
            <a:ext cx="1600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사용하여 도서의 제목과 저자를 관리하는 프로그램을 만들어 보자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 도서는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Book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의 객체로 관리된다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28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제목과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저자 데이터가 있는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Book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여러 개를 넣어두고 특정 저자의 책들만 출력해보자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Book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 예시를 보고 이외에 필요한 메서드나 생성자를 적절하게 만들어보자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String title , String author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168800"/>
            <a:ext cx="8740438" cy="44196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5676900"/>
            <a:ext cx="7504011" cy="256401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srcRect t="51724" r="2357"/>
          <a:stretch/>
        </p:blipFill>
        <p:spPr>
          <a:xfrm>
            <a:off x="914400" y="7505700"/>
            <a:ext cx="85344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141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28900"/>
            <a:ext cx="8740438" cy="441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399" y="2400300"/>
            <a:ext cx="7535299" cy="6705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762000" y="1638300"/>
            <a:ext cx="16078200" cy="746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10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0506EC-4742-2FEB-BC59-036028615700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146D791-0090-A7F9-6435-5DBAAF4B3B8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82C61C-B1F0-4416-224F-12CC8CC82D52}"/>
              </a:ext>
            </a:extLst>
          </p:cNvPr>
          <p:cNvSpPr/>
          <p:nvPr/>
        </p:nvSpPr>
        <p:spPr>
          <a:xfrm>
            <a:off x="762000" y="1333500"/>
            <a:ext cx="1600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WordCount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만든후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HashMap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이용하여 단어별로 몇 개가 있는지 카운트하는 기능을 만들어보자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C523A4-F1A9-62E2-1362-8ED7A9A96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2781300"/>
            <a:ext cx="9151391" cy="6172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FA0DF4-2E60-60C9-C8BE-84852196C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600" y="2772229"/>
            <a:ext cx="5029200" cy="404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644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929B12-9F88-BBE7-EAE2-04E35225B929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D939C0-392E-CF13-2B38-73EA568E596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339F559-23FC-9FAD-C214-C39CCCC52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51019"/>
            <a:ext cx="12353107" cy="862168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BF8DC0F-80D4-7DBC-06AE-8699E24078A6}"/>
              </a:ext>
            </a:extLst>
          </p:cNvPr>
          <p:cNvSpPr/>
          <p:nvPr/>
        </p:nvSpPr>
        <p:spPr>
          <a:xfrm>
            <a:off x="533400" y="1409700"/>
            <a:ext cx="16078200" cy="853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06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3600" y="4603107"/>
            <a:ext cx="1647413" cy="21697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170700"/>
            <a:ext cx="11366517" cy="5137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838200" y="1257300"/>
            <a:ext cx="15925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제네릭을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활용하여 나만의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MyStack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자료구조를 만들자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void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push(T value), T pop() 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구현하자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 실질적으로 데이터는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관리하자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push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내부는 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사용하여 요소를 추가한다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19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334817E-5EB9-6256-2C02-D6B805B09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185" y="1866900"/>
            <a:ext cx="7899215" cy="5764292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379343" y="492914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753600" y="4437428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의도하지 않은 값을 넣는다면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D5F521-55F4-8A43-2A44-1BC587A42483}"/>
              </a:ext>
            </a:extLst>
          </p:cNvPr>
          <p:cNvSpPr txBox="1"/>
          <p:nvPr/>
        </p:nvSpPr>
        <p:spPr>
          <a:xfrm>
            <a:off x="2717800" y="7734300"/>
            <a:ext cx="1356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클래스를 만든 사람은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STATE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플래그와 관련된 값 외에는 고려하지 않았다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42836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181100"/>
            <a:ext cx="10778905" cy="84392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1295400" y="1181100"/>
            <a:ext cx="15240000" cy="876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71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4364958" y="5254704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38300"/>
            <a:ext cx="6905625" cy="6148702"/>
          </a:xfrm>
          <a:prstGeom prst="rect">
            <a:avLst/>
          </a:prstGeom>
        </p:spPr>
      </p:pic>
      <p:pic>
        <p:nvPicPr>
          <p:cNvPr id="5122" name="Picture 2" descr="https://search.pstatic.net/common/?src=http%3A%2F%2Fblogfiles.naver.net%2FMjAyMTA3MTNfMTM1%2FMDAxNjI2MTA2NTM5OTEy.eDrzGvfpbzbPMYEy_w5gFPmQY7gTf-Xa_4Z0h5v9i5kg.F9BraMd7SEyYdRM3LVQfHvUYv5ZeF_XqUmrogYaRj04g.JPEG.yadomii%2F%25B8%25DE%25B8%25F0%25B8%25AE_%25BF%25B5%25BF%25AA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1638300"/>
            <a:ext cx="5181600" cy="632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392702" y="8496300"/>
            <a:ext cx="1074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실행되고 있는 프로그램이다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프로세스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556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800100"/>
            <a:ext cx="12768720" cy="510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057400" y="7658100"/>
            <a:ext cx="1074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메모장을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띄워 놨다면 메모장 프로세스가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개가 돌고 있는것이다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0855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371600" y="1283612"/>
            <a:ext cx="1310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프로세스 내부에서의 실행흐름 단위이다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프로세스는 최소한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개이상의 쓰레드를 가진다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6705600" y="2883812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프로세스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10200" y="4331612"/>
            <a:ext cx="0" cy="3505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419600" y="798814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실행흐름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(main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971800" y="9249370"/>
            <a:ext cx="1485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이미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쓰레드를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사용하고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있었던것이다</a:t>
            </a:r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쓰레드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6CAF3-DC6C-B6AA-4792-C6208AE7E3A8}"/>
              </a:ext>
            </a:extLst>
          </p:cNvPr>
          <p:cNvGrpSpPr/>
          <p:nvPr/>
        </p:nvGrpSpPr>
        <p:grpSpPr>
          <a:xfrm>
            <a:off x="4419600" y="3705242"/>
            <a:ext cx="8153400" cy="5172058"/>
            <a:chOff x="3276600" y="5735258"/>
            <a:chExt cx="2748642" cy="950084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9F463382-2AC7-661B-5D34-9D2544476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3B511E2-C932-21F7-192A-947F0C0217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1647DCD-A9D1-C654-1BB2-226DF92490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01369CA3-179C-C166-B2BD-6B0CDE71C8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B90F74BC-23AB-77B4-57D9-29BF80F36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4305300"/>
            <a:ext cx="6603923" cy="310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905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6799091" y="240895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프로세스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103391" y="3844593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112791" y="7160662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실행흐름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046991" y="3844593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23091" y="7194686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실행흐름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다중쓰레드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5189E33-B659-285E-5627-BB9B7A7B6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637" y="3839448"/>
            <a:ext cx="5551277" cy="260810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CDEC69F-7922-B54C-746A-E79BDCB7E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8152" y="3873866"/>
            <a:ext cx="5551277" cy="2608104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316585E9-B159-ED24-28D2-4BFD5E9F4AF5}"/>
              </a:ext>
            </a:extLst>
          </p:cNvPr>
          <p:cNvGrpSpPr/>
          <p:nvPr/>
        </p:nvGrpSpPr>
        <p:grpSpPr>
          <a:xfrm>
            <a:off x="1919366" y="3249782"/>
            <a:ext cx="12939634" cy="5028997"/>
            <a:chOff x="3276600" y="5735258"/>
            <a:chExt cx="2748642" cy="950084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6780D11A-859B-DCE1-2366-4A8ADECA2C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52E3864-0B78-C928-A03A-520ACA16F8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0368D405-26E3-D039-B3CE-1B9A3644F7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A08BE37F-2C43-35F6-9712-0BFCEB9E1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99780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409700"/>
            <a:ext cx="9065941" cy="36576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829800" y="4381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125200" y="40767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서버와의 통신으로 행이 걸린다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5495605" y="5362895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81800" y="5428289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서버로 부터 응답을 받은후 진행된다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057400" y="1625484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66800" y="4941553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실행흐름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033587" y="6291649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42987" y="9607718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실행흐름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91B99D-04E9-20E7-3A81-1BF69A801228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다중쓰레드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C9BFDF9-F2E4-21D1-9596-53F07849F7D0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8988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526715"/>
            <a:ext cx="8305800" cy="6386968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05200" y="952500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5814" y="2705100"/>
            <a:ext cx="2543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단일쓰레드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05200" y="3924300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557713" y="3876675"/>
            <a:ext cx="14287" cy="2943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8575" y="7054322"/>
            <a:ext cx="4086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서버의 응답과 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상관없이 진행할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코드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3503939" y="3924300"/>
            <a:ext cx="1144261" cy="0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09627" y="3887569"/>
            <a:ext cx="2543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멀티쓰레드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6743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981200" y="1145322"/>
            <a:ext cx="1310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1.Thread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상속 받는 방법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Runnable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구현하는 방법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373" y="2468760"/>
            <a:ext cx="9013427" cy="427494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6" y="2478285"/>
            <a:ext cx="9133006" cy="426541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753224"/>
            <a:ext cx="2971800" cy="340440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399" y="6753224"/>
            <a:ext cx="3636245" cy="340440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7200" y="6819900"/>
            <a:ext cx="2667000" cy="3344801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5029200" y="4000500"/>
            <a:ext cx="5257800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062537" y="4714651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430000" y="4587865"/>
            <a:ext cx="0" cy="1546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887200" y="4587865"/>
            <a:ext cx="267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메인쓰레드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648200" y="4152900"/>
            <a:ext cx="0" cy="1546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쓰레드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73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09700"/>
            <a:ext cx="9953113" cy="3276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5219700"/>
            <a:ext cx="10289865" cy="1524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419713" y="3314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715112" y="3009900"/>
            <a:ext cx="7725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실행되는 코드이다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Runnable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 구현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E70507EF-C421-5124-0B98-03BF6D92A76A}"/>
              </a:ext>
            </a:extLst>
          </p:cNvPr>
          <p:cNvCxnSpPr>
            <a:cxnSpLocks/>
          </p:cNvCxnSpPr>
          <p:nvPr/>
        </p:nvCxnSpPr>
        <p:spPr>
          <a:xfrm>
            <a:off x="6324600" y="6190829"/>
            <a:ext cx="3980543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968B51-0011-1892-33AF-DD8BAD0D00DB}"/>
              </a:ext>
            </a:extLst>
          </p:cNvPr>
          <p:cNvSpPr/>
          <p:nvPr/>
        </p:nvSpPr>
        <p:spPr>
          <a:xfrm>
            <a:off x="4267200" y="5676900"/>
            <a:ext cx="2057400" cy="5139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2FB21-6127-8952-DEE9-9933669080E0}"/>
              </a:ext>
            </a:extLst>
          </p:cNvPr>
          <p:cNvSpPr txBox="1"/>
          <p:nvPr/>
        </p:nvSpPr>
        <p:spPr>
          <a:xfrm>
            <a:off x="10305143" y="6050401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Runnable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 객체를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Thread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생성자로 넘겨준다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88AA16-B8C5-CBF0-D697-B77034FBA8B2}"/>
              </a:ext>
            </a:extLst>
          </p:cNvPr>
          <p:cNvSpPr txBox="1"/>
          <p:nvPr/>
        </p:nvSpPr>
        <p:spPr>
          <a:xfrm>
            <a:off x="290286" y="8783927"/>
            <a:ext cx="18018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결국 어떤 방법이든 쓰레드 객체로 만들어 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start() 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메서드로 쓰레드 실행을 한다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73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209800" y="800100"/>
            <a:ext cx="18064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state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막고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로만 값을 넣게 하고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필터링하면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6510" y="8115300"/>
            <a:ext cx="17606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상태가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늘어날때마다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수정해야 하고 별로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좋아보이지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않는다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그리고 매개변수가 그냥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이니 사용자입장에서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뭘넣어야할지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직관적이지 않다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60EF5D9-25E2-25DC-297C-A2FEEF95D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100" y="1507986"/>
            <a:ext cx="8024606" cy="597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9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667000" y="3924300"/>
            <a:ext cx="1470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그런데 우리가 구현한건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메서드인데 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호출해서 쓰레드를 시작할까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A42DC1-176E-DF4B-9FFF-337350E0F3D0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쓰레드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심화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7C28B7F-E972-97A4-9940-E5D4480F2450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0351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14554201" y="4569893"/>
            <a:ext cx="2743201" cy="3428999"/>
            <a:chOff x="10820399" y="2095501"/>
            <a:chExt cx="4343400" cy="5248129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4690892" y="7270355"/>
            <a:ext cx="2454109" cy="652338"/>
            <a:chOff x="2803727" y="4828571"/>
            <a:chExt cx="3393622" cy="1114286"/>
          </a:xfrm>
        </p:grpSpPr>
        <p:pic>
          <p:nvPicPr>
            <p:cNvPr id="32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5071893" y="7305073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3815034"/>
            <a:ext cx="7569585" cy="3948114"/>
          </a:xfrm>
          <a:prstGeom prst="rect">
            <a:avLst/>
          </a:prstGeom>
        </p:spPr>
      </p:pic>
      <p:grpSp>
        <p:nvGrpSpPr>
          <p:cNvPr id="36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4706601" y="6508355"/>
            <a:ext cx="2454109" cy="652338"/>
            <a:chOff x="2803727" y="4828571"/>
            <a:chExt cx="3393622" cy="1114286"/>
          </a:xfrm>
        </p:grpSpPr>
        <p:pic>
          <p:nvPicPr>
            <p:cNvPr id="37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5087602" y="6543073"/>
            <a:ext cx="2454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setItem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</p:txBody>
      </p:sp>
      <p:grpSp>
        <p:nvGrpSpPr>
          <p:cNvPr id="39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4630401" y="5712893"/>
            <a:ext cx="2454109" cy="652338"/>
            <a:chOff x="2803727" y="4828571"/>
            <a:chExt cx="3393622" cy="1114286"/>
          </a:xfrm>
        </p:grpSpPr>
        <p:pic>
          <p:nvPicPr>
            <p:cNvPr id="40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5011402" y="5747611"/>
            <a:ext cx="1912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getItem()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2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4730413" y="6508355"/>
            <a:ext cx="2454109" cy="652338"/>
            <a:chOff x="2803727" y="4828571"/>
            <a:chExt cx="3393622" cy="1114286"/>
          </a:xfrm>
        </p:grpSpPr>
        <p:pic>
          <p:nvPicPr>
            <p:cNvPr id="43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5111413" y="6543073"/>
            <a:ext cx="2643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println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</p:txBody>
      </p:sp>
      <p:pic>
        <p:nvPicPr>
          <p:cNvPr id="45" name="Picture 2" descr="https://search.pstatic.net/common/?src=http%3A%2F%2Fblogfiles.naver.net%2FMjAyMTA3MTNfMTM1%2FMDAxNjI2MTA2NTM5OTEy.eDrzGvfpbzbPMYEy_w5gFPmQY7gTf-Xa_4Z0h5v9i5kg.F9BraMd7SEyYdRM3LVQfHvUYv5ZeF_XqUmrogYaRj04g.JPEG.yadomii%2F%25B8%25DE%25B8%25F0%25B8%25AE_%25BF%25B5%25BF%25AA.jpg&amp;type=sc960_8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693" y="2624682"/>
            <a:ext cx="5181600" cy="632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1734801" y="6365231"/>
            <a:ext cx="2667000" cy="1633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6BE7737-7135-8474-C33B-46ECCF3D5A6C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쓰레드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심화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D6B241-4395-1AA9-E765-9A3C4509A580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49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/>
      <p:bldP spid="38" grpId="1"/>
      <p:bldP spid="41" grpId="0"/>
      <p:bldP spid="41" grpId="1"/>
      <p:bldP spid="44" grpId="0"/>
      <p:bldP spid="44" grpId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301667"/>
            <a:ext cx="8003313" cy="3360766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8610600" y="4552771"/>
            <a:ext cx="2743201" cy="3428999"/>
            <a:chOff x="10820399" y="2095501"/>
            <a:chExt cx="4343400" cy="5248129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783721" y="7053342"/>
            <a:ext cx="2454109" cy="652338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164722" y="7088060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763000" y="6110233"/>
            <a:ext cx="2454109" cy="652338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144001" y="6144951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3258800" y="4589235"/>
            <a:ext cx="2743201" cy="3428999"/>
            <a:chOff x="10820399" y="2095501"/>
            <a:chExt cx="4343400" cy="524812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3403346" y="7088060"/>
            <a:ext cx="2454109" cy="652338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079622" y="7122778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2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563535" y="1714017"/>
            <a:ext cx="5679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1341244" y="1890918"/>
            <a:ext cx="4099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 스케줄러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3403346" y="2857500"/>
            <a:ext cx="1074654" cy="40574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754912" y="9124771"/>
            <a:ext cx="13027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메인쓰레드에서 실행되며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서브쓰레드에서 실행시키기 위해 직접호출하지 않는다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F04BB2-A3B2-5042-D97E-B4BF4BFDBC36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쓰레드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심화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9154205-58A2-EB1F-E67C-23C71958BA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49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24" grpId="0"/>
      <p:bldP spid="2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667000" y="4000500"/>
            <a:ext cx="1470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말고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직접 실행하면 어떻게 될까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4579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04900"/>
            <a:ext cx="9598231" cy="4038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5219700"/>
            <a:ext cx="1828800" cy="5063207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2420600" y="3505200"/>
            <a:ext cx="2743201" cy="3428999"/>
            <a:chOff x="10820399" y="2095501"/>
            <a:chExt cx="4343400" cy="524812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2593721" y="6005771"/>
            <a:ext cx="2454109" cy="652338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974722" y="6040489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3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2573000" y="5062662"/>
            <a:ext cx="2454109" cy="652338"/>
            <a:chOff x="2803727" y="4828571"/>
            <a:chExt cx="3393622" cy="1114286"/>
          </a:xfrm>
        </p:grpSpPr>
        <p:pic>
          <p:nvPicPr>
            <p:cNvPr id="14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954001" y="5097380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507513" y="8565059"/>
            <a:ext cx="13027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</a:t>
            </a:r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쓰레드에서 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 </a:t>
            </a:r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호출한것이다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A1B1B9-1AB8-E87C-6463-BB888CBC2472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쓰레드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심화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1AA7EDD-F854-5DC8-7B3C-C1A49F134E1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9902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057400" y="1943100"/>
            <a:ext cx="1485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OS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쓰레드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스케쥴러를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통해 언제 실행 할지를 결정한다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924300"/>
            <a:ext cx="4078705" cy="20574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343400" y="5524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638800" y="52197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이미 사용한 쓰레드를 재사용 불가능하다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6438900"/>
            <a:ext cx="6896100" cy="2638425"/>
          </a:xfrm>
          <a:prstGeom prst="rect">
            <a:avLst/>
          </a:prstGeom>
        </p:spPr>
      </p:pic>
      <p:grpSp>
        <p:nvGrpSpPr>
          <p:cNvPr id="10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915400" y="7464608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9400" y="6457950"/>
            <a:ext cx="5870372" cy="2619375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FDCA07E-F8FF-A8A5-5483-B0D87DA3457B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쓰레드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심화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036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1409700"/>
            <a:ext cx="7242888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524500"/>
            <a:ext cx="6915920" cy="4648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33500"/>
            <a:ext cx="8808600" cy="4038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986712" y="9258300"/>
            <a:ext cx="1068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예외는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메인쓰레드에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영향이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420600" y="7391400"/>
            <a:ext cx="3200400" cy="647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3563600" y="4951631"/>
            <a:ext cx="228600" cy="23635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353800" y="3238500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호출스택에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메서드가 없다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별도의 호출스택을 가지는것이다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서브쓰레드의 예외발생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3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3500"/>
            <a:ext cx="11551338" cy="5181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591300"/>
            <a:ext cx="10716626" cy="3657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0" y="1409700"/>
            <a:ext cx="3213516" cy="2667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쓰레드의 이름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2275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088" y="5406445"/>
            <a:ext cx="1000657" cy="10738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0" y="5410663"/>
            <a:ext cx="1081088" cy="111197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588" y="5445770"/>
            <a:ext cx="2192311" cy="1143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8200" y="7277100"/>
            <a:ext cx="16840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메인쓰레드는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UI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쓰레드라고도 불리며 윈도우에서 그래픽을 실시간으로 그려준다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CPU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메인쓰레드를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우리 프로그램에 할당해줬는데  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중간에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끊을수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없는 작업으로 계속 잡고 있는다면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운영체제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5C4479-B3FE-2EC3-E883-D90D22DFD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484" y="1104900"/>
            <a:ext cx="2436916" cy="243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780B9E-08FF-78A4-DA5A-A454BE6CF3A9}"/>
              </a:ext>
            </a:extLst>
          </p:cNvPr>
          <p:cNvSpPr txBox="1"/>
          <p:nvPr/>
        </p:nvSpPr>
        <p:spPr>
          <a:xfrm>
            <a:off x="8268088" y="1159014"/>
            <a:ext cx="1912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CPU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3E04650-0AB6-B38B-AAEE-D9404B346DAC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5411743" y="2323358"/>
            <a:ext cx="2209741" cy="30830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9DB53BD-4924-900E-D71E-2DF8C8D68EF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8768417" y="3397234"/>
            <a:ext cx="134888" cy="20092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8D03D00-64EA-B762-BE1B-79DA286773D7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10058400" y="2323358"/>
            <a:ext cx="1912144" cy="31224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12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search.pstatic.net/common/?src=http%3A%2F%2Fblogfiles.naver.net%2FMjAyMDAzMThfMzMg%2FMDAxNTg0NTE1NTEzNjE2.hylcyENNuiq2Q6GtBiokmrF-bNGZYOZdRmJfwnjyDwIg.NtgzkX-0JGhq3MFlWl8p5dNG4W8n-fQGRt0Rv6v66xkg.JPEG.kkhboo1004%2F2020-03-18_101743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171700"/>
            <a:ext cx="719849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514600" y="7886700"/>
            <a:ext cx="1447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운영체제에서 응답없음으로 간주하고 제한시간 지나면 가버린다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424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5D3B1CD-C2F7-20DC-BA55-7BB618FA33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835"/>
          <a:stretch/>
        </p:blipFill>
        <p:spPr>
          <a:xfrm>
            <a:off x="1066800" y="3028774"/>
            <a:ext cx="16664885" cy="3733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64FFD1-35B6-67B3-223A-EC7F98770CCF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열거형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5C324C1-3A75-6576-6088-C5FC0666B29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641EFF9-C531-F42B-5C5E-36F2C1B65F5B}"/>
              </a:ext>
            </a:extLst>
          </p:cNvPr>
          <p:cNvCxnSpPr>
            <a:cxnSpLocks/>
          </p:cNvCxnSpPr>
          <p:nvPr/>
        </p:nvCxnSpPr>
        <p:spPr>
          <a:xfrm>
            <a:off x="5410200" y="6724604"/>
            <a:ext cx="609600" cy="9496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4A8DC8-6FF3-A6DE-31E5-9255147FBF77}"/>
              </a:ext>
            </a:extLst>
          </p:cNvPr>
          <p:cNvSpPr/>
          <p:nvPr/>
        </p:nvSpPr>
        <p:spPr>
          <a:xfrm>
            <a:off x="4267200" y="5897616"/>
            <a:ext cx="141123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621868-754C-3132-EC7C-C7A8C9ADD6B6}"/>
              </a:ext>
            </a:extLst>
          </p:cNvPr>
          <p:cNvSpPr txBox="1"/>
          <p:nvPr/>
        </p:nvSpPr>
        <p:spPr>
          <a:xfrm>
            <a:off x="6008914" y="7888422"/>
            <a:ext cx="1021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타입이 열거형 타입이다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열거형의 멤버변수가 아니면 들어갈 수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C98273D-B4FD-E59F-AD9A-89E6BFDBE62A}"/>
              </a:ext>
            </a:extLst>
          </p:cNvPr>
          <p:cNvCxnSpPr>
            <a:cxnSpLocks/>
          </p:cNvCxnSpPr>
          <p:nvPr/>
        </p:nvCxnSpPr>
        <p:spPr>
          <a:xfrm flipV="1">
            <a:off x="6301496" y="3485465"/>
            <a:ext cx="1381257" cy="408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E61A37-2506-0600-54BF-A5D4277F3577}"/>
              </a:ext>
            </a:extLst>
          </p:cNvPr>
          <p:cNvSpPr txBox="1"/>
          <p:nvPr/>
        </p:nvSpPr>
        <p:spPr>
          <a:xfrm>
            <a:off x="7682752" y="3162300"/>
            <a:ext cx="10300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 이름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대체적으로 모두 대문자로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정하는경우가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많다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2950948-D1B2-677B-66D2-0C6B813DB04C}"/>
              </a:ext>
            </a:extLst>
          </p:cNvPr>
          <p:cNvCxnSpPr>
            <a:cxnSpLocks/>
          </p:cNvCxnSpPr>
          <p:nvPr/>
        </p:nvCxnSpPr>
        <p:spPr>
          <a:xfrm>
            <a:off x="10591800" y="5138027"/>
            <a:ext cx="1524000" cy="4550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979DD90-7C29-BED7-E00F-C131361B522A}"/>
              </a:ext>
            </a:extLst>
          </p:cNvPr>
          <p:cNvSpPr txBox="1"/>
          <p:nvPr/>
        </p:nvSpPr>
        <p:spPr>
          <a:xfrm>
            <a:off x="12344400" y="5269904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 멤버변수들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2DF813B-EF9B-738B-3F76-C5248A80CDF9}"/>
              </a:ext>
            </a:extLst>
          </p:cNvPr>
          <p:cNvCxnSpPr>
            <a:cxnSpLocks/>
          </p:cNvCxnSpPr>
          <p:nvPr/>
        </p:nvCxnSpPr>
        <p:spPr>
          <a:xfrm flipV="1">
            <a:off x="4297181" y="2641495"/>
            <a:ext cx="1570219" cy="13224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CBC7FE-AF13-59F1-5CAE-8A1B7D11F4EE}"/>
              </a:ext>
            </a:extLst>
          </p:cNvPr>
          <p:cNvSpPr txBox="1"/>
          <p:nvPr/>
        </p:nvSpPr>
        <p:spPr>
          <a:xfrm>
            <a:off x="5678438" y="1995164"/>
            <a:ext cx="4608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 선언 키워드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86939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78A4240-44AF-391F-D759-1BF93A3A3CEB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쓰레드의 활용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0BC1CD-280B-8390-275B-CAB0D70AFDE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A1F1EA6-C37A-C99D-72B4-6665232DC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409700"/>
            <a:ext cx="12084461" cy="87630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3585EC0-C284-6B93-9F00-7AF704E5C14A}"/>
              </a:ext>
            </a:extLst>
          </p:cNvPr>
          <p:cNvCxnSpPr>
            <a:cxnSpLocks/>
          </p:cNvCxnSpPr>
          <p:nvPr/>
        </p:nvCxnSpPr>
        <p:spPr>
          <a:xfrm>
            <a:off x="1371600" y="953918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D56450C-F198-FD91-30F0-679FC2FB7B7C}"/>
              </a:ext>
            </a:extLst>
          </p:cNvPr>
          <p:cNvSpPr txBox="1"/>
          <p:nvPr/>
        </p:nvSpPr>
        <p:spPr>
          <a:xfrm>
            <a:off x="2743200" y="9216016"/>
            <a:ext cx="1249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입력하기전까지는 서버와 통신을 시작하지 않는다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2231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3212524"/>
            <a:ext cx="5791199" cy="50503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0" y="1221507"/>
            <a:ext cx="7181850" cy="5657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590800" y="8496171"/>
            <a:ext cx="133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다이얼로그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UI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띄우고 움직이고 등등의 일을 하는 동안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서브쓰레드는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카운트를 세고 있는다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" y="1190664"/>
            <a:ext cx="9714369" cy="18688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쓰레드의 활용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F56042-C81F-3B64-F060-104732185104}"/>
              </a:ext>
            </a:extLst>
          </p:cNvPr>
          <p:cNvSpPr/>
          <p:nvPr/>
        </p:nvSpPr>
        <p:spPr>
          <a:xfrm>
            <a:off x="10896600" y="5078044"/>
            <a:ext cx="1295400" cy="1513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61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133600" y="3848100"/>
            <a:ext cx="15163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쓰레드가 없다면 서버와의 통신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프린터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 남기기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등등 백그라운드에서 처리해야 하는 일을 수행할때 마다 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UI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멈춘다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쓰레드의 활용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5347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390900" y="2171700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쓰레드를 쓰고싶을때 마다 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Runnable 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구현하는 클래스를 생성 해야 하나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616053"/>
            <a:ext cx="5538651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772400" y="4762500"/>
            <a:ext cx="998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게다가 이것들은 다 기능들 아닌가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이건 하나의 객체라고 볼수 없는데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단위여야 하는거 아닌가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전혀 객체지향적이지 않아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쓰레드의 활용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19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676400" y="7810500"/>
            <a:ext cx="1021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무명클래스를 자주 이용한다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19099"/>
            <a:ext cx="10668000" cy="692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625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51536"/>
          <a:stretch/>
        </p:blipFill>
        <p:spPr>
          <a:xfrm>
            <a:off x="4267200" y="1194098"/>
            <a:ext cx="12496800" cy="590362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267200" y="2176781"/>
            <a:ext cx="2590801" cy="3195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858001" y="1745312"/>
            <a:ext cx="457200" cy="431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66800" y="53721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종료되지 않아 프로그램이 끝나지 않았다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데몬 쓰레드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77753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133600" y="4000500"/>
            <a:ext cx="15163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서브쓰레드가 무한루프로 계속 돌다가 메인쓰레드가 끝날때 자동으로 같이 끝내고 싶다면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문서프로그램 자동저장기능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28073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800100"/>
            <a:ext cx="9714155" cy="48006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285701" y="3836803"/>
            <a:ext cx="1648499" cy="773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819400" y="3379603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162800" y="4380413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데몬쓰레드로 지정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이전에 셋팅해줘야 한다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880850" y="8176125"/>
            <a:ext cx="1417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자신을 호출한 부모 쓰레드가 종료되면 자동으로 본인도 종료된다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4" y="5829300"/>
            <a:ext cx="2886076" cy="205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206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" y="1130159"/>
            <a:ext cx="7696200" cy="47557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6457" y="1253531"/>
            <a:ext cx="6137203" cy="620681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533086" y="3508030"/>
            <a:ext cx="1616356" cy="16354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533086" y="51435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금액이 마이너스가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될수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43" y="6413641"/>
            <a:ext cx="7743371" cy="266090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1943" y="7676244"/>
            <a:ext cx="4468769" cy="24107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임계영역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91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4103429"/>
            <a:ext cx="7982857" cy="2743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69830"/>
            <a:ext cx="7982857" cy="2743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800100"/>
            <a:ext cx="6712865" cy="6789003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629400" y="1866900"/>
            <a:ext cx="4843462" cy="12079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782167" y="6235231"/>
            <a:ext cx="8600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아직 첫번째 쓰레드가 인출을 하지 않았다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그러므로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천원 인출이 가능하다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876800" y="3206356"/>
            <a:ext cx="6435" cy="897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6560465" y="3327344"/>
            <a:ext cx="4759997" cy="257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019800" y="3206356"/>
            <a:ext cx="2" cy="897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876800" y="4762500"/>
            <a:ext cx="6435" cy="897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019800" y="4762500"/>
            <a:ext cx="2" cy="897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5400" y="8688169"/>
            <a:ext cx="1645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쓰레드끼리 공유해서 쓰는 자원일경우 한번에 하나의 쓰레드만 쓰는것이 안전하다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66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58FFBA-2837-CBBE-67F5-406A02A5B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43100"/>
            <a:ext cx="17337907" cy="604995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C627682-2F5F-1CAB-DEAF-9542E88305FC}"/>
              </a:ext>
            </a:extLst>
          </p:cNvPr>
          <p:cNvSpPr/>
          <p:nvPr/>
        </p:nvSpPr>
        <p:spPr>
          <a:xfrm>
            <a:off x="2209800" y="6591300"/>
            <a:ext cx="2743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8F60ED-868C-1F88-165E-5227F1D895A7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열거형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4F39C94-3DF3-0855-5DA2-F280CB3AED9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42136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866900"/>
            <a:ext cx="9321352" cy="5791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696200" y="1543734"/>
            <a:ext cx="2057400" cy="1896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753600" y="666571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withdraw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전체를 임계영역 설정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블록으로 특정영역만 설정도 가능하다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46563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3505200" y="3619500"/>
            <a:ext cx="1211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외에도 쓰레드에 관해 상태제어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동기화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데드락 등등 많은 내용들이 있다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81351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62081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1053353" y="1409700"/>
            <a:ext cx="1615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0~10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초까지 카운트를 출력해보자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- 1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초에 한번 숫자가 출력되어야 한다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-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출력하기전 현재의 쓰레드를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초간 정지 해야 한다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-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Thread.sleep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(1000); 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호출하면 해당 쓰레드는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초간 멈춘다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4298F6-D178-785F-B0C9-E356FEE8E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090094"/>
            <a:ext cx="2296174" cy="5352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1489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15FE017-5ED9-C01D-2D11-9475C8EAA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638300"/>
            <a:ext cx="7467600" cy="53114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1510553" y="1333500"/>
            <a:ext cx="1524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3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1988E2-5238-E0F9-959E-7F20A5BEB9CA}"/>
              </a:ext>
            </a:extLst>
          </p:cNvPr>
          <p:cNvSpPr txBox="1"/>
          <p:nvPr/>
        </p:nvSpPr>
        <p:spPr>
          <a:xfrm>
            <a:off x="1053353" y="1093362"/>
            <a:ext cx="1615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카운트가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올라가면서 동시에 다이얼로그 창이 띄워지도록 하자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다이얼로그가 띄워진 채 숫자가 올라가야 한다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카운트 출력이 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서브쓰레드로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실행이 되어야 가능하다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Thread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Runnable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 둘 중 편한 것을 사용하자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34A107-F48F-0742-954A-F765633E2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3684006"/>
            <a:ext cx="8693557" cy="632258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6B33B73-6758-323F-2823-7CED63A97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910594"/>
            <a:ext cx="6493318" cy="6096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48B1EBD-7B3D-83AD-0A0D-FD91501019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rcRect b="10417"/>
          <a:stretch/>
        </p:blipFill>
        <p:spPr>
          <a:xfrm>
            <a:off x="914400" y="3910594"/>
            <a:ext cx="6493318" cy="5461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83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6B33B73-6758-323F-2823-7CED63A97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562100"/>
            <a:ext cx="8458200" cy="794065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2057400" y="1333500"/>
            <a:ext cx="15240000" cy="845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60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1295400" y="1895841"/>
            <a:ext cx="1722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문제의 카운트가 다이얼 로그창을 닫을 때 까지 계속 나오게 하고 다이얼로그 창을 닫으면 프로그램이 종료되도록 하자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46657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386840"/>
            <a:ext cx="7696200" cy="80945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7BDA925-CB50-36C4-E9F9-4FED92D8F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400" y="1211580"/>
            <a:ext cx="8077200" cy="9037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4ABD4F5-8F80-5E73-AB97-3C9384B9AC99}"/>
              </a:ext>
            </a:extLst>
          </p:cNvPr>
          <p:cNvCxnSpPr>
            <a:cxnSpLocks/>
          </p:cNvCxnSpPr>
          <p:nvPr/>
        </p:nvCxnSpPr>
        <p:spPr>
          <a:xfrm flipV="1">
            <a:off x="12649200" y="8498026"/>
            <a:ext cx="914400" cy="679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8E9CAE-A83A-AEB8-9282-8D6A9F348027}"/>
              </a:ext>
            </a:extLst>
          </p:cNvPr>
          <p:cNvSpPr/>
          <p:nvPr/>
        </p:nvSpPr>
        <p:spPr>
          <a:xfrm>
            <a:off x="9144000" y="8873134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D30554-CD84-5CEC-B734-6F8C9560D41D}"/>
              </a:ext>
            </a:extLst>
          </p:cNvPr>
          <p:cNvSpPr txBox="1"/>
          <p:nvPr/>
        </p:nvSpPr>
        <p:spPr>
          <a:xfrm>
            <a:off x="12649200" y="6743700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데몬쓰레드로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설정하여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메인쓰레드가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종료될때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같이 종료된다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7F7167-D0D6-0FC0-6ABC-3FC6A4C3A1FB}"/>
              </a:ext>
            </a:extLst>
          </p:cNvPr>
          <p:cNvSpPr/>
          <p:nvPr/>
        </p:nvSpPr>
        <p:spPr>
          <a:xfrm>
            <a:off x="304799" y="1109066"/>
            <a:ext cx="17969753" cy="9139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4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C46E09-115C-E9BC-8C36-80BD89B75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181100"/>
            <a:ext cx="9738048" cy="7696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5D12EDA-A9FA-7B6C-66C0-E7C316FF87C2}"/>
              </a:ext>
            </a:extLst>
          </p:cNvPr>
          <p:cNvCxnSpPr>
            <a:cxnSpLocks/>
          </p:cNvCxnSpPr>
          <p:nvPr/>
        </p:nvCxnSpPr>
        <p:spPr>
          <a:xfrm>
            <a:off x="10069286" y="5427482"/>
            <a:ext cx="609600" cy="9496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B2574E-0454-50BD-0DDB-ADF76510FD13}"/>
              </a:ext>
            </a:extLst>
          </p:cNvPr>
          <p:cNvSpPr/>
          <p:nvPr/>
        </p:nvSpPr>
        <p:spPr>
          <a:xfrm>
            <a:off x="7543800" y="4600494"/>
            <a:ext cx="2793724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81ED9-AADC-291A-BFF0-ACF9CE942926}"/>
              </a:ext>
            </a:extLst>
          </p:cNvPr>
          <p:cNvSpPr txBox="1"/>
          <p:nvPr/>
        </p:nvSpPr>
        <p:spPr>
          <a:xfrm>
            <a:off x="10820400" y="6002676"/>
            <a:ext cx="1021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 멤버변수를 사용할 땐 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열거형이름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멤버변수명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사용 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CDF8652-0288-A627-050C-0657E6309BD9}"/>
              </a:ext>
            </a:extLst>
          </p:cNvPr>
          <p:cNvCxnSpPr>
            <a:cxnSpLocks/>
          </p:cNvCxnSpPr>
          <p:nvPr/>
        </p:nvCxnSpPr>
        <p:spPr>
          <a:xfrm>
            <a:off x="6096000" y="7404108"/>
            <a:ext cx="725715" cy="13194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72CEE2-FED9-7ACF-760C-A6060F7A856D}"/>
              </a:ext>
            </a:extLst>
          </p:cNvPr>
          <p:cNvSpPr/>
          <p:nvPr/>
        </p:nvSpPr>
        <p:spPr>
          <a:xfrm>
            <a:off x="5333999" y="6946908"/>
            <a:ext cx="114635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4C3E33-1C53-B67B-F27F-C1D1D0AA484B}"/>
              </a:ext>
            </a:extLst>
          </p:cNvPr>
          <p:cNvSpPr txBox="1"/>
          <p:nvPr/>
        </p:nvSpPr>
        <p:spPr>
          <a:xfrm>
            <a:off x="7002624" y="8708479"/>
            <a:ext cx="1021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타입이 열거형 이므로 열거형의 멤버변수 이외에는 값을 넣을 수 없다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0C9F62-9AC8-E8AF-AC33-6D90B66A5B28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열거형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278C4F-431B-DBEE-ED57-E70B76D3C200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65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35930</TotalTime>
  <Words>1448</Words>
  <Application>Microsoft Office PowerPoint</Application>
  <PresentationFormat>사용자 지정</PresentationFormat>
  <Paragraphs>274</Paragraphs>
  <Slides>89</Slides>
  <Notes>1</Notes>
  <HiddenSlides>16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89</vt:i4>
      </vt:variant>
    </vt:vector>
  </HeadingPairs>
  <TitlesOfParts>
    <vt:vector size="96" baseType="lpstr"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3044</cp:revision>
  <cp:lastPrinted>2023-03-12T07:02:51Z</cp:lastPrinted>
  <dcterms:created xsi:type="dcterms:W3CDTF">2022-10-23T12:09:39Z</dcterms:created>
  <dcterms:modified xsi:type="dcterms:W3CDTF">2024-04-19T07:04:42Z</dcterms:modified>
</cp:coreProperties>
</file>