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7" r:id="rId2"/>
    <p:sldId id="258" r:id="rId3"/>
    <p:sldId id="259" r:id="rId4"/>
    <p:sldId id="609" r:id="rId5"/>
    <p:sldId id="608" r:id="rId6"/>
    <p:sldId id="610" r:id="rId7"/>
    <p:sldId id="613" r:id="rId8"/>
    <p:sldId id="612" r:id="rId9"/>
    <p:sldId id="611" r:id="rId10"/>
    <p:sldId id="614" r:id="rId11"/>
    <p:sldId id="615" r:id="rId12"/>
    <p:sldId id="616" r:id="rId13"/>
    <p:sldId id="619" r:id="rId14"/>
    <p:sldId id="617" r:id="rId15"/>
    <p:sldId id="621" r:id="rId16"/>
    <p:sldId id="618" r:id="rId17"/>
    <p:sldId id="620" r:id="rId18"/>
    <p:sldId id="623" r:id="rId19"/>
    <p:sldId id="625" r:id="rId20"/>
    <p:sldId id="622" r:id="rId21"/>
    <p:sldId id="626" r:id="rId22"/>
    <p:sldId id="627" r:id="rId23"/>
    <p:sldId id="281" r:id="rId24"/>
    <p:sldId id="638" r:id="rId25"/>
    <p:sldId id="628" r:id="rId26"/>
    <p:sldId id="629" r:id="rId27"/>
    <p:sldId id="630" r:id="rId28"/>
    <p:sldId id="631" r:id="rId29"/>
    <p:sldId id="632" r:id="rId30"/>
    <p:sldId id="633" r:id="rId31"/>
    <p:sldId id="624" r:id="rId32"/>
    <p:sldId id="634" r:id="rId33"/>
    <p:sldId id="635" r:id="rId34"/>
    <p:sldId id="653" r:id="rId35"/>
    <p:sldId id="374" r:id="rId36"/>
    <p:sldId id="642" r:id="rId37"/>
    <p:sldId id="637" r:id="rId38"/>
    <p:sldId id="640" r:id="rId39"/>
    <p:sldId id="641" r:id="rId40"/>
    <p:sldId id="643" r:id="rId41"/>
    <p:sldId id="644" r:id="rId42"/>
    <p:sldId id="645" r:id="rId43"/>
    <p:sldId id="646" r:id="rId44"/>
    <p:sldId id="647" r:id="rId45"/>
    <p:sldId id="648" r:id="rId46"/>
    <p:sldId id="652" r:id="rId47"/>
    <p:sldId id="649" r:id="rId48"/>
    <p:sldId id="650" r:id="rId49"/>
    <p:sldId id="651" r:id="rId50"/>
    <p:sldId id="654" r:id="rId51"/>
    <p:sldId id="655" r:id="rId52"/>
    <p:sldId id="658" r:id="rId53"/>
    <p:sldId id="656" r:id="rId54"/>
    <p:sldId id="657" r:id="rId55"/>
    <p:sldId id="659" r:id="rId56"/>
    <p:sldId id="660" r:id="rId57"/>
    <p:sldId id="275" r:id="rId58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8" d="100"/>
          <a:sy n="68" d="100"/>
        </p:scale>
        <p:origin x="894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2023-03-01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760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231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397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10" Type="http://schemas.openxmlformats.org/officeDocument/2006/relationships/image" Target="../media/image96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06.png"/><Relationship Id="rId4" Type="http://schemas.openxmlformats.org/officeDocument/2006/relationships/image" Target="../media/image7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140.png"/><Relationship Id="rId7" Type="http://schemas.openxmlformats.org/officeDocument/2006/relationships/image" Target="../media/image144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18" y="6629400"/>
            <a:ext cx="5391940" cy="2819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"/>
            <a:ext cx="7652109" cy="6219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0" y="495300"/>
            <a:ext cx="6248400" cy="3093113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964473" y="1838861"/>
            <a:ext cx="76200" cy="1600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287000" y="3820061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생성자는 상속되지 않는다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곱셈 기호 8"/>
          <p:cNvSpPr/>
          <p:nvPr/>
        </p:nvSpPr>
        <p:spPr>
          <a:xfrm>
            <a:off x="11735873" y="831176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54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571500"/>
            <a:ext cx="7455297" cy="4953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8" y="5981700"/>
            <a:ext cx="4800601" cy="2867386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047999" y="6474768"/>
            <a:ext cx="4191001" cy="802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6248400" y="7709150"/>
            <a:ext cx="1173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부모가 디폴트생성자가 없다면 자식또한 디폴트 생성자를 만들어주지 않는다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9246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800100"/>
            <a:ext cx="5562600" cy="4788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4953000" y="67437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명시적으로 선언하여 쓸수도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4966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3124200" y="3802440"/>
            <a:ext cx="11811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부모가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디폴트 생성자를 만들지 않았다면 자식또한 디폴트 생성자를 허용하지 않는다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3043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66800" y="8496300"/>
            <a:ext cx="701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상속은 무한히 내려갈수 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4300"/>
            <a:ext cx="7331594" cy="3200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543300"/>
            <a:ext cx="6172200" cy="45892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0" y="114300"/>
            <a:ext cx="7557454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48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143000" y="647700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단일상속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1714500"/>
            <a:ext cx="6826087" cy="35814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5181600" y="2324100"/>
            <a:ext cx="1676400" cy="525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371600" y="7623517"/>
            <a:ext cx="1280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자바는 복잡한 클래스관계를 막기 위해 다중 상속 안됨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558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6477000" y="800100"/>
            <a:ext cx="495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3200400" y="1655129"/>
            <a:ext cx="11582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클래스의 부모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toString, equal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같이 클래스에 기본적으로 필요한 메서드의 틀을 가지고 있다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객체는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형변환이 가능하다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grpSp>
        <p:nvGrpSpPr>
          <p:cNvPr id="6" name="그룹 1015">
            <a:extLst>
              <a:ext uri="{FF2B5EF4-FFF2-40B4-BE49-F238E27FC236}">
                <a16:creationId xmlns:a16="http://schemas.microsoft.com/office/drawing/2014/main" xmlns="" id="{76F5E01D-ECD6-A51D-DC2B-05DA1EBF93C7}"/>
              </a:ext>
            </a:extLst>
          </p:cNvPr>
          <p:cNvGrpSpPr/>
          <p:nvPr/>
        </p:nvGrpSpPr>
        <p:grpSpPr>
          <a:xfrm>
            <a:off x="7092192" y="6494903"/>
            <a:ext cx="3753082" cy="785575"/>
            <a:chOff x="7305119" y="3255660"/>
            <a:chExt cx="3753082" cy="785575"/>
          </a:xfrm>
        </p:grpSpPr>
        <p:pic>
          <p:nvPicPr>
            <p:cNvPr id="7" name="Object 52">
              <a:extLst>
                <a:ext uri="{FF2B5EF4-FFF2-40B4-BE49-F238E27FC236}">
                  <a16:creationId xmlns:a16="http://schemas.microsoft.com/office/drawing/2014/main" xmlns="" id="{D83975B3-46BC-7686-ECA1-1D7ECFA74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5119" y="3255660"/>
              <a:ext cx="3753082" cy="785575"/>
            </a:xfrm>
            <a:prstGeom prst="rect">
              <a:avLst/>
            </a:prstGeom>
          </p:spPr>
        </p:pic>
      </p:grpSp>
      <p:grpSp>
        <p:nvGrpSpPr>
          <p:cNvPr id="8" name="그룹 1018">
            <a:extLst>
              <a:ext uri="{FF2B5EF4-FFF2-40B4-BE49-F238E27FC236}">
                <a16:creationId xmlns:a16="http://schemas.microsoft.com/office/drawing/2014/main" xmlns="" id="{008489BA-FEFA-DE7D-B3CD-53A358B82592}"/>
              </a:ext>
            </a:extLst>
          </p:cNvPr>
          <p:cNvGrpSpPr/>
          <p:nvPr/>
        </p:nvGrpSpPr>
        <p:grpSpPr>
          <a:xfrm>
            <a:off x="2590800" y="8067814"/>
            <a:ext cx="3393622" cy="1114286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:a16="http://schemas.microsoft.com/office/drawing/2014/main" xmlns="" id="{9ED25BE3-45BE-AC6D-D835-4457854D2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0" name="그룹 1021">
            <a:extLst>
              <a:ext uri="{FF2B5EF4-FFF2-40B4-BE49-F238E27FC236}">
                <a16:creationId xmlns:a16="http://schemas.microsoft.com/office/drawing/2014/main" xmlns="" id="{7FE0C0A1-ABE4-F0EA-AFC1-4622C45C99E7}"/>
              </a:ext>
            </a:extLst>
          </p:cNvPr>
          <p:cNvGrpSpPr/>
          <p:nvPr/>
        </p:nvGrpSpPr>
        <p:grpSpPr>
          <a:xfrm>
            <a:off x="7233119" y="8067814"/>
            <a:ext cx="3393622" cy="1114286"/>
            <a:chOff x="7446046" y="4828571"/>
            <a:chExt cx="3393622" cy="1114286"/>
          </a:xfrm>
        </p:grpSpPr>
        <p:pic>
          <p:nvPicPr>
            <p:cNvPr id="11" name="Object 71">
              <a:extLst>
                <a:ext uri="{FF2B5EF4-FFF2-40B4-BE49-F238E27FC236}">
                  <a16:creationId xmlns:a16="http://schemas.microsoft.com/office/drawing/2014/main" xmlns="" id="{CDBB7D83-509F-9F4C-0C3E-DBA2562E5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2" name="그룹 1024">
            <a:extLst>
              <a:ext uri="{FF2B5EF4-FFF2-40B4-BE49-F238E27FC236}">
                <a16:creationId xmlns:a16="http://schemas.microsoft.com/office/drawing/2014/main" xmlns="" id="{8EB1611F-852C-9617-AEEB-CFA38FFF8001}"/>
              </a:ext>
            </a:extLst>
          </p:cNvPr>
          <p:cNvGrpSpPr/>
          <p:nvPr/>
        </p:nvGrpSpPr>
        <p:grpSpPr>
          <a:xfrm>
            <a:off x="11875438" y="8067814"/>
            <a:ext cx="3393622" cy="1114286"/>
            <a:chOff x="12088365" y="4828571"/>
            <a:chExt cx="3393622" cy="1114286"/>
          </a:xfrm>
        </p:grpSpPr>
        <p:pic>
          <p:nvPicPr>
            <p:cNvPr id="13" name="Object 81">
              <a:extLst>
                <a:ext uri="{FF2B5EF4-FFF2-40B4-BE49-F238E27FC236}">
                  <a16:creationId xmlns:a16="http://schemas.microsoft.com/office/drawing/2014/main" xmlns="" id="{08657582-A0DF-A5DC-A662-189C63992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C41B7B2-904B-813A-22B8-239E383F4360}"/>
              </a:ext>
            </a:extLst>
          </p:cNvPr>
          <p:cNvSpPr txBox="1"/>
          <p:nvPr/>
        </p:nvSpPr>
        <p:spPr>
          <a:xfrm>
            <a:off x="8263995" y="6528040"/>
            <a:ext cx="19468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68B80B8-3419-5C31-B2F2-084E536A2C1C}"/>
              </a:ext>
            </a:extLst>
          </p:cNvPr>
          <p:cNvSpPr txBox="1"/>
          <p:nvPr/>
        </p:nvSpPr>
        <p:spPr>
          <a:xfrm>
            <a:off x="3241645" y="8286972"/>
            <a:ext cx="1936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Marine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B471B39-052C-65D2-3069-C74FA7421876}"/>
              </a:ext>
            </a:extLst>
          </p:cNvPr>
          <p:cNvSpPr txBox="1"/>
          <p:nvPr/>
        </p:nvSpPr>
        <p:spPr>
          <a:xfrm>
            <a:off x="7888580" y="8265628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Zergling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A7E270B-9322-EABD-3A34-4D211B23AD38}"/>
              </a:ext>
            </a:extLst>
          </p:cNvPr>
          <p:cNvSpPr txBox="1"/>
          <p:nvPr/>
        </p:nvSpPr>
        <p:spPr>
          <a:xfrm>
            <a:off x="12470834" y="8286972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Zealot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174A1CAB-41DB-CBE5-A53E-D1E78982E7D5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287611" y="6953528"/>
            <a:ext cx="2722789" cy="11142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404BE807-8974-325D-28CE-80CBD5A23FD9}"/>
              </a:ext>
            </a:extLst>
          </p:cNvPr>
          <p:cNvCxnSpPr>
            <a:cxnSpLocks/>
          </p:cNvCxnSpPr>
          <p:nvPr/>
        </p:nvCxnSpPr>
        <p:spPr>
          <a:xfrm>
            <a:off x="9024489" y="7313615"/>
            <a:ext cx="6086" cy="681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8238D4B2-69F6-F17A-0286-66A8FB197956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0876735" y="6912760"/>
            <a:ext cx="2695514" cy="11550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404BE807-8974-325D-28CE-80CBD5A23FD9}"/>
              </a:ext>
            </a:extLst>
          </p:cNvPr>
          <p:cNvCxnSpPr>
            <a:cxnSpLocks/>
          </p:cNvCxnSpPr>
          <p:nvPr/>
        </p:nvCxnSpPr>
        <p:spPr>
          <a:xfrm>
            <a:off x="8985514" y="5776868"/>
            <a:ext cx="6086" cy="681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2" name="그룹 1021">
            <a:extLst>
              <a:ext uri="{FF2B5EF4-FFF2-40B4-BE49-F238E27FC236}">
                <a16:creationId xmlns:a16="http://schemas.microsoft.com/office/drawing/2014/main" xmlns="" id="{7FE0C0A1-ABE4-F0EA-AFC1-4622C45C99E7}"/>
              </a:ext>
            </a:extLst>
          </p:cNvPr>
          <p:cNvGrpSpPr/>
          <p:nvPr/>
        </p:nvGrpSpPr>
        <p:grpSpPr>
          <a:xfrm>
            <a:off x="7327678" y="4612215"/>
            <a:ext cx="3393622" cy="1114286"/>
            <a:chOff x="7446046" y="4828571"/>
            <a:chExt cx="3393622" cy="1114286"/>
          </a:xfrm>
        </p:grpSpPr>
        <p:pic>
          <p:nvPicPr>
            <p:cNvPr id="23" name="Object 71">
              <a:extLst>
                <a:ext uri="{FF2B5EF4-FFF2-40B4-BE49-F238E27FC236}">
                  <a16:creationId xmlns:a16="http://schemas.microsoft.com/office/drawing/2014/main" xmlns="" id="{CDBB7D83-509F-9F4C-0C3E-DBA2562E5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B471B39-052C-65D2-3069-C74FA7421876}"/>
              </a:ext>
            </a:extLst>
          </p:cNvPr>
          <p:cNvSpPr txBox="1"/>
          <p:nvPr/>
        </p:nvSpPr>
        <p:spPr>
          <a:xfrm>
            <a:off x="7884522" y="4838700"/>
            <a:ext cx="23262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Object</a:t>
            </a:r>
            <a:endParaRPr lang="ko-KR" altLang="en-US" sz="44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286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0.29375 0.004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87" y="2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4" grpId="0"/>
      <p:bldP spid="15" grpId="0"/>
      <p:bldP spid="16" grpId="0"/>
      <p:bldP spid="17" grpId="0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229100"/>
            <a:ext cx="8136726" cy="5867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999" y="342900"/>
            <a:ext cx="7769525" cy="2133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7824" y="3520732"/>
            <a:ext cx="7602964" cy="1622767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191731" y="5127018"/>
            <a:ext cx="95269" cy="1007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9583615" y="4457700"/>
            <a:ext cx="1236785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220200" y="6187731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2602307" y="5180649"/>
            <a:ext cx="95269" cy="1007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0955215" y="4457700"/>
            <a:ext cx="3294185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1430000" y="6202385"/>
            <a:ext cx="21907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클래스명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4554201" y="4332115"/>
            <a:ext cx="2606588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5897926" y="5143500"/>
            <a:ext cx="95269" cy="1007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4725619" y="6165236"/>
            <a:ext cx="21907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객체주소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511126" y="3429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Object.toString()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976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3" grpId="0" animBg="1"/>
      <p:bldP spid="14" grpId="0"/>
      <p:bldP spid="15" grpId="0" animBg="1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26" y="1144003"/>
            <a:ext cx="5661074" cy="42491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0" y="1173897"/>
            <a:ext cx="2286000" cy="14511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597075"/>
            <a:ext cx="6497304" cy="44994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8763" y="5393139"/>
            <a:ext cx="4677674" cy="17742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511126" y="11430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Object.equal()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53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19100"/>
            <a:ext cx="6553200" cy="56191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6515100"/>
            <a:ext cx="3113314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5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F88F580-08BE-88C2-D640-13F0026591CB}"/>
              </a:ext>
            </a:extLst>
          </p:cNvPr>
          <p:cNvSpPr txBox="1"/>
          <p:nvPr/>
        </p:nvSpPr>
        <p:spPr>
          <a:xfrm>
            <a:off x="8763000" y="1530396"/>
            <a:ext cx="81211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Part09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객체지향</a:t>
            </a:r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973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xmlns="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787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 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xmlns="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143000" y="342900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포함관계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38300"/>
            <a:ext cx="6019800" cy="6019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143000" y="8245614"/>
            <a:ext cx="16748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상속과 마찬가지로 멤버변수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들을 사용할수 있는데 똑같은거 아닌가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1616612"/>
            <a:ext cx="7633140" cy="482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69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그룹 1015"/>
          <p:cNvGrpSpPr/>
          <p:nvPr/>
        </p:nvGrpSpPr>
        <p:grpSpPr>
          <a:xfrm>
            <a:off x="2538912" y="5995179"/>
            <a:ext cx="121648" cy="121648"/>
            <a:chOff x="2538912" y="5995179"/>
            <a:chExt cx="121648" cy="121648"/>
          </a:xfrm>
        </p:grpSpPr>
        <p:pic>
          <p:nvPicPr>
            <p:cNvPr id="82" name="Object 4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5995179"/>
              <a:ext cx="121648" cy="121648"/>
            </a:xfrm>
            <a:prstGeom prst="rect">
              <a:avLst/>
            </a:prstGeom>
          </p:spPr>
        </p:pic>
      </p:grpSp>
      <p:grpSp>
        <p:nvGrpSpPr>
          <p:cNvPr id="83" name="그룹 1016"/>
          <p:cNvGrpSpPr/>
          <p:nvPr/>
        </p:nvGrpSpPr>
        <p:grpSpPr>
          <a:xfrm>
            <a:off x="2538912" y="6854812"/>
            <a:ext cx="121648" cy="121648"/>
            <a:chOff x="2538912" y="6854812"/>
            <a:chExt cx="121648" cy="121648"/>
          </a:xfrm>
        </p:grpSpPr>
        <p:pic>
          <p:nvPicPr>
            <p:cNvPr id="84" name="Object 4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grpSp>
        <p:nvGrpSpPr>
          <p:cNvPr id="85" name="그룹 1017"/>
          <p:cNvGrpSpPr/>
          <p:nvPr/>
        </p:nvGrpSpPr>
        <p:grpSpPr>
          <a:xfrm>
            <a:off x="2538912" y="7714446"/>
            <a:ext cx="121648" cy="121648"/>
            <a:chOff x="2538912" y="7714446"/>
            <a:chExt cx="121648" cy="121648"/>
          </a:xfrm>
        </p:grpSpPr>
        <p:pic>
          <p:nvPicPr>
            <p:cNvPr id="86" name="Object 5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7714446"/>
              <a:ext cx="121648" cy="121648"/>
            </a:xfrm>
            <a:prstGeom prst="rect">
              <a:avLst/>
            </a:prstGeom>
          </p:spPr>
        </p:pic>
      </p:grpSp>
      <p:grpSp>
        <p:nvGrpSpPr>
          <p:cNvPr id="89" name="그룹 1019"/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90" name="Object 6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91" name="그룹 1029"/>
          <p:cNvGrpSpPr/>
          <p:nvPr/>
        </p:nvGrpSpPr>
        <p:grpSpPr>
          <a:xfrm>
            <a:off x="10622335" y="6002381"/>
            <a:ext cx="121648" cy="121648"/>
            <a:chOff x="10622335" y="6002381"/>
            <a:chExt cx="121648" cy="121648"/>
          </a:xfrm>
        </p:grpSpPr>
        <p:pic>
          <p:nvPicPr>
            <p:cNvPr id="92" name="Object 9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grpSp>
        <p:nvGrpSpPr>
          <p:cNvPr id="93" name="그룹 1030"/>
          <p:cNvGrpSpPr/>
          <p:nvPr/>
        </p:nvGrpSpPr>
        <p:grpSpPr>
          <a:xfrm>
            <a:off x="10622335" y="6862015"/>
            <a:ext cx="121648" cy="121648"/>
            <a:chOff x="10622335" y="6862015"/>
            <a:chExt cx="121648" cy="121648"/>
          </a:xfrm>
        </p:grpSpPr>
        <p:pic>
          <p:nvPicPr>
            <p:cNvPr id="94" name="Object 9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grpSp>
        <p:nvGrpSpPr>
          <p:cNvPr id="95" name="그룹 1031"/>
          <p:cNvGrpSpPr/>
          <p:nvPr/>
        </p:nvGrpSpPr>
        <p:grpSpPr>
          <a:xfrm>
            <a:off x="10622335" y="7721648"/>
            <a:ext cx="121648" cy="121648"/>
            <a:chOff x="10622335" y="7721648"/>
            <a:chExt cx="121648" cy="121648"/>
          </a:xfrm>
        </p:grpSpPr>
        <p:pic>
          <p:nvPicPr>
            <p:cNvPr id="96" name="Object 9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7721648"/>
              <a:ext cx="121648" cy="121648"/>
            </a:xfrm>
            <a:prstGeom prst="rect">
              <a:avLst/>
            </a:prstGeom>
          </p:spPr>
        </p:pic>
      </p:grpSp>
      <p:grpSp>
        <p:nvGrpSpPr>
          <p:cNvPr id="99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100" name="Object 10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101" name="Object 10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2" name="그룹 1034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103" name="Object 1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4267200" y="3240413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is a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2344078" y="3240412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has a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3124200" y="569452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상속으로 표현한다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3124200" y="659130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범주에 속한다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3124200" y="7421327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전기차 와의 관계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1277600" y="569452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멤버변수로 표현한다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1264862" y="6655191"/>
            <a:ext cx="6784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소유나 일부분을 나타낸다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1277600" y="742950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핸들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과의 관계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2156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143000" y="342900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466AA1F-9098-4B5C-E98B-FF40B15DCDE3}"/>
              </a:ext>
            </a:extLst>
          </p:cNvPr>
          <p:cNvSpPr txBox="1"/>
          <p:nvPr/>
        </p:nvSpPr>
        <p:spPr>
          <a:xfrm>
            <a:off x="1128486" y="1181100"/>
            <a:ext cx="13578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Car, </a:t>
            </a:r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만들어 상속관계를 만들어 보자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기름량을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저장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할수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있어야 한다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36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0C0DF24C-8313-95BE-E53E-12FD7E109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492775"/>
              </p:ext>
            </p:extLst>
          </p:nvPr>
        </p:nvGraphicFramePr>
        <p:xfrm>
          <a:off x="11963400" y="1878658"/>
          <a:ext cx="617220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xmlns="" val="1278239369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xmlns="" val="1054292436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xmlns="" val="225730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Car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5421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int speed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속도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1319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void go(int speed)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80857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void stop()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속도를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0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으로 만든다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.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633877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4C72A80-3131-1BEE-91F5-8BB94F20F622}"/>
              </a:ext>
            </a:extLst>
          </p:cNvPr>
          <p:cNvSpPr txBox="1"/>
          <p:nvPr/>
        </p:nvSpPr>
        <p:spPr>
          <a:xfrm>
            <a:off x="1143000" y="4124861"/>
            <a:ext cx="1645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Door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만들어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클래스와 포함관계를 만들어보자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개수는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개이다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77D0E5D-2B21-3701-B400-D1B6B86913C5}"/>
              </a:ext>
            </a:extLst>
          </p:cNvPr>
          <p:cNvSpPr txBox="1"/>
          <p:nvPr/>
        </p:nvSpPr>
        <p:spPr>
          <a:xfrm>
            <a:off x="0" y="7172861"/>
            <a:ext cx="16459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ElectricCar,HibrideCar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만들고 둘다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battery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가지도록 하자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*battery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전기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하이브리드 둘다 선언하면 코드 중복이다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*Car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선언하면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OilCar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역시 배터리를 가지게 된다</a:t>
            </a:r>
            <a:endParaRPr lang="en-US" altLang="ko-KR" sz="400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(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기름차 역시 현실에선 배터리가 있지만 없다고 가정하자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9BF22145-FC6D-D18A-3911-E9625B6CE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584043"/>
              </p:ext>
            </p:extLst>
          </p:nvPr>
        </p:nvGraphicFramePr>
        <p:xfrm>
          <a:off x="11963400" y="4762500"/>
          <a:ext cx="6172200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127823936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1054292436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xmlns="" val="225730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Door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5421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bool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isOpen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문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열림 </a:t>
                      </a:r>
                      <a:r>
                        <a:rPr lang="ko-KR" altLang="en-US" sz="2000" smtClean="0">
                          <a:ea typeface="G마켓 산스 Medium" panose="02000000000000000000"/>
                        </a:rPr>
                        <a:t>여부</a:t>
                      </a:r>
                      <a:endParaRPr lang="en-US" altLang="ko-KR" sz="2000" smtClean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1319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smtClean="0">
                          <a:ea typeface="G마켓 산스 Medium" panose="02000000000000000000"/>
                        </a:rPr>
                        <a:t>String 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smtClean="0">
                          <a:ea typeface="G마켓 산스 Medium" panose="02000000000000000000"/>
                        </a:rPr>
                        <a:t>ex)</a:t>
                      </a:r>
                      <a:r>
                        <a:rPr lang="ko-KR" altLang="en-US" sz="2000" smtClean="0">
                          <a:ea typeface="G마켓 산스 Medium" panose="02000000000000000000"/>
                        </a:rPr>
                        <a:t>운전석</a:t>
                      </a:r>
                      <a:r>
                        <a:rPr lang="en-US" altLang="ko-KR" sz="2000" smtClean="0">
                          <a:ea typeface="G마켓 산스 Medium" panose="02000000000000000000"/>
                        </a:rPr>
                        <a:t>, </a:t>
                      </a:r>
                      <a:r>
                        <a:rPr lang="ko-KR" altLang="en-US" sz="2000" smtClean="0">
                          <a:ea typeface="G마켓 산스 Medium" panose="02000000000000000000"/>
                        </a:rPr>
                        <a:t>조수석</a:t>
                      </a:r>
                      <a:r>
                        <a:rPr lang="en-US" altLang="ko-KR" sz="2000" smtClean="0">
                          <a:ea typeface="G마켓 산스 Medium" panose="02000000000000000000"/>
                        </a:rPr>
                        <a:t>,</a:t>
                      </a:r>
                      <a:r>
                        <a:rPr lang="ko-KR" altLang="en-US" sz="2000" smtClean="0">
                          <a:ea typeface="G마켓 산스 Medium" panose="02000000000000000000"/>
                        </a:rPr>
                        <a:t>운전석 뒷문</a:t>
                      </a:r>
                      <a:r>
                        <a:rPr lang="en-US" altLang="ko-KR" sz="2000" smtClean="0">
                          <a:ea typeface="G마켓 산스 Medium" panose="02000000000000000000"/>
                        </a:rPr>
                        <a:t>, </a:t>
                      </a:r>
                      <a:r>
                        <a:rPr lang="ko-KR" altLang="en-US" sz="2000" smtClean="0">
                          <a:ea typeface="G마켓 산스 Medium" panose="02000000000000000000"/>
                        </a:rPr>
                        <a:t>조수석 뒷문</a:t>
                      </a:r>
                      <a:endParaRPr lang="en-US" altLang="ko-KR" sz="2000" smtClean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void</a:t>
                      </a:r>
                      <a:r>
                        <a:rPr lang="ko-KR" altLang="en-US" sz="220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200" smtClean="0">
                          <a:ea typeface="G마켓 산스 Medium" panose="02000000000000000000"/>
                        </a:rPr>
                        <a:t>open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80857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void </a:t>
                      </a:r>
                      <a:r>
                        <a:rPr lang="en-US" altLang="ko-KR" sz="2200" smtClean="0">
                          <a:ea typeface="G마켓 산스 Medium" panose="02000000000000000000"/>
                        </a:rPr>
                        <a:t>close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63387718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393877"/>
            <a:ext cx="4397982" cy="173098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1358" y="2417738"/>
            <a:ext cx="1564442" cy="136613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2741" y="4745502"/>
            <a:ext cx="4412859" cy="242628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535" y="6322695"/>
            <a:ext cx="4421065" cy="8477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92200" y="7680413"/>
            <a:ext cx="46482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523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42562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066800" y="419100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 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981200" y="8420100"/>
            <a:ext cx="14998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부모로부터 물려 받음 멤버변수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자식이 새롭게 덮어쓰는것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19300"/>
            <a:ext cx="8428535" cy="4800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734" y="1954813"/>
            <a:ext cx="8030866" cy="4879741"/>
          </a:xfrm>
          <a:prstGeom prst="rect">
            <a:avLst/>
          </a:prstGeom>
        </p:spPr>
      </p:pic>
      <p:grpSp>
        <p:nvGrpSpPr>
          <p:cNvPr id="8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8991600" y="4101179"/>
            <a:ext cx="720996" cy="587007"/>
            <a:chOff x="9011713" y="5350533"/>
            <a:chExt cx="720996" cy="587007"/>
          </a:xfrm>
        </p:grpSpPr>
        <p:grpSp>
          <p:nvGrpSpPr>
            <p:cNvPr id="9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4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3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2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97366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2238"/>
            <a:ext cx="6553200" cy="44206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686299"/>
            <a:ext cx="5867400" cy="537156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828800" y="55245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9200" y="571500"/>
            <a:ext cx="6408615" cy="1828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7833360" y="4689230"/>
            <a:ext cx="88970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멤버변수의 오버라이딩은 무슨 의미가 있나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 안해도 있는데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848600" y="7734300"/>
            <a:ext cx="922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변수를 배울때 자세히 알아보자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186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70966"/>
            <a:ext cx="9038171" cy="40458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143000" y="3429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오버라이딩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5600" y="1170380"/>
            <a:ext cx="7620000" cy="6633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647700" y="8420100"/>
            <a:ext cx="14897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 이름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리턴타입이 일치해야 한다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4953000" y="4686300"/>
            <a:ext cx="381000" cy="1219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676400" y="6044835"/>
            <a:ext cx="8329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자식에서 영문으로 바꾸고 싶다면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15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143000" y="3429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공변반환타입</a:t>
            </a:r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04963"/>
            <a:ext cx="6737268" cy="39385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600200" y="3924300"/>
            <a:ext cx="32004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5600700"/>
            <a:ext cx="6902784" cy="1752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647700" y="8420100"/>
            <a:ext cx="16725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리턴이 부모타입일때 자식의 타입으로 변환하여도 오버라이딩으로 인정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40245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4343400" y="3848100"/>
            <a:ext cx="9296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만약 오버라이딩으로 인정하지 않으면 어떻게 될까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65008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00100"/>
            <a:ext cx="8774400" cy="2438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295400" y="7048500"/>
            <a:ext cx="16725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오버라이딩이 아니라면 함수 이름과 매개변수가 같기에 오버로딩으로 분류된다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그러나 오버로딩은 리턴타입을 고려하지 않기에 결국 메서드 중복정의로 해당메서드를 문법적으로 만들 방법이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000500"/>
            <a:ext cx="9182100" cy="19812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210800" y="5371325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1430000" y="4886474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사용시 형변환을 명시적으로 해줘야되서 불편하다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259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D19D88B-9541-32D7-90F1-0C45C993E21C}"/>
              </a:ext>
            </a:extLst>
          </p:cNvPr>
          <p:cNvSpPr txBox="1"/>
          <p:nvPr/>
        </p:nvSpPr>
        <p:spPr>
          <a:xfrm>
            <a:off x="14188683" y="5254704"/>
            <a:ext cx="18133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952499"/>
            <a:ext cx="7604965" cy="64835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2514600" y="8115300"/>
            <a:ext cx="16725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&lt;-&gt;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메서드 의 변환은 불가능하다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976532"/>
            <a:ext cx="6096000" cy="645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583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104900"/>
            <a:ext cx="8727859" cy="59436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981200" y="5067300"/>
            <a:ext cx="6096000" cy="167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066800" y="7810500"/>
            <a:ext cx="13182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일반적으로 그대로 쓰기보단 오버라이드하여 멤버변수의 값을 보여준다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143000" y="3429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toString()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32613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1001"/>
          <p:cNvGrpSpPr/>
          <p:nvPr/>
        </p:nvGrpSpPr>
        <p:grpSpPr>
          <a:xfrm>
            <a:off x="9076788" y="-2705100"/>
            <a:ext cx="132138" cy="14956598"/>
            <a:chOff x="9076788" y="-1188420"/>
            <a:chExt cx="132138" cy="14956598"/>
          </a:xfrm>
        </p:grpSpPr>
        <p:pic>
          <p:nvPicPr>
            <p:cNvPr id="32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076788" y="-1188420"/>
              <a:ext cx="132138" cy="14956598"/>
            </a:xfrm>
            <a:prstGeom prst="rect">
              <a:avLst/>
            </a:prstGeom>
          </p:spPr>
        </p:pic>
      </p:grpSp>
      <p:grpSp>
        <p:nvGrpSpPr>
          <p:cNvPr id="33" name="그룹 1002"/>
          <p:cNvGrpSpPr/>
          <p:nvPr/>
        </p:nvGrpSpPr>
        <p:grpSpPr>
          <a:xfrm>
            <a:off x="6207443" y="3238910"/>
            <a:ext cx="3276190" cy="3276190"/>
            <a:chOff x="6207443" y="4628571"/>
            <a:chExt cx="3276190" cy="3276190"/>
          </a:xfrm>
        </p:grpSpPr>
        <p:pic>
          <p:nvPicPr>
            <p:cNvPr id="34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07443" y="4628571"/>
              <a:ext cx="3276190" cy="3276190"/>
            </a:xfrm>
            <a:prstGeom prst="rect">
              <a:avLst/>
            </a:prstGeom>
          </p:spPr>
        </p:pic>
      </p:grpSp>
      <p:grpSp>
        <p:nvGrpSpPr>
          <p:cNvPr id="35" name="그룹 1003"/>
          <p:cNvGrpSpPr/>
          <p:nvPr/>
        </p:nvGrpSpPr>
        <p:grpSpPr>
          <a:xfrm>
            <a:off x="8802081" y="3238910"/>
            <a:ext cx="3276190" cy="3276190"/>
            <a:chOff x="8802081" y="4628571"/>
            <a:chExt cx="3276190" cy="3276190"/>
          </a:xfrm>
        </p:grpSpPr>
        <p:pic>
          <p:nvPicPr>
            <p:cNvPr id="36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02081" y="4628571"/>
              <a:ext cx="3276190" cy="3276190"/>
            </a:xfrm>
            <a:prstGeom prst="rect">
              <a:avLst/>
            </a:prstGeom>
          </p:spPr>
        </p:pic>
      </p:grpSp>
      <p:pic>
        <p:nvPicPr>
          <p:cNvPr id="40" name="Object 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50342" y="2947607"/>
            <a:ext cx="863714" cy="887316"/>
          </a:xfrm>
          <a:prstGeom prst="rect">
            <a:avLst/>
          </a:prstGeom>
        </p:spPr>
      </p:pic>
      <p:pic>
        <p:nvPicPr>
          <p:cNvPr id="41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50342" y="5398455"/>
            <a:ext cx="863714" cy="887316"/>
          </a:xfrm>
          <a:prstGeom prst="rect">
            <a:avLst/>
          </a:prstGeom>
        </p:spPr>
      </p:pic>
      <p:pic>
        <p:nvPicPr>
          <p:cNvPr id="43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576925" y="2947607"/>
            <a:ext cx="1133573" cy="887316"/>
          </a:xfrm>
          <a:prstGeom prst="rect">
            <a:avLst/>
          </a:prstGeom>
        </p:spPr>
      </p:pic>
      <p:pic>
        <p:nvPicPr>
          <p:cNvPr id="44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576925" y="5398455"/>
            <a:ext cx="1137464" cy="887316"/>
          </a:xfrm>
          <a:prstGeom prst="rect">
            <a:avLst/>
          </a:prstGeom>
        </p:spPr>
      </p:pic>
      <p:grpSp>
        <p:nvGrpSpPr>
          <p:cNvPr id="54" name="그룹 1005"/>
          <p:cNvGrpSpPr/>
          <p:nvPr/>
        </p:nvGrpSpPr>
        <p:grpSpPr>
          <a:xfrm>
            <a:off x="11809524" y="-575842"/>
            <a:ext cx="3492327" cy="3248409"/>
            <a:chOff x="11809524" y="-575842"/>
            <a:chExt cx="3492327" cy="3248409"/>
          </a:xfrm>
        </p:grpSpPr>
        <p:pic>
          <p:nvPicPr>
            <p:cNvPr id="55" name="Object 2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809524" y="-575842"/>
              <a:ext cx="3492327" cy="3248409"/>
            </a:xfrm>
            <a:prstGeom prst="rect">
              <a:avLst/>
            </a:prstGeom>
          </p:spPr>
        </p:pic>
      </p:grpSp>
      <p:grpSp>
        <p:nvGrpSpPr>
          <p:cNvPr id="56" name="그룹 1006"/>
          <p:cNvGrpSpPr/>
          <p:nvPr/>
        </p:nvGrpSpPr>
        <p:grpSpPr>
          <a:xfrm>
            <a:off x="-673353" y="8146757"/>
            <a:ext cx="3337247" cy="2946436"/>
            <a:chOff x="-673353" y="8146757"/>
            <a:chExt cx="3337247" cy="2946436"/>
          </a:xfrm>
        </p:grpSpPr>
        <p:pic>
          <p:nvPicPr>
            <p:cNvPr id="57" name="Object 3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673353" y="8146757"/>
              <a:ext cx="3337247" cy="2946436"/>
            </a:xfrm>
            <a:prstGeom prst="rect">
              <a:avLst/>
            </a:prstGeom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6248400" y="450886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753600" y="450886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</a:t>
            </a:r>
            <a:endParaRPr lang="en-US" altLang="ko-KR" sz="40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2477714" y="3293645"/>
            <a:ext cx="70627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상속시 부모의 메서드를 </a:t>
            </a:r>
            <a:endParaRPr lang="en-US" altLang="ko-KR" sz="32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덮어쓴다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2462257" y="5219700"/>
            <a:ext cx="7062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시그니처가 동일하다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2063458" y="3314700"/>
            <a:ext cx="3570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증설한다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2139657" y="5143500"/>
            <a:ext cx="7062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시그니처가 다르다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10469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600959" y="25205"/>
            <a:ext cx="15183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퀴즈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190500"/>
            <a:ext cx="6422315" cy="300286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6438900"/>
            <a:ext cx="3863189" cy="13343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958" y="800100"/>
            <a:ext cx="5672831" cy="541020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497664" y="72354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638800" y="6819900"/>
            <a:ext cx="2828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769" y="8001825"/>
            <a:ext cx="3828020" cy="1471030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497664" y="8631097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638800" y="8215583"/>
            <a:ext cx="2828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4325600" y="1977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5544800" y="1562100"/>
            <a:ext cx="2828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6948" y="3238500"/>
            <a:ext cx="4029582" cy="1862412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2185729" y="41874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3481129" y="3848100"/>
            <a:ext cx="45782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공변반환타입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OK!</a:t>
            </a:r>
          </a:p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853753" y="6338717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3072953" y="5923203"/>
            <a:ext cx="2828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1014" y="5143500"/>
            <a:ext cx="3751385" cy="1471697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1000" y="6667500"/>
            <a:ext cx="2971800" cy="3519878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201400" y="9338983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2420600" y="8923469"/>
            <a:ext cx="59524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상속받은 메서드와 중복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629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6" grpId="0"/>
      <p:bldP spid="19" grpId="0"/>
      <p:bldP spid="23" grpId="0"/>
      <p:bldP spid="2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762000" y="266700"/>
            <a:ext cx="33137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실습문제</a:t>
            </a:r>
            <a:r>
              <a:rPr lang="en-US" altLang="ko-KR" sz="5400" smtClean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2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1447800" y="1212890"/>
            <a:ext cx="1082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상속시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메서드를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덮어쓴다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12682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xmlns="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xmlns="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xmlns="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xmlns="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xmlns="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xmlns="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xmlns="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xmlns="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xmlns="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D99763A-FC24-23F5-5BA9-D7B042E0F323}"/>
              </a:ext>
            </a:extLst>
          </p:cNvPr>
          <p:cNvSpPr txBox="1"/>
          <p:nvPr/>
        </p:nvSpPr>
        <p:spPr>
          <a:xfrm>
            <a:off x="13813295" y="5254704"/>
            <a:ext cx="28745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6705600" y="4000500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</a:t>
            </a:r>
            <a:endParaRPr lang="en-US" altLang="ko-KR" sz="7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5257800" y="4152900"/>
            <a:ext cx="8991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부모로 부터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물려 받은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가리킬때 사용 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5255455" y="5829300"/>
            <a:ext cx="899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절대 부모객체를 가리키는것이 아니다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062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0.28541 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71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66700"/>
            <a:ext cx="5772421" cy="2743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238500"/>
            <a:ext cx="6076335" cy="3200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0" y="3173005"/>
            <a:ext cx="3250791" cy="333138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6667500"/>
            <a:ext cx="5558254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8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19100"/>
            <a:ext cx="9611836" cy="43662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5067300"/>
            <a:ext cx="3200400" cy="327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1847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0500"/>
            <a:ext cx="6538686" cy="4038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11" y="4457699"/>
            <a:ext cx="10960973" cy="495300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0" y="5295900"/>
            <a:ext cx="3581400" cy="3963416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94377"/>
              </p:ext>
            </p:extLst>
          </p:nvPr>
        </p:nvGraphicFramePr>
        <p:xfrm>
          <a:off x="7620000" y="419100"/>
          <a:ext cx="1731833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Parent</a:t>
                      </a:r>
                      <a:endParaRPr lang="ko-KR" altLang="en-US" sz="36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ea typeface="G마켓 산스 Medium" panose="02000000000000000000"/>
                        </a:rPr>
                        <a:t>부모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246845"/>
              </p:ext>
            </p:extLst>
          </p:nvPr>
        </p:nvGraphicFramePr>
        <p:xfrm>
          <a:off x="10972800" y="419100"/>
          <a:ext cx="1731833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Child</a:t>
                      </a:r>
                      <a:endParaRPr lang="ko-KR" altLang="en-US" sz="36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600">
                          <a:ea typeface="G마켓 산스 Medium" panose="02000000000000000000"/>
                        </a:rPr>
                        <a:t>자식</a:t>
                      </a:r>
                      <a:endParaRPr lang="ko-KR" altLang="en-US" sz="36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352800" y="1257300"/>
            <a:ext cx="4267200" cy="952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315286" y="1485900"/>
            <a:ext cx="7886114" cy="18478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46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18">
            <a:extLst>
              <a:ext uri="{FF2B5EF4-FFF2-40B4-BE49-F238E27FC236}">
                <a16:creationId xmlns:a16="http://schemas.microsoft.com/office/drawing/2014/main" xmlns="" id="{008489BA-FEFA-DE7D-B3CD-53A358B82592}"/>
              </a:ext>
            </a:extLst>
          </p:cNvPr>
          <p:cNvGrpSpPr/>
          <p:nvPr/>
        </p:nvGrpSpPr>
        <p:grpSpPr>
          <a:xfrm>
            <a:off x="2438400" y="647700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xmlns="" id="{9ED25BE3-45BE-AC6D-D835-4457854D2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8" name="그룹 1021">
            <a:extLst>
              <a:ext uri="{FF2B5EF4-FFF2-40B4-BE49-F238E27FC236}">
                <a16:creationId xmlns:a16="http://schemas.microsoft.com/office/drawing/2014/main" xmlns="" id="{7FE0C0A1-ABE4-F0EA-AFC1-4622C45C99E7}"/>
              </a:ext>
            </a:extLst>
          </p:cNvPr>
          <p:cNvGrpSpPr/>
          <p:nvPr/>
        </p:nvGrpSpPr>
        <p:grpSpPr>
          <a:xfrm>
            <a:off x="7080719" y="647700"/>
            <a:ext cx="3393622" cy="1114286"/>
            <a:chOff x="7446046" y="4828571"/>
            <a:chExt cx="3393622" cy="1114286"/>
          </a:xfrm>
        </p:grpSpPr>
        <p:pic>
          <p:nvPicPr>
            <p:cNvPr id="9" name="Object 71">
              <a:extLst>
                <a:ext uri="{FF2B5EF4-FFF2-40B4-BE49-F238E27FC236}">
                  <a16:creationId xmlns:a16="http://schemas.microsoft.com/office/drawing/2014/main" xmlns="" id="{CDBB7D83-509F-9F4C-0C3E-DBA2562E5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0" name="그룹 1024">
            <a:extLst>
              <a:ext uri="{FF2B5EF4-FFF2-40B4-BE49-F238E27FC236}">
                <a16:creationId xmlns:a16="http://schemas.microsoft.com/office/drawing/2014/main" xmlns="" id="{8EB1611F-852C-9617-AEEB-CFA38FFF8001}"/>
              </a:ext>
            </a:extLst>
          </p:cNvPr>
          <p:cNvGrpSpPr/>
          <p:nvPr/>
        </p:nvGrpSpPr>
        <p:grpSpPr>
          <a:xfrm>
            <a:off x="11723038" y="647700"/>
            <a:ext cx="3393622" cy="1114286"/>
            <a:chOff x="12088365" y="4828571"/>
            <a:chExt cx="3393622" cy="1114286"/>
          </a:xfrm>
        </p:grpSpPr>
        <p:pic>
          <p:nvPicPr>
            <p:cNvPr id="11" name="Object 81">
              <a:extLst>
                <a:ext uri="{FF2B5EF4-FFF2-40B4-BE49-F238E27FC236}">
                  <a16:creationId xmlns:a16="http://schemas.microsoft.com/office/drawing/2014/main" xmlns="" id="{08657582-A0DF-A5DC-A662-189C63992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68B80B8-3419-5C31-B2F2-084E536A2C1C}"/>
              </a:ext>
            </a:extLst>
          </p:cNvPr>
          <p:cNvSpPr txBox="1"/>
          <p:nvPr/>
        </p:nvSpPr>
        <p:spPr>
          <a:xfrm>
            <a:off x="3089244" y="866858"/>
            <a:ext cx="2397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Marine</a:t>
            </a:r>
            <a:endParaRPr lang="ko-KR" altLang="en-US" sz="36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B471B39-052C-65D2-3069-C74FA7421876}"/>
              </a:ext>
            </a:extLst>
          </p:cNvPr>
          <p:cNvSpPr txBox="1"/>
          <p:nvPr/>
        </p:nvSpPr>
        <p:spPr>
          <a:xfrm>
            <a:off x="7736180" y="845514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Zergling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A7E270B-9322-EABD-3A34-4D211B23AD38}"/>
              </a:ext>
            </a:extLst>
          </p:cNvPr>
          <p:cNvSpPr txBox="1"/>
          <p:nvPr/>
        </p:nvSpPr>
        <p:spPr>
          <a:xfrm>
            <a:off x="12573000" y="866858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Zealot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171700"/>
            <a:ext cx="3159365" cy="122864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719" y="2176975"/>
            <a:ext cx="3159365" cy="122864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3038" y="2171700"/>
            <a:ext cx="3159365" cy="1228642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1417" y="4076700"/>
            <a:ext cx="6082983" cy="355520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1200" y="4076700"/>
            <a:ext cx="3781425" cy="12573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9525000" y="5854301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그외 유닛들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620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95300"/>
            <a:ext cx="6730031" cy="1981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0" y="484450"/>
            <a:ext cx="6769212" cy="31350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2715650"/>
            <a:ext cx="8513037" cy="63140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4166" y="4152900"/>
            <a:ext cx="4960034" cy="441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0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89913"/>
              </p:ext>
            </p:extLst>
          </p:nvPr>
        </p:nvGraphicFramePr>
        <p:xfrm>
          <a:off x="8839200" y="3390900"/>
          <a:ext cx="5105400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7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681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pPr latinLnBrk="1"/>
                      <a:endParaRPr lang="ko-KR" altLang="en-US" sz="28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Child</a:t>
                      </a:r>
                      <a:endParaRPr lang="ko-KR" altLang="en-US" sz="28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>
                          <a:ea typeface="G마켓 산스 Medium" panose="02000000000000000000"/>
                        </a:rPr>
                        <a:t>super</a:t>
                      </a:r>
                      <a:endParaRPr lang="ko-KR" altLang="en-US" sz="280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>
                          <a:ea typeface="G마켓 산스 Medium" panose="02000000000000000000"/>
                        </a:rPr>
                        <a:t>name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>
                          <a:ea typeface="G마켓 산스 Medium" panose="02000000000000000000"/>
                        </a:rPr>
                        <a:t>this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ea typeface="G마켓 산스 Medium" panose="02000000000000000000"/>
                        </a:rPr>
                        <a:t>name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997BE140-4E76-8C74-849E-0234D3CEC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949124"/>
              </p:ext>
            </p:extLst>
          </p:nvPr>
        </p:nvGraphicFramePr>
        <p:xfrm>
          <a:off x="1905000" y="3002643"/>
          <a:ext cx="2568176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1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Parent</a:t>
                      </a:r>
                      <a:endParaRPr lang="ko-KR" altLang="en-US" sz="28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>
                          <a:ea typeface="G마켓 산스 Medium" panose="02000000000000000000"/>
                        </a:rPr>
                        <a:t>name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xmlns="" id="{73D6F2B2-EE0B-D6BD-4C3A-D7719A76DB6E}"/>
              </a:ext>
            </a:extLst>
          </p:cNvPr>
          <p:cNvCxnSpPr>
            <a:cxnSpLocks/>
          </p:cNvCxnSpPr>
          <p:nvPr/>
        </p:nvCxnSpPr>
        <p:spPr>
          <a:xfrm>
            <a:off x="4343400" y="4076700"/>
            <a:ext cx="4343400" cy="3991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곱셈 기호 31">
            <a:extLst>
              <a:ext uri="{FF2B5EF4-FFF2-40B4-BE49-F238E27FC236}">
                <a16:creationId xmlns:a16="http://schemas.microsoft.com/office/drawing/2014/main" xmlns="" id="{6BF67940-62CB-794B-EBE7-0F8173BA6D01}"/>
              </a:ext>
            </a:extLst>
          </p:cNvPr>
          <p:cNvSpPr/>
          <p:nvPr/>
        </p:nvSpPr>
        <p:spPr>
          <a:xfrm>
            <a:off x="5105400" y="3390900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64AB9AE-91FF-074E-A3DA-9241D7BF90DF}"/>
              </a:ext>
            </a:extLst>
          </p:cNvPr>
          <p:cNvSpPr txBox="1"/>
          <p:nvPr/>
        </p:nvSpPr>
        <p:spPr>
          <a:xfrm>
            <a:off x="4876800" y="7581900"/>
            <a:ext cx="883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 객체와는 아무 관계 없다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883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705100"/>
            <a:ext cx="6779391" cy="4648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2705100"/>
            <a:ext cx="8658578" cy="4495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F6E8CE0-4782-3A99-AD4F-3684390C1016}"/>
              </a:ext>
            </a:extLst>
          </p:cNvPr>
          <p:cNvSpPr txBox="1"/>
          <p:nvPr/>
        </p:nvSpPr>
        <p:spPr>
          <a:xfrm>
            <a:off x="609600" y="4191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 메서드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07166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685800" y="4229100"/>
            <a:ext cx="1775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부모로부터 상속받은 메서드를 </a:t>
            </a:r>
            <a:r>
              <a:rPr lang="ko-KR" altLang="en-US" sz="6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재사용할수</a:t>
            </a:r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없을까</a:t>
            </a:r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178396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019300"/>
            <a:ext cx="6779391" cy="4648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1" y="2019300"/>
            <a:ext cx="9220200" cy="415002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1506200" y="5295900"/>
            <a:ext cx="33528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BD2ED5A-5CA2-F84F-13E6-A2AC3854D891}"/>
              </a:ext>
            </a:extLst>
          </p:cNvPr>
          <p:cNvSpPr txBox="1"/>
          <p:nvPr/>
        </p:nvSpPr>
        <p:spPr>
          <a:xfrm>
            <a:off x="914400" y="419100"/>
            <a:ext cx="563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super()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26453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499605"/>
            <a:ext cx="6185867" cy="59436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3973ADD-1310-B140-4EAA-B78003F05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84" y="499605"/>
            <a:ext cx="5635232" cy="621025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4194E25-989E-0C55-B712-570C7D5091F0}"/>
              </a:ext>
            </a:extLst>
          </p:cNvPr>
          <p:cNvSpPr/>
          <p:nvPr/>
        </p:nvSpPr>
        <p:spPr>
          <a:xfrm>
            <a:off x="7391400" y="4275134"/>
            <a:ext cx="4876800" cy="18589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1F34AA6C-44C4-4AAC-1FC2-230C55141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8857" y="4152900"/>
            <a:ext cx="5639143" cy="227659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39C40DE3-07FC-5B3E-1952-F1D0DDF51453}"/>
              </a:ext>
            </a:extLst>
          </p:cNvPr>
          <p:cNvSpPr/>
          <p:nvPr/>
        </p:nvSpPr>
        <p:spPr>
          <a:xfrm>
            <a:off x="13498790" y="4822543"/>
            <a:ext cx="2198410" cy="625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3624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7F95338-D8E8-1A47-9B0B-2BEC0D129ACB}"/>
              </a:ext>
            </a:extLst>
          </p:cNvPr>
          <p:cNvSpPr txBox="1"/>
          <p:nvPr/>
        </p:nvSpPr>
        <p:spPr>
          <a:xfrm>
            <a:off x="1371600" y="4381500"/>
            <a:ext cx="1775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 </a:t>
            </a:r>
            <a:r>
              <a:rPr lang="ko-KR" altLang="en-US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 쓰고 그냥 직접 초기화 하면 안되나</a:t>
            </a:r>
            <a:r>
              <a:rPr lang="en-US" altLang="ko-KR" sz="6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40AEE29-AEAC-513F-8C7B-D77B52819A0F}"/>
              </a:ext>
            </a:extLst>
          </p:cNvPr>
          <p:cNvSpPr txBox="1"/>
          <p:nvPr/>
        </p:nvSpPr>
        <p:spPr>
          <a:xfrm>
            <a:off x="3124200" y="2628900"/>
            <a:ext cx="13487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 코드의 중복</a:t>
            </a:r>
            <a:endParaRPr lang="en-US" altLang="ko-KR" sz="44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class </a:t>
            </a: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라이브러리만 </a:t>
            </a:r>
            <a:r>
              <a:rPr lang="ko-KR" altLang="en-US" sz="4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가져올경우</a:t>
            </a: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생성자내부를 </a:t>
            </a:r>
            <a:r>
              <a:rPr lang="ko-KR" altLang="en-US" sz="4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확인해볼수</a:t>
            </a: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어떤 필터링을 거치는지 </a:t>
            </a:r>
            <a:r>
              <a:rPr lang="ko-KR" altLang="en-US" sz="4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확인할수</a:t>
            </a: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생성자가 변경되면 같이 변경해줘야 한다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생성자가 길어지면 가독성이 떨어진다</a:t>
            </a:r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31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35802E-6 L -0.00209 -0.353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176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C1E5A44-674D-671D-9AB9-96FADBF3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723900"/>
            <a:ext cx="7065017" cy="3048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75908EAF-DC59-A016-BC77-60D68A02BC58}"/>
              </a:ext>
            </a:extLst>
          </p:cNvPr>
          <p:cNvCxnSpPr>
            <a:cxnSpLocks/>
          </p:cNvCxnSpPr>
          <p:nvPr/>
        </p:nvCxnSpPr>
        <p:spPr>
          <a:xfrm>
            <a:off x="5407543" y="30444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63F965D-29AF-DE1C-5B98-DBB3BB85DFAE}"/>
              </a:ext>
            </a:extLst>
          </p:cNvPr>
          <p:cNvSpPr txBox="1"/>
          <p:nvPr/>
        </p:nvSpPr>
        <p:spPr>
          <a:xfrm>
            <a:off x="6781800" y="2628900"/>
            <a:ext cx="944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항상 제일 먼저 수행 되어야 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ABEEEEFF-3C09-B89D-E9C1-0E692C418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000500"/>
            <a:ext cx="6553200" cy="5120191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72748C94-A7E3-EBE6-4E54-D9C607D67005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4495800" y="7616414"/>
            <a:ext cx="3124200" cy="2462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6DF052C-9323-9F8D-4857-1B2D989FFF9F}"/>
              </a:ext>
            </a:extLst>
          </p:cNvPr>
          <p:cNvSpPr txBox="1"/>
          <p:nvPr/>
        </p:nvSpPr>
        <p:spPr>
          <a:xfrm>
            <a:off x="7620000" y="7200900"/>
            <a:ext cx="944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만약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사용하지 않으면 컴파일러가 자동으로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끼워넣는다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99677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:a16="http://schemas.microsoft.com/office/drawing/2014/main" xmlns="" id="{88809E16-31F7-1F83-2FAC-75A0671E0E63}"/>
              </a:ext>
            </a:extLst>
          </p:cNvPr>
          <p:cNvGrpSpPr/>
          <p:nvPr/>
        </p:nvGrpSpPr>
        <p:grpSpPr>
          <a:xfrm>
            <a:off x="7239000" y="6315214"/>
            <a:ext cx="3393622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:a16="http://schemas.microsoft.com/office/drawing/2014/main" xmlns="" id="{E1173C9E-3171-FA64-34F6-A314CF0D2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2037D5E-FE66-9272-14CC-2284752BAAC1}"/>
              </a:ext>
            </a:extLst>
          </p:cNvPr>
          <p:cNvSpPr txBox="1"/>
          <p:nvPr/>
        </p:nvSpPr>
        <p:spPr>
          <a:xfrm>
            <a:off x="8187669" y="6509906"/>
            <a:ext cx="2023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child</a:t>
            </a:r>
          </a:p>
        </p:txBody>
      </p:sp>
      <p:grpSp>
        <p:nvGrpSpPr>
          <p:cNvPr id="7" name="그룹 1018">
            <a:extLst>
              <a:ext uri="{FF2B5EF4-FFF2-40B4-BE49-F238E27FC236}">
                <a16:creationId xmlns:a16="http://schemas.microsoft.com/office/drawing/2014/main" xmlns="" id="{1DBF8C05-A7A0-E308-2C72-A1A1D48209F9}"/>
              </a:ext>
            </a:extLst>
          </p:cNvPr>
          <p:cNvGrpSpPr/>
          <p:nvPr/>
        </p:nvGrpSpPr>
        <p:grpSpPr>
          <a:xfrm>
            <a:off x="7239000" y="3800614"/>
            <a:ext cx="3393622" cy="1114286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:a16="http://schemas.microsoft.com/office/drawing/2014/main" xmlns="" id="{8890B65A-EE37-9FB0-11D0-D9028D5D4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3580C69-6090-E762-1CFF-CABCB1A1F84D}"/>
              </a:ext>
            </a:extLst>
          </p:cNvPr>
          <p:cNvSpPr txBox="1"/>
          <p:nvPr/>
        </p:nvSpPr>
        <p:spPr>
          <a:xfrm>
            <a:off x="8187669" y="3995306"/>
            <a:ext cx="2632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Parent</a:t>
            </a:r>
          </a:p>
        </p:txBody>
      </p:sp>
      <p:grpSp>
        <p:nvGrpSpPr>
          <p:cNvPr id="10" name="그룹 1018">
            <a:extLst>
              <a:ext uri="{FF2B5EF4-FFF2-40B4-BE49-F238E27FC236}">
                <a16:creationId xmlns:a16="http://schemas.microsoft.com/office/drawing/2014/main" xmlns="" id="{BD5EE8EE-7D57-CD91-F304-6250026830C6}"/>
              </a:ext>
            </a:extLst>
          </p:cNvPr>
          <p:cNvGrpSpPr/>
          <p:nvPr/>
        </p:nvGrpSpPr>
        <p:grpSpPr>
          <a:xfrm>
            <a:off x="7239000" y="1485900"/>
            <a:ext cx="3393622" cy="1114286"/>
            <a:chOff x="2803727" y="4828571"/>
            <a:chExt cx="3393622" cy="1114286"/>
          </a:xfrm>
        </p:grpSpPr>
        <p:pic>
          <p:nvPicPr>
            <p:cNvPr id="11" name="Object 61">
              <a:extLst>
                <a:ext uri="{FF2B5EF4-FFF2-40B4-BE49-F238E27FC236}">
                  <a16:creationId xmlns:a16="http://schemas.microsoft.com/office/drawing/2014/main" xmlns="" id="{55D32D67-44A3-9BA9-40E1-962240690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E843C5C-F5F0-B014-4B60-31604E120CA8}"/>
              </a:ext>
            </a:extLst>
          </p:cNvPr>
          <p:cNvSpPr txBox="1"/>
          <p:nvPr/>
        </p:nvSpPr>
        <p:spPr>
          <a:xfrm>
            <a:off x="8187669" y="1680592"/>
            <a:ext cx="3394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D18E0CA5-8F28-6CF5-D994-34D82E76FA59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flipV="1">
            <a:off x="8935811" y="4914900"/>
            <a:ext cx="0" cy="1400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63A2BB84-DB21-3B86-E191-9D086538A8E8}"/>
              </a:ext>
            </a:extLst>
          </p:cNvPr>
          <p:cNvCxnSpPr>
            <a:cxnSpLocks/>
          </p:cNvCxnSpPr>
          <p:nvPr/>
        </p:nvCxnSpPr>
        <p:spPr>
          <a:xfrm flipV="1">
            <a:off x="8915400" y="2476500"/>
            <a:ext cx="0" cy="1400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98D168E-7AFC-9208-1631-471768BCB29E}"/>
              </a:ext>
            </a:extLst>
          </p:cNvPr>
          <p:cNvSpPr txBox="1"/>
          <p:nvPr/>
        </p:nvSpPr>
        <p:spPr>
          <a:xfrm>
            <a:off x="2667000" y="8934728"/>
            <a:ext cx="1417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클래스들은 객체 생성시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호출한다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27375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53724FB4-B4A1-0A70-1F84-114E17B93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417" y="495300"/>
            <a:ext cx="7382179" cy="54647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3B08C97-DB9D-E09A-46A5-9DE74C54D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19100"/>
            <a:ext cx="6553200" cy="5530446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C07CC10E-FCEF-C096-5466-649AE800D608}"/>
              </a:ext>
            </a:extLst>
          </p:cNvPr>
          <p:cNvCxnSpPr>
            <a:cxnSpLocks/>
          </p:cNvCxnSpPr>
          <p:nvPr/>
        </p:nvCxnSpPr>
        <p:spPr>
          <a:xfrm>
            <a:off x="10287000" y="3619500"/>
            <a:ext cx="0" cy="3581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8E401B37-F787-3B11-93A1-BECFD1EFA32B}"/>
              </a:ext>
            </a:extLst>
          </p:cNvPr>
          <p:cNvSpPr/>
          <p:nvPr/>
        </p:nvSpPr>
        <p:spPr>
          <a:xfrm>
            <a:off x="9144000" y="1730514"/>
            <a:ext cx="1676395" cy="15079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1573BBE-058D-47FE-4B71-A1221360D1A1}"/>
              </a:ext>
            </a:extLst>
          </p:cNvPr>
          <p:cNvSpPr txBox="1"/>
          <p:nvPr/>
        </p:nvSpPr>
        <p:spPr>
          <a:xfrm>
            <a:off x="2438400" y="7353300"/>
            <a:ext cx="14935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super()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자동삽입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되어야 하나 부모의 디폴트 생성자가 없다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026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5">
            <a:extLst>
              <a:ext uri="{FF2B5EF4-FFF2-40B4-BE49-F238E27FC236}">
                <a16:creationId xmlns:a16="http://schemas.microsoft.com/office/drawing/2014/main" xmlns="" id="{76F5E01D-ECD6-A51D-DC2B-05DA1EBF93C7}"/>
              </a:ext>
            </a:extLst>
          </p:cNvPr>
          <p:cNvGrpSpPr/>
          <p:nvPr/>
        </p:nvGrpSpPr>
        <p:grpSpPr>
          <a:xfrm>
            <a:off x="7092192" y="2913503"/>
            <a:ext cx="3753082" cy="785575"/>
            <a:chOff x="7305119" y="3255660"/>
            <a:chExt cx="3753082" cy="785575"/>
          </a:xfrm>
        </p:grpSpPr>
        <p:pic>
          <p:nvPicPr>
            <p:cNvPr id="5" name="Object 52">
              <a:extLst>
                <a:ext uri="{FF2B5EF4-FFF2-40B4-BE49-F238E27FC236}">
                  <a16:creationId xmlns:a16="http://schemas.microsoft.com/office/drawing/2014/main" xmlns="" id="{D83975B3-46BC-7686-ECA1-1D7ECFA74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5119" y="3255660"/>
              <a:ext cx="3753082" cy="785575"/>
            </a:xfrm>
            <a:prstGeom prst="rect">
              <a:avLst/>
            </a:prstGeom>
          </p:spPr>
        </p:pic>
      </p:grpSp>
      <p:grpSp>
        <p:nvGrpSpPr>
          <p:cNvPr id="6" name="그룹 1018">
            <a:extLst>
              <a:ext uri="{FF2B5EF4-FFF2-40B4-BE49-F238E27FC236}">
                <a16:creationId xmlns:a16="http://schemas.microsoft.com/office/drawing/2014/main" xmlns="" id="{008489BA-FEFA-DE7D-B3CD-53A358B82592}"/>
              </a:ext>
            </a:extLst>
          </p:cNvPr>
          <p:cNvGrpSpPr/>
          <p:nvPr/>
        </p:nvGrpSpPr>
        <p:grpSpPr>
          <a:xfrm>
            <a:off x="2590800" y="4486414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xmlns="" id="{9ED25BE3-45BE-AC6D-D835-4457854D2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8" name="그룹 1021">
            <a:extLst>
              <a:ext uri="{FF2B5EF4-FFF2-40B4-BE49-F238E27FC236}">
                <a16:creationId xmlns:a16="http://schemas.microsoft.com/office/drawing/2014/main" xmlns="" id="{7FE0C0A1-ABE4-F0EA-AFC1-4622C45C99E7}"/>
              </a:ext>
            </a:extLst>
          </p:cNvPr>
          <p:cNvGrpSpPr/>
          <p:nvPr/>
        </p:nvGrpSpPr>
        <p:grpSpPr>
          <a:xfrm>
            <a:off x="7233119" y="4486414"/>
            <a:ext cx="3393622" cy="1114286"/>
            <a:chOff x="7446046" y="4828571"/>
            <a:chExt cx="3393622" cy="1114286"/>
          </a:xfrm>
        </p:grpSpPr>
        <p:pic>
          <p:nvPicPr>
            <p:cNvPr id="9" name="Object 71">
              <a:extLst>
                <a:ext uri="{FF2B5EF4-FFF2-40B4-BE49-F238E27FC236}">
                  <a16:creationId xmlns:a16="http://schemas.microsoft.com/office/drawing/2014/main" xmlns="" id="{CDBB7D83-509F-9F4C-0C3E-DBA2562E5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6046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0" name="그룹 1024">
            <a:extLst>
              <a:ext uri="{FF2B5EF4-FFF2-40B4-BE49-F238E27FC236}">
                <a16:creationId xmlns:a16="http://schemas.microsoft.com/office/drawing/2014/main" xmlns="" id="{8EB1611F-852C-9617-AEEB-CFA38FFF8001}"/>
              </a:ext>
            </a:extLst>
          </p:cNvPr>
          <p:cNvGrpSpPr/>
          <p:nvPr/>
        </p:nvGrpSpPr>
        <p:grpSpPr>
          <a:xfrm>
            <a:off x="11875438" y="4486414"/>
            <a:ext cx="3393622" cy="1114286"/>
            <a:chOff x="12088365" y="4828571"/>
            <a:chExt cx="3393622" cy="1114286"/>
          </a:xfrm>
        </p:grpSpPr>
        <p:pic>
          <p:nvPicPr>
            <p:cNvPr id="11" name="Object 81">
              <a:extLst>
                <a:ext uri="{FF2B5EF4-FFF2-40B4-BE49-F238E27FC236}">
                  <a16:creationId xmlns:a16="http://schemas.microsoft.com/office/drawing/2014/main" xmlns="" id="{08657582-A0DF-A5DC-A662-189C63992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88365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C41B7B2-904B-813A-22B8-239E383F4360}"/>
              </a:ext>
            </a:extLst>
          </p:cNvPr>
          <p:cNvSpPr txBox="1"/>
          <p:nvPr/>
        </p:nvSpPr>
        <p:spPr>
          <a:xfrm>
            <a:off x="8263995" y="2946640"/>
            <a:ext cx="19468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Unit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68B80B8-3419-5C31-B2F2-084E536A2C1C}"/>
              </a:ext>
            </a:extLst>
          </p:cNvPr>
          <p:cNvSpPr txBox="1"/>
          <p:nvPr/>
        </p:nvSpPr>
        <p:spPr>
          <a:xfrm>
            <a:off x="3241645" y="4705572"/>
            <a:ext cx="1936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Marine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B471B39-052C-65D2-3069-C74FA7421876}"/>
              </a:ext>
            </a:extLst>
          </p:cNvPr>
          <p:cNvSpPr txBox="1"/>
          <p:nvPr/>
        </p:nvSpPr>
        <p:spPr>
          <a:xfrm>
            <a:off x="7888580" y="4684228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Zergling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A7E270B-9322-EABD-3A34-4D211B23AD38}"/>
              </a:ext>
            </a:extLst>
          </p:cNvPr>
          <p:cNvSpPr txBox="1"/>
          <p:nvPr/>
        </p:nvSpPr>
        <p:spPr>
          <a:xfrm>
            <a:off x="12470834" y="4705572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Zealot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174A1CAB-41DB-CBE5-A53E-D1E78982E7D5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4287611" y="3372128"/>
            <a:ext cx="2722789" cy="11142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404BE807-8974-325D-28CE-80CBD5A23FD9}"/>
              </a:ext>
            </a:extLst>
          </p:cNvPr>
          <p:cNvCxnSpPr>
            <a:cxnSpLocks/>
          </p:cNvCxnSpPr>
          <p:nvPr/>
        </p:nvCxnSpPr>
        <p:spPr>
          <a:xfrm>
            <a:off x="9024489" y="3732215"/>
            <a:ext cx="6086" cy="681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8238D4B2-69F6-F17A-0286-66A8FB19795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0876735" y="3331360"/>
            <a:ext cx="2695514" cy="11550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1028700"/>
            <a:ext cx="4196633" cy="163202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7800" y="1028700"/>
            <a:ext cx="4477650" cy="159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4227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BD2ED5A-5CA2-F84F-13E6-A2AC3854D891}"/>
              </a:ext>
            </a:extLst>
          </p:cNvPr>
          <p:cNvSpPr txBox="1"/>
          <p:nvPr/>
        </p:nvSpPr>
        <p:spPr>
          <a:xfrm>
            <a:off x="914400" y="419100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E843C5C-F5F0-B014-4B60-31604E120CA8}"/>
              </a:ext>
            </a:extLst>
          </p:cNvPr>
          <p:cNvSpPr txBox="1"/>
          <p:nvPr/>
        </p:nvSpPr>
        <p:spPr>
          <a:xfrm>
            <a:off x="3200400" y="1943100"/>
            <a:ext cx="12496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웹하드및 스터디룸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 연습문제 참조</a:t>
            </a:r>
            <a:endParaRPr lang="en-US" altLang="ko-KR" sz="40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웹하드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en-US" altLang="ko-KR" sz="400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http://kedudisk.com/pm/</a:t>
            </a:r>
          </a:p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아이디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en-US" altLang="ko-KR" sz="400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it3000</a:t>
            </a:r>
          </a:p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패스워드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en-US" altLang="ko-KR" sz="400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koreait11!</a:t>
            </a:r>
          </a:p>
          <a:p>
            <a:endParaRPr lang="en-US" altLang="ko-KR" sz="40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스터디룸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en-US" altLang="ko-KR" sz="400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http://</a:t>
            </a:r>
            <a:r>
              <a:rPr lang="en-US" altLang="ko-KR" sz="400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koreastudyroom.com</a:t>
            </a:r>
          </a:p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아이디 패스워드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학원 문의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83020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BD2ED5A-5CA2-F84F-13E6-A2AC3854D891}"/>
              </a:ext>
            </a:extLst>
          </p:cNvPr>
          <p:cNvSpPr txBox="1"/>
          <p:nvPr/>
        </p:nvSpPr>
        <p:spPr>
          <a:xfrm>
            <a:off x="762000" y="38100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E843C5C-F5F0-B014-4B60-31604E120CA8}"/>
              </a:ext>
            </a:extLst>
          </p:cNvPr>
          <p:cNvSpPr txBox="1"/>
          <p:nvPr/>
        </p:nvSpPr>
        <p:spPr>
          <a:xfrm>
            <a:off x="304800" y="876300"/>
            <a:ext cx="173736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섯다카드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장을 포함하는 섯다카드 한벌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(SutdaDeck)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정의한 것이다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섯다카드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장을 담는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SutdaCard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초기화 하자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280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단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섯다카드는 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1~10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까지의 숫자가 적힌 카드가 한 쌍식 있고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숫자가 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1,3,8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 경우 둘 </a:t>
            </a:r>
            <a:r>
              <a:rPr lang="ko-KR" altLang="en-US" sz="280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중의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한장은 광이어야 한다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280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즉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SutdaCard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인스턴스변수 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isKwang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값이 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이다</a:t>
            </a:r>
            <a:r>
              <a:rPr lang="en-US" altLang="ko-KR" sz="2800" smtClean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800" dirty="0">
              <a:solidFill>
                <a:schemeClr val="tx2">
                  <a:lumMod val="60000"/>
                  <a:lumOff val="4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724900"/>
            <a:ext cx="9109166" cy="12192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1" y="3314700"/>
            <a:ext cx="9764486" cy="52578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4200" y="2552700"/>
            <a:ext cx="7086600" cy="761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9478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E843C5C-F5F0-B014-4B60-31604E120CA8}"/>
              </a:ext>
            </a:extLst>
          </p:cNvPr>
          <p:cNvSpPr txBox="1"/>
          <p:nvPr/>
        </p:nvSpPr>
        <p:spPr>
          <a:xfrm>
            <a:off x="228600" y="1319867"/>
            <a:ext cx="17373600" cy="834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SutdaDeck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다음에 정의된 새로운 메서드를 추가하고 테스트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하시오</a:t>
            </a:r>
            <a:endParaRPr lang="en-US" altLang="ko-KR" sz="40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0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메서드명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shuffle</a:t>
            </a: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cards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담긴 카드의 위치를 뒤섞는다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( Math.random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활용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반환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 없음</a:t>
            </a:r>
          </a:p>
          <a:p>
            <a:endParaRPr lang="ko-KR" altLang="en-US" sz="32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메서드명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pick</a:t>
            </a: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cards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 지정된 위치의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SutdaCard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반환한다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반환타입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SutdaCard</a:t>
            </a: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int index,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인덱스</a:t>
            </a:r>
          </a:p>
          <a:p>
            <a:endParaRPr lang="ko-KR" altLang="en-US" sz="32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메서드명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pick</a:t>
            </a: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cards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 랜덤위치의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SutdaCard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반환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(Math.random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활용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반환타입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SutdaCard</a:t>
            </a: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없음</a:t>
            </a:r>
            <a:endParaRPr lang="en-US" altLang="ko-KR" sz="32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BD2ED5A-5CA2-F84F-13E6-A2AC3854D891}"/>
              </a:ext>
            </a:extLst>
          </p:cNvPr>
          <p:cNvSpPr txBox="1"/>
          <p:nvPr/>
        </p:nvSpPr>
        <p:spPr>
          <a:xfrm>
            <a:off x="762000" y="419100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407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BD2ED5A-5CA2-F84F-13E6-A2AC3854D891}"/>
              </a:ext>
            </a:extLst>
          </p:cNvPr>
          <p:cNvSpPr txBox="1"/>
          <p:nvPr/>
        </p:nvSpPr>
        <p:spPr>
          <a:xfrm>
            <a:off x="762000" y="419100"/>
            <a:ext cx="624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 풀이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892156"/>
            <a:ext cx="11042572" cy="68995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E843C5C-F5F0-B014-4B60-31604E120CA8}"/>
              </a:ext>
            </a:extLst>
          </p:cNvPr>
          <p:cNvSpPr txBox="1"/>
          <p:nvPr/>
        </p:nvSpPr>
        <p:spPr>
          <a:xfrm>
            <a:off x="990600" y="1409700"/>
            <a:ext cx="14249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SutdaDeck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생성자에서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Cards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배열에 들어갈 카드객체를 만들어 넣는다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612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E843C5C-F5F0-B014-4B60-31604E120CA8}"/>
              </a:ext>
            </a:extLst>
          </p:cNvPr>
          <p:cNvSpPr txBox="1"/>
          <p:nvPr/>
        </p:nvSpPr>
        <p:spPr>
          <a:xfrm>
            <a:off x="990600" y="1409700"/>
            <a:ext cx="1424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활용하여 출력한다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BD2ED5A-5CA2-F84F-13E6-A2AC3854D891}"/>
              </a:ext>
            </a:extLst>
          </p:cNvPr>
          <p:cNvSpPr txBox="1"/>
          <p:nvPr/>
        </p:nvSpPr>
        <p:spPr>
          <a:xfrm>
            <a:off x="762000" y="419100"/>
            <a:ext cx="624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 풀이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293015"/>
            <a:ext cx="7162800" cy="759375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524000" y="7581900"/>
            <a:ext cx="5715000" cy="1371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0" y="2293015"/>
            <a:ext cx="8331032" cy="193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6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BD2ED5A-5CA2-F84F-13E6-A2AC3854D891}"/>
              </a:ext>
            </a:extLst>
          </p:cNvPr>
          <p:cNvSpPr txBox="1"/>
          <p:nvPr/>
        </p:nvSpPr>
        <p:spPr>
          <a:xfrm>
            <a:off x="762000" y="419100"/>
            <a:ext cx="624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 풀이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E843C5C-F5F0-B014-4B60-31604E120CA8}"/>
              </a:ext>
            </a:extLst>
          </p:cNvPr>
          <p:cNvSpPr txBox="1"/>
          <p:nvPr/>
        </p:nvSpPr>
        <p:spPr>
          <a:xfrm>
            <a:off x="990600" y="1409700"/>
            <a:ext cx="1714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Math.Random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함수는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0.0~0.9999…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사이의 랜덤한수를 반환한다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Math.Random * 20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하면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0~19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사이의 랜덤한 숫자가 나온다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5676899"/>
            <a:ext cx="9296400" cy="43581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E843C5C-F5F0-B014-4B60-31604E120CA8}"/>
              </a:ext>
            </a:extLst>
          </p:cNvPr>
          <p:cNvSpPr txBox="1"/>
          <p:nvPr/>
        </p:nvSpPr>
        <p:spPr>
          <a:xfrm>
            <a:off x="1113692" y="4000500"/>
            <a:ext cx="1714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shuffle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구현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0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번째 부터 끝까지 순차적으로 랜덤한 위치의 카드와 서로 맞바꾸면서 카드의 순서를 뒤섞는다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633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BD2ED5A-5CA2-F84F-13E6-A2AC3854D891}"/>
              </a:ext>
            </a:extLst>
          </p:cNvPr>
          <p:cNvSpPr txBox="1"/>
          <p:nvPr/>
        </p:nvSpPr>
        <p:spPr>
          <a:xfrm>
            <a:off x="762000" y="419100"/>
            <a:ext cx="624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 풀이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E843C5C-F5F0-B014-4B60-31604E120CA8}"/>
              </a:ext>
            </a:extLst>
          </p:cNvPr>
          <p:cNvSpPr txBox="1"/>
          <p:nvPr/>
        </p:nvSpPr>
        <p:spPr>
          <a:xfrm>
            <a:off x="990600" y="1409700"/>
            <a:ext cx="17145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매개변수가 있는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pick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구현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매개변수에 해당하는 위치의 카드를 반환한다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index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음수이거나 가진 카드의 숫자보다 클경우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null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돌려주는 필터링을 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240167"/>
            <a:ext cx="9973168" cy="2657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E843C5C-F5F0-B014-4B60-31604E120CA8}"/>
              </a:ext>
            </a:extLst>
          </p:cNvPr>
          <p:cNvSpPr txBox="1"/>
          <p:nvPr/>
        </p:nvSpPr>
        <p:spPr>
          <a:xfrm>
            <a:off x="914400" y="6080820"/>
            <a:ext cx="1714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 없는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pick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구현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랜덤한 위치의 카드를 반환한다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이때 기존에 만들어둔 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pick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활용하고 있다</a:t>
            </a: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055" y="7423277"/>
            <a:ext cx="11992172" cy="283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4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7DDD33-9412-2802-339A-E55446AC2DA7}"/>
              </a:ext>
            </a:extLst>
          </p:cNvPr>
          <p:cNvSpPr txBox="1"/>
          <p:nvPr/>
        </p:nvSpPr>
        <p:spPr>
          <a:xfrm>
            <a:off x="1143000" y="190500"/>
            <a:ext cx="15183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상속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1" y="1257300"/>
            <a:ext cx="5631442" cy="2895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6057900"/>
            <a:ext cx="5666563" cy="4038600"/>
          </a:xfrm>
          <a:prstGeom prst="rect">
            <a:avLst/>
          </a:prstGeom>
        </p:spPr>
      </p:pic>
      <p:grpSp>
        <p:nvGrpSpPr>
          <p:cNvPr id="7" name="그룹 1008">
            <a:extLst>
              <a:ext uri="{FF2B5EF4-FFF2-40B4-BE49-F238E27FC236}">
                <a16:creationId xmlns:a16="http://schemas.microsoft.com/office/drawing/2014/main" xmlns="" id="{E395BDE3-2EDE-065D-70E8-56E348228ACF}"/>
              </a:ext>
            </a:extLst>
          </p:cNvPr>
          <p:cNvGrpSpPr/>
          <p:nvPr/>
        </p:nvGrpSpPr>
        <p:grpSpPr>
          <a:xfrm rot="5400000">
            <a:off x="4015661" y="4533901"/>
            <a:ext cx="914401" cy="914400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xmlns="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xmlns="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xmlns="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xmlns="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xmlns="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xmlns="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5234863" y="6210300"/>
            <a:ext cx="1981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1901" y="6057900"/>
            <a:ext cx="5785562" cy="399555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0340263" y="9182100"/>
            <a:ext cx="1600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8435263" y="1113830"/>
            <a:ext cx="1021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블록은 상속되지 않는다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멤버메서드가 상속된다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339969" y="2083326"/>
            <a:ext cx="1412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436684" y="7505700"/>
            <a:ext cx="1412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6197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90500"/>
            <a:ext cx="7291804" cy="6096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800" y="190500"/>
            <a:ext cx="7171765" cy="304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4800" y="3314700"/>
            <a:ext cx="6591886" cy="398259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2314" y="7505700"/>
            <a:ext cx="3391486" cy="11145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68327" y="8877300"/>
            <a:ext cx="1676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자식에서 만들지 않아도 상속받아 마치 선언해놓은것처럼 사용한다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1301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68327" y="8877300"/>
            <a:ext cx="1676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멤버를 가져오는것이 아니라 부모와 별도로 멤버를 생성하는것이다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42900"/>
            <a:ext cx="7171765" cy="496139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5600700"/>
            <a:ext cx="5638800" cy="2191382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257717"/>
              </p:ext>
            </p:extLst>
          </p:nvPr>
        </p:nvGraphicFramePr>
        <p:xfrm>
          <a:off x="9543729" y="2221619"/>
          <a:ext cx="2730951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9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00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Parent</a:t>
                      </a:r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>
                          <a:ea typeface="G마켓 산스 Medium" panose="02000000000000000000"/>
                        </a:rPr>
                        <a:t>name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ea typeface="G마켓 산스 Medium" panose="02000000000000000000"/>
                        </a:rPr>
                        <a:t>age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321770"/>
              </p:ext>
            </p:extLst>
          </p:nvPr>
        </p:nvGraphicFramePr>
        <p:xfrm>
          <a:off x="13960844" y="2221619"/>
          <a:ext cx="2730951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9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00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Child</a:t>
                      </a:r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>
                          <a:ea typeface="G마켓 산스 Medium" panose="02000000000000000000"/>
                        </a:rPr>
                        <a:t>name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ea typeface="G마켓 산스 Medium" panose="02000000000000000000"/>
                        </a:rPr>
                        <a:t>age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14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12620465" y="2518276"/>
            <a:ext cx="720996" cy="587007"/>
            <a:chOff x="9011713" y="5350533"/>
            <a:chExt cx="720996" cy="587007"/>
          </a:xfrm>
        </p:grpSpPr>
        <p:grpSp>
          <p:nvGrpSpPr>
            <p:cNvPr id="15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0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6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9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8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15579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18" y="6629400"/>
            <a:ext cx="5391940" cy="28194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"/>
            <a:ext cx="7652109" cy="62198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0200" y="571500"/>
            <a:ext cx="6246254" cy="1143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9238956" y="1257300"/>
            <a:ext cx="3867443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820400" y="1638300"/>
            <a:ext cx="76200" cy="1600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142927" y="3619500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자식에서 생성된 멤버들은 부모에 영향을 주지 않는다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곱셈 기호 12"/>
          <p:cNvSpPr/>
          <p:nvPr/>
        </p:nvSpPr>
        <p:spPr>
          <a:xfrm>
            <a:off x="10591800" y="630615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30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22992</TotalTime>
  <Words>873</Words>
  <Application>Microsoft Office PowerPoint</Application>
  <PresentationFormat>사용자 지정</PresentationFormat>
  <Paragraphs>199</Paragraphs>
  <Slides>57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5" baseType="lpstr">
      <vt:lpstr>?? ??</vt:lpstr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966</cp:revision>
  <cp:lastPrinted>2023-02-25T14:08:21Z</cp:lastPrinted>
  <dcterms:created xsi:type="dcterms:W3CDTF">2022-10-23T12:09:39Z</dcterms:created>
  <dcterms:modified xsi:type="dcterms:W3CDTF">2023-03-01T16:11:24Z</dcterms:modified>
</cp:coreProperties>
</file>